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422" r:id="rId3"/>
    <p:sldId id="430" r:id="rId4"/>
    <p:sldId id="431" r:id="rId5"/>
    <p:sldId id="433" r:id="rId6"/>
    <p:sldId id="432" r:id="rId7"/>
    <p:sldId id="434" r:id="rId8"/>
    <p:sldId id="436" r:id="rId9"/>
    <p:sldId id="435" r:id="rId10"/>
    <p:sldId id="437" r:id="rId11"/>
    <p:sldId id="439" r:id="rId12"/>
    <p:sldId id="438" r:id="rId13"/>
    <p:sldId id="440" r:id="rId14"/>
    <p:sldId id="441" r:id="rId15"/>
    <p:sldId id="442" r:id="rId16"/>
    <p:sldId id="4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21C8C"/>
    <a:srgbClr val="B806AB"/>
    <a:srgbClr val="33CC33"/>
    <a:srgbClr val="FF66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6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3.png"/><Relationship Id="rId5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7" Type="http://schemas.openxmlformats.org/officeDocument/2006/relationships/image" Target="../media/image61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tags" Target="../tags/tag10.xml"/><Relationship Id="rId6" Type="http://schemas.openxmlformats.org/officeDocument/2006/relationships/image" Target="../media/image60.png"/><Relationship Id="rId11" Type="http://schemas.openxmlformats.org/officeDocument/2006/relationships/image" Target="../media/image66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5.png"/><Relationship Id="rId9" Type="http://schemas.openxmlformats.org/officeDocument/2006/relationships/image" Target="../media/image64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7.png"/><Relationship Id="rId5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5.png"/><Relationship Id="rId5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7.png"/><Relationship Id="rId5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png"/><Relationship Id="rId1" Type="http://schemas.openxmlformats.org/officeDocument/2006/relationships/tags" Target="../tags/tag7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2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6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83141"/>
            <a:ext cx="11869416" cy="1441952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Hyperplane based Classifiers (2):</a:t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Large-Margin Classification - SVM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0"/>
    </mc:Choice>
    <mc:Fallback xmlns="">
      <p:transition spd="slow" advTm="416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soft-margin SVM optimization problem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is the vector of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 variables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each constraint and solve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terms in red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color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above were not present in the hard-margin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set of dual variables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eliminate the primal var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GB" sz="2600" b="1" i="1" dirty="0">
                    <a:latin typeface="Abadi Extra Light" panose="020B0204020104020204" pitchFamily="34" charset="0"/>
                  </a:rPr>
                  <a:t>b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get dual problem containing the dual variables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2EF42BCE-CD4B-4DA5-A36E-4EBB59A9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52589"/>
            <a:ext cx="6515100" cy="13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18" y="405765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76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35"/>
    </mc:Choice>
    <mc:Fallback xmlns="">
      <p:transition spd="slow" advTm="175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problem to solve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(for hard-margin,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these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gives the Dual problem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8" y="160020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AD8FA9D-1224-4580-8DAB-4FF47F9B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79" y="3177375"/>
            <a:ext cx="2838449" cy="9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E3EC8-72CC-4000-A3B7-9F85DB57B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9771" y="3402740"/>
            <a:ext cx="2418381" cy="641114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AA18052-4426-42D5-9ED6-D648EBD84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17" y="3411450"/>
            <a:ext cx="2563520" cy="5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B912A6-0741-4B31-BC5E-66A91BE6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48" y="5046699"/>
            <a:ext cx="6532697" cy="8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FDEFF01-7722-4A67-85F4-3AB6BE7D7034}"/>
              </a:ext>
            </a:extLst>
          </p:cNvPr>
          <p:cNvSpPr/>
          <p:nvPr/>
        </p:nvSpPr>
        <p:spPr>
          <a:xfrm>
            <a:off x="4676775" y="3067569"/>
            <a:ext cx="2838449" cy="317667"/>
          </a:xfrm>
          <a:prstGeom prst="wedgeRectCallout">
            <a:avLst>
              <a:gd name="adj1" fmla="val -48798"/>
              <a:gd name="adj2" fmla="val 796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Weighted sum of training inputs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40366056-3519-42A0-AAE3-B442AB6E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17" y="5886787"/>
            <a:ext cx="3432558" cy="7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/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1600" b="1" i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2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/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the solution, </a:t>
                </a:r>
                <a14:m>
                  <m:oMath xmlns:m="http://schemas.openxmlformats.org/officeDocument/2006/math"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still be sparse just like the hard-margin SVM case. 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correspond to the support vectors</a:t>
                </a:r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blipFill>
                <a:blip r:embed="rId13"/>
                <a:stretch>
                  <a:fillRect t="-5310" b="-115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/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dual variables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don’t appear in the dual problem!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/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found just like the hard-margin SVM case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blipFill>
                <a:blip r:embed="rId15"/>
                <a:stretch>
                  <a:fillRect l="-924" t="-8511" r="-1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1BB27E6-643B-4A89-A066-B4179020E41C}"/>
              </a:ext>
            </a:extLst>
          </p:cNvPr>
          <p:cNvSpPr txBox="1"/>
          <p:nvPr/>
        </p:nvSpPr>
        <p:spPr>
          <a:xfrm>
            <a:off x="5974596" y="659915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511166-5140-48C4-BB1A-33105D1A0E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5676" y="394384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/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7"/>
                <a:stretch>
                  <a:fillRect l="-292" t="-14407" b="-406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/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aspect can’t easily applied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blipFill>
                <a:blip r:embed="rId18"/>
                <a:stretch>
                  <a:fillRect l="-280" b="-135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70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56"/>
    </mc:Choice>
    <mc:Fallback xmlns="">
      <p:transition spd="slow" advTm="339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Vectors in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solution had only one type of support vectors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 lied on the supporting hyperplanes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and</a:t>
                </a:r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endParaRPr lang="en-IN" sz="26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sz="26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/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The soft-margin SVM solution has </a:t>
                </a:r>
                <a:r>
                  <a:rPr lang="en-IN" sz="2600" u="sng" dirty="0">
                    <a:latin typeface="Abadi Extra Light" panose="020B0204020104020204" pitchFamily="34" charset="0"/>
                  </a:rPr>
                  <a:t>three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types of support vectors (with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/>
                  <a:t>)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3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F3CEE21B-D9B8-4222-841B-E2BF6166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057525"/>
            <a:ext cx="37814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098BF-040E-41C8-BD65-C616056CD125}"/>
              </a:ext>
            </a:extLst>
          </p:cNvPr>
          <p:cNvSpPr txBox="1"/>
          <p:nvPr/>
        </p:nvSpPr>
        <p:spPr>
          <a:xfrm>
            <a:off x="5362576" y="3152775"/>
            <a:ext cx="5799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supporting hyperplanes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within the margin region but still on the correct side of the hyperplane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wrong side of the hyperplane (misclassified training examples)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7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02"/>
    </mc:Choice>
    <mc:Fallback xmlns="">
      <p:transition spd="slow" advTm="120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SVMs via Dual Formulation: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final dual objectives for hard-margin and soft-margin SVM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formulation is nice due to two primary reasons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conveniently handling the margin based constraint (via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Lagrangians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learning nonlinear separators by replacing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inner products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by general kernel-based similarities (more on this when we talk about kernels)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However, dual formulation can be expensive 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large (esp. compared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solve for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variables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2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pre-compute and store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gram matrix 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 of work on speeding up SVM in these settings (e.g., can use co-ord. descent for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F50F3-6E62-4030-9921-FF700651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32" y="1599743"/>
            <a:ext cx="4628790" cy="14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/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Both these ignore the bias term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otherwise will need another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blipFill>
                <a:blip r:embed="rId7"/>
                <a:stretch>
                  <a:fillRect b="-631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016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111"/>
    </mc:Choice>
    <mc:Fallback xmlns="">
      <p:transition spd="slow" advTm="251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for SVM in the Primal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Maximizing margin subject to constraints led to the soft-margin formulation of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same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{0,1−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</a:rPr>
                  <a:t>,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i.e., hinge loss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the above is equivalent to minimizing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 regularized hinge loss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Sum of slacks is like sum of hinge losses,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play similar roles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learn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directly by minimizing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using (stochastic)(sub)grad.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Hinge-loss version preferred for linear SVMs, or with other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regularizers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D3FED400-B1C1-41DB-B934-6116770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86" y="1628775"/>
            <a:ext cx="5870286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A992CE5-969F-47E4-B7C6-90A2D94E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377" y="4043284"/>
            <a:ext cx="5601350" cy="96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6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57"/>
    </mc:Choice>
    <mc:Fallback xmlns="">
      <p:transition spd="slow" advTm="386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SVM: Summary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hugely (perhaps the most!) popular classification algorithm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Reasonably mature, highly optimized SVM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softwares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freely available (perhaps the reason why it is more popular than various other competing algorithms)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popular ones: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libSVM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LIBLINEAR,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sklearn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also provides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Lots of work on scaling up SVMs</a:t>
                </a:r>
                <a:r>
                  <a:rPr lang="en-GB" sz="2600" baseline="30000" dirty="0">
                    <a:latin typeface="Abadi Extra Light" panose="020B0204020104020204" pitchFamily="34" charset="0"/>
                  </a:rPr>
                  <a:t>*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(both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Extensions beyond binary classification (e.g., multiclass, structured outputs)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even be used for regression problems (Support Vector Regression)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Nonlinear extensions possible via kernels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2FC55C-F793-4069-B824-E90DDD42420C}"/>
              </a:ext>
            </a:extLst>
          </p:cNvPr>
          <p:cNvSpPr txBox="1"/>
          <p:nvPr/>
        </p:nvSpPr>
        <p:spPr>
          <a:xfrm>
            <a:off x="92364" y="6411319"/>
            <a:ext cx="381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aseline="30000" dirty="0">
                <a:latin typeface="Abadi Extra Light" panose="020B0204020104020204" pitchFamily="34" charset="0"/>
              </a:rPr>
              <a:t>* </a:t>
            </a:r>
            <a:r>
              <a:rPr lang="en-GB" sz="1200" dirty="0"/>
              <a:t>See: 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7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5"/>
    </mc:Choice>
    <mc:Fallback xmlns="">
      <p:transition spd="slow" advTm="10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 co-ordinate ascent algorithm for solving the SVM dual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Multi-class SVM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One-class SVM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Kernel methods and nonlinear SVM via kernels</a:t>
            </a: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4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50"/>
    </mc:Choice>
    <mc:Fallback xmlns="">
      <p:transition spd="slow" advTm="497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 Machine (SVM)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Hyperplane based classifier. Ensures a large margin around the hyperplane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assume a linear hyperplane to be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(nonlinear ext.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other “supporting” hyperplanes defining a “no man’s land”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Ensure that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zero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training examples fall in this region (will relax later)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SVM idea: Position the hyperplane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this region is as “wide” as possible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8BBE80-9C7A-47F4-97BF-7B13DFFFEC07}"/>
              </a:ext>
            </a:extLst>
          </p:cNvPr>
          <p:cNvSpPr/>
          <p:nvPr/>
        </p:nvSpPr>
        <p:spPr>
          <a:xfrm>
            <a:off x="1654933" y="412130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898C4F-4E0F-4F03-A704-A0D5245B8CEE}"/>
              </a:ext>
            </a:extLst>
          </p:cNvPr>
          <p:cNvSpPr/>
          <p:nvPr/>
        </p:nvSpPr>
        <p:spPr>
          <a:xfrm>
            <a:off x="2201243" y="252697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1946F4-CC7E-4CEC-9537-2431C56CAAAC}"/>
              </a:ext>
            </a:extLst>
          </p:cNvPr>
          <p:cNvSpPr/>
          <p:nvPr/>
        </p:nvSpPr>
        <p:spPr>
          <a:xfrm>
            <a:off x="1920085" y="263687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CFB0E-B2C0-4F6D-A4B3-C58982163004}"/>
              </a:ext>
            </a:extLst>
          </p:cNvPr>
          <p:cNvSpPr/>
          <p:nvPr/>
        </p:nvSpPr>
        <p:spPr>
          <a:xfrm>
            <a:off x="2146719" y="280730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BB689D-EA34-4A2F-89D9-172964C95BAB}"/>
              </a:ext>
            </a:extLst>
          </p:cNvPr>
          <p:cNvSpPr/>
          <p:nvPr/>
        </p:nvSpPr>
        <p:spPr>
          <a:xfrm>
            <a:off x="1920085" y="343700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9D163B-5885-41F3-AA57-42F8C169A6F8}"/>
              </a:ext>
            </a:extLst>
          </p:cNvPr>
          <p:cNvSpPr/>
          <p:nvPr/>
        </p:nvSpPr>
        <p:spPr>
          <a:xfrm>
            <a:off x="1800158" y="303694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EA18A8-1FDF-4536-9651-DA066DDCFA4B}"/>
              </a:ext>
            </a:extLst>
          </p:cNvPr>
          <p:cNvSpPr/>
          <p:nvPr/>
        </p:nvSpPr>
        <p:spPr>
          <a:xfrm>
            <a:off x="1604420" y="325244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15AB88-3065-4678-840D-1EE678511B34}"/>
              </a:ext>
            </a:extLst>
          </p:cNvPr>
          <p:cNvSpPr/>
          <p:nvPr/>
        </p:nvSpPr>
        <p:spPr>
          <a:xfrm>
            <a:off x="1654933" y="369744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3D895A-E43D-401D-9256-E03514428122}"/>
              </a:ext>
            </a:extLst>
          </p:cNvPr>
          <p:cNvSpPr/>
          <p:nvPr/>
        </p:nvSpPr>
        <p:spPr>
          <a:xfrm>
            <a:off x="2113159" y="320030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034B60-2A4E-4040-8C93-92BE930EB7C9}"/>
              </a:ext>
            </a:extLst>
          </p:cNvPr>
          <p:cNvSpPr/>
          <p:nvPr/>
        </p:nvSpPr>
        <p:spPr>
          <a:xfrm>
            <a:off x="2884330" y="243225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0CD2A-23BB-4A38-9DA0-F68116C68C48}"/>
              </a:ext>
            </a:extLst>
          </p:cNvPr>
          <p:cNvSpPr/>
          <p:nvPr/>
        </p:nvSpPr>
        <p:spPr>
          <a:xfrm>
            <a:off x="2428856" y="289958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F78864-F9A8-4C56-93EF-957F00C8CCDC}"/>
              </a:ext>
            </a:extLst>
          </p:cNvPr>
          <p:cNvSpPr/>
          <p:nvPr/>
        </p:nvSpPr>
        <p:spPr>
          <a:xfrm>
            <a:off x="2749326" y="3136200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EDDF5D-02CD-4225-AE52-BDB119EC8E71}"/>
              </a:ext>
            </a:extLst>
          </p:cNvPr>
          <p:cNvSpPr/>
          <p:nvPr/>
        </p:nvSpPr>
        <p:spPr>
          <a:xfrm>
            <a:off x="2522350" y="255294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142E51-5102-4272-8451-41B58A2A61C6}"/>
              </a:ext>
            </a:extLst>
          </p:cNvPr>
          <p:cNvSpPr/>
          <p:nvPr/>
        </p:nvSpPr>
        <p:spPr>
          <a:xfrm rot="1917477">
            <a:off x="3068570" y="431164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04B767-8906-4D08-8795-2C88D922A690}"/>
              </a:ext>
            </a:extLst>
          </p:cNvPr>
          <p:cNvSpPr/>
          <p:nvPr/>
        </p:nvSpPr>
        <p:spPr>
          <a:xfrm rot="1917477">
            <a:off x="3938883" y="326815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BB11C1-E6BA-4B23-BE59-F80200746DFA}"/>
              </a:ext>
            </a:extLst>
          </p:cNvPr>
          <p:cNvSpPr/>
          <p:nvPr/>
        </p:nvSpPr>
        <p:spPr>
          <a:xfrm rot="1917477">
            <a:off x="4097172" y="390424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199467-344D-4327-B201-FC5C74C62A2C}"/>
              </a:ext>
            </a:extLst>
          </p:cNvPr>
          <p:cNvSpPr/>
          <p:nvPr/>
        </p:nvSpPr>
        <p:spPr>
          <a:xfrm rot="1917477">
            <a:off x="4288343" y="298480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44801E-3891-4C75-86BB-98199EC9E5CA}"/>
              </a:ext>
            </a:extLst>
          </p:cNvPr>
          <p:cNvSpPr/>
          <p:nvPr/>
        </p:nvSpPr>
        <p:spPr>
          <a:xfrm rot="1917477">
            <a:off x="3126495" y="478573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1E2CCD-E7DE-4346-95C5-4B6AD0A8D2AA}"/>
              </a:ext>
            </a:extLst>
          </p:cNvPr>
          <p:cNvSpPr/>
          <p:nvPr/>
        </p:nvSpPr>
        <p:spPr>
          <a:xfrm rot="1917477">
            <a:off x="3574786" y="394174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CC16F2-8138-4F06-B6DA-181A6CA7DC3B}"/>
              </a:ext>
            </a:extLst>
          </p:cNvPr>
          <p:cNvSpPr/>
          <p:nvPr/>
        </p:nvSpPr>
        <p:spPr>
          <a:xfrm rot="1917477">
            <a:off x="4425163" y="391368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22C3C8-EFD8-40F6-B62A-F24478D26ABA}"/>
              </a:ext>
            </a:extLst>
          </p:cNvPr>
          <p:cNvSpPr/>
          <p:nvPr/>
        </p:nvSpPr>
        <p:spPr>
          <a:xfrm rot="1917477">
            <a:off x="3601505" y="437613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7F9C40-7A74-48B9-B5F0-8C781DF5E1E4}"/>
              </a:ext>
            </a:extLst>
          </p:cNvPr>
          <p:cNvSpPr/>
          <p:nvPr/>
        </p:nvSpPr>
        <p:spPr>
          <a:xfrm rot="1917477">
            <a:off x="3628550" y="471997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7D8934-1C0A-4B1F-8109-EAE894BB2093}"/>
              </a:ext>
            </a:extLst>
          </p:cNvPr>
          <p:cNvSpPr/>
          <p:nvPr/>
        </p:nvSpPr>
        <p:spPr>
          <a:xfrm rot="1917477">
            <a:off x="3899006" y="360516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CF7ACF-E200-407E-8189-0AA25707553B}"/>
              </a:ext>
            </a:extLst>
          </p:cNvPr>
          <p:cNvSpPr/>
          <p:nvPr/>
        </p:nvSpPr>
        <p:spPr>
          <a:xfrm rot="1917477">
            <a:off x="3973594" y="428321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F3AF9E-ED33-4CAF-991F-E30CB0A70410}"/>
              </a:ext>
            </a:extLst>
          </p:cNvPr>
          <p:cNvSpPr/>
          <p:nvPr/>
        </p:nvSpPr>
        <p:spPr>
          <a:xfrm rot="1917477">
            <a:off x="4293508" y="3431009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EAA82B-D053-43C2-AD71-32DBE8364738}"/>
              </a:ext>
            </a:extLst>
          </p:cNvPr>
          <p:cNvCxnSpPr>
            <a:cxnSpLocks/>
          </p:cNvCxnSpPr>
          <p:nvPr/>
        </p:nvCxnSpPr>
        <p:spPr>
          <a:xfrm flipH="1">
            <a:off x="2323834" y="2656391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4F7240-5D14-4B02-8492-8A1E67FC78D1}"/>
              </a:ext>
            </a:extLst>
          </p:cNvPr>
          <p:cNvCxnSpPr>
            <a:cxnSpLocks/>
          </p:cNvCxnSpPr>
          <p:nvPr/>
        </p:nvCxnSpPr>
        <p:spPr>
          <a:xfrm flipH="1">
            <a:off x="2054484" y="2547362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86C2C-0430-451E-9A57-9EFE2ECF979C}"/>
              </a:ext>
            </a:extLst>
          </p:cNvPr>
          <p:cNvCxnSpPr>
            <a:cxnSpLocks/>
          </p:cNvCxnSpPr>
          <p:nvPr/>
        </p:nvCxnSpPr>
        <p:spPr>
          <a:xfrm flipH="1">
            <a:off x="2622277" y="2807303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00D796D-7BE2-40D1-AA01-C81A4E23C962}"/>
              </a:ext>
            </a:extLst>
          </p:cNvPr>
          <p:cNvSpPr/>
          <p:nvPr/>
        </p:nvSpPr>
        <p:spPr>
          <a:xfrm>
            <a:off x="2086529" y="370252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A53AD-4250-4611-8B53-A2CE18415BA2}"/>
                  </a:ext>
                </a:extLst>
              </p:cNvPr>
              <p:cNvSpPr txBox="1"/>
              <p:nvPr/>
            </p:nvSpPr>
            <p:spPr>
              <a:xfrm>
                <a:off x="1283507" y="4775891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A53AD-4250-4611-8B53-A2CE1841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07" y="4775891"/>
                <a:ext cx="1330877" cy="276999"/>
              </a:xfrm>
              <a:prstGeom prst="rect">
                <a:avLst/>
              </a:prstGeom>
              <a:blipFill>
                <a:blip r:embed="rId6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6F60FC-001B-4514-BB2C-C05A6769B246}"/>
                  </a:ext>
                </a:extLst>
              </p:cNvPr>
              <p:cNvSpPr txBox="1"/>
              <p:nvPr/>
            </p:nvSpPr>
            <p:spPr>
              <a:xfrm>
                <a:off x="4045533" y="2739528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6F60FC-001B-4514-BB2C-C05A6769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33" y="2739528"/>
                <a:ext cx="1503810" cy="276999"/>
              </a:xfrm>
              <a:prstGeom prst="rect">
                <a:avLst/>
              </a:prstGeom>
              <a:blipFill>
                <a:blip r:embed="rId7"/>
                <a:stretch>
                  <a:fillRect l="-2033" t="-4348" r="-325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120807-940B-4376-9C70-43750AFEDD45}"/>
                  </a:ext>
                </a:extLst>
              </p:cNvPr>
              <p:cNvSpPr txBox="1"/>
              <p:nvPr/>
            </p:nvSpPr>
            <p:spPr>
              <a:xfrm>
                <a:off x="3121105" y="2288915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120807-940B-4376-9C70-43750AFE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05" y="2288915"/>
                <a:ext cx="1330684" cy="276999"/>
              </a:xfrm>
              <a:prstGeom prst="rect">
                <a:avLst/>
              </a:prstGeom>
              <a:blipFill>
                <a:blip r:embed="rId8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0629332-19CC-4D37-BD7B-5FCB129BF777}"/>
              </a:ext>
            </a:extLst>
          </p:cNvPr>
          <p:cNvSpPr txBox="1"/>
          <p:nvPr/>
        </p:nvSpPr>
        <p:spPr>
          <a:xfrm>
            <a:off x="405041" y="242741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44C1FC-F489-4D89-B5A4-68FDB6F8589A}"/>
                  </a:ext>
                </a:extLst>
              </p:cNvPr>
              <p:cNvSpPr txBox="1"/>
              <p:nvPr/>
            </p:nvSpPr>
            <p:spPr>
              <a:xfrm>
                <a:off x="265245" y="2823327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44C1FC-F489-4D89-B5A4-68FDB6F85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2823327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94" t="-4348" r="-367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BD31B22-7E3A-44F5-A6F1-8D0DACCEEB11}"/>
              </a:ext>
            </a:extLst>
          </p:cNvPr>
          <p:cNvSpPr txBox="1"/>
          <p:nvPr/>
        </p:nvSpPr>
        <p:spPr>
          <a:xfrm>
            <a:off x="4805725" y="362156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D09E82-BC10-4161-90D4-EAD43477B4DB}"/>
                  </a:ext>
                </a:extLst>
              </p:cNvPr>
              <p:cNvSpPr txBox="1"/>
              <p:nvPr/>
            </p:nvSpPr>
            <p:spPr>
              <a:xfrm>
                <a:off x="4693903" y="3970952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D09E82-BC10-4161-90D4-EAD43477B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03" y="3970952"/>
                <a:ext cx="1503810" cy="276999"/>
              </a:xfrm>
              <a:prstGeom prst="rect">
                <a:avLst/>
              </a:prstGeom>
              <a:blipFill>
                <a:blip r:embed="rId10"/>
                <a:stretch>
                  <a:fillRect l="-2024" t="-4348" r="-2834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85E55-E20B-48A3-BD79-25AC09999BEF}"/>
                  </a:ext>
                </a:extLst>
              </p:cNvPr>
              <p:cNvSpPr txBox="1"/>
              <p:nvPr/>
            </p:nvSpPr>
            <p:spPr>
              <a:xfrm>
                <a:off x="7936023" y="2302639"/>
                <a:ext cx="2882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   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85E55-E20B-48A3-BD79-25AC09999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23" y="2302639"/>
                <a:ext cx="2882199" cy="276999"/>
              </a:xfrm>
              <a:prstGeom prst="rect">
                <a:avLst/>
              </a:prstGeom>
              <a:blipFill>
                <a:blip r:embed="rId11"/>
                <a:stretch>
                  <a:fillRect t="-444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EF7A00-9D2E-4D2B-89F7-AB02CC517E7A}"/>
                  </a:ext>
                </a:extLst>
              </p:cNvPr>
              <p:cNvSpPr txBox="1"/>
              <p:nvPr/>
            </p:nvSpPr>
            <p:spPr>
              <a:xfrm>
                <a:off x="7930650" y="2630023"/>
                <a:ext cx="300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 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EF7A00-9D2E-4D2B-89F7-AB02CC517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0" y="2630023"/>
                <a:ext cx="3004027" cy="276999"/>
              </a:xfrm>
              <a:prstGeom prst="rect">
                <a:avLst/>
              </a:prstGeom>
              <a:blipFill>
                <a:blip r:embed="rId12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5CADEC-EAB4-4B1C-91AF-5C6E4B5E221E}"/>
                  </a:ext>
                </a:extLst>
              </p:cNvPr>
              <p:cNvSpPr txBox="1"/>
              <p:nvPr/>
            </p:nvSpPr>
            <p:spPr>
              <a:xfrm>
                <a:off x="7930650" y="2990721"/>
                <a:ext cx="2310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  ∀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5CADEC-EAB4-4B1C-91AF-5C6E4B5E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0" y="2990721"/>
                <a:ext cx="2310697" cy="276999"/>
              </a:xfrm>
              <a:prstGeom prst="rect">
                <a:avLst/>
              </a:prstGeom>
              <a:blipFill>
                <a:blip r:embed="rId13"/>
                <a:stretch>
                  <a:fillRect l="-2111" t="-4444" r="-1055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FEFF5-5470-4935-9A6A-A3E8689DBC68}"/>
                  </a:ext>
                </a:extLst>
              </p:cNvPr>
              <p:cNvSpPr txBox="1"/>
              <p:nvPr/>
            </p:nvSpPr>
            <p:spPr>
              <a:xfrm>
                <a:off x="7693807" y="3812092"/>
                <a:ext cx="2429768" cy="658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FEFF5-5470-4935-9A6A-A3E8689D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07" y="3812092"/>
                <a:ext cx="2429768" cy="6581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AD58AED-1570-4C30-A21E-EC5F51462D03}"/>
              </a:ext>
            </a:extLst>
          </p:cNvPr>
          <p:cNvSpPr txBox="1"/>
          <p:nvPr/>
        </p:nvSpPr>
        <p:spPr>
          <a:xfrm>
            <a:off x="7541775" y="3404845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“Margin” of the hyperplane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A94F716C-056E-4D55-85BE-8FA91CBD65DD}"/>
              </a:ext>
            </a:extLst>
          </p:cNvPr>
          <p:cNvSpPr/>
          <p:nvPr/>
        </p:nvSpPr>
        <p:spPr>
          <a:xfrm>
            <a:off x="5553015" y="2791495"/>
            <a:ext cx="2210892" cy="506675"/>
          </a:xfrm>
          <a:prstGeom prst="wedgeRectCallout">
            <a:avLst>
              <a:gd name="adj1" fmla="val 51675"/>
              <a:gd name="adj2" fmla="val 857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Distance from the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closest point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(on either side)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8A37C7-D595-4806-8668-CBFA2863397A}"/>
                  </a:ext>
                </a:extLst>
              </p:cNvPr>
              <p:cNvSpPr txBox="1"/>
              <p:nvPr/>
            </p:nvSpPr>
            <p:spPr>
              <a:xfrm>
                <a:off x="8352546" y="4648457"/>
                <a:ext cx="2049151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margin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8A37C7-D595-4806-8668-CBFA28633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546" y="4648457"/>
                <a:ext cx="2049151" cy="5575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04849DEC-4AD6-4EF6-ADE8-4F50EA29C92C}"/>
                  </a:ext>
                </a:extLst>
              </p:cNvPr>
              <p:cNvSpPr/>
              <p:nvPr/>
            </p:nvSpPr>
            <p:spPr>
              <a:xfrm>
                <a:off x="5133104" y="4404839"/>
                <a:ext cx="2857616" cy="992962"/>
              </a:xfrm>
              <a:prstGeom prst="wedgeRectCallout">
                <a:avLst>
                  <a:gd name="adj1" fmla="val 62871"/>
                  <a:gd name="adj2" fmla="val 1186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Want the hyperplane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that this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margin is maximized </a:t>
                </a:r>
                <a:r>
                  <a:rPr lang="en-IN" sz="16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(max-margin hyperplane) </a:t>
                </a:r>
                <a:r>
                  <a:rPr lang="en-IN" sz="16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  ∀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04849DEC-4AD6-4EF6-ADE8-4F50EA29C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04" y="4404839"/>
                <a:ext cx="2857616" cy="992962"/>
              </a:xfrm>
              <a:prstGeom prst="wedgeRectCallout">
                <a:avLst>
                  <a:gd name="adj1" fmla="val 62871"/>
                  <a:gd name="adj2" fmla="val 11864"/>
                </a:avLst>
              </a:prstGeom>
              <a:blipFill>
                <a:blip r:embed="rId16"/>
                <a:stretch>
                  <a:fillRect l="-746" t="-4848" b="-72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03E259-5E20-48AA-A417-BD74B2E8D14A}"/>
                  </a:ext>
                </a:extLst>
              </p:cNvPr>
              <p:cNvSpPr txBox="1"/>
              <p:nvPr/>
            </p:nvSpPr>
            <p:spPr>
              <a:xfrm>
                <a:off x="10241347" y="3849207"/>
                <a:ext cx="850617" cy="619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03E259-5E20-48AA-A417-BD74B2E8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47" y="3849207"/>
                <a:ext cx="850617" cy="619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0B26E226-6ED5-47A9-8367-19BD02C71907}"/>
              </a:ext>
            </a:extLst>
          </p:cNvPr>
          <p:cNvSpPr/>
          <p:nvPr/>
        </p:nvSpPr>
        <p:spPr>
          <a:xfrm>
            <a:off x="3816240" y="4894031"/>
            <a:ext cx="1211550" cy="688613"/>
          </a:xfrm>
          <a:prstGeom prst="wedgeRectCallout">
            <a:avLst>
              <a:gd name="adj1" fmla="val 65410"/>
              <a:gd name="adj2" fmla="val 69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Constrained optimization problem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6948556-AE05-487A-8DE3-6F56476CDD8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91964" y="561751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0552E4CA-641B-40BA-8831-C1A8003F465F}"/>
                  </a:ext>
                </a:extLst>
              </p:cNvPr>
              <p:cNvSpPr/>
              <p:nvPr/>
            </p:nvSpPr>
            <p:spPr>
              <a:xfrm>
                <a:off x="8855598" y="5320995"/>
                <a:ext cx="2220785" cy="1056827"/>
              </a:xfrm>
              <a:prstGeom prst="wedgeRectCallout">
                <a:avLst>
                  <a:gd name="adj1" fmla="val 63512"/>
                  <a:gd name="adj2" fmla="val 196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1/-1 in supp.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h.p.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equations is arbitrary; can replace by any scalar m/-m and solution won’t change, except a simple scaling of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0552E4CA-641B-40BA-8831-C1A8003F4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598" y="5320995"/>
                <a:ext cx="2220785" cy="1056827"/>
              </a:xfrm>
              <a:prstGeom prst="wedgeRectCallout">
                <a:avLst>
                  <a:gd name="adj1" fmla="val 63512"/>
                  <a:gd name="adj2" fmla="val 19688"/>
                </a:avLst>
              </a:prstGeom>
              <a:blipFill>
                <a:blip r:embed="rId19"/>
                <a:stretch>
                  <a:fillRect l="-477" t="-5114" b="-96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987F87B6-5EB7-4A1F-8E20-21947FE2E6DE}"/>
              </a:ext>
            </a:extLst>
          </p:cNvPr>
          <p:cNvSpPr/>
          <p:nvPr/>
        </p:nvSpPr>
        <p:spPr>
          <a:xfrm>
            <a:off x="8607329" y="405597"/>
            <a:ext cx="2977867" cy="506675"/>
          </a:xfrm>
          <a:prstGeom prst="wedgeRectCallout">
            <a:avLst>
              <a:gd name="adj1" fmla="val -54188"/>
              <a:gd name="adj2" fmla="val 1055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SVM originally proposed by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Vapnik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colleagues in early 90s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peech Bubble: Rectangle 55">
                <a:extLst>
                  <a:ext uri="{FF2B5EF4-FFF2-40B4-BE49-F238E27FC236}">
                    <a16:creationId xmlns:a16="http://schemas.microsoft.com/office/drawing/2014/main" id="{B123C208-033F-41B2-AA06-FCE7364277CB}"/>
                  </a:ext>
                </a:extLst>
              </p:cNvPr>
              <p:cNvSpPr/>
              <p:nvPr/>
            </p:nvSpPr>
            <p:spPr>
              <a:xfrm>
                <a:off x="10178412" y="3267502"/>
                <a:ext cx="1890933" cy="506675"/>
              </a:xfrm>
              <a:prstGeom prst="wedgeRectCallout">
                <a:avLst>
                  <a:gd name="adj1" fmla="val -50662"/>
                  <a:gd name="adj2" fmla="val 1037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Distance of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from the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h.p.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6" name="Speech Bubble: Rectangle 55">
                <a:extLst>
                  <a:ext uri="{FF2B5EF4-FFF2-40B4-BE49-F238E27FC236}">
                    <a16:creationId xmlns:a16="http://schemas.microsoft.com/office/drawing/2014/main" id="{B123C208-033F-41B2-AA06-FCE736427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412" y="3267502"/>
                <a:ext cx="1890933" cy="506675"/>
              </a:xfrm>
              <a:prstGeom prst="wedgeRectCallout">
                <a:avLst>
                  <a:gd name="adj1" fmla="val -50662"/>
                  <a:gd name="adj2" fmla="val 103705"/>
                </a:avLst>
              </a:prstGeom>
              <a:blipFill>
                <a:blip r:embed="rId20"/>
                <a:stretch>
                  <a:fillRect t="-597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27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646"/>
    </mc:Choice>
    <mc:Fallback xmlns="">
      <p:transition spd="slow" advTm="588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  <p:bldP spid="48" grpId="0" animBg="1"/>
      <p:bldP spid="5" grpId="0"/>
      <p:bldP spid="49" grpId="0" animBg="1"/>
      <p:bldP spid="50" grpId="0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Hard-Margin: Every training example must fulfil margin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Meaning: Must not have any example in the no-man’s land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3AF6BF3-6FD7-4A0F-9ED7-CC7E114F75FE}"/>
              </a:ext>
            </a:extLst>
          </p:cNvPr>
          <p:cNvSpPr/>
          <p:nvPr/>
        </p:nvSpPr>
        <p:spPr>
          <a:xfrm>
            <a:off x="1874009" y="4063300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37BA4F-0016-4377-94AF-41FB5628AFFC}"/>
              </a:ext>
            </a:extLst>
          </p:cNvPr>
          <p:cNvSpPr/>
          <p:nvPr/>
        </p:nvSpPr>
        <p:spPr>
          <a:xfrm>
            <a:off x="2420319" y="246897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9976A7-3A9D-4525-ADE3-FA6DADCF3B83}"/>
              </a:ext>
            </a:extLst>
          </p:cNvPr>
          <p:cNvSpPr/>
          <p:nvPr/>
        </p:nvSpPr>
        <p:spPr>
          <a:xfrm>
            <a:off x="2139161" y="257887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F28C-CB16-47ED-8F23-A7CA2CFC6E7A}"/>
              </a:ext>
            </a:extLst>
          </p:cNvPr>
          <p:cNvSpPr/>
          <p:nvPr/>
        </p:nvSpPr>
        <p:spPr>
          <a:xfrm>
            <a:off x="2365795" y="274930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CD056-F0AD-4FA5-9569-643BC00CAE2F}"/>
              </a:ext>
            </a:extLst>
          </p:cNvPr>
          <p:cNvSpPr/>
          <p:nvPr/>
        </p:nvSpPr>
        <p:spPr>
          <a:xfrm>
            <a:off x="2139161" y="337900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EE07E4-A001-4473-B60B-3F45CFE5D9D2}"/>
              </a:ext>
            </a:extLst>
          </p:cNvPr>
          <p:cNvSpPr/>
          <p:nvPr/>
        </p:nvSpPr>
        <p:spPr>
          <a:xfrm>
            <a:off x="2019234" y="297894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6A7969-9C80-4740-A493-CB756CDBB4B0}"/>
              </a:ext>
            </a:extLst>
          </p:cNvPr>
          <p:cNvSpPr/>
          <p:nvPr/>
        </p:nvSpPr>
        <p:spPr>
          <a:xfrm>
            <a:off x="1823496" y="319444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9E1F89-0634-4857-812C-D45C0B73576D}"/>
              </a:ext>
            </a:extLst>
          </p:cNvPr>
          <p:cNvSpPr/>
          <p:nvPr/>
        </p:nvSpPr>
        <p:spPr>
          <a:xfrm>
            <a:off x="1874009" y="363944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568C68-A583-46AE-B4E9-EA1D17E669C3}"/>
              </a:ext>
            </a:extLst>
          </p:cNvPr>
          <p:cNvSpPr/>
          <p:nvPr/>
        </p:nvSpPr>
        <p:spPr>
          <a:xfrm>
            <a:off x="2332235" y="3142304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EE6D31-8E80-4265-8C3F-D91BC1FCFF18}"/>
              </a:ext>
            </a:extLst>
          </p:cNvPr>
          <p:cNvSpPr/>
          <p:nvPr/>
        </p:nvSpPr>
        <p:spPr>
          <a:xfrm>
            <a:off x="3103406" y="237425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D1A325-A0D9-42EC-9B8D-DB9304FCBE49}"/>
              </a:ext>
            </a:extLst>
          </p:cNvPr>
          <p:cNvSpPr/>
          <p:nvPr/>
        </p:nvSpPr>
        <p:spPr>
          <a:xfrm>
            <a:off x="2647932" y="284158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7E8FD0-6191-4DD1-A5E3-3C182371C3B9}"/>
              </a:ext>
            </a:extLst>
          </p:cNvPr>
          <p:cNvSpPr/>
          <p:nvPr/>
        </p:nvSpPr>
        <p:spPr>
          <a:xfrm>
            <a:off x="2968402" y="307819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B3D3D9-836C-4C6F-98C0-BFFAC99B8DCB}"/>
              </a:ext>
            </a:extLst>
          </p:cNvPr>
          <p:cNvSpPr/>
          <p:nvPr/>
        </p:nvSpPr>
        <p:spPr>
          <a:xfrm>
            <a:off x="2741426" y="249494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EF2CF7-4938-4B74-A0F1-5F3C73D517D8}"/>
              </a:ext>
            </a:extLst>
          </p:cNvPr>
          <p:cNvSpPr/>
          <p:nvPr/>
        </p:nvSpPr>
        <p:spPr>
          <a:xfrm rot="1917477">
            <a:off x="3287646" y="425364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661FD9-099F-4043-AA60-1FE2E3A53B3A}"/>
              </a:ext>
            </a:extLst>
          </p:cNvPr>
          <p:cNvSpPr/>
          <p:nvPr/>
        </p:nvSpPr>
        <p:spPr>
          <a:xfrm rot="1917477">
            <a:off x="4157959" y="321015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FABFE1-83DA-46F3-A1C8-1DA1A03B6271}"/>
              </a:ext>
            </a:extLst>
          </p:cNvPr>
          <p:cNvSpPr/>
          <p:nvPr/>
        </p:nvSpPr>
        <p:spPr>
          <a:xfrm rot="1917477">
            <a:off x="4316248" y="3846242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44B43B-A595-434D-9786-11C91418E7B8}"/>
              </a:ext>
            </a:extLst>
          </p:cNvPr>
          <p:cNvSpPr/>
          <p:nvPr/>
        </p:nvSpPr>
        <p:spPr>
          <a:xfrm rot="1917477">
            <a:off x="4507419" y="292680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01BEE2-8C24-4B0D-955A-E1BD5BF992A3}"/>
              </a:ext>
            </a:extLst>
          </p:cNvPr>
          <p:cNvSpPr/>
          <p:nvPr/>
        </p:nvSpPr>
        <p:spPr>
          <a:xfrm rot="1917477">
            <a:off x="3345571" y="472773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662FB9-9A43-4F59-8A88-AFD53E8A2F1F}"/>
              </a:ext>
            </a:extLst>
          </p:cNvPr>
          <p:cNvSpPr/>
          <p:nvPr/>
        </p:nvSpPr>
        <p:spPr>
          <a:xfrm rot="1917477">
            <a:off x="3793862" y="388374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C6E47-71ED-4887-8C34-27674009D142}"/>
              </a:ext>
            </a:extLst>
          </p:cNvPr>
          <p:cNvSpPr/>
          <p:nvPr/>
        </p:nvSpPr>
        <p:spPr>
          <a:xfrm rot="1917477">
            <a:off x="4644239" y="3855686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7663C3-3D18-42D0-AF95-E4A1DAADE765}"/>
              </a:ext>
            </a:extLst>
          </p:cNvPr>
          <p:cNvSpPr/>
          <p:nvPr/>
        </p:nvSpPr>
        <p:spPr>
          <a:xfrm rot="1917477">
            <a:off x="3820581" y="431813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4FF91C-C01D-487F-ACEF-9C30E04F354D}"/>
              </a:ext>
            </a:extLst>
          </p:cNvPr>
          <p:cNvSpPr/>
          <p:nvPr/>
        </p:nvSpPr>
        <p:spPr>
          <a:xfrm rot="1917477">
            <a:off x="3847626" y="466197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95CC72-C1F7-432A-B2F5-2E9C6F2D1B82}"/>
              </a:ext>
            </a:extLst>
          </p:cNvPr>
          <p:cNvSpPr/>
          <p:nvPr/>
        </p:nvSpPr>
        <p:spPr>
          <a:xfrm rot="1917477">
            <a:off x="4118082" y="354716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00F5DB-61D7-4D86-8437-1A6BC21E427B}"/>
              </a:ext>
            </a:extLst>
          </p:cNvPr>
          <p:cNvSpPr/>
          <p:nvPr/>
        </p:nvSpPr>
        <p:spPr>
          <a:xfrm rot="1917477">
            <a:off x="4192670" y="4225216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6D915F-7F15-4517-A65E-85C39F96862E}"/>
              </a:ext>
            </a:extLst>
          </p:cNvPr>
          <p:cNvSpPr/>
          <p:nvPr/>
        </p:nvSpPr>
        <p:spPr>
          <a:xfrm rot="1917477">
            <a:off x="4512584" y="337300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80D0BF-93DB-4FBC-AF0C-2C57E2451D30}"/>
              </a:ext>
            </a:extLst>
          </p:cNvPr>
          <p:cNvCxnSpPr>
            <a:cxnSpLocks/>
          </p:cNvCxnSpPr>
          <p:nvPr/>
        </p:nvCxnSpPr>
        <p:spPr>
          <a:xfrm flipH="1">
            <a:off x="2542910" y="2598390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59555A-92D3-4CD5-B726-87C9868593B0}"/>
              </a:ext>
            </a:extLst>
          </p:cNvPr>
          <p:cNvCxnSpPr>
            <a:cxnSpLocks/>
          </p:cNvCxnSpPr>
          <p:nvPr/>
        </p:nvCxnSpPr>
        <p:spPr>
          <a:xfrm flipH="1">
            <a:off x="2273560" y="2489361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08AED1-B043-40A5-BC79-2B566A16E459}"/>
              </a:ext>
            </a:extLst>
          </p:cNvPr>
          <p:cNvCxnSpPr>
            <a:cxnSpLocks/>
          </p:cNvCxnSpPr>
          <p:nvPr/>
        </p:nvCxnSpPr>
        <p:spPr>
          <a:xfrm flipH="1">
            <a:off x="2841353" y="2749302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9BA17C8-3566-4AFA-8AC6-DD7B0E86CB59}"/>
              </a:ext>
            </a:extLst>
          </p:cNvPr>
          <p:cNvSpPr/>
          <p:nvPr/>
        </p:nvSpPr>
        <p:spPr>
          <a:xfrm>
            <a:off x="2305605" y="364452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515F-1813-4CE5-9191-A7E3AB991E88}"/>
                  </a:ext>
                </a:extLst>
              </p:cNvPr>
              <p:cNvSpPr txBox="1"/>
              <p:nvPr/>
            </p:nvSpPr>
            <p:spPr>
              <a:xfrm>
                <a:off x="1502583" y="4717890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515F-1813-4CE5-9191-A7E3AB99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83" y="4717890"/>
                <a:ext cx="1330877" cy="276999"/>
              </a:xfrm>
              <a:prstGeom prst="rect">
                <a:avLst/>
              </a:prstGeom>
              <a:blipFill>
                <a:blip r:embed="rId6"/>
                <a:stretch>
                  <a:fillRect l="-2283" t="-4444" r="-3653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2B8971-EAC4-4CF5-8B4D-76E01656356C}"/>
                  </a:ext>
                </a:extLst>
              </p:cNvPr>
              <p:cNvSpPr txBox="1"/>
              <p:nvPr/>
            </p:nvSpPr>
            <p:spPr>
              <a:xfrm>
                <a:off x="4264609" y="2681527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2B8971-EAC4-4CF5-8B4D-76E016563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609" y="2681527"/>
                <a:ext cx="1503810" cy="276999"/>
              </a:xfrm>
              <a:prstGeom prst="rect">
                <a:avLst/>
              </a:prstGeom>
              <a:blipFill>
                <a:blip r:embed="rId7"/>
                <a:stretch>
                  <a:fillRect l="-2033" t="-4444" r="-3252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1326E-80F3-4F6F-B01A-740B3D9DB83A}"/>
                  </a:ext>
                </a:extLst>
              </p:cNvPr>
              <p:cNvSpPr txBox="1"/>
              <p:nvPr/>
            </p:nvSpPr>
            <p:spPr>
              <a:xfrm>
                <a:off x="3340181" y="2230914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1326E-80F3-4F6F-B01A-740B3D9D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81" y="2230914"/>
                <a:ext cx="1330684" cy="276999"/>
              </a:xfrm>
              <a:prstGeom prst="rect">
                <a:avLst/>
              </a:prstGeom>
              <a:blipFill>
                <a:blip r:embed="rId8"/>
                <a:stretch>
                  <a:fillRect l="-2294" t="-4444" r="-3670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A861C6C-AE30-447C-BB95-8DCF31AC9D15}"/>
              </a:ext>
            </a:extLst>
          </p:cNvPr>
          <p:cNvSpPr txBox="1"/>
          <p:nvPr/>
        </p:nvSpPr>
        <p:spPr>
          <a:xfrm>
            <a:off x="624117" y="23694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766D50-983C-41D1-A6B0-622878A8C8E5}"/>
                  </a:ext>
                </a:extLst>
              </p:cNvPr>
              <p:cNvSpPr txBox="1"/>
              <p:nvPr/>
            </p:nvSpPr>
            <p:spPr>
              <a:xfrm>
                <a:off x="484321" y="2765326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766D50-983C-41D1-A6B0-622878A8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21" y="2765326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83" t="-4444" r="-365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27385C5-1B26-42C2-B69C-15A4036D3C06}"/>
              </a:ext>
            </a:extLst>
          </p:cNvPr>
          <p:cNvSpPr txBox="1"/>
          <p:nvPr/>
        </p:nvSpPr>
        <p:spPr>
          <a:xfrm>
            <a:off x="5024801" y="35635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61009-EDAA-44B0-818D-4106162E494B}"/>
                  </a:ext>
                </a:extLst>
              </p:cNvPr>
              <p:cNvSpPr txBox="1"/>
              <p:nvPr/>
            </p:nvSpPr>
            <p:spPr>
              <a:xfrm>
                <a:off x="4912979" y="3912951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61009-EDAA-44B0-818D-4106162E4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79" y="3912951"/>
                <a:ext cx="1503810" cy="276999"/>
              </a:xfrm>
              <a:prstGeom prst="rect">
                <a:avLst/>
              </a:prstGeom>
              <a:blipFill>
                <a:blip r:embed="rId10"/>
                <a:stretch>
                  <a:fillRect l="-2024" t="-4444" r="-283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6D636-4D26-425A-9D99-EF9FBEB8B8CD}"/>
                  </a:ext>
                </a:extLst>
              </p:cNvPr>
              <p:cNvSpPr txBox="1"/>
              <p:nvPr/>
            </p:nvSpPr>
            <p:spPr>
              <a:xfrm>
                <a:off x="6416789" y="2140229"/>
                <a:ext cx="5375511" cy="2334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Also want to maximize margin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IN" sz="2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Equivalent to </a:t>
                </a:r>
                <a:r>
                  <a:rPr lang="en-IN" sz="2400" u="sng" dirty="0">
                    <a:latin typeface="Abadi Extra Light" panose="020B0204020104020204" pitchFamily="34" charset="0"/>
                  </a:rPr>
                  <a:t>minimizing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hard-margin SVM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6D636-4D26-425A-9D99-EF9FBEB8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89" y="2140229"/>
                <a:ext cx="5375511" cy="2334678"/>
              </a:xfrm>
              <a:prstGeom prst="rect">
                <a:avLst/>
              </a:prstGeom>
              <a:blipFill>
                <a:blip r:embed="rId11"/>
                <a:stretch>
                  <a:fillRect l="-1589" b="-4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B968FF9-3754-4FA0-9337-5BF68114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4" y="4754249"/>
            <a:ext cx="58007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341D5F5D-8A06-499B-989B-18D72CE31222}"/>
                  </a:ext>
                </a:extLst>
              </p:cNvPr>
              <p:cNvSpPr/>
              <p:nvPr/>
            </p:nvSpPr>
            <p:spPr>
              <a:xfrm>
                <a:off x="3252153" y="5285040"/>
                <a:ext cx="2405358" cy="941065"/>
              </a:xfrm>
              <a:prstGeom prst="wedgeRectCallout">
                <a:avLst>
                  <a:gd name="adj1" fmla="val 62786"/>
                  <a:gd name="adj2" fmla="val -377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Constrained optimization problem with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inequality constraints. Objective and constraints both are convex</a:t>
                </a:r>
              </a:p>
            </p:txBody>
          </p:sp>
        </mc:Choice>
        <mc:Fallback xmlns="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341D5F5D-8A06-499B-989B-18D72CE31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153" y="5285040"/>
                <a:ext cx="2405358" cy="941065"/>
              </a:xfrm>
              <a:prstGeom prst="wedgeRectCallout">
                <a:avLst>
                  <a:gd name="adj1" fmla="val 62786"/>
                  <a:gd name="adj2" fmla="val -37721"/>
                </a:avLst>
              </a:prstGeom>
              <a:blipFill>
                <a:blip r:embed="rId13"/>
                <a:stretch>
                  <a:fillRect l="-885" t="-7643" b="-140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19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85"/>
    </mc:Choice>
    <mc:Fallback xmlns="">
      <p:transition spd="slow" advTm="177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 (More Commonly Used)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013" y="1130786"/>
                <a:ext cx="6571849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Allow some training examples to fall within the no-man’s land (margin region)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Even okay for some training examples to fall totally on the wrong side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h.p.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Extent of “violation” by a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is known as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means totally on the wrong side</a:t>
                </a: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013" y="1130786"/>
                <a:ext cx="6571849" cy="3707914"/>
              </a:xfrm>
              <a:blipFill>
                <a:blip r:embed="rId5"/>
                <a:stretch>
                  <a:fillRect l="-1391" t="-2463" r="-2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7CFC167-FBD7-497C-95D4-5FCB44F1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055507"/>
            <a:ext cx="48863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5991-DB49-4882-9C06-E6A59687F098}"/>
                  </a:ext>
                </a:extLst>
              </p:cNvPr>
              <p:cNvSpPr txBox="1"/>
              <p:nvPr/>
            </p:nvSpPr>
            <p:spPr>
              <a:xfrm>
                <a:off x="5034029" y="4762133"/>
                <a:ext cx="5419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≥1 −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5991-DB49-4882-9C06-E6A59687F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029" y="4762133"/>
                <a:ext cx="54192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A7BE-2A30-442E-ABFA-96C83D004A9F}"/>
                  </a:ext>
                </a:extLst>
              </p:cNvPr>
              <p:cNvSpPr txBox="1"/>
              <p:nvPr/>
            </p:nvSpPr>
            <p:spPr>
              <a:xfrm>
                <a:off x="4995863" y="5283453"/>
                <a:ext cx="5529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≤−1+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A7BE-2A30-442E-ABFA-96C83D004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63" y="5283453"/>
                <a:ext cx="552984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096A9-86FF-4457-873D-EE97073C96C9}"/>
                  </a:ext>
                </a:extLst>
              </p:cNvPr>
              <p:cNvSpPr txBox="1"/>
              <p:nvPr/>
            </p:nvSpPr>
            <p:spPr>
              <a:xfrm>
                <a:off x="5123906" y="5847788"/>
                <a:ext cx="4601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)≥1 −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096A9-86FF-4457-873D-EE97073C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06" y="5847788"/>
                <a:ext cx="460170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7782EA-45D3-4E02-8565-DBED576AE3D7}"/>
              </a:ext>
            </a:extLst>
          </p:cNvPr>
          <p:cNvSpPr txBox="1"/>
          <p:nvPr/>
        </p:nvSpPr>
        <p:spPr>
          <a:xfrm>
            <a:off x="1543050" y="5847788"/>
            <a:ext cx="334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badi Extra Light" panose="020B0204020104020204" pitchFamily="34" charset="0"/>
              </a:rPr>
              <a:t>Soft-margin constraint: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6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57"/>
    </mc:Choice>
    <mc:Fallback xmlns="">
      <p:transition spd="slow" advTm="308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 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Goal: Still want to maximize the margin such that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Soft-margin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)≥1 −</m:t>
                    </m:r>
                    <m:sSub>
                      <m:sSubPr>
                        <m:ctrlP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are satisfied for all training ex. 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not have too many margin violations (sum of slacks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should be small)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  <a:blipFill>
                <a:blip r:embed="rId5"/>
                <a:stretch>
                  <a:fillRect l="-843" t="-2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37B0A111-4816-4463-8F85-76CC33CF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1" y="2892705"/>
            <a:ext cx="3512327" cy="283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/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soft-margin SVM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Hyperparameter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controls the trade off between large margin and small training error (need to tune)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small training error but also small margin (bad)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Small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large margin but large training error (bad)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blipFill>
                <a:blip r:embed="rId7"/>
                <a:stretch>
                  <a:fillRect l="-946" t="-1449" b="-2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F644F72B-BC3D-45F8-99A4-BDA33AE21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30" y="3275558"/>
            <a:ext cx="6972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B1F0AC1-97EB-4385-9D66-80887E23F763}"/>
                  </a:ext>
                </a:extLst>
              </p:cNvPr>
              <p:cNvSpPr/>
              <p:nvPr/>
            </p:nvSpPr>
            <p:spPr>
              <a:xfrm>
                <a:off x="9749264" y="3347028"/>
                <a:ext cx="2405358" cy="941065"/>
              </a:xfrm>
              <a:prstGeom prst="wedgeRectCallout">
                <a:avLst>
                  <a:gd name="adj1" fmla="val -74432"/>
                  <a:gd name="adj2" fmla="val 507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Constrained optimization problem with </a:t>
                </a:r>
                <a14:m>
                  <m:oMath xmlns:m="http://schemas.openxmlformats.org/officeDocument/2006/math"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inequality constraints. Objective and constraints both are convex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B1F0AC1-97EB-4385-9D66-80887E23F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64" y="3347028"/>
                <a:ext cx="2405358" cy="941065"/>
              </a:xfrm>
              <a:prstGeom prst="wedgeRectCallout">
                <a:avLst>
                  <a:gd name="adj1" fmla="val -74432"/>
                  <a:gd name="adj2" fmla="val 50765"/>
                </a:avLst>
              </a:prstGeom>
              <a:blipFill>
                <a:blip r:embed="rId9"/>
                <a:stretch>
                  <a:fillRect t="-7453" r="-398" b="-111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717CE12-10F8-4E6B-A6A0-C90D341F46AA}"/>
              </a:ext>
            </a:extLst>
          </p:cNvPr>
          <p:cNvSpPr/>
          <p:nvPr/>
        </p:nvSpPr>
        <p:spPr>
          <a:xfrm>
            <a:off x="9469727" y="1126496"/>
            <a:ext cx="1854203" cy="539798"/>
          </a:xfrm>
          <a:prstGeom prst="wedgeRectCallout">
            <a:avLst>
              <a:gd name="adj1" fmla="val -61298"/>
              <a:gd name="adj2" fmla="val 1501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Sum of slacks is like the training error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DD8BAA-C4CE-4784-84C2-A12A1FCF51A6}"/>
              </a:ext>
            </a:extLst>
          </p:cNvPr>
          <p:cNvSpPr/>
          <p:nvPr/>
        </p:nvSpPr>
        <p:spPr>
          <a:xfrm>
            <a:off x="7837780" y="3275558"/>
            <a:ext cx="772610" cy="108400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96B0F-8ED5-44BC-97D0-02FE924674E7}"/>
              </a:ext>
            </a:extLst>
          </p:cNvPr>
          <p:cNvSpPr/>
          <p:nvPr/>
        </p:nvSpPr>
        <p:spPr>
          <a:xfrm>
            <a:off x="6642060" y="3250438"/>
            <a:ext cx="772610" cy="108400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1711890-66E7-4472-8B13-32C8671FFC39}"/>
              </a:ext>
            </a:extLst>
          </p:cNvPr>
          <p:cNvSpPr/>
          <p:nvPr/>
        </p:nvSpPr>
        <p:spPr>
          <a:xfrm>
            <a:off x="5190836" y="3074242"/>
            <a:ext cx="1406086" cy="539798"/>
          </a:xfrm>
          <a:prstGeom prst="wedgeRectCallout">
            <a:avLst>
              <a:gd name="adj1" fmla="val 59077"/>
              <a:gd name="adj2" fmla="val 30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Inversely prop. to margin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0ACDD0-D5F8-478B-AF32-51F51F3EBE4C}"/>
              </a:ext>
            </a:extLst>
          </p:cNvPr>
          <p:cNvSpPr/>
          <p:nvPr/>
        </p:nvSpPr>
        <p:spPr>
          <a:xfrm>
            <a:off x="8769151" y="3188848"/>
            <a:ext cx="880102" cy="425192"/>
          </a:xfrm>
          <a:prstGeom prst="wedgeRectCallout">
            <a:avLst>
              <a:gd name="adj1" fmla="val -58589"/>
              <a:gd name="adj2" fmla="val 1005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error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4B390A7-4806-4734-9779-2BF14EBC396D}"/>
              </a:ext>
            </a:extLst>
          </p:cNvPr>
          <p:cNvSpPr/>
          <p:nvPr/>
        </p:nvSpPr>
        <p:spPr>
          <a:xfrm>
            <a:off x="7144785" y="3046928"/>
            <a:ext cx="1549563" cy="310585"/>
          </a:xfrm>
          <a:prstGeom prst="wedgeRectCallout">
            <a:avLst>
              <a:gd name="adj1" fmla="val -17036"/>
              <a:gd name="adj2" fmla="val 13778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Trade-off </a:t>
            </a:r>
            <a:r>
              <a:rPr lang="en-IN" sz="12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endParaRPr lang="en-IN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4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922"/>
    </mc:Choice>
    <mc:Fallback xmlns="">
      <p:transition spd="slow" advTm="378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21" y="2750957"/>
            <a:ext cx="5897430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the SVM Problem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7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20"/>
    </mc:Choice>
    <mc:Fallback xmlns="">
      <p:transition spd="slow" advTm="228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optimization problem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constrained optimization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problem. One option is to solve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Lagrange’s method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one for each constraint, and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denotes the vector of Lagrange multipliers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 It is easier (and helpful; we will soon see why) to solve the dual: min and then max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311AFF-DE77-4436-931C-2B1CFE722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350" y="1538287"/>
            <a:ext cx="6457950" cy="14573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2D11945-3668-4C71-9CCA-0270B59E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214813"/>
            <a:ext cx="7048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1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96"/>
    </mc:Choice>
    <mc:Fallback xmlns="">
      <p:transition spd="slow" advTm="150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problem (min then max) is</a:t>
                </a: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them to zero gives (verify)</a:t>
                </a: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solution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simply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weighted sum of all the training inputs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we get the dual problem as (verify)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2450042E-EEE1-4155-ABA2-B76D7280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64" y="1509044"/>
            <a:ext cx="5494472" cy="8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070D38-88C1-4ED0-8FB5-1ED679EB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2778421"/>
            <a:ext cx="2762250" cy="9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ECD1326-BD54-47AD-950F-4F47304E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30" y="2786701"/>
            <a:ext cx="276225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94B9050-BA15-477C-BF36-B5061596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4894188"/>
            <a:ext cx="4514703" cy="83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9AE182-0ACE-47FA-9090-4F4B4F6399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1040" y="4816922"/>
            <a:ext cx="1004822" cy="9652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F4F0405-49CD-45EA-8882-0F2129224FDC}"/>
              </a:ext>
            </a:extLst>
          </p:cNvPr>
          <p:cNvSpPr/>
          <p:nvPr/>
        </p:nvSpPr>
        <p:spPr>
          <a:xfrm>
            <a:off x="7355121" y="4893267"/>
            <a:ext cx="3456702" cy="702009"/>
          </a:xfrm>
          <a:prstGeom prst="wedgeRectCallout">
            <a:avLst>
              <a:gd name="adj1" fmla="val 61345"/>
              <a:gd name="adj2" fmla="val -136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inputs appear only as pairwise dot products. This will be useful later on when we make SVM nonlinear using </a:t>
            </a:r>
            <a:r>
              <a:rPr lang="en-IN" sz="1400" dirty="0">
                <a:solidFill>
                  <a:srgbClr val="B806AB"/>
                </a:solidFill>
                <a:latin typeface="Abadi Extra Light" panose="020B0204020104020204" pitchFamily="34" charset="0"/>
              </a:rPr>
              <a:t>kernel methods</a:t>
            </a:r>
            <a:endParaRPr lang="en-IN" sz="1400" b="1" dirty="0">
              <a:solidFill>
                <a:srgbClr val="B806AB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C38765B-A3DD-49C5-8D99-3B1C764BA500}"/>
                  </a:ext>
                </a:extLst>
              </p:cNvPr>
              <p:cNvSpPr/>
              <p:nvPr/>
            </p:nvSpPr>
            <p:spPr>
              <a:xfrm>
                <a:off x="9003753" y="3489174"/>
                <a:ext cx="2405358" cy="574265"/>
              </a:xfrm>
              <a:prstGeom prst="wedgeRectCallout">
                <a:avLst>
                  <a:gd name="adj1" fmla="val -46113"/>
                  <a:gd name="adj2" fmla="val 736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tells us how important training example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C38765B-A3DD-49C5-8D99-3B1C764BA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753" y="3489174"/>
                <a:ext cx="2405358" cy="574265"/>
              </a:xfrm>
              <a:prstGeom prst="wedgeRectCallout">
                <a:avLst>
                  <a:gd name="adj1" fmla="val -46113"/>
                  <a:gd name="adj2" fmla="val 73674"/>
                </a:avLst>
              </a:prstGeom>
              <a:blipFill>
                <a:blip r:embed="rId11"/>
                <a:stretch>
                  <a:fillRect l="-1256" t="-1626" r="-276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30" name="Picture 10">
            <a:extLst>
              <a:ext uri="{FF2B5EF4-FFF2-40B4-BE49-F238E27FC236}">
                <a16:creationId xmlns:a16="http://schemas.microsoft.com/office/drawing/2014/main" id="{D574D164-2246-43AC-BB67-A4AE4968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13" y="5741377"/>
            <a:ext cx="3045819" cy="6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E6EC7EA-62C8-4973-AB02-DA3166EA0AD5}"/>
                  </a:ext>
                </a:extLst>
              </p:cNvPr>
              <p:cNvSpPr/>
              <p:nvPr/>
            </p:nvSpPr>
            <p:spPr>
              <a:xfrm>
                <a:off x="6491800" y="5757664"/>
                <a:ext cx="4671499" cy="590935"/>
              </a:xfrm>
              <a:prstGeom prst="wedgeRectCallout">
                <a:avLst>
                  <a:gd name="adj1" fmla="val -55504"/>
                  <a:gd name="adj2" fmla="val 218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1" i="0" dirty="0">
                    <a:solidFill>
                      <a:schemeClr val="tx1"/>
                    </a:solidFill>
                    <a:latin typeface="+mj-lt"/>
                  </a:rPr>
                  <a:t>G</a:t>
                </a:r>
                <a:r>
                  <a:rPr lang="en-IN" sz="1600" b="0" dirty="0">
                    <a:solidFill>
                      <a:schemeClr val="tx1"/>
                    </a:solidFill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</a:rPr>
                  <a:t>is an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 err="1">
                    <a:solidFill>
                      <a:schemeClr val="tx1"/>
                    </a:solidFill>
                  </a:rPr>
                  <a:t>p.s.d.</a:t>
                </a:r>
                <a:r>
                  <a:rPr lang="en-IN" sz="1600" dirty="0">
                    <a:solidFill>
                      <a:schemeClr val="tx1"/>
                    </a:solidFill>
                  </a:rPr>
                  <a:t> matrix, also called the </a:t>
                </a:r>
                <a:r>
                  <a:rPr lang="en-IN" sz="1600" b="0" dirty="0">
                    <a:solidFill>
                      <a:srgbClr val="0000FF"/>
                    </a:solidFill>
                  </a:rPr>
                  <a:t>Gram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1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vector of all 1s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E6EC7EA-62C8-4973-AB02-DA3166EA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00" y="5757664"/>
                <a:ext cx="4671499" cy="590935"/>
              </a:xfrm>
              <a:prstGeom prst="wedgeRectCallout">
                <a:avLst>
                  <a:gd name="adj1" fmla="val -55504"/>
                  <a:gd name="adj2" fmla="val 21865"/>
                </a:avLst>
              </a:prstGeom>
              <a:blipFill>
                <a:blip r:embed="rId13"/>
                <a:stretch>
                  <a:fillRect t="-1000" b="-1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C559052-E066-4D49-9C05-6AC3A2E64B98}"/>
                  </a:ext>
                </a:extLst>
              </p:cNvPr>
              <p:cNvSpPr/>
              <p:nvPr/>
            </p:nvSpPr>
            <p:spPr>
              <a:xfrm>
                <a:off x="265245" y="5893874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C559052-E066-4D49-9C05-6AC3A2E64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893874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4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24AE259-00D0-4F15-9461-53522BC7E515}"/>
                  </a:ext>
                </a:extLst>
              </p:cNvPr>
              <p:cNvSpPr/>
              <p:nvPr/>
            </p:nvSpPr>
            <p:spPr>
              <a:xfrm>
                <a:off x="33691" y="4914623"/>
                <a:ext cx="2575173" cy="909449"/>
              </a:xfrm>
              <a:prstGeom prst="wedgeRectCallout">
                <a:avLst>
                  <a:gd name="adj1" fmla="val 39088"/>
                  <a:gd name="adj2" fmla="val 6027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also a </a:t>
                </a:r>
                <a:r>
                  <a:rPr lang="en-IN" sz="1600" i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“quadratic program” (QP) </a:t>
                </a:r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– a quadratic function of the variables </a:t>
                </a:r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24AE259-00D0-4F15-9461-53522BC7E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" y="4914623"/>
                <a:ext cx="2575173" cy="909449"/>
              </a:xfrm>
              <a:prstGeom prst="wedgeRectCallout">
                <a:avLst>
                  <a:gd name="adj1" fmla="val 39088"/>
                  <a:gd name="adj2" fmla="val 60275"/>
                </a:avLst>
              </a:prstGeom>
              <a:blipFill>
                <a:blip r:embed="rId15"/>
                <a:stretch>
                  <a:fillRect l="-11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45238C-63B7-42D0-A9A0-03DADCD003AE}"/>
              </a:ext>
            </a:extLst>
          </p:cNvPr>
          <p:cNvSpPr txBox="1"/>
          <p:nvPr/>
        </p:nvSpPr>
        <p:spPr>
          <a:xfrm>
            <a:off x="4067174" y="655896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0EC44E-73E0-4A57-91CF-B845E0A037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6671" y="586869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97132D3C-19A9-475D-AE51-B379F1978C99}"/>
                  </a:ext>
                </a:extLst>
              </p:cNvPr>
              <p:cNvSpPr/>
              <p:nvPr/>
            </p:nvSpPr>
            <p:spPr>
              <a:xfrm>
                <a:off x="6953250" y="663214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97132D3C-19A9-475D-AE51-B379F197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663214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6"/>
                <a:stretch>
                  <a:fillRect l="-292" t="-15254" b="-398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CF0CD586-3383-4B80-810A-8280A17AA7AC}"/>
                  </a:ext>
                </a:extLst>
              </p:cNvPr>
              <p:cNvSpPr/>
              <p:nvPr/>
            </p:nvSpPr>
            <p:spPr>
              <a:xfrm>
                <a:off x="9144000" y="1615622"/>
                <a:ext cx="2861862" cy="702009"/>
              </a:xfrm>
              <a:prstGeom prst="wedgeRectCallout">
                <a:avLst>
                  <a:gd name="adj1" fmla="val -6551"/>
                  <a:gd name="adj2" fmla="val -8692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ascent can’t easily be applied</a:t>
                </a: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CF0CD586-3383-4B80-810A-8280A17AA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615622"/>
                <a:ext cx="2861862" cy="702009"/>
              </a:xfrm>
              <a:prstGeom prst="wedgeRectCallout">
                <a:avLst>
                  <a:gd name="adj1" fmla="val -6551"/>
                  <a:gd name="adj2" fmla="val -86927"/>
                </a:avLst>
              </a:prstGeom>
              <a:blipFill>
                <a:blip r:embed="rId17"/>
                <a:stretch>
                  <a:fillRect l="-424" b="-67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18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343"/>
    </mc:Choice>
    <mc:Fallback xmlns="">
      <p:transition spd="slow" advTm="565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  <p:bldP spid="20" grpId="0" animBg="1"/>
      <p:bldP spid="7" grpId="0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we have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by solving the dual, we can get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00" b="1" dirty="0">
                    <a:latin typeface="Abadi Extra Light" panose="020B0204020104020204" pitchFamily="34" charset="0"/>
                  </a:rPr>
                  <a:t>          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nice property: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in the solution will be zero (sparse solution)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8F9B6254-AA19-4C68-B39A-4DCBDCFAA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719263"/>
            <a:ext cx="7505700" cy="10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526C6D-0695-48B0-8901-F7F8485F8AC9}"/>
              </a:ext>
            </a:extLst>
          </p:cNvPr>
          <p:cNvSpPr/>
          <p:nvPr/>
        </p:nvSpPr>
        <p:spPr>
          <a:xfrm>
            <a:off x="759584" y="537568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645446-7E92-43E5-B206-5CCBAAE4823A}"/>
              </a:ext>
            </a:extLst>
          </p:cNvPr>
          <p:cNvSpPr/>
          <p:nvPr/>
        </p:nvSpPr>
        <p:spPr>
          <a:xfrm>
            <a:off x="1305894" y="378136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61F612-AD13-482C-AB19-30B097401987}"/>
              </a:ext>
            </a:extLst>
          </p:cNvPr>
          <p:cNvSpPr/>
          <p:nvPr/>
        </p:nvSpPr>
        <p:spPr>
          <a:xfrm>
            <a:off x="1024736" y="389126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76871F-CC89-4759-9268-2AD5A983C6A2}"/>
              </a:ext>
            </a:extLst>
          </p:cNvPr>
          <p:cNvSpPr/>
          <p:nvPr/>
        </p:nvSpPr>
        <p:spPr>
          <a:xfrm>
            <a:off x="1251370" y="406168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33F984-F330-4DE5-BC9C-C2C4538357A1}"/>
              </a:ext>
            </a:extLst>
          </p:cNvPr>
          <p:cNvSpPr/>
          <p:nvPr/>
        </p:nvSpPr>
        <p:spPr>
          <a:xfrm>
            <a:off x="1024736" y="469139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A51F89-0C36-4418-9174-CA935151D5CD}"/>
              </a:ext>
            </a:extLst>
          </p:cNvPr>
          <p:cNvSpPr/>
          <p:nvPr/>
        </p:nvSpPr>
        <p:spPr>
          <a:xfrm>
            <a:off x="904809" y="429132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95D484-CF98-430A-B065-D5A3A0DBE908}"/>
              </a:ext>
            </a:extLst>
          </p:cNvPr>
          <p:cNvSpPr/>
          <p:nvPr/>
        </p:nvSpPr>
        <p:spPr>
          <a:xfrm>
            <a:off x="709071" y="450683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2A3B25-EB9E-40A1-BD32-B5D4555E6F0D}"/>
              </a:ext>
            </a:extLst>
          </p:cNvPr>
          <p:cNvSpPr/>
          <p:nvPr/>
        </p:nvSpPr>
        <p:spPr>
          <a:xfrm>
            <a:off x="759584" y="495183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B67339-066D-4FE3-B135-3698E318BD37}"/>
              </a:ext>
            </a:extLst>
          </p:cNvPr>
          <p:cNvSpPr/>
          <p:nvPr/>
        </p:nvSpPr>
        <p:spPr>
          <a:xfrm>
            <a:off x="1217810" y="445469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A9224-18DE-4332-AEC5-57D98FE2A445}"/>
              </a:ext>
            </a:extLst>
          </p:cNvPr>
          <p:cNvSpPr/>
          <p:nvPr/>
        </p:nvSpPr>
        <p:spPr>
          <a:xfrm>
            <a:off x="1988981" y="368664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DDAD4-0903-45E1-A69E-7A2D4A1CCB49}"/>
              </a:ext>
            </a:extLst>
          </p:cNvPr>
          <p:cNvSpPr/>
          <p:nvPr/>
        </p:nvSpPr>
        <p:spPr>
          <a:xfrm>
            <a:off x="1533507" y="415396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C42E4-D0D5-44A7-A8CC-AAA3D65B00A0}"/>
              </a:ext>
            </a:extLst>
          </p:cNvPr>
          <p:cNvSpPr/>
          <p:nvPr/>
        </p:nvSpPr>
        <p:spPr>
          <a:xfrm>
            <a:off x="1853977" y="439058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92DAA4-CFD8-4BD2-A5A0-DFEEC69EC45F}"/>
              </a:ext>
            </a:extLst>
          </p:cNvPr>
          <p:cNvSpPr/>
          <p:nvPr/>
        </p:nvSpPr>
        <p:spPr>
          <a:xfrm>
            <a:off x="1627001" y="380732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5A87FE-6F39-4B05-9002-0717BD49FA19}"/>
              </a:ext>
            </a:extLst>
          </p:cNvPr>
          <p:cNvSpPr/>
          <p:nvPr/>
        </p:nvSpPr>
        <p:spPr>
          <a:xfrm rot="1917477">
            <a:off x="2173221" y="556602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D59B97-5C3A-4965-9D4F-736A70B0E244}"/>
              </a:ext>
            </a:extLst>
          </p:cNvPr>
          <p:cNvSpPr/>
          <p:nvPr/>
        </p:nvSpPr>
        <p:spPr>
          <a:xfrm rot="1917477">
            <a:off x="3043534" y="452254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2D2064-C6C7-4AF0-969D-D6A0DA94F696}"/>
              </a:ext>
            </a:extLst>
          </p:cNvPr>
          <p:cNvSpPr/>
          <p:nvPr/>
        </p:nvSpPr>
        <p:spPr>
          <a:xfrm rot="1917477">
            <a:off x="3201823" y="5158629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B312D3-22D8-42A3-A45D-8E671362D587}"/>
              </a:ext>
            </a:extLst>
          </p:cNvPr>
          <p:cNvSpPr/>
          <p:nvPr/>
        </p:nvSpPr>
        <p:spPr>
          <a:xfrm rot="1917477">
            <a:off x="3392994" y="423919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DE4225-56B5-496D-807E-A7C90D6E07ED}"/>
              </a:ext>
            </a:extLst>
          </p:cNvPr>
          <p:cNvSpPr/>
          <p:nvPr/>
        </p:nvSpPr>
        <p:spPr>
          <a:xfrm rot="1917477">
            <a:off x="2231146" y="604012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D9D8D0-EE3E-4D39-8E34-61E530C8FD1E}"/>
              </a:ext>
            </a:extLst>
          </p:cNvPr>
          <p:cNvSpPr/>
          <p:nvPr/>
        </p:nvSpPr>
        <p:spPr>
          <a:xfrm rot="1917477">
            <a:off x="2679437" y="519613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9D300F-8A93-4454-AF9D-1FBF18CF7C84}"/>
              </a:ext>
            </a:extLst>
          </p:cNvPr>
          <p:cNvSpPr/>
          <p:nvPr/>
        </p:nvSpPr>
        <p:spPr>
          <a:xfrm rot="1917477">
            <a:off x="3529814" y="516807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4DDCAF-1D61-4970-A705-728CFB7C31C5}"/>
              </a:ext>
            </a:extLst>
          </p:cNvPr>
          <p:cNvSpPr/>
          <p:nvPr/>
        </p:nvSpPr>
        <p:spPr>
          <a:xfrm rot="1917477">
            <a:off x="2706156" y="563052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9DD61-8E98-48AF-AACD-0497DE3C2CD5}"/>
              </a:ext>
            </a:extLst>
          </p:cNvPr>
          <p:cNvSpPr/>
          <p:nvPr/>
        </p:nvSpPr>
        <p:spPr>
          <a:xfrm rot="1917477">
            <a:off x="2733201" y="597435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C83C75-92D2-4BBC-9D80-99FFB25C77F9}"/>
              </a:ext>
            </a:extLst>
          </p:cNvPr>
          <p:cNvSpPr/>
          <p:nvPr/>
        </p:nvSpPr>
        <p:spPr>
          <a:xfrm rot="1917477">
            <a:off x="3003657" y="485955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8897DA-CB16-44B7-9587-3F94D09914BA}"/>
              </a:ext>
            </a:extLst>
          </p:cNvPr>
          <p:cNvSpPr/>
          <p:nvPr/>
        </p:nvSpPr>
        <p:spPr>
          <a:xfrm rot="1917477">
            <a:off x="3078245" y="553760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7222DE-9C57-46B7-8D5A-BB841679923B}"/>
              </a:ext>
            </a:extLst>
          </p:cNvPr>
          <p:cNvSpPr/>
          <p:nvPr/>
        </p:nvSpPr>
        <p:spPr>
          <a:xfrm rot="1917477">
            <a:off x="3398159" y="468539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20E9DE-79B8-49EB-85B1-A7AD01B221E2}"/>
              </a:ext>
            </a:extLst>
          </p:cNvPr>
          <p:cNvCxnSpPr>
            <a:cxnSpLocks/>
          </p:cNvCxnSpPr>
          <p:nvPr/>
        </p:nvCxnSpPr>
        <p:spPr>
          <a:xfrm flipH="1">
            <a:off x="1428485" y="3910777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8A6EB5-898C-4DEC-BB7C-89E916307566}"/>
              </a:ext>
            </a:extLst>
          </p:cNvPr>
          <p:cNvCxnSpPr>
            <a:cxnSpLocks/>
          </p:cNvCxnSpPr>
          <p:nvPr/>
        </p:nvCxnSpPr>
        <p:spPr>
          <a:xfrm flipH="1">
            <a:off x="1159135" y="3801748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3A409B-D41A-4CED-BCDA-D132FF9B3CD7}"/>
              </a:ext>
            </a:extLst>
          </p:cNvPr>
          <p:cNvCxnSpPr>
            <a:cxnSpLocks/>
          </p:cNvCxnSpPr>
          <p:nvPr/>
        </p:nvCxnSpPr>
        <p:spPr>
          <a:xfrm flipH="1">
            <a:off x="1726928" y="4061689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D070750-87E0-4E66-9F7B-BEBA1D7A1EA4}"/>
              </a:ext>
            </a:extLst>
          </p:cNvPr>
          <p:cNvSpPr/>
          <p:nvPr/>
        </p:nvSpPr>
        <p:spPr>
          <a:xfrm>
            <a:off x="1191180" y="495691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044053-F43B-4C95-A9D0-3C470294AC7B}"/>
                  </a:ext>
                </a:extLst>
              </p:cNvPr>
              <p:cNvSpPr txBox="1"/>
              <p:nvPr/>
            </p:nvSpPr>
            <p:spPr>
              <a:xfrm>
                <a:off x="388158" y="6030277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044053-F43B-4C95-A9D0-3C470294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8" y="6030277"/>
                <a:ext cx="1330877" cy="276999"/>
              </a:xfrm>
              <a:prstGeom prst="rect">
                <a:avLst/>
              </a:prstGeom>
              <a:blipFill>
                <a:blip r:embed="rId7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086297-4001-4C59-85EE-EC7A78BA9B69}"/>
                  </a:ext>
                </a:extLst>
              </p:cNvPr>
              <p:cNvSpPr txBox="1"/>
              <p:nvPr/>
            </p:nvSpPr>
            <p:spPr>
              <a:xfrm>
                <a:off x="3150184" y="3993914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086297-4001-4C59-85EE-EC7A78BA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184" y="3993914"/>
                <a:ext cx="1503810" cy="276999"/>
              </a:xfrm>
              <a:prstGeom prst="rect">
                <a:avLst/>
              </a:prstGeom>
              <a:blipFill>
                <a:blip r:embed="rId8"/>
                <a:stretch>
                  <a:fillRect l="-2033" t="-4348" r="-325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54D86-C909-449D-9942-26BF273B734C}"/>
                  </a:ext>
                </a:extLst>
              </p:cNvPr>
              <p:cNvSpPr txBox="1"/>
              <p:nvPr/>
            </p:nvSpPr>
            <p:spPr>
              <a:xfrm>
                <a:off x="2225756" y="3543301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54D86-C909-449D-9942-26BF273B7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6" y="3543301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94" t="-4348" r="-4128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B0827-C331-4BD8-9960-98BC75FBA604}"/>
                  </a:ext>
                </a:extLst>
              </p:cNvPr>
              <p:cNvSpPr txBox="1"/>
              <p:nvPr/>
            </p:nvSpPr>
            <p:spPr>
              <a:xfrm>
                <a:off x="4845007" y="3574533"/>
                <a:ext cx="6953250" cy="318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Reason: KKT conditions</a:t>
                </a:r>
              </a:p>
              <a:p>
                <a:endParaRPr lang="en-IN" sz="2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’s, we must have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endParaRPr lang="en-GB" sz="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nonzero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i.e., the training example lies on the boundary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These examples are called </a:t>
                </a:r>
                <a:r>
                  <a:rPr lang="en-GB" sz="24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support vectors </a:t>
                </a: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	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B0827-C331-4BD8-9960-98BC75FB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007" y="3574533"/>
                <a:ext cx="6953250" cy="3185487"/>
              </a:xfrm>
              <a:prstGeom prst="rect">
                <a:avLst/>
              </a:prstGeom>
              <a:blipFill>
                <a:blip r:embed="rId10"/>
                <a:stretch>
                  <a:fillRect l="-1228" t="-1721" r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B17807-73DE-443D-A454-99913D04A84D}"/>
                  </a:ext>
                </a:extLst>
              </p:cNvPr>
              <p:cNvSpPr txBox="1"/>
              <p:nvPr/>
            </p:nvSpPr>
            <p:spPr>
              <a:xfrm>
                <a:off x="6147070" y="5363449"/>
                <a:ext cx="3616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B17807-73DE-443D-A454-99913D04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070" y="5363449"/>
                <a:ext cx="3616055" cy="369332"/>
              </a:xfrm>
              <a:prstGeom prst="rect">
                <a:avLst/>
              </a:prstGeom>
              <a:blipFill>
                <a:blip r:embed="rId11"/>
                <a:stretch>
                  <a:fillRect l="-673" r="-151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91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92"/>
    </mc:Choice>
    <mc:Fallback xmlns="">
      <p:transition spd="slow" advTm="157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/>
      <p:bldP spid="37" grpId="0"/>
      <p:bldP spid="38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7.5|27.3|16.6|14.7|12.3|46.2|27|18.2|61.2|24.2|20.3|24.9|25.3|27.4|37.2|43|16.7|46.9|25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|8.2|19.3|8.7|1.1|9.5|15.6|41.1|9|22.7|40.6|41.1|49.7|15.8|1|10|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|16.4|0.3|24.2|12.7|3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1|18.8|29.2|9.3|23|35.1|53.7|8.8|3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6|27.4|101.4|12|122.6|24.9|2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3|6.3|13.6|14.1|18.4|31|1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18.6|8.5|1.4|1|0.9|7.6|8.7|54.7|13.5|2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69.8|7.1|58|43.9|26|35.6|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6.9|9.9|41|35.3|24.9|7|80.1|12.9|12.9|2.3|2.1|15.6|20.1|41.3|2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3|18.2|12.9|16.7|57.9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7.8|21.6|10.1|16.4|20.1|1.2|75.5|51.1|37.7|10.2|20.6|67.9|65|31|39.7|43|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3|33.8|28.1|8.4|8.7|8.2|9.6|3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.4|24.2|13|24.9|52.2|20|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24084</TotalTime>
  <Words>1871</Words>
  <Application>Microsoft Office PowerPoint</Application>
  <PresentationFormat>Widescreen</PresentationFormat>
  <Paragraphs>296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Hyperplane based Classifiers (2): Large-Margin Classification - SVM</vt:lpstr>
      <vt:lpstr>Support Vector Machine (SVM)</vt:lpstr>
      <vt:lpstr>Hard-Margin SVM</vt:lpstr>
      <vt:lpstr>Soft-Margin SVM (More Commonly Used)</vt:lpstr>
      <vt:lpstr>Soft-Margin SVM (Contd)</vt:lpstr>
      <vt:lpstr>Solving the SVM Problem</vt:lpstr>
      <vt:lpstr>Solving Hard-Margin SVM</vt:lpstr>
      <vt:lpstr>Solving Hard-Margin SVM</vt:lpstr>
      <vt:lpstr>Solving Hard-Margin SVM</vt:lpstr>
      <vt:lpstr>Solving Soft-Margin SVM</vt:lpstr>
      <vt:lpstr>Solving Soft-Margin SVM</vt:lpstr>
      <vt:lpstr>Support Vectors in Soft-Margin SVM</vt:lpstr>
      <vt:lpstr>SVMs via Dual Formulation: Some Comments</vt:lpstr>
      <vt:lpstr>Solving for SVM in the Primal</vt:lpstr>
      <vt:lpstr>SVM: Summary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1749</cp:revision>
  <dcterms:created xsi:type="dcterms:W3CDTF">2020-07-07T20:42:16Z</dcterms:created>
  <dcterms:modified xsi:type="dcterms:W3CDTF">2020-10-19T16:07:59Z</dcterms:modified>
</cp:coreProperties>
</file>