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451" r:id="rId3"/>
    <p:sldId id="436" r:id="rId4"/>
    <p:sldId id="443" r:id="rId5"/>
    <p:sldId id="444" r:id="rId6"/>
    <p:sldId id="447" r:id="rId7"/>
    <p:sldId id="448" r:id="rId8"/>
    <p:sldId id="449" r:id="rId9"/>
    <p:sldId id="450" r:id="rId10"/>
    <p:sldId id="4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B806AB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Hyperplane based Classifiers (3):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SVM – Some Extensions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8"/>
    </mc:Choice>
    <mc:Fallback xmlns="">
      <p:transition spd="slow" advTm="158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Kernel methods and nonlinear SVM via kernels</a:t>
            </a: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9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42"/>
    </mc:Choice>
    <mc:Fallback xmlns="">
      <p:transition spd="slow" advTm="535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co-ordinate ascent based optimization algo for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extensions of binary SVM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Multi-class classification using SVM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One-class classification (a.k.a. novelty/outlier detection)SVM</a:t>
            </a:r>
            <a:endParaRPr lang="en-IN" sz="4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92"/>
    </mc:Choice>
    <mc:Fallback xmlns="">
      <p:transition spd="slow" advTm="536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Co-ordinate Ascent Algorithm for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dual objective of soft-margin SVM (assuming no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Focusing on just one of the components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objective becomes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a simple quadratic maximization of a concave function: Global maxima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constraint violated,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0,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cycle through each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random or cyclic fashion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/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/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sSup>
                      <m:s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7DF5D6C-F429-4518-938D-A667ECEEFC39}"/>
              </a:ext>
            </a:extLst>
          </p:cNvPr>
          <p:cNvSpPr/>
          <p:nvPr/>
        </p:nvSpPr>
        <p:spPr>
          <a:xfrm>
            <a:off x="3940224" y="3165175"/>
            <a:ext cx="1918714" cy="489234"/>
          </a:xfrm>
          <a:prstGeom prst="wedgeRectCallout">
            <a:avLst>
              <a:gd name="adj1" fmla="val -41579"/>
              <a:gd name="adj2" fmla="val 736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compute these in the beginning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132E19-DFAC-40B6-AECE-44280DB474EE}"/>
              </a:ext>
            </a:extLst>
          </p:cNvPr>
          <p:cNvSpPr/>
          <p:nvPr/>
        </p:nvSpPr>
        <p:spPr>
          <a:xfrm>
            <a:off x="6068662" y="3493859"/>
            <a:ext cx="3036815" cy="9029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/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blipFill>
                <a:blip r:embed="rId8"/>
                <a:stretch>
                  <a:fillRect l="-881" t="-55046" b="-385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/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efficiently compute it if we also store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It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blipFill>
                <a:blip r:embed="rId9"/>
                <a:stretch>
                  <a:fillRect l="-812" t="-800" r="-1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246"/>
    </mc:Choice>
    <mc:Fallback xmlns="">
      <p:transition spd="slow" advTm="632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5" grpId="0" animBg="1"/>
      <p:bldP spid="6" grpId="0" animBg="1"/>
      <p:bldP spid="27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Multi-class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Multiclass SVMs (assuming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classes) use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wt vectors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err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 binary SVM, can formulate a maximum-margin problem (without or with slacks)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version with slack corresponds to minimizing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 hinge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319D8-3B76-4BB0-B24C-40089512712B}"/>
                  </a:ext>
                </a:extLst>
              </p:cNvPr>
              <p:cNvSpPr txBox="1"/>
              <p:nvPr/>
            </p:nvSpPr>
            <p:spPr>
              <a:xfrm>
                <a:off x="4556290" y="1795403"/>
                <a:ext cx="4332981" cy="492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2800" b="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319D8-3B76-4BB0-B24C-40089512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90" y="1795403"/>
                <a:ext cx="4332981" cy="492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13780-9525-4C84-AD0D-E06BE58C99FA}"/>
              </a:ext>
            </a:extLst>
          </p:cNvPr>
          <p:cNvSpPr txBox="1"/>
          <p:nvPr/>
        </p:nvSpPr>
        <p:spPr>
          <a:xfrm>
            <a:off x="993042" y="179540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badi Extra Light" panose="020B0204020104020204" pitchFamily="34" charset="0"/>
              </a:rPr>
              <a:t>Prediction at test time: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C371F-DEBC-4EA8-833E-4700E2002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17" y="3183646"/>
            <a:ext cx="5259830" cy="1547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84E086-94F0-468D-A1D2-27558BF3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32" y="3203204"/>
            <a:ext cx="5620010" cy="146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940D5-62F0-4BF0-8FC5-96FB81077E58}"/>
                  </a:ext>
                </a:extLst>
              </p:cNvPr>
              <p:cNvSpPr txBox="1"/>
              <p:nvPr/>
            </p:nvSpPr>
            <p:spPr>
              <a:xfrm>
                <a:off x="1347976" y="5427898"/>
                <a:ext cx="900310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1+</m:t>
                              </m:r>
                              <m:limLow>
                                <m:limLowPr>
                                  <m:ctrlP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sSubSup>
                                <m:sSub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IN" sz="2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940D5-62F0-4BF0-8FC5-96FB8107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6" y="5427898"/>
                <a:ext cx="9003106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82767A-0D8D-4183-89DE-89932356A223}"/>
              </a:ext>
            </a:extLst>
          </p:cNvPr>
          <p:cNvSpPr/>
          <p:nvPr/>
        </p:nvSpPr>
        <p:spPr>
          <a:xfrm>
            <a:off x="2910980" y="6294281"/>
            <a:ext cx="7323589" cy="299466"/>
          </a:xfrm>
          <a:prstGeom prst="wedgeRectCallout">
            <a:avLst>
              <a:gd name="adj1" fmla="val -34916"/>
              <a:gd name="adj2" fmla="val -968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Loss=0 if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score on correct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at least 1 more than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score on </a:t>
            </a:r>
            <a:r>
              <a:rPr lang="en-IN" sz="1600" u="sng" dirty="0">
                <a:solidFill>
                  <a:srgbClr val="FF0000"/>
                </a:solidFill>
                <a:latin typeface="Abadi Extra Light" panose="020B0204020104020204" pitchFamily="34" charset="0"/>
              </a:rPr>
              <a:t>next best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scoring class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B84CB71-C969-4EDB-AB4E-7AD3710CE008}"/>
              </a:ext>
            </a:extLst>
          </p:cNvPr>
          <p:cNvSpPr/>
          <p:nvPr/>
        </p:nvSpPr>
        <p:spPr>
          <a:xfrm>
            <a:off x="10351082" y="4948115"/>
            <a:ext cx="1467136" cy="606745"/>
          </a:xfrm>
          <a:prstGeom prst="wedgeRectCallout">
            <a:avLst>
              <a:gd name="adj1" fmla="val -71511"/>
              <a:gd name="adj2" fmla="val 579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Crammer-Singer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Multi-class SVM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E7F3DAD-DC39-47DE-A583-7CAF8A115773}"/>
              </a:ext>
            </a:extLst>
          </p:cNvPr>
          <p:cNvSpPr/>
          <p:nvPr/>
        </p:nvSpPr>
        <p:spPr>
          <a:xfrm>
            <a:off x="265246" y="4746288"/>
            <a:ext cx="1957838" cy="303372"/>
          </a:xfrm>
          <a:prstGeom prst="wedgeRectCallout">
            <a:avLst>
              <a:gd name="adj1" fmla="val 46576"/>
              <a:gd name="adj2" fmla="val -775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on correct class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A5D8E15-B67C-4590-82D3-0D5216EA1FA9}"/>
                  </a:ext>
                </a:extLst>
              </p:cNvPr>
              <p:cNvSpPr/>
              <p:nvPr/>
            </p:nvSpPr>
            <p:spPr>
              <a:xfrm>
                <a:off x="2425225" y="4771705"/>
                <a:ext cx="3103120" cy="303372"/>
              </a:xfrm>
              <a:prstGeom prst="wedgeRectCallout">
                <a:avLst>
                  <a:gd name="adj1" fmla="val -6978"/>
                  <a:gd name="adj2" fmla="val -775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Score on an incorrect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A5D8E15-B67C-4590-82D3-0D5216EA1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25" y="4771705"/>
                <a:ext cx="3103120" cy="303372"/>
              </a:xfrm>
              <a:prstGeom prst="wedgeRectCallout">
                <a:avLst>
                  <a:gd name="adj1" fmla="val -6978"/>
                  <a:gd name="adj2" fmla="val -77524"/>
                </a:avLst>
              </a:prstGeom>
              <a:blipFill>
                <a:blip r:embed="rId10"/>
                <a:stretch>
                  <a:fillRect l="-977" b="-191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3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011"/>
    </mc:Choice>
    <mc:Fallback xmlns="">
      <p:transition spd="slow" advTm="537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Multi-class SVM using Binary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binary classifiers to solve multiclass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One-vs-All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(also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One-vs-Rest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): Construct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binary classification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All-Pairs: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-choose-2 binary classifiers, one for each pair of classes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CC64F8EE-4643-4D89-A382-EEA82653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90" y="4464870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46B00A9-502B-4F76-8146-3B8E0C4B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02" y="4398090"/>
            <a:ext cx="360363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D53549F-E6BD-4174-AEA6-322CBB32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4135608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A4691-26DF-43D1-92E0-BD23774F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06" y="4696889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552CEF1-A740-4422-A063-D1A19C2B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77" y="2670200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0A34755-8E6D-464F-B4F9-4514EFF2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27491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E92E6FE-B0B1-4CAD-BB1E-02B4699F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827436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65437F75-6428-42CF-9F85-8883C83E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89" y="2201887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A823D9E4-FE04-45A7-92B1-DB52F131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259876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6FCD70B-F8E7-4989-9E0A-B8D5A9DE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952" y="3539794"/>
            <a:ext cx="395287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9DD07243-C4D3-4107-8234-454CD76F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979" y="3498989"/>
            <a:ext cx="395288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2D664E65-9A6D-4CBE-B30C-081E80D6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692" y="3975887"/>
            <a:ext cx="395287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8FF206BC-C714-4150-BF90-78071825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55" y="3894276"/>
            <a:ext cx="395288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624040E3-BC4E-4FB8-8FB4-9B6D2D115E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3495" y="2904224"/>
            <a:ext cx="2952925" cy="198010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4D555BF-0E5D-44C9-B749-4461A157C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186" y="2426678"/>
            <a:ext cx="360363" cy="25353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2EE0A70F-A40F-4BCF-AFB7-096CF9A8B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4055" y="2910536"/>
            <a:ext cx="2305054" cy="11148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0ECCF37E-A6B2-427E-AA5D-8A66FF94C9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2452" y="2489225"/>
            <a:ext cx="873660" cy="128472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7FAE9498-E444-4B46-9C54-43DA6EA3EF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0517" y="3773952"/>
            <a:ext cx="528626" cy="118209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9CBA529D-3245-4CD2-BA3D-89F47E4AC5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790" y="3603832"/>
            <a:ext cx="1656794" cy="178836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8C6F82-83F0-49EF-9853-D7F5BE68DCBE}"/>
              </a:ext>
            </a:extLst>
          </p:cNvPr>
          <p:cNvSpPr/>
          <p:nvPr/>
        </p:nvSpPr>
        <p:spPr>
          <a:xfrm>
            <a:off x="7028641" y="2185852"/>
            <a:ext cx="1841598" cy="606745"/>
          </a:xfrm>
          <a:prstGeom prst="wedgeRectCallout">
            <a:avLst>
              <a:gd name="adj1" fmla="val -53290"/>
              <a:gd name="adj2" fmla="val 690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Solid lines: one-vs-all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19802F22-DF4A-4E4B-91CC-C05F12F81024}"/>
              </a:ext>
            </a:extLst>
          </p:cNvPr>
          <p:cNvSpPr/>
          <p:nvPr/>
        </p:nvSpPr>
        <p:spPr>
          <a:xfrm>
            <a:off x="2168459" y="3167207"/>
            <a:ext cx="1841598" cy="767874"/>
          </a:xfrm>
          <a:prstGeom prst="wedgeRectCallout">
            <a:avLst>
              <a:gd name="adj1" fmla="val 87012"/>
              <a:gd name="adj2" fmla="val 190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Dotted lines: Effective multi-class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99BB88-893C-4677-ADF6-88169E59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0" y="5814997"/>
            <a:ext cx="3162915" cy="8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/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Positive score if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over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pairwise comparison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blipFill>
                <a:blip r:embed="rId7"/>
                <a:stretch>
                  <a:fillRect t="-7865" b="-1685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/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Weight vector of the pairwise classifier for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blipFill>
                <a:blip r:embed="rId8"/>
                <a:stretch>
                  <a:fillRect t="-6742" r="-2231" b="-17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/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Whichever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the most over other classes (or has the largest total scores against all other classes) is the prediction</a:t>
                </a:r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blipFill>
                <a:blip r:embed="rId9"/>
                <a:stretch>
                  <a:fillRect l="-916" t="-5455" b="-103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24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315"/>
    </mc:Choice>
    <mc:Fallback xmlns="">
      <p:transition spd="slow" advTm="375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11" y="1132845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we learn from examples of just one class, say positive examples?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May be desirable if there are many types of negative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One-class classification is an approach to learn using only one class of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40C70F-2321-4AD0-9343-09730FBA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9" y="2331291"/>
            <a:ext cx="6047652" cy="34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4B6736-5939-4B36-83C0-D13E5C6E4E21}"/>
              </a:ext>
            </a:extLst>
          </p:cNvPr>
          <p:cNvSpPr txBox="1"/>
          <p:nvPr/>
        </p:nvSpPr>
        <p:spPr>
          <a:xfrm>
            <a:off x="120072" y="6581001"/>
            <a:ext cx="20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credit: </a:t>
            </a:r>
            <a:r>
              <a:rPr lang="en-IN" sz="1200" dirty="0" err="1"/>
              <a:t>Refael</a:t>
            </a:r>
            <a:r>
              <a:rPr lang="en-IN" sz="1200" dirty="0"/>
              <a:t> </a:t>
            </a:r>
            <a:r>
              <a:rPr lang="en-IN" sz="1200" dirty="0" err="1"/>
              <a:t>Chickvashvili</a:t>
            </a:r>
            <a:r>
              <a:rPr lang="en-IN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3D54A-7BED-4CE0-81C8-2423E06AA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946388"/>
            <a:ext cx="1004822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340B0D0-9876-49E9-915B-8EAE30F392D1}"/>
              </a:ext>
            </a:extLst>
          </p:cNvPr>
          <p:cNvSpPr/>
          <p:nvPr/>
        </p:nvSpPr>
        <p:spPr>
          <a:xfrm>
            <a:off x="8719127" y="2649871"/>
            <a:ext cx="2086811" cy="779129"/>
          </a:xfrm>
          <a:prstGeom prst="wedgeRectCallout">
            <a:avLst>
              <a:gd name="adj1" fmla="val 61742"/>
              <a:gd name="adj2" fmla="val 36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“Outlier/Novelty Detection” problems can also be formulated like this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2"/>
    </mc:Choice>
    <mc:Fallback xmlns="">
      <p:transition spd="slow" advTm="179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There are two popular SVM-type approaches to solve one-class problems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3989CEE-2424-44C0-8B2E-A1442901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65" y="2666403"/>
            <a:ext cx="2627313" cy="2627312"/>
          </a:xfrm>
          <a:prstGeom prst="ellipse">
            <a:avLst/>
          </a:prstGeom>
          <a:solidFill>
            <a:srgbClr val="729FCF">
              <a:alpha val="999"/>
            </a:srgbClr>
          </a:solidFill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74FDB03-94B5-4039-8DA0-3F8EF5BE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228" y="3925290"/>
            <a:ext cx="215900" cy="215900"/>
          </a:xfrm>
          <a:prstGeom prst="ellipse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0507976-19F3-482D-AA00-656EF06F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503" y="32061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33A539-E0D8-4BCF-9420-26034FAE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303" y="27013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5D6C41-5176-496C-81B8-BC1001E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F1F5F60-CF70-49D2-B001-812B6847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15" y="47174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CB8A72-5F1F-4636-BE59-ADAA2CF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37459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845C18A0-66F0-4BEB-BCB5-7E82BE45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078" y="40697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6193434-A33E-4997-B566-C8083D2E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544D0991-8E8A-49FD-8B5B-EA00ECE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53" y="47539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F2959B1B-4ED8-4544-BFFE-1646D56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65" y="46095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8399E492-49A0-47B0-8F70-9D3EE464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515" y="28457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0419EAD7-511B-4FED-B272-E9840E3A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8" y="34585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C672A508-F6C5-4741-AE64-1A27F9D1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178" y="33506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0295FFB-4E61-41AB-9CA6-5187C0C6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378" y="43570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A20DA415-F6B3-4E65-9F0D-2EFEC005B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0378" y="2807690"/>
            <a:ext cx="650875" cy="1119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E1E3BB5-5351-4740-933B-8C11F4880018}"/>
              </a:ext>
            </a:extLst>
          </p:cNvPr>
          <p:cNvGrpSpPr>
            <a:grpSpLocks/>
          </p:cNvGrpSpPr>
          <p:nvPr/>
        </p:nvGrpSpPr>
        <p:grpSpPr bwMode="auto">
          <a:xfrm>
            <a:off x="2777715" y="4038003"/>
            <a:ext cx="252413" cy="282575"/>
            <a:chOff x="1178" y="2293"/>
            <a:chExt cx="159" cy="178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05870AE-C4E5-49C4-B5E1-1A16C87D0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296"/>
              <a:ext cx="159" cy="172"/>
            </a:xfrm>
            <a:custGeom>
              <a:avLst/>
              <a:gdLst>
                <a:gd name="T0" fmla="*/ 354 w 706"/>
                <a:gd name="T1" fmla="*/ 760 h 761"/>
                <a:gd name="T2" fmla="*/ 0 w 706"/>
                <a:gd name="T3" fmla="*/ 760 h 761"/>
                <a:gd name="T4" fmla="*/ 0 w 706"/>
                <a:gd name="T5" fmla="*/ 0 h 761"/>
                <a:gd name="T6" fmla="*/ 705 w 706"/>
                <a:gd name="T7" fmla="*/ 0 h 761"/>
                <a:gd name="T8" fmla="*/ 705 w 706"/>
                <a:gd name="T9" fmla="*/ 760 h 761"/>
                <a:gd name="T10" fmla="*/ 354 w 706"/>
                <a:gd name="T11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6" h="761">
                  <a:moveTo>
                    <a:pt x="354" y="76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760"/>
                  </a:lnTo>
                  <a:lnTo>
                    <a:pt x="354" y="7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6D2943A-0831-4C1D-8B2F-597EEEA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93"/>
              <a:ext cx="144" cy="178"/>
            </a:xfrm>
            <a:custGeom>
              <a:avLst/>
              <a:gdLst>
                <a:gd name="T0" fmla="*/ 529 w 639"/>
                <a:gd name="T1" fmla="*/ 97 h 790"/>
                <a:gd name="T2" fmla="*/ 456 w 639"/>
                <a:gd name="T3" fmla="*/ 214 h 790"/>
                <a:gd name="T4" fmla="*/ 526 w 639"/>
                <a:gd name="T5" fmla="*/ 292 h 790"/>
                <a:gd name="T6" fmla="*/ 623 w 639"/>
                <a:gd name="T7" fmla="*/ 161 h 790"/>
                <a:gd name="T8" fmla="*/ 432 w 639"/>
                <a:gd name="T9" fmla="*/ 0 h 790"/>
                <a:gd name="T10" fmla="*/ 0 w 639"/>
                <a:gd name="T11" fmla="*/ 492 h 790"/>
                <a:gd name="T12" fmla="*/ 292 w 639"/>
                <a:gd name="T13" fmla="*/ 789 h 790"/>
                <a:gd name="T14" fmla="*/ 506 w 639"/>
                <a:gd name="T15" fmla="*/ 745 h 790"/>
                <a:gd name="T16" fmla="*/ 638 w 639"/>
                <a:gd name="T17" fmla="*/ 618 h 790"/>
                <a:gd name="T18" fmla="*/ 603 w 639"/>
                <a:gd name="T19" fmla="*/ 570 h 790"/>
                <a:gd name="T20" fmla="*/ 588 w 639"/>
                <a:gd name="T21" fmla="*/ 589 h 790"/>
                <a:gd name="T22" fmla="*/ 292 w 639"/>
                <a:gd name="T23" fmla="*/ 726 h 790"/>
                <a:gd name="T24" fmla="*/ 160 w 639"/>
                <a:gd name="T25" fmla="*/ 570 h 790"/>
                <a:gd name="T26" fmla="*/ 234 w 639"/>
                <a:gd name="T27" fmla="*/ 209 h 790"/>
                <a:gd name="T28" fmla="*/ 432 w 639"/>
                <a:gd name="T29" fmla="*/ 63 h 790"/>
                <a:gd name="T30" fmla="*/ 529 w 639"/>
                <a:gd name="T31" fmla="*/ 9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9" h="790">
                  <a:moveTo>
                    <a:pt x="529" y="97"/>
                  </a:moveTo>
                  <a:cubicBezTo>
                    <a:pt x="459" y="127"/>
                    <a:pt x="456" y="209"/>
                    <a:pt x="456" y="214"/>
                  </a:cubicBezTo>
                  <a:cubicBezTo>
                    <a:pt x="456" y="239"/>
                    <a:pt x="467" y="292"/>
                    <a:pt x="526" y="292"/>
                  </a:cubicBezTo>
                  <a:cubicBezTo>
                    <a:pt x="584" y="292"/>
                    <a:pt x="623" y="229"/>
                    <a:pt x="623" y="161"/>
                  </a:cubicBezTo>
                  <a:cubicBezTo>
                    <a:pt x="623" y="68"/>
                    <a:pt x="553" y="0"/>
                    <a:pt x="432" y="0"/>
                  </a:cubicBezTo>
                  <a:cubicBezTo>
                    <a:pt x="152" y="0"/>
                    <a:pt x="0" y="268"/>
                    <a:pt x="0" y="492"/>
                  </a:cubicBezTo>
                  <a:cubicBezTo>
                    <a:pt x="0" y="643"/>
                    <a:pt x="78" y="789"/>
                    <a:pt x="292" y="789"/>
                  </a:cubicBezTo>
                  <a:cubicBezTo>
                    <a:pt x="327" y="789"/>
                    <a:pt x="424" y="789"/>
                    <a:pt x="506" y="745"/>
                  </a:cubicBezTo>
                  <a:cubicBezTo>
                    <a:pt x="588" y="706"/>
                    <a:pt x="638" y="638"/>
                    <a:pt x="638" y="618"/>
                  </a:cubicBezTo>
                  <a:cubicBezTo>
                    <a:pt x="638" y="604"/>
                    <a:pt x="619" y="570"/>
                    <a:pt x="603" y="570"/>
                  </a:cubicBezTo>
                  <a:cubicBezTo>
                    <a:pt x="600" y="570"/>
                    <a:pt x="596" y="579"/>
                    <a:pt x="588" y="589"/>
                  </a:cubicBezTo>
                  <a:cubicBezTo>
                    <a:pt x="510" y="687"/>
                    <a:pt x="401" y="726"/>
                    <a:pt x="292" y="726"/>
                  </a:cubicBezTo>
                  <a:cubicBezTo>
                    <a:pt x="202" y="726"/>
                    <a:pt x="160" y="672"/>
                    <a:pt x="160" y="570"/>
                  </a:cubicBezTo>
                  <a:cubicBezTo>
                    <a:pt x="160" y="511"/>
                    <a:pt x="195" y="297"/>
                    <a:pt x="234" y="209"/>
                  </a:cubicBezTo>
                  <a:cubicBezTo>
                    <a:pt x="288" y="93"/>
                    <a:pt x="374" y="63"/>
                    <a:pt x="432" y="63"/>
                  </a:cubicBezTo>
                  <a:cubicBezTo>
                    <a:pt x="448" y="63"/>
                    <a:pt x="494" y="63"/>
                    <a:pt x="529" y="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477560F-07F6-4670-84C6-6F3B3D32B04D}"/>
              </a:ext>
            </a:extLst>
          </p:cNvPr>
          <p:cNvGrpSpPr>
            <a:grpSpLocks/>
          </p:cNvGrpSpPr>
          <p:nvPr/>
        </p:nvGrpSpPr>
        <p:grpSpPr bwMode="auto">
          <a:xfrm>
            <a:off x="2852328" y="3169640"/>
            <a:ext cx="300037" cy="284163"/>
            <a:chOff x="1225" y="1746"/>
            <a:chExt cx="189" cy="179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C59E0D5-92B6-447E-BC0B-314D9BD6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747"/>
              <a:ext cx="189" cy="172"/>
            </a:xfrm>
            <a:custGeom>
              <a:avLst/>
              <a:gdLst>
                <a:gd name="T0" fmla="*/ 418 w 839"/>
                <a:gd name="T1" fmla="*/ 763 h 764"/>
                <a:gd name="T2" fmla="*/ 0 w 839"/>
                <a:gd name="T3" fmla="*/ 763 h 764"/>
                <a:gd name="T4" fmla="*/ 0 w 839"/>
                <a:gd name="T5" fmla="*/ 0 h 764"/>
                <a:gd name="T6" fmla="*/ 838 w 839"/>
                <a:gd name="T7" fmla="*/ 0 h 764"/>
                <a:gd name="T8" fmla="*/ 838 w 839"/>
                <a:gd name="T9" fmla="*/ 763 h 764"/>
                <a:gd name="T10" fmla="*/ 418 w 839"/>
                <a:gd name="T11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9" h="764">
                  <a:moveTo>
                    <a:pt x="418" y="763"/>
                  </a:moveTo>
                  <a:lnTo>
                    <a:pt x="0" y="763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763"/>
                  </a:lnTo>
                  <a:lnTo>
                    <a:pt x="418" y="76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30E5A43-CFB4-4C6A-8D02-5CC0645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746"/>
              <a:ext cx="176" cy="179"/>
            </a:xfrm>
            <a:custGeom>
              <a:avLst/>
              <a:gdLst>
                <a:gd name="T0" fmla="*/ 366 w 782"/>
                <a:gd name="T1" fmla="*/ 77 h 793"/>
                <a:gd name="T2" fmla="*/ 397 w 782"/>
                <a:gd name="T3" fmla="*/ 34 h 793"/>
                <a:gd name="T4" fmla="*/ 462 w 782"/>
                <a:gd name="T5" fmla="*/ 34 h 793"/>
                <a:gd name="T6" fmla="*/ 663 w 782"/>
                <a:gd name="T7" fmla="*/ 145 h 793"/>
                <a:gd name="T8" fmla="*/ 601 w 782"/>
                <a:gd name="T9" fmla="*/ 306 h 793"/>
                <a:gd name="T10" fmla="*/ 418 w 782"/>
                <a:gd name="T11" fmla="*/ 370 h 793"/>
                <a:gd name="T12" fmla="*/ 294 w 782"/>
                <a:gd name="T13" fmla="*/ 370 h 793"/>
                <a:gd name="T14" fmla="*/ 366 w 782"/>
                <a:gd name="T15" fmla="*/ 77 h 793"/>
                <a:gd name="T16" fmla="*/ 523 w 782"/>
                <a:gd name="T17" fmla="*/ 385 h 793"/>
                <a:gd name="T18" fmla="*/ 766 w 782"/>
                <a:gd name="T19" fmla="*/ 169 h 793"/>
                <a:gd name="T20" fmla="*/ 521 w 782"/>
                <a:gd name="T21" fmla="*/ 0 h 793"/>
                <a:gd name="T22" fmla="*/ 211 w 782"/>
                <a:gd name="T23" fmla="*/ 0 h 793"/>
                <a:gd name="T24" fmla="*/ 180 w 782"/>
                <a:gd name="T25" fmla="*/ 21 h 793"/>
                <a:gd name="T26" fmla="*/ 209 w 782"/>
                <a:gd name="T27" fmla="*/ 34 h 793"/>
                <a:gd name="T28" fmla="*/ 250 w 782"/>
                <a:gd name="T29" fmla="*/ 37 h 793"/>
                <a:gd name="T30" fmla="*/ 281 w 782"/>
                <a:gd name="T31" fmla="*/ 58 h 793"/>
                <a:gd name="T32" fmla="*/ 276 w 782"/>
                <a:gd name="T33" fmla="*/ 77 h 793"/>
                <a:gd name="T34" fmla="*/ 132 w 782"/>
                <a:gd name="T35" fmla="*/ 681 h 793"/>
                <a:gd name="T36" fmla="*/ 31 w 782"/>
                <a:gd name="T37" fmla="*/ 731 h 793"/>
                <a:gd name="T38" fmla="*/ 0 w 782"/>
                <a:gd name="T39" fmla="*/ 755 h 793"/>
                <a:gd name="T40" fmla="*/ 15 w 782"/>
                <a:gd name="T41" fmla="*/ 768 h 793"/>
                <a:gd name="T42" fmla="*/ 155 w 782"/>
                <a:gd name="T43" fmla="*/ 763 h 793"/>
                <a:gd name="T44" fmla="*/ 294 w 782"/>
                <a:gd name="T45" fmla="*/ 768 h 793"/>
                <a:gd name="T46" fmla="*/ 312 w 782"/>
                <a:gd name="T47" fmla="*/ 744 h 793"/>
                <a:gd name="T48" fmla="*/ 281 w 782"/>
                <a:gd name="T49" fmla="*/ 731 h 793"/>
                <a:gd name="T50" fmla="*/ 211 w 782"/>
                <a:gd name="T51" fmla="*/ 710 h 793"/>
                <a:gd name="T52" fmla="*/ 217 w 782"/>
                <a:gd name="T53" fmla="*/ 694 h 793"/>
                <a:gd name="T54" fmla="*/ 289 w 782"/>
                <a:gd name="T55" fmla="*/ 396 h 793"/>
                <a:gd name="T56" fmla="*/ 418 w 782"/>
                <a:gd name="T57" fmla="*/ 396 h 793"/>
                <a:gd name="T58" fmla="*/ 536 w 782"/>
                <a:gd name="T59" fmla="*/ 496 h 793"/>
                <a:gd name="T60" fmla="*/ 521 w 782"/>
                <a:gd name="T61" fmla="*/ 576 h 793"/>
                <a:gd name="T62" fmla="*/ 505 w 782"/>
                <a:gd name="T63" fmla="*/ 671 h 793"/>
                <a:gd name="T64" fmla="*/ 652 w 782"/>
                <a:gd name="T65" fmla="*/ 792 h 793"/>
                <a:gd name="T66" fmla="*/ 781 w 782"/>
                <a:gd name="T67" fmla="*/ 663 h 793"/>
                <a:gd name="T68" fmla="*/ 768 w 782"/>
                <a:gd name="T69" fmla="*/ 649 h 793"/>
                <a:gd name="T70" fmla="*/ 755 w 782"/>
                <a:gd name="T71" fmla="*/ 665 h 793"/>
                <a:gd name="T72" fmla="*/ 658 w 782"/>
                <a:gd name="T73" fmla="*/ 768 h 793"/>
                <a:gd name="T74" fmla="*/ 611 w 782"/>
                <a:gd name="T75" fmla="*/ 697 h 793"/>
                <a:gd name="T76" fmla="*/ 621 w 782"/>
                <a:gd name="T77" fmla="*/ 570 h 793"/>
                <a:gd name="T78" fmla="*/ 627 w 782"/>
                <a:gd name="T79" fmla="*/ 520 h 793"/>
                <a:gd name="T80" fmla="*/ 523 w 782"/>
                <a:gd name="T81" fmla="*/ 38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793">
                  <a:moveTo>
                    <a:pt x="366" y="77"/>
                  </a:moveTo>
                  <a:cubicBezTo>
                    <a:pt x="371" y="50"/>
                    <a:pt x="376" y="37"/>
                    <a:pt x="397" y="34"/>
                  </a:cubicBezTo>
                  <a:cubicBezTo>
                    <a:pt x="407" y="34"/>
                    <a:pt x="443" y="34"/>
                    <a:pt x="462" y="34"/>
                  </a:cubicBezTo>
                  <a:cubicBezTo>
                    <a:pt x="541" y="34"/>
                    <a:pt x="663" y="34"/>
                    <a:pt x="663" y="145"/>
                  </a:cubicBezTo>
                  <a:cubicBezTo>
                    <a:pt x="663" y="185"/>
                    <a:pt x="645" y="261"/>
                    <a:pt x="601" y="306"/>
                  </a:cubicBezTo>
                  <a:cubicBezTo>
                    <a:pt x="572" y="335"/>
                    <a:pt x="518" y="370"/>
                    <a:pt x="418" y="370"/>
                  </a:cubicBezTo>
                  <a:lnTo>
                    <a:pt x="294" y="370"/>
                  </a:lnTo>
                  <a:lnTo>
                    <a:pt x="366" y="77"/>
                  </a:lnTo>
                  <a:close/>
                  <a:moveTo>
                    <a:pt x="523" y="385"/>
                  </a:moveTo>
                  <a:cubicBezTo>
                    <a:pt x="632" y="359"/>
                    <a:pt x="766" y="282"/>
                    <a:pt x="766" y="169"/>
                  </a:cubicBezTo>
                  <a:cubicBezTo>
                    <a:pt x="766" y="71"/>
                    <a:pt x="668" y="0"/>
                    <a:pt x="521" y="0"/>
                  </a:cubicBezTo>
                  <a:lnTo>
                    <a:pt x="211" y="0"/>
                  </a:lnTo>
                  <a:cubicBezTo>
                    <a:pt x="188" y="0"/>
                    <a:pt x="180" y="0"/>
                    <a:pt x="180" y="21"/>
                  </a:cubicBezTo>
                  <a:cubicBezTo>
                    <a:pt x="180" y="34"/>
                    <a:pt x="188" y="34"/>
                    <a:pt x="209" y="34"/>
                  </a:cubicBezTo>
                  <a:cubicBezTo>
                    <a:pt x="211" y="34"/>
                    <a:pt x="232" y="34"/>
                    <a:pt x="250" y="37"/>
                  </a:cubicBezTo>
                  <a:cubicBezTo>
                    <a:pt x="271" y="37"/>
                    <a:pt x="281" y="42"/>
                    <a:pt x="281" y="58"/>
                  </a:cubicBezTo>
                  <a:cubicBezTo>
                    <a:pt x="281" y="58"/>
                    <a:pt x="278" y="63"/>
                    <a:pt x="276" y="77"/>
                  </a:cubicBezTo>
                  <a:lnTo>
                    <a:pt x="132" y="681"/>
                  </a:lnTo>
                  <a:cubicBezTo>
                    <a:pt x="119" y="723"/>
                    <a:pt x="119" y="731"/>
                    <a:pt x="31" y="731"/>
                  </a:cubicBezTo>
                  <a:cubicBezTo>
                    <a:pt x="10" y="731"/>
                    <a:pt x="0" y="731"/>
                    <a:pt x="0" y="755"/>
                  </a:cubicBezTo>
                  <a:cubicBezTo>
                    <a:pt x="0" y="768"/>
                    <a:pt x="13" y="768"/>
                    <a:pt x="15" y="768"/>
                  </a:cubicBezTo>
                  <a:cubicBezTo>
                    <a:pt x="46" y="768"/>
                    <a:pt x="121" y="763"/>
                    <a:pt x="155" y="763"/>
                  </a:cubicBezTo>
                  <a:cubicBezTo>
                    <a:pt x="183" y="763"/>
                    <a:pt x="260" y="768"/>
                    <a:pt x="294" y="768"/>
                  </a:cubicBezTo>
                  <a:cubicBezTo>
                    <a:pt x="302" y="768"/>
                    <a:pt x="312" y="768"/>
                    <a:pt x="312" y="744"/>
                  </a:cubicBezTo>
                  <a:cubicBezTo>
                    <a:pt x="312" y="731"/>
                    <a:pt x="307" y="731"/>
                    <a:pt x="281" y="731"/>
                  </a:cubicBezTo>
                  <a:cubicBezTo>
                    <a:pt x="245" y="731"/>
                    <a:pt x="211" y="731"/>
                    <a:pt x="211" y="710"/>
                  </a:cubicBezTo>
                  <a:cubicBezTo>
                    <a:pt x="211" y="708"/>
                    <a:pt x="214" y="700"/>
                    <a:pt x="217" y="694"/>
                  </a:cubicBezTo>
                  <a:lnTo>
                    <a:pt x="289" y="396"/>
                  </a:lnTo>
                  <a:lnTo>
                    <a:pt x="418" y="396"/>
                  </a:lnTo>
                  <a:cubicBezTo>
                    <a:pt x="518" y="396"/>
                    <a:pt x="536" y="459"/>
                    <a:pt x="536" y="496"/>
                  </a:cubicBezTo>
                  <a:cubicBezTo>
                    <a:pt x="536" y="515"/>
                    <a:pt x="531" y="552"/>
                    <a:pt x="521" y="576"/>
                  </a:cubicBezTo>
                  <a:cubicBezTo>
                    <a:pt x="516" y="607"/>
                    <a:pt x="505" y="647"/>
                    <a:pt x="505" y="671"/>
                  </a:cubicBezTo>
                  <a:cubicBezTo>
                    <a:pt x="505" y="792"/>
                    <a:pt x="637" y="792"/>
                    <a:pt x="652" y="792"/>
                  </a:cubicBezTo>
                  <a:cubicBezTo>
                    <a:pt x="745" y="792"/>
                    <a:pt x="781" y="678"/>
                    <a:pt x="781" y="663"/>
                  </a:cubicBezTo>
                  <a:cubicBezTo>
                    <a:pt x="781" y="649"/>
                    <a:pt x="768" y="649"/>
                    <a:pt x="768" y="649"/>
                  </a:cubicBezTo>
                  <a:cubicBezTo>
                    <a:pt x="755" y="649"/>
                    <a:pt x="755" y="660"/>
                    <a:pt x="755" y="665"/>
                  </a:cubicBezTo>
                  <a:cubicBezTo>
                    <a:pt x="730" y="747"/>
                    <a:pt x="683" y="768"/>
                    <a:pt x="658" y="768"/>
                  </a:cubicBezTo>
                  <a:cubicBezTo>
                    <a:pt x="616" y="768"/>
                    <a:pt x="611" y="742"/>
                    <a:pt x="611" y="697"/>
                  </a:cubicBezTo>
                  <a:cubicBezTo>
                    <a:pt x="611" y="663"/>
                    <a:pt x="616" y="607"/>
                    <a:pt x="621" y="570"/>
                  </a:cubicBezTo>
                  <a:cubicBezTo>
                    <a:pt x="624" y="557"/>
                    <a:pt x="627" y="531"/>
                    <a:pt x="627" y="520"/>
                  </a:cubicBezTo>
                  <a:cubicBezTo>
                    <a:pt x="627" y="430"/>
                    <a:pt x="554" y="399"/>
                    <a:pt x="523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" name="AutoShape 25">
            <a:extLst>
              <a:ext uri="{FF2B5EF4-FFF2-40B4-BE49-F238E27FC236}">
                <a16:creationId xmlns:a16="http://schemas.microsoft.com/office/drawing/2014/main" id="{6F36064F-3F63-4D84-9EBA-49EA5A6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03" y="48984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utoShape 26">
            <a:extLst>
              <a:ext uri="{FF2B5EF4-FFF2-40B4-BE49-F238E27FC236}">
                <a16:creationId xmlns:a16="http://schemas.microsoft.com/office/drawing/2014/main" id="{CC6A24BD-B499-4A28-A1A6-5957628B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6" y="492983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84BC5103-70FF-43C9-B976-98D91FD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72" y="321830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3302A2B-225E-46E1-8962-7B063F653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728" y="4753965"/>
            <a:ext cx="290512" cy="215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E0231B2F-4D8B-4546-BEB2-523FD614BA37}"/>
              </a:ext>
            </a:extLst>
          </p:cNvPr>
          <p:cNvGrpSpPr>
            <a:grpSpLocks/>
          </p:cNvGrpSpPr>
          <p:nvPr/>
        </p:nvGrpSpPr>
        <p:grpSpPr bwMode="auto">
          <a:xfrm>
            <a:off x="1591853" y="4466628"/>
            <a:ext cx="285750" cy="358775"/>
            <a:chOff x="431" y="2563"/>
            <a:chExt cx="180" cy="226"/>
          </a:xfrm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47D74CC-EEAE-4432-B6AA-C128A94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64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2761D8-F7E9-460F-B465-7ECDE1BF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3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FE4DFCB-2F79-423A-AE26-72209983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698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" name="Line 2">
            <a:extLst>
              <a:ext uri="{FF2B5EF4-FFF2-40B4-BE49-F238E27FC236}">
                <a16:creationId xmlns:a16="http://schemas.microsoft.com/office/drawing/2014/main" id="{6F991289-F357-455B-9F14-15A0BE22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506" y="1956641"/>
            <a:ext cx="71438" cy="485933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0CF78B3-FDB5-4EE1-805F-0904518C5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7019" y="6457204"/>
            <a:ext cx="5619750" cy="36512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AutoShape 33">
            <a:extLst>
              <a:ext uri="{FF2B5EF4-FFF2-40B4-BE49-F238E27FC236}">
                <a16:creationId xmlns:a16="http://schemas.microsoft.com/office/drawing/2014/main" id="{18FE9A25-2D66-43B9-B395-2E35DF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44" y="30012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utoShape 34">
            <a:extLst>
              <a:ext uri="{FF2B5EF4-FFF2-40B4-BE49-F238E27FC236}">
                <a16:creationId xmlns:a16="http://schemas.microsoft.com/office/drawing/2014/main" id="{7898BF47-94D1-426E-A4F8-B448F0F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431" y="24963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3E70A4C4-4999-4FCA-A19A-9F2AAEF1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319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58161ADA-F368-4E8D-AEED-09DA7FB1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556" y="45125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49F247D-54D0-49D6-9981-C1F1FD9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019" y="35409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38">
            <a:extLst>
              <a:ext uri="{FF2B5EF4-FFF2-40B4-BE49-F238E27FC236}">
                <a16:creationId xmlns:a16="http://schemas.microsoft.com/office/drawing/2014/main" id="{51EBDA9C-7563-4AFB-A28B-2C467E3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619" y="38648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E59F51B2-E899-4110-BC5C-FC729077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931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7096B7F7-0BBD-4CDD-A689-32DABC8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281" y="45490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AutoShape 41">
            <a:extLst>
              <a:ext uri="{FF2B5EF4-FFF2-40B4-BE49-F238E27FC236}">
                <a16:creationId xmlns:a16="http://schemas.microsoft.com/office/drawing/2014/main" id="{196FBCFF-AE42-4290-BE92-0603E821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006" y="44045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utoShape 42">
            <a:extLst>
              <a:ext uri="{FF2B5EF4-FFF2-40B4-BE49-F238E27FC236}">
                <a16:creationId xmlns:a16="http://schemas.microsoft.com/office/drawing/2014/main" id="{90F63AF0-95D9-49C1-8F05-B201F6E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056" y="264085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utoShape 43">
            <a:extLst>
              <a:ext uri="{FF2B5EF4-FFF2-40B4-BE49-F238E27FC236}">
                <a16:creationId xmlns:a16="http://schemas.microsoft.com/office/drawing/2014/main" id="{60484CF4-3E7E-4099-975D-0B60F8AD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469" y="32536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utoShape 44">
            <a:extLst>
              <a:ext uri="{FF2B5EF4-FFF2-40B4-BE49-F238E27FC236}">
                <a16:creationId xmlns:a16="http://schemas.microsoft.com/office/drawing/2014/main" id="{200096C6-DBC4-47ED-8817-E7A1F93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19" y="314567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utoShape 45">
            <a:extLst>
              <a:ext uri="{FF2B5EF4-FFF2-40B4-BE49-F238E27FC236}">
                <a16:creationId xmlns:a16="http://schemas.microsoft.com/office/drawing/2014/main" id="{016BA9FD-7921-4C3A-BDB5-326BC4E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19" y="415374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AutoShape 46">
            <a:extLst>
              <a:ext uri="{FF2B5EF4-FFF2-40B4-BE49-F238E27FC236}">
                <a16:creationId xmlns:a16="http://schemas.microsoft.com/office/drawing/2014/main" id="{3A6EAA12-EA88-4492-AEFA-E4475B4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44" y="46934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AutoShape 47">
            <a:extLst>
              <a:ext uri="{FF2B5EF4-FFF2-40B4-BE49-F238E27FC236}">
                <a16:creationId xmlns:a16="http://schemas.microsoft.com/office/drawing/2014/main" id="{FBB57A2D-F59E-4A31-9A31-43D0CC2C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344" y="47649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AutoShape 48">
            <a:extLst>
              <a:ext uri="{FF2B5EF4-FFF2-40B4-BE49-F238E27FC236}">
                <a16:creationId xmlns:a16="http://schemas.microsoft.com/office/drawing/2014/main" id="{B8026082-3927-4415-8C73-CBE8F46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569" y="296470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8731CD33-E7B5-43D4-87AB-7A202875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094" y="2496391"/>
            <a:ext cx="3132137" cy="3887788"/>
          </a:xfrm>
          <a:prstGeom prst="line">
            <a:avLst/>
          </a:pr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A2F38A96-A0BA-4253-BC73-3140518F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81" y="6349254"/>
            <a:ext cx="252413" cy="252412"/>
          </a:xfrm>
          <a:prstGeom prst="ellipse">
            <a:avLst/>
          </a:prstGeom>
          <a:solidFill>
            <a:srgbClr val="007826"/>
          </a:solidFill>
          <a:ln w="9525" cap="flat">
            <a:solidFill>
              <a:srgbClr val="00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7AACF80F-7C28-4721-A0C1-F8839995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381" y="6061916"/>
            <a:ext cx="788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Origin</a:t>
            </a:r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89A27852-84CF-4EDF-B408-C4FBE53E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731" y="27488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B7614523-259B-4319-9091-7D01DA1A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456" y="23170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7E962AB-5003-411C-94EB-10FF3E214279}"/>
              </a:ext>
            </a:extLst>
          </p:cNvPr>
          <p:cNvGrpSpPr>
            <a:grpSpLocks/>
          </p:cNvGrpSpPr>
          <p:nvPr/>
        </p:nvGrpSpPr>
        <p:grpSpPr bwMode="auto">
          <a:xfrm>
            <a:off x="7675344" y="4188666"/>
            <a:ext cx="285750" cy="358775"/>
            <a:chOff x="4195" y="2086"/>
            <a:chExt cx="180" cy="226"/>
          </a:xfrm>
        </p:grpSpPr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B66F7F42-1D6E-426E-880A-24BE8AD1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87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383402-1DCC-4628-A13F-D4495264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6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EDD6694E-C0B0-4F87-83A9-0047EB5C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222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" name="Line 58">
            <a:extLst>
              <a:ext uri="{FF2B5EF4-FFF2-40B4-BE49-F238E27FC236}">
                <a16:creationId xmlns:a16="http://schemas.microsoft.com/office/drawing/2014/main" id="{41E162C1-D5AE-49A0-A8EA-1F46A8603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8831" y="4404566"/>
            <a:ext cx="434975" cy="3952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/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Learn a ball of smallest possible radius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enclosed all positive examples (all some positives to “slack off” and fall outside)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blipFill>
                <a:blip r:embed="rId5"/>
                <a:stretch>
                  <a:fillRect l="-411" b="-7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DD68D1-8046-43AC-80CE-ACBFE5F0B072}"/>
              </a:ext>
            </a:extLst>
          </p:cNvPr>
          <p:cNvSpPr txBox="1"/>
          <p:nvPr/>
        </p:nvSpPr>
        <p:spPr>
          <a:xfrm>
            <a:off x="1065026" y="1895344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“Support Vector Data Description” (SVDD)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[Tax and </a:t>
            </a:r>
            <a:r>
              <a:rPr lang="en-IN" dirty="0" err="1">
                <a:latin typeface="Abadi Extra Light" panose="020B0204020104020204" pitchFamily="34" charset="0"/>
              </a:rPr>
              <a:t>Duin</a:t>
            </a:r>
            <a:r>
              <a:rPr lang="en-IN" dirty="0">
                <a:latin typeface="Abadi Extra Light" panose="020B0204020104020204" pitchFamily="34" charset="0"/>
              </a:rPr>
              <a:t>, 2004]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8F3FB2-3612-41CF-A75A-AC277A37CB60}"/>
              </a:ext>
            </a:extLst>
          </p:cNvPr>
          <p:cNvSpPr txBox="1"/>
          <p:nvPr/>
        </p:nvSpPr>
        <p:spPr>
          <a:xfrm>
            <a:off x="7125406" y="1646066"/>
            <a:ext cx="282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“One-Class SVM” (OC-SVM)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[</a:t>
            </a:r>
            <a:r>
              <a:rPr lang="en-IN" dirty="0" err="1">
                <a:latin typeface="Abadi Extra Light" panose="020B0204020104020204" pitchFamily="34" charset="0"/>
              </a:rPr>
              <a:t>Schölkopf</a:t>
            </a:r>
            <a:r>
              <a:rPr lang="en-IN" dirty="0">
                <a:latin typeface="Abadi Extra Light" panose="020B0204020104020204" pitchFamily="34" charset="0"/>
              </a:rPr>
              <a:t> et al., 2001] </a:t>
            </a: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E3354A70-BA21-4B4B-804A-A785849A1CDD}"/>
              </a:ext>
            </a:extLst>
          </p:cNvPr>
          <p:cNvSpPr/>
          <p:nvPr/>
        </p:nvSpPr>
        <p:spPr>
          <a:xfrm>
            <a:off x="3881431" y="5528420"/>
            <a:ext cx="2449512" cy="676371"/>
          </a:xfrm>
          <a:prstGeom prst="wedgeRectCallout">
            <a:avLst>
              <a:gd name="adj1" fmla="val 41972"/>
              <a:gd name="adj2" fmla="val 682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Pretend that origin represents all the negative examples (note: we aren’t given any of those)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C5D2FCEB-91F1-4FF1-97A9-A269BA534148}"/>
              </a:ext>
            </a:extLst>
          </p:cNvPr>
          <p:cNvSpPr/>
          <p:nvPr/>
        </p:nvSpPr>
        <p:spPr>
          <a:xfrm>
            <a:off x="8336938" y="4789180"/>
            <a:ext cx="1739303" cy="464506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Allow some slack for the positive examples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1308D5C5-D81A-41AA-A243-F736DB08C609}"/>
              </a:ext>
            </a:extLst>
          </p:cNvPr>
          <p:cNvSpPr/>
          <p:nvPr/>
        </p:nvSpPr>
        <p:spPr>
          <a:xfrm>
            <a:off x="9595326" y="6061916"/>
            <a:ext cx="1553643" cy="301170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Decision boundary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66AFC6BA-25C2-4870-B51D-5113381BD41D}"/>
              </a:ext>
            </a:extLst>
          </p:cNvPr>
          <p:cNvSpPr/>
          <p:nvPr/>
        </p:nvSpPr>
        <p:spPr>
          <a:xfrm>
            <a:off x="9782554" y="5433194"/>
            <a:ext cx="1978875" cy="429152"/>
          </a:xfrm>
          <a:prstGeom prst="wedgeRectCallout">
            <a:avLst>
              <a:gd name="adj1" fmla="val -81499"/>
              <a:gd name="adj2" fmla="val -2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Supporting hyperplane (as in binary SVM)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4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38"/>
    </mc:Choice>
    <mc:Fallback xmlns="">
      <p:transition spd="slow" advTm="271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8" grpId="0" animBg="1"/>
      <p:bldP spid="69" grpId="0" animBg="1"/>
      <p:bldP spid="5" grpId="0"/>
      <p:bldP spid="70" grpId="0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3989CEE-2424-44C0-8B2E-A1442901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38" y="2733515"/>
            <a:ext cx="2627313" cy="2627312"/>
          </a:xfrm>
          <a:prstGeom prst="ellipse">
            <a:avLst/>
          </a:prstGeom>
          <a:solidFill>
            <a:srgbClr val="729FCF">
              <a:alpha val="999"/>
            </a:srgbClr>
          </a:solidFill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74FDB03-94B5-4039-8DA0-3F8EF5BE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501" y="3992402"/>
            <a:ext cx="215900" cy="215900"/>
          </a:xfrm>
          <a:prstGeom prst="ellipse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0507976-19F3-482D-AA00-656EF06F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76" y="32732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33A539-E0D8-4BCF-9420-26034FAE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576" y="276844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5D6C41-5176-496C-81B8-BC1001E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63" y="40289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F1F5F60-CF70-49D2-B001-812B6847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288" y="47845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CB8A72-5F1F-4636-BE59-ADAA2CF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63" y="38130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845C18A0-66F0-4BEB-BCB5-7E82BE45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351" y="41368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6193434-A33E-4997-B566-C8083D2E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63" y="40289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544D0991-8E8A-49FD-8B5B-EA00ECE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426" y="482107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F2959B1B-4ED8-4544-BFFE-1646D56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38" y="46766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8399E492-49A0-47B0-8F70-9D3EE464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788" y="291290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0419EAD7-511B-4FED-B272-E9840E3A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201" y="352567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C672A508-F6C5-4741-AE64-1A27F9D1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451" y="341772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0295FFB-4E61-41AB-9CA6-5187C0C6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651" y="442420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A20DA415-F6B3-4E65-9F0D-2EFEC005B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9651" y="2874802"/>
            <a:ext cx="650875" cy="1119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E1E3BB5-5351-4740-933B-8C11F4880018}"/>
              </a:ext>
            </a:extLst>
          </p:cNvPr>
          <p:cNvGrpSpPr>
            <a:grpSpLocks/>
          </p:cNvGrpSpPr>
          <p:nvPr/>
        </p:nvGrpSpPr>
        <p:grpSpPr bwMode="auto">
          <a:xfrm>
            <a:off x="2416988" y="4105115"/>
            <a:ext cx="252413" cy="282575"/>
            <a:chOff x="1178" y="2293"/>
            <a:chExt cx="159" cy="178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05870AE-C4E5-49C4-B5E1-1A16C87D0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296"/>
              <a:ext cx="159" cy="172"/>
            </a:xfrm>
            <a:custGeom>
              <a:avLst/>
              <a:gdLst>
                <a:gd name="T0" fmla="*/ 354 w 706"/>
                <a:gd name="T1" fmla="*/ 760 h 761"/>
                <a:gd name="T2" fmla="*/ 0 w 706"/>
                <a:gd name="T3" fmla="*/ 760 h 761"/>
                <a:gd name="T4" fmla="*/ 0 w 706"/>
                <a:gd name="T5" fmla="*/ 0 h 761"/>
                <a:gd name="T6" fmla="*/ 705 w 706"/>
                <a:gd name="T7" fmla="*/ 0 h 761"/>
                <a:gd name="T8" fmla="*/ 705 w 706"/>
                <a:gd name="T9" fmla="*/ 760 h 761"/>
                <a:gd name="T10" fmla="*/ 354 w 706"/>
                <a:gd name="T11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6" h="761">
                  <a:moveTo>
                    <a:pt x="354" y="76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760"/>
                  </a:lnTo>
                  <a:lnTo>
                    <a:pt x="354" y="7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6D2943A-0831-4C1D-8B2F-597EEEA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93"/>
              <a:ext cx="144" cy="178"/>
            </a:xfrm>
            <a:custGeom>
              <a:avLst/>
              <a:gdLst>
                <a:gd name="T0" fmla="*/ 529 w 639"/>
                <a:gd name="T1" fmla="*/ 97 h 790"/>
                <a:gd name="T2" fmla="*/ 456 w 639"/>
                <a:gd name="T3" fmla="*/ 214 h 790"/>
                <a:gd name="T4" fmla="*/ 526 w 639"/>
                <a:gd name="T5" fmla="*/ 292 h 790"/>
                <a:gd name="T6" fmla="*/ 623 w 639"/>
                <a:gd name="T7" fmla="*/ 161 h 790"/>
                <a:gd name="T8" fmla="*/ 432 w 639"/>
                <a:gd name="T9" fmla="*/ 0 h 790"/>
                <a:gd name="T10" fmla="*/ 0 w 639"/>
                <a:gd name="T11" fmla="*/ 492 h 790"/>
                <a:gd name="T12" fmla="*/ 292 w 639"/>
                <a:gd name="T13" fmla="*/ 789 h 790"/>
                <a:gd name="T14" fmla="*/ 506 w 639"/>
                <a:gd name="T15" fmla="*/ 745 h 790"/>
                <a:gd name="T16" fmla="*/ 638 w 639"/>
                <a:gd name="T17" fmla="*/ 618 h 790"/>
                <a:gd name="T18" fmla="*/ 603 w 639"/>
                <a:gd name="T19" fmla="*/ 570 h 790"/>
                <a:gd name="T20" fmla="*/ 588 w 639"/>
                <a:gd name="T21" fmla="*/ 589 h 790"/>
                <a:gd name="T22" fmla="*/ 292 w 639"/>
                <a:gd name="T23" fmla="*/ 726 h 790"/>
                <a:gd name="T24" fmla="*/ 160 w 639"/>
                <a:gd name="T25" fmla="*/ 570 h 790"/>
                <a:gd name="T26" fmla="*/ 234 w 639"/>
                <a:gd name="T27" fmla="*/ 209 h 790"/>
                <a:gd name="T28" fmla="*/ 432 w 639"/>
                <a:gd name="T29" fmla="*/ 63 h 790"/>
                <a:gd name="T30" fmla="*/ 529 w 639"/>
                <a:gd name="T31" fmla="*/ 9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9" h="790">
                  <a:moveTo>
                    <a:pt x="529" y="97"/>
                  </a:moveTo>
                  <a:cubicBezTo>
                    <a:pt x="459" y="127"/>
                    <a:pt x="456" y="209"/>
                    <a:pt x="456" y="214"/>
                  </a:cubicBezTo>
                  <a:cubicBezTo>
                    <a:pt x="456" y="239"/>
                    <a:pt x="467" y="292"/>
                    <a:pt x="526" y="292"/>
                  </a:cubicBezTo>
                  <a:cubicBezTo>
                    <a:pt x="584" y="292"/>
                    <a:pt x="623" y="229"/>
                    <a:pt x="623" y="161"/>
                  </a:cubicBezTo>
                  <a:cubicBezTo>
                    <a:pt x="623" y="68"/>
                    <a:pt x="553" y="0"/>
                    <a:pt x="432" y="0"/>
                  </a:cubicBezTo>
                  <a:cubicBezTo>
                    <a:pt x="152" y="0"/>
                    <a:pt x="0" y="268"/>
                    <a:pt x="0" y="492"/>
                  </a:cubicBezTo>
                  <a:cubicBezTo>
                    <a:pt x="0" y="643"/>
                    <a:pt x="78" y="789"/>
                    <a:pt x="292" y="789"/>
                  </a:cubicBezTo>
                  <a:cubicBezTo>
                    <a:pt x="327" y="789"/>
                    <a:pt x="424" y="789"/>
                    <a:pt x="506" y="745"/>
                  </a:cubicBezTo>
                  <a:cubicBezTo>
                    <a:pt x="588" y="706"/>
                    <a:pt x="638" y="638"/>
                    <a:pt x="638" y="618"/>
                  </a:cubicBezTo>
                  <a:cubicBezTo>
                    <a:pt x="638" y="604"/>
                    <a:pt x="619" y="570"/>
                    <a:pt x="603" y="570"/>
                  </a:cubicBezTo>
                  <a:cubicBezTo>
                    <a:pt x="600" y="570"/>
                    <a:pt x="596" y="579"/>
                    <a:pt x="588" y="589"/>
                  </a:cubicBezTo>
                  <a:cubicBezTo>
                    <a:pt x="510" y="687"/>
                    <a:pt x="401" y="726"/>
                    <a:pt x="292" y="726"/>
                  </a:cubicBezTo>
                  <a:cubicBezTo>
                    <a:pt x="202" y="726"/>
                    <a:pt x="160" y="672"/>
                    <a:pt x="160" y="570"/>
                  </a:cubicBezTo>
                  <a:cubicBezTo>
                    <a:pt x="160" y="511"/>
                    <a:pt x="195" y="297"/>
                    <a:pt x="234" y="209"/>
                  </a:cubicBezTo>
                  <a:cubicBezTo>
                    <a:pt x="288" y="93"/>
                    <a:pt x="374" y="63"/>
                    <a:pt x="432" y="63"/>
                  </a:cubicBezTo>
                  <a:cubicBezTo>
                    <a:pt x="448" y="63"/>
                    <a:pt x="494" y="63"/>
                    <a:pt x="529" y="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477560F-07F6-4670-84C6-6F3B3D32B04D}"/>
              </a:ext>
            </a:extLst>
          </p:cNvPr>
          <p:cNvGrpSpPr>
            <a:grpSpLocks/>
          </p:cNvGrpSpPr>
          <p:nvPr/>
        </p:nvGrpSpPr>
        <p:grpSpPr bwMode="auto">
          <a:xfrm>
            <a:off x="2491601" y="3236752"/>
            <a:ext cx="300037" cy="284163"/>
            <a:chOff x="1225" y="1746"/>
            <a:chExt cx="189" cy="179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C59E0D5-92B6-447E-BC0B-314D9BD6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747"/>
              <a:ext cx="189" cy="172"/>
            </a:xfrm>
            <a:custGeom>
              <a:avLst/>
              <a:gdLst>
                <a:gd name="T0" fmla="*/ 418 w 839"/>
                <a:gd name="T1" fmla="*/ 763 h 764"/>
                <a:gd name="T2" fmla="*/ 0 w 839"/>
                <a:gd name="T3" fmla="*/ 763 h 764"/>
                <a:gd name="T4" fmla="*/ 0 w 839"/>
                <a:gd name="T5" fmla="*/ 0 h 764"/>
                <a:gd name="T6" fmla="*/ 838 w 839"/>
                <a:gd name="T7" fmla="*/ 0 h 764"/>
                <a:gd name="T8" fmla="*/ 838 w 839"/>
                <a:gd name="T9" fmla="*/ 763 h 764"/>
                <a:gd name="T10" fmla="*/ 418 w 839"/>
                <a:gd name="T11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9" h="764">
                  <a:moveTo>
                    <a:pt x="418" y="763"/>
                  </a:moveTo>
                  <a:lnTo>
                    <a:pt x="0" y="763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763"/>
                  </a:lnTo>
                  <a:lnTo>
                    <a:pt x="418" y="76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30E5A43-CFB4-4C6A-8D02-5CC0645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746"/>
              <a:ext cx="176" cy="179"/>
            </a:xfrm>
            <a:custGeom>
              <a:avLst/>
              <a:gdLst>
                <a:gd name="T0" fmla="*/ 366 w 782"/>
                <a:gd name="T1" fmla="*/ 77 h 793"/>
                <a:gd name="T2" fmla="*/ 397 w 782"/>
                <a:gd name="T3" fmla="*/ 34 h 793"/>
                <a:gd name="T4" fmla="*/ 462 w 782"/>
                <a:gd name="T5" fmla="*/ 34 h 793"/>
                <a:gd name="T6" fmla="*/ 663 w 782"/>
                <a:gd name="T7" fmla="*/ 145 h 793"/>
                <a:gd name="T8" fmla="*/ 601 w 782"/>
                <a:gd name="T9" fmla="*/ 306 h 793"/>
                <a:gd name="T10" fmla="*/ 418 w 782"/>
                <a:gd name="T11" fmla="*/ 370 h 793"/>
                <a:gd name="T12" fmla="*/ 294 w 782"/>
                <a:gd name="T13" fmla="*/ 370 h 793"/>
                <a:gd name="T14" fmla="*/ 366 w 782"/>
                <a:gd name="T15" fmla="*/ 77 h 793"/>
                <a:gd name="T16" fmla="*/ 523 w 782"/>
                <a:gd name="T17" fmla="*/ 385 h 793"/>
                <a:gd name="T18" fmla="*/ 766 w 782"/>
                <a:gd name="T19" fmla="*/ 169 h 793"/>
                <a:gd name="T20" fmla="*/ 521 w 782"/>
                <a:gd name="T21" fmla="*/ 0 h 793"/>
                <a:gd name="T22" fmla="*/ 211 w 782"/>
                <a:gd name="T23" fmla="*/ 0 h 793"/>
                <a:gd name="T24" fmla="*/ 180 w 782"/>
                <a:gd name="T25" fmla="*/ 21 h 793"/>
                <a:gd name="T26" fmla="*/ 209 w 782"/>
                <a:gd name="T27" fmla="*/ 34 h 793"/>
                <a:gd name="T28" fmla="*/ 250 w 782"/>
                <a:gd name="T29" fmla="*/ 37 h 793"/>
                <a:gd name="T30" fmla="*/ 281 w 782"/>
                <a:gd name="T31" fmla="*/ 58 h 793"/>
                <a:gd name="T32" fmla="*/ 276 w 782"/>
                <a:gd name="T33" fmla="*/ 77 h 793"/>
                <a:gd name="T34" fmla="*/ 132 w 782"/>
                <a:gd name="T35" fmla="*/ 681 h 793"/>
                <a:gd name="T36" fmla="*/ 31 w 782"/>
                <a:gd name="T37" fmla="*/ 731 h 793"/>
                <a:gd name="T38" fmla="*/ 0 w 782"/>
                <a:gd name="T39" fmla="*/ 755 h 793"/>
                <a:gd name="T40" fmla="*/ 15 w 782"/>
                <a:gd name="T41" fmla="*/ 768 h 793"/>
                <a:gd name="T42" fmla="*/ 155 w 782"/>
                <a:gd name="T43" fmla="*/ 763 h 793"/>
                <a:gd name="T44" fmla="*/ 294 w 782"/>
                <a:gd name="T45" fmla="*/ 768 h 793"/>
                <a:gd name="T46" fmla="*/ 312 w 782"/>
                <a:gd name="T47" fmla="*/ 744 h 793"/>
                <a:gd name="T48" fmla="*/ 281 w 782"/>
                <a:gd name="T49" fmla="*/ 731 h 793"/>
                <a:gd name="T50" fmla="*/ 211 w 782"/>
                <a:gd name="T51" fmla="*/ 710 h 793"/>
                <a:gd name="T52" fmla="*/ 217 w 782"/>
                <a:gd name="T53" fmla="*/ 694 h 793"/>
                <a:gd name="T54" fmla="*/ 289 w 782"/>
                <a:gd name="T55" fmla="*/ 396 h 793"/>
                <a:gd name="T56" fmla="*/ 418 w 782"/>
                <a:gd name="T57" fmla="*/ 396 h 793"/>
                <a:gd name="T58" fmla="*/ 536 w 782"/>
                <a:gd name="T59" fmla="*/ 496 h 793"/>
                <a:gd name="T60" fmla="*/ 521 w 782"/>
                <a:gd name="T61" fmla="*/ 576 h 793"/>
                <a:gd name="T62" fmla="*/ 505 w 782"/>
                <a:gd name="T63" fmla="*/ 671 h 793"/>
                <a:gd name="T64" fmla="*/ 652 w 782"/>
                <a:gd name="T65" fmla="*/ 792 h 793"/>
                <a:gd name="T66" fmla="*/ 781 w 782"/>
                <a:gd name="T67" fmla="*/ 663 h 793"/>
                <a:gd name="T68" fmla="*/ 768 w 782"/>
                <a:gd name="T69" fmla="*/ 649 h 793"/>
                <a:gd name="T70" fmla="*/ 755 w 782"/>
                <a:gd name="T71" fmla="*/ 665 h 793"/>
                <a:gd name="T72" fmla="*/ 658 w 782"/>
                <a:gd name="T73" fmla="*/ 768 h 793"/>
                <a:gd name="T74" fmla="*/ 611 w 782"/>
                <a:gd name="T75" fmla="*/ 697 h 793"/>
                <a:gd name="T76" fmla="*/ 621 w 782"/>
                <a:gd name="T77" fmla="*/ 570 h 793"/>
                <a:gd name="T78" fmla="*/ 627 w 782"/>
                <a:gd name="T79" fmla="*/ 520 h 793"/>
                <a:gd name="T80" fmla="*/ 523 w 782"/>
                <a:gd name="T81" fmla="*/ 38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793">
                  <a:moveTo>
                    <a:pt x="366" y="77"/>
                  </a:moveTo>
                  <a:cubicBezTo>
                    <a:pt x="371" y="50"/>
                    <a:pt x="376" y="37"/>
                    <a:pt x="397" y="34"/>
                  </a:cubicBezTo>
                  <a:cubicBezTo>
                    <a:pt x="407" y="34"/>
                    <a:pt x="443" y="34"/>
                    <a:pt x="462" y="34"/>
                  </a:cubicBezTo>
                  <a:cubicBezTo>
                    <a:pt x="541" y="34"/>
                    <a:pt x="663" y="34"/>
                    <a:pt x="663" y="145"/>
                  </a:cubicBezTo>
                  <a:cubicBezTo>
                    <a:pt x="663" y="185"/>
                    <a:pt x="645" y="261"/>
                    <a:pt x="601" y="306"/>
                  </a:cubicBezTo>
                  <a:cubicBezTo>
                    <a:pt x="572" y="335"/>
                    <a:pt x="518" y="370"/>
                    <a:pt x="418" y="370"/>
                  </a:cubicBezTo>
                  <a:lnTo>
                    <a:pt x="294" y="370"/>
                  </a:lnTo>
                  <a:lnTo>
                    <a:pt x="366" y="77"/>
                  </a:lnTo>
                  <a:close/>
                  <a:moveTo>
                    <a:pt x="523" y="385"/>
                  </a:moveTo>
                  <a:cubicBezTo>
                    <a:pt x="632" y="359"/>
                    <a:pt x="766" y="282"/>
                    <a:pt x="766" y="169"/>
                  </a:cubicBezTo>
                  <a:cubicBezTo>
                    <a:pt x="766" y="71"/>
                    <a:pt x="668" y="0"/>
                    <a:pt x="521" y="0"/>
                  </a:cubicBezTo>
                  <a:lnTo>
                    <a:pt x="211" y="0"/>
                  </a:lnTo>
                  <a:cubicBezTo>
                    <a:pt x="188" y="0"/>
                    <a:pt x="180" y="0"/>
                    <a:pt x="180" y="21"/>
                  </a:cubicBezTo>
                  <a:cubicBezTo>
                    <a:pt x="180" y="34"/>
                    <a:pt x="188" y="34"/>
                    <a:pt x="209" y="34"/>
                  </a:cubicBezTo>
                  <a:cubicBezTo>
                    <a:pt x="211" y="34"/>
                    <a:pt x="232" y="34"/>
                    <a:pt x="250" y="37"/>
                  </a:cubicBezTo>
                  <a:cubicBezTo>
                    <a:pt x="271" y="37"/>
                    <a:pt x="281" y="42"/>
                    <a:pt x="281" y="58"/>
                  </a:cubicBezTo>
                  <a:cubicBezTo>
                    <a:pt x="281" y="58"/>
                    <a:pt x="278" y="63"/>
                    <a:pt x="276" y="77"/>
                  </a:cubicBezTo>
                  <a:lnTo>
                    <a:pt x="132" y="681"/>
                  </a:lnTo>
                  <a:cubicBezTo>
                    <a:pt x="119" y="723"/>
                    <a:pt x="119" y="731"/>
                    <a:pt x="31" y="731"/>
                  </a:cubicBezTo>
                  <a:cubicBezTo>
                    <a:pt x="10" y="731"/>
                    <a:pt x="0" y="731"/>
                    <a:pt x="0" y="755"/>
                  </a:cubicBezTo>
                  <a:cubicBezTo>
                    <a:pt x="0" y="768"/>
                    <a:pt x="13" y="768"/>
                    <a:pt x="15" y="768"/>
                  </a:cubicBezTo>
                  <a:cubicBezTo>
                    <a:pt x="46" y="768"/>
                    <a:pt x="121" y="763"/>
                    <a:pt x="155" y="763"/>
                  </a:cubicBezTo>
                  <a:cubicBezTo>
                    <a:pt x="183" y="763"/>
                    <a:pt x="260" y="768"/>
                    <a:pt x="294" y="768"/>
                  </a:cubicBezTo>
                  <a:cubicBezTo>
                    <a:pt x="302" y="768"/>
                    <a:pt x="312" y="768"/>
                    <a:pt x="312" y="744"/>
                  </a:cubicBezTo>
                  <a:cubicBezTo>
                    <a:pt x="312" y="731"/>
                    <a:pt x="307" y="731"/>
                    <a:pt x="281" y="731"/>
                  </a:cubicBezTo>
                  <a:cubicBezTo>
                    <a:pt x="245" y="731"/>
                    <a:pt x="211" y="731"/>
                    <a:pt x="211" y="710"/>
                  </a:cubicBezTo>
                  <a:cubicBezTo>
                    <a:pt x="211" y="708"/>
                    <a:pt x="214" y="700"/>
                    <a:pt x="217" y="694"/>
                  </a:cubicBezTo>
                  <a:lnTo>
                    <a:pt x="289" y="396"/>
                  </a:lnTo>
                  <a:lnTo>
                    <a:pt x="418" y="396"/>
                  </a:lnTo>
                  <a:cubicBezTo>
                    <a:pt x="518" y="396"/>
                    <a:pt x="536" y="459"/>
                    <a:pt x="536" y="496"/>
                  </a:cubicBezTo>
                  <a:cubicBezTo>
                    <a:pt x="536" y="515"/>
                    <a:pt x="531" y="552"/>
                    <a:pt x="521" y="576"/>
                  </a:cubicBezTo>
                  <a:cubicBezTo>
                    <a:pt x="516" y="607"/>
                    <a:pt x="505" y="647"/>
                    <a:pt x="505" y="671"/>
                  </a:cubicBezTo>
                  <a:cubicBezTo>
                    <a:pt x="505" y="792"/>
                    <a:pt x="637" y="792"/>
                    <a:pt x="652" y="792"/>
                  </a:cubicBezTo>
                  <a:cubicBezTo>
                    <a:pt x="745" y="792"/>
                    <a:pt x="781" y="678"/>
                    <a:pt x="781" y="663"/>
                  </a:cubicBezTo>
                  <a:cubicBezTo>
                    <a:pt x="781" y="649"/>
                    <a:pt x="768" y="649"/>
                    <a:pt x="768" y="649"/>
                  </a:cubicBezTo>
                  <a:cubicBezTo>
                    <a:pt x="755" y="649"/>
                    <a:pt x="755" y="660"/>
                    <a:pt x="755" y="665"/>
                  </a:cubicBezTo>
                  <a:cubicBezTo>
                    <a:pt x="730" y="747"/>
                    <a:pt x="683" y="768"/>
                    <a:pt x="658" y="768"/>
                  </a:cubicBezTo>
                  <a:cubicBezTo>
                    <a:pt x="616" y="768"/>
                    <a:pt x="611" y="742"/>
                    <a:pt x="611" y="697"/>
                  </a:cubicBezTo>
                  <a:cubicBezTo>
                    <a:pt x="611" y="663"/>
                    <a:pt x="616" y="607"/>
                    <a:pt x="621" y="570"/>
                  </a:cubicBezTo>
                  <a:cubicBezTo>
                    <a:pt x="624" y="557"/>
                    <a:pt x="627" y="531"/>
                    <a:pt x="627" y="520"/>
                  </a:cubicBezTo>
                  <a:cubicBezTo>
                    <a:pt x="627" y="430"/>
                    <a:pt x="554" y="399"/>
                    <a:pt x="523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" name="AutoShape 25">
            <a:extLst>
              <a:ext uri="{FF2B5EF4-FFF2-40B4-BE49-F238E27FC236}">
                <a16:creationId xmlns:a16="http://schemas.microsoft.com/office/drawing/2014/main" id="{6F36064F-3F63-4D84-9EBA-49EA5A6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76" y="496554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utoShape 26">
            <a:extLst>
              <a:ext uri="{FF2B5EF4-FFF2-40B4-BE49-F238E27FC236}">
                <a16:creationId xmlns:a16="http://schemas.microsoft.com/office/drawing/2014/main" id="{CC6A24BD-B499-4A28-A1A6-5957628B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909" y="499694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84BC5103-70FF-43C9-B976-98D91FD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45" y="328542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3302A2B-225E-46E1-8962-7B063F653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001" y="4821077"/>
            <a:ext cx="290512" cy="215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E0231B2F-4D8B-4546-BEB2-523FD614BA37}"/>
              </a:ext>
            </a:extLst>
          </p:cNvPr>
          <p:cNvGrpSpPr>
            <a:grpSpLocks/>
          </p:cNvGrpSpPr>
          <p:nvPr/>
        </p:nvGrpSpPr>
        <p:grpSpPr bwMode="auto">
          <a:xfrm>
            <a:off x="1231126" y="4533740"/>
            <a:ext cx="285750" cy="358775"/>
            <a:chOff x="431" y="2563"/>
            <a:chExt cx="180" cy="226"/>
          </a:xfrm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47D74CC-EEAE-4432-B6AA-C128A94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64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2761D8-F7E9-460F-B465-7ECDE1BF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3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FE4DFCB-2F79-423A-AE26-72209983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698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DD68D1-8046-43AC-80CE-ACBFE5F0B072}"/>
              </a:ext>
            </a:extLst>
          </p:cNvPr>
          <p:cNvSpPr txBox="1"/>
          <p:nvPr/>
        </p:nvSpPr>
        <p:spPr>
          <a:xfrm>
            <a:off x="704299" y="1962456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“Support Vector Data Description” (SVDD)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[Tax and </a:t>
            </a:r>
            <a:r>
              <a:rPr lang="en-IN" dirty="0" err="1">
                <a:latin typeface="Abadi Extra Light" panose="020B0204020104020204" pitchFamily="34" charset="0"/>
              </a:rPr>
              <a:t>Duin</a:t>
            </a:r>
            <a:r>
              <a:rPr lang="en-IN" dirty="0">
                <a:latin typeface="Abadi Extra Light" panose="020B0204020104020204" pitchFamily="34" charset="0"/>
              </a:rPr>
              <a:t>, 2004]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9689D0-9570-4A3A-B860-E7579941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72" y="2171321"/>
            <a:ext cx="6093334" cy="349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66FFB976-1173-4C64-A445-7C31E4FC6E67}"/>
              </a:ext>
            </a:extLst>
          </p:cNvPr>
          <p:cNvSpPr/>
          <p:nvPr/>
        </p:nvSpPr>
        <p:spPr>
          <a:xfrm>
            <a:off x="5634135" y="1935072"/>
            <a:ext cx="2124133" cy="464506"/>
          </a:xfrm>
          <a:prstGeom prst="wedgeRectCallout">
            <a:avLst>
              <a:gd name="adj1" fmla="val 45481"/>
              <a:gd name="adj2" fmla="val 1021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the ball’s radius as small as possible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4DA7890D-5C46-4D2B-AF46-1914C05959BF}"/>
              </a:ext>
            </a:extLst>
          </p:cNvPr>
          <p:cNvSpPr/>
          <p:nvPr/>
        </p:nvSpPr>
        <p:spPr>
          <a:xfrm>
            <a:off x="9441895" y="1480240"/>
            <a:ext cx="2124133" cy="464506"/>
          </a:xfrm>
          <a:prstGeom prst="wedgeRectCallout">
            <a:avLst>
              <a:gd name="adj1" fmla="val -35877"/>
              <a:gd name="adj2" fmla="val 930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training error (sum of slacks) to be small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Speech Bubble: Rectangle 76">
                <a:extLst>
                  <a:ext uri="{FF2B5EF4-FFF2-40B4-BE49-F238E27FC236}">
                    <a16:creationId xmlns:a16="http://schemas.microsoft.com/office/drawing/2014/main" id="{22013AF7-BD81-4BC2-956D-5A00D7C6A876}"/>
                  </a:ext>
                </a:extLst>
              </p:cNvPr>
              <p:cNvSpPr/>
              <p:nvPr/>
            </p:nvSpPr>
            <p:spPr>
              <a:xfrm>
                <a:off x="4307701" y="3159835"/>
                <a:ext cx="2124133" cy="665164"/>
              </a:xfrm>
              <a:prstGeom prst="wedgeRectCallout">
                <a:avLst>
                  <a:gd name="adj1" fmla="val 59303"/>
                  <a:gd name="adj2" fmla="val 352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all training examples to fall within the ball (up to some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7" name="Speech Bubble: Rectangle 76">
                <a:extLst>
                  <a:ext uri="{FF2B5EF4-FFF2-40B4-BE49-F238E27FC236}">
                    <a16:creationId xmlns:a16="http://schemas.microsoft.com/office/drawing/2014/main" id="{22013AF7-BD81-4BC2-956D-5A00D7C6A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701" y="3159835"/>
                <a:ext cx="2124133" cy="665164"/>
              </a:xfrm>
              <a:prstGeom prst="wedgeRectCallout">
                <a:avLst>
                  <a:gd name="adj1" fmla="val 59303"/>
                  <a:gd name="adj2" fmla="val 35237"/>
                </a:avLst>
              </a:prstGeom>
              <a:blipFill>
                <a:blip r:embed="rId6"/>
                <a:stretch>
                  <a:fillRect l="-517" t="-5357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C00E3A-A289-4380-BA24-A9476530EA27}"/>
              </a:ext>
            </a:extLst>
          </p:cNvPr>
          <p:cNvCxnSpPr>
            <a:cxnSpLocks/>
          </p:cNvCxnSpPr>
          <p:nvPr/>
        </p:nvCxnSpPr>
        <p:spPr>
          <a:xfrm>
            <a:off x="8502243" y="2167325"/>
            <a:ext cx="293285" cy="9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2DD12E-D09F-459D-A1C6-9F944BB2C3F8}"/>
                  </a:ext>
                </a:extLst>
              </p:cNvPr>
              <p:cNvSpPr/>
              <p:nvPr/>
            </p:nvSpPr>
            <p:spPr>
              <a:xfrm>
                <a:off x="7902430" y="1408281"/>
                <a:ext cx="1442906" cy="763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trade-off b/w the two terms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2DD12E-D09F-459D-A1C6-9F944BB2C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30" y="1408281"/>
                <a:ext cx="1442906" cy="763040"/>
              </a:xfrm>
              <a:prstGeom prst="rect">
                <a:avLst/>
              </a:prstGeom>
              <a:blipFill>
                <a:blip r:embed="rId7"/>
                <a:stretch>
                  <a:fillRect l="-837" r="-3766" b="-5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37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21"/>
    </mc:Choice>
    <mc:Fallback xmlns="">
      <p:transition spd="slow" advTm="176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5" grpId="0"/>
      <p:bldP spid="75" grpId="0" animBg="1"/>
      <p:bldP spid="76" grpId="0" animBg="1"/>
      <p:bldP spid="77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6F991289-F357-455B-9F14-15A0BE22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061" y="1665397"/>
            <a:ext cx="71438" cy="485933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0CF78B3-FDB5-4EE1-805F-0904518C5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74" y="6165960"/>
            <a:ext cx="5619750" cy="36512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AutoShape 33">
            <a:extLst>
              <a:ext uri="{FF2B5EF4-FFF2-40B4-BE49-F238E27FC236}">
                <a16:creationId xmlns:a16="http://schemas.microsoft.com/office/drawing/2014/main" id="{18FE9A25-2D66-43B9-B395-2E35DF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99" y="27099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utoShape 34">
            <a:extLst>
              <a:ext uri="{FF2B5EF4-FFF2-40B4-BE49-F238E27FC236}">
                <a16:creationId xmlns:a16="http://schemas.microsoft.com/office/drawing/2014/main" id="{7898BF47-94D1-426E-A4F8-B448F0F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86" y="220514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3E70A4C4-4999-4FCA-A19A-9F2AAEF1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874" y="34656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58161ADA-F368-4E8D-AEED-09DA7FB1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111" y="42212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49F247D-54D0-49D6-9981-C1F1FD9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574" y="32497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38">
            <a:extLst>
              <a:ext uri="{FF2B5EF4-FFF2-40B4-BE49-F238E27FC236}">
                <a16:creationId xmlns:a16="http://schemas.microsoft.com/office/drawing/2014/main" id="{51EBDA9C-7563-4AFB-A28B-2C467E3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174" y="35735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E59F51B2-E899-4110-BC5C-FC729077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486" y="34656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7096B7F7-0BBD-4CDD-A689-32DABC8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36" y="42577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AutoShape 41">
            <a:extLst>
              <a:ext uri="{FF2B5EF4-FFF2-40B4-BE49-F238E27FC236}">
                <a16:creationId xmlns:a16="http://schemas.microsoft.com/office/drawing/2014/main" id="{196FBCFF-AE42-4290-BE92-0603E821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61" y="41133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utoShape 42">
            <a:extLst>
              <a:ext uri="{FF2B5EF4-FFF2-40B4-BE49-F238E27FC236}">
                <a16:creationId xmlns:a16="http://schemas.microsoft.com/office/drawing/2014/main" id="{90F63AF0-95D9-49C1-8F05-B201F6E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11" y="234961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utoShape 43">
            <a:extLst>
              <a:ext uri="{FF2B5EF4-FFF2-40B4-BE49-F238E27FC236}">
                <a16:creationId xmlns:a16="http://schemas.microsoft.com/office/drawing/2014/main" id="{60484CF4-3E7E-4099-975D-0B60F8AD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024" y="29623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utoShape 44">
            <a:extLst>
              <a:ext uri="{FF2B5EF4-FFF2-40B4-BE49-F238E27FC236}">
                <a16:creationId xmlns:a16="http://schemas.microsoft.com/office/drawing/2014/main" id="{200096C6-DBC4-47ED-8817-E7A1F93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274" y="285443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utoShape 45">
            <a:extLst>
              <a:ext uri="{FF2B5EF4-FFF2-40B4-BE49-F238E27FC236}">
                <a16:creationId xmlns:a16="http://schemas.microsoft.com/office/drawing/2014/main" id="{016BA9FD-7921-4C3A-BDB5-326BC4E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474" y="386249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AutoShape 46">
            <a:extLst>
              <a:ext uri="{FF2B5EF4-FFF2-40B4-BE49-F238E27FC236}">
                <a16:creationId xmlns:a16="http://schemas.microsoft.com/office/drawing/2014/main" id="{3A6EAA12-EA88-4492-AEFA-E4475B4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999" y="440224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AutoShape 47">
            <a:extLst>
              <a:ext uri="{FF2B5EF4-FFF2-40B4-BE49-F238E27FC236}">
                <a16:creationId xmlns:a16="http://schemas.microsoft.com/office/drawing/2014/main" id="{FBB57A2D-F59E-4A31-9A31-43D0CC2C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899" y="44736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AutoShape 48">
            <a:extLst>
              <a:ext uri="{FF2B5EF4-FFF2-40B4-BE49-F238E27FC236}">
                <a16:creationId xmlns:a16="http://schemas.microsoft.com/office/drawing/2014/main" id="{B8026082-3927-4415-8C73-CBE8F46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4" y="267346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8731CD33-E7B5-43D4-87AB-7A202875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49" y="2205147"/>
            <a:ext cx="3132137" cy="3887788"/>
          </a:xfrm>
          <a:prstGeom prst="line">
            <a:avLst/>
          </a:pr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A2F38A96-A0BA-4253-BC73-3140518F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36" y="6058010"/>
            <a:ext cx="252413" cy="252412"/>
          </a:xfrm>
          <a:prstGeom prst="ellipse">
            <a:avLst/>
          </a:prstGeom>
          <a:solidFill>
            <a:srgbClr val="007826"/>
          </a:solidFill>
          <a:ln w="9525" cap="flat">
            <a:solidFill>
              <a:srgbClr val="00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7AACF80F-7C28-4721-A0C1-F8839995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936" y="5770672"/>
            <a:ext cx="788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Origin</a:t>
            </a:r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89A27852-84CF-4EDF-B408-C4FBE53E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286" y="2457560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B7614523-259B-4319-9091-7D01DA1A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11" y="2025760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7E962AB-5003-411C-94EB-10FF3E214279}"/>
              </a:ext>
            </a:extLst>
          </p:cNvPr>
          <p:cNvGrpSpPr>
            <a:grpSpLocks/>
          </p:cNvGrpSpPr>
          <p:nvPr/>
        </p:nvGrpSpPr>
        <p:grpSpPr bwMode="auto">
          <a:xfrm>
            <a:off x="2253899" y="3897422"/>
            <a:ext cx="285750" cy="358775"/>
            <a:chOff x="4195" y="2086"/>
            <a:chExt cx="180" cy="226"/>
          </a:xfrm>
        </p:grpSpPr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B66F7F42-1D6E-426E-880A-24BE8AD1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87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383402-1DCC-4628-A13F-D4495264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6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EDD6694E-C0B0-4F87-83A9-0047EB5C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222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" name="Line 58">
            <a:extLst>
              <a:ext uri="{FF2B5EF4-FFF2-40B4-BE49-F238E27FC236}">
                <a16:creationId xmlns:a16="http://schemas.microsoft.com/office/drawing/2014/main" id="{41E162C1-D5AE-49A0-A8EA-1F46A8603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386" y="4113322"/>
            <a:ext cx="434975" cy="3952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8F3FB2-3612-41CF-A75A-AC277A37CB60}"/>
              </a:ext>
            </a:extLst>
          </p:cNvPr>
          <p:cNvSpPr txBox="1"/>
          <p:nvPr/>
        </p:nvSpPr>
        <p:spPr>
          <a:xfrm>
            <a:off x="1703961" y="1354822"/>
            <a:ext cx="282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“One-Class SVM” (OC-SVM)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[</a:t>
            </a:r>
            <a:r>
              <a:rPr lang="en-IN" dirty="0" err="1">
                <a:latin typeface="Abadi Extra Light" panose="020B0204020104020204" pitchFamily="34" charset="0"/>
              </a:rPr>
              <a:t>Schölkopf</a:t>
            </a:r>
            <a:r>
              <a:rPr lang="en-IN" dirty="0">
                <a:latin typeface="Abadi Extra Light" panose="020B0204020104020204" pitchFamily="34" charset="0"/>
              </a:rPr>
              <a:t> et al., 2001]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712AFE-D314-40AB-9B47-F2F4A2EB1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7" y="2205147"/>
            <a:ext cx="6016654" cy="34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F56F7598-3377-462E-BC29-12338D6E607D}"/>
              </a:ext>
            </a:extLst>
          </p:cNvPr>
          <p:cNvSpPr/>
          <p:nvPr/>
        </p:nvSpPr>
        <p:spPr>
          <a:xfrm>
            <a:off x="6149390" y="1873176"/>
            <a:ext cx="1840921" cy="464506"/>
          </a:xfrm>
          <a:prstGeom prst="wedgeRectCallout">
            <a:avLst>
              <a:gd name="adj1" fmla="val 45481"/>
              <a:gd name="adj2" fmla="val 1021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Maximize the margin (similar to binary SVM)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D3D3D4F1-0573-43E5-9545-3B318C7A8460}"/>
              </a:ext>
            </a:extLst>
          </p:cNvPr>
          <p:cNvSpPr/>
          <p:nvPr/>
        </p:nvSpPr>
        <p:spPr>
          <a:xfrm>
            <a:off x="9573049" y="1545752"/>
            <a:ext cx="2124133" cy="464506"/>
          </a:xfrm>
          <a:prstGeom prst="wedgeRectCallout">
            <a:avLst>
              <a:gd name="adj1" fmla="val -35877"/>
              <a:gd name="adj2" fmla="val 930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training error (sum of slacks) to be small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86222807-8D9E-4292-891B-C8EFA9EC7E1B}"/>
              </a:ext>
            </a:extLst>
          </p:cNvPr>
          <p:cNvSpPr/>
          <p:nvPr/>
        </p:nvSpPr>
        <p:spPr>
          <a:xfrm>
            <a:off x="10934123" y="2090566"/>
            <a:ext cx="1190752" cy="464506"/>
          </a:xfrm>
          <a:prstGeom prst="wedgeRectCallout">
            <a:avLst>
              <a:gd name="adj1" fmla="val -35172"/>
              <a:gd name="adj2" fmla="val 838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offset term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(want it large)</a:t>
            </a:r>
            <a:endParaRPr lang="en-GB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peech Bubble: Rectangle 77">
                <a:extLst>
                  <a:ext uri="{FF2B5EF4-FFF2-40B4-BE49-F238E27FC236}">
                    <a16:creationId xmlns:a16="http://schemas.microsoft.com/office/drawing/2014/main" id="{483B2A77-6065-4D6D-A9F9-5F3926F92B3B}"/>
                  </a:ext>
                </a:extLst>
              </p:cNvPr>
              <p:cNvSpPr/>
              <p:nvPr/>
            </p:nvSpPr>
            <p:spPr>
              <a:xfrm>
                <a:off x="5799818" y="4204919"/>
                <a:ext cx="1548937" cy="464506"/>
              </a:xfrm>
              <a:prstGeom prst="wedgeRectCallout">
                <a:avLst>
                  <a:gd name="adj1" fmla="val 49990"/>
                  <a:gd name="adj2" fmla="val -8409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a sufficiently large score (say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8" name="Speech Bubble: Rectangle 77">
                <a:extLst>
                  <a:ext uri="{FF2B5EF4-FFF2-40B4-BE49-F238E27FC236}">
                    <a16:creationId xmlns:a16="http://schemas.microsoft.com/office/drawing/2014/main" id="{483B2A77-6065-4D6D-A9F9-5F3926F92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8" y="4204919"/>
                <a:ext cx="1548937" cy="464506"/>
              </a:xfrm>
              <a:prstGeom prst="wedgeRectCallout">
                <a:avLst>
                  <a:gd name="adj1" fmla="val 49990"/>
                  <a:gd name="adj2" fmla="val -84092"/>
                </a:avLst>
              </a:prstGeom>
              <a:blipFill>
                <a:blip r:embed="rId6"/>
                <a:stretch>
                  <a:fillRect l="-752" b="-120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78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244"/>
    </mc:Choice>
    <mc:Fallback xmlns="">
      <p:transition spd="slow" advTm="239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8" grpId="0" animBg="1"/>
      <p:bldP spid="70" grpId="0"/>
      <p:bldP spid="75" grpId="0" animBg="1"/>
      <p:bldP spid="76" grpId="0" animBg="1"/>
      <p:bldP spid="77" grpId="0" animBg="1"/>
      <p:bldP spid="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9.1|61.4|37.3|140.2|55.9|47.3|20.8|65.3|94.1|4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24.5|28|21|93.1|2|46.9|63.9|42.1|50.6|13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|46.2|11|10.1|1|3.3|1.2|17.8|1|18.4|8.8|2|23.5|32.4|46.2|17.9|4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15.9|42.3|40|23.7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.3|23.1|70.8|67.7|37.5|3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6|26.4|120.7|1.4|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71|21.7|8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24648</TotalTime>
  <Words>722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Hyperplane based Classifiers (3): SVM – Some Extensions</vt:lpstr>
      <vt:lpstr>Plan</vt:lpstr>
      <vt:lpstr>A Co-ordinate Ascent Algorithm for SVM</vt:lpstr>
      <vt:lpstr>Multi-class SVM</vt:lpstr>
      <vt:lpstr>Multi-class SVM using Binary SVM</vt:lpstr>
      <vt:lpstr>One-class Classification</vt:lpstr>
      <vt:lpstr>One-class Classification via SVM-type Methods</vt:lpstr>
      <vt:lpstr>One-class Classification via SVM-type Methods</vt:lpstr>
      <vt:lpstr>One-class Classification via SVM-type Methods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1779</cp:revision>
  <dcterms:created xsi:type="dcterms:W3CDTF">2020-07-07T20:42:16Z</dcterms:created>
  <dcterms:modified xsi:type="dcterms:W3CDTF">2020-10-21T15:58:22Z</dcterms:modified>
</cp:coreProperties>
</file>