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46" r:id="rId10"/>
    <p:sldId id="458" r:id="rId11"/>
    <p:sldId id="460" r:id="rId12"/>
    <p:sldId id="461" r:id="rId13"/>
    <p:sldId id="459" r:id="rId14"/>
    <p:sldId id="462" r:id="rId15"/>
    <p:sldId id="4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6AB"/>
    <a:srgbClr val="0000FF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8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362200"/>
            <a:ext cx="11701636" cy="1371344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Turning Linear Models into Nonlinear Models using Kernel Methods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5"/>
    </mc:Choice>
    <mc:Fallback xmlns="">
      <p:transition spd="slow" advTm="22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Every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implicitly defines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takes input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and maps it to a new “feature space”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seen as taking two points as inputs and computing their inner-product based similarity in the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needs to be a vector space with a dot product defined on it (a.k.a.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Hilbert space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Is any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kernel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No.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must satisfy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C284356C-7AC9-44ED-949F-239F5391A6BA}"/>
                  </a:ext>
                </a:extLst>
              </p:cNvPr>
              <p:cNvSpPr/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saw,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defines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a two-dim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C284356C-7AC9-44ED-949F-239F5391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blipFill>
                <a:blip r:embed="rId6"/>
                <a:stretch>
                  <a:fillRect l="-551" t="-2874" r="-9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A4236A4-65D8-41F9-A00C-67094059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90" y="3385677"/>
            <a:ext cx="64484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125B5-35B0-44F4-A5DD-D746A560B6EB}"/>
                  </a:ext>
                </a:extLst>
              </p:cNvPr>
              <p:cNvSpPr/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some kernels, as we will see shortly,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(and thus the new feature space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can be very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high-dimensional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even be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dimensional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(but we don’t need to compute it anyway, so it is not an issue)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125B5-35B0-44F4-A5DD-D746A560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blipFill>
                <a:blip r:embed="rId8"/>
                <a:stretch>
                  <a:fillRect t="-1714" r="-442" b="-74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64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221"/>
    </mc:Choice>
    <mc:Fallback xmlns="">
      <p:transition spd="slow" advTm="243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to be a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define a dot product for some Hilbert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is true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positive semi-definite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latin typeface="Abadi Extra Light" panose="020B0204020104020204" pitchFamily="34" charset="0"/>
                  </a:rPr>
                  <a:t>p.s.d.</a:t>
                </a:r>
                <a:r>
                  <a:rPr lang="en-GB" dirty="0">
                    <a:latin typeface="Abadi Extra Light" panose="020B0204020104020204" pitchFamily="34" charset="0"/>
                  </a:rPr>
                  <a:t>) function (though there are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exceptions; there are also “indefinite” kernels)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above condition is essentially known as 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be two kernel functions then the following are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simple sum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scalar product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direct product of two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/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/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/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“square integrable” functions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(such functions satisfy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blipFill>
                <a:blip r:embed="rId8"/>
                <a:stretch>
                  <a:fillRect l="-809" t="-39604" b="-1108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/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Loosely speaking a PSD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function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means that if we evaluation this function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pairs) then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will be PSD (also called a kernel matrix)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blipFill>
                <a:blip r:embed="rId9"/>
                <a:stretch>
                  <a:fillRect l="-657" r="-1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AA3FDB4-DEBD-485E-9997-6E6ACD635700}"/>
              </a:ext>
            </a:extLst>
          </p:cNvPr>
          <p:cNvSpPr/>
          <p:nvPr/>
        </p:nvSpPr>
        <p:spPr>
          <a:xfrm>
            <a:off x="7404178" y="5293383"/>
            <a:ext cx="3979491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combine these rules and the resulting function will also be a kernel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57E3013-7437-46F7-84ED-05154E38D41E}"/>
              </a:ext>
            </a:extLst>
          </p:cNvPr>
          <p:cNvSpPr/>
          <p:nvPr/>
        </p:nvSpPr>
        <p:spPr>
          <a:xfrm>
            <a:off x="8882048" y="4335123"/>
            <a:ext cx="2334033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easily verify that the Mercer’s Condition holds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65"/>
    </mc:Choice>
    <mc:Fallback xmlns="">
      <p:transition spd="slow" advTm="29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Pre-defined Kernel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Quadratic Kernel: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Polynomial Kernel (of degree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32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Radial Basis Function (RBF) or “Gaussian” Kernel: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1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Gaussian kernel gives a similarity score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hyperparameter (called the kernel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bandwidth parameter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RBF kernel corresponds to an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dim.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(i.e., you can’t actually write down or store the map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explicitly – but we don’t need to do that anyway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“stationary kernel”</a:t>
                </a:r>
                <a:r>
                  <a:rPr lang="en-GB" dirty="0">
                    <a:latin typeface="Abadi Extra Light" panose="020B0204020104020204" pitchFamily="34" charset="0"/>
                  </a:rPr>
                  <a:t>: only depends on the distance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(translating both by the same amount won’t change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hyperparameters (e.g.,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can be set via cross-validation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312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24786D-7CF3-4751-B132-262E1588E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479" y="772241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1227309-9AAB-48C9-A688-227D3A26B79A}"/>
              </a:ext>
            </a:extLst>
          </p:cNvPr>
          <p:cNvSpPr/>
          <p:nvPr/>
        </p:nvSpPr>
        <p:spPr>
          <a:xfrm>
            <a:off x="8869303" y="804984"/>
            <a:ext cx="2183524" cy="819558"/>
          </a:xfrm>
          <a:prstGeom prst="wedgeRectCallout">
            <a:avLst>
              <a:gd name="adj1" fmla="val 69697"/>
              <a:gd name="adj2" fmla="val 2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latin typeface="Abadi Extra Light" panose="020B0204020104020204" pitchFamily="34" charset="0"/>
              </a:rPr>
              <a:t>Remember that kernels are a notion of similarity between pairs of inputs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3E39FD7-4154-4B21-92A5-01F28C01D912}"/>
              </a:ext>
            </a:extLst>
          </p:cNvPr>
          <p:cNvSpPr/>
          <p:nvPr/>
        </p:nvSpPr>
        <p:spPr>
          <a:xfrm>
            <a:off x="9286382" y="3680640"/>
            <a:ext cx="2537342" cy="819558"/>
          </a:xfrm>
          <a:prstGeom prst="wedgeRectCallout">
            <a:avLst>
              <a:gd name="adj1" fmla="val -58896"/>
              <a:gd name="adj2" fmla="val 28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Controls how the distance between two inputs should be converted into a similarity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14BD988-040E-4E7E-8F2D-CD642DF6DA52}"/>
              </a:ext>
            </a:extLst>
          </p:cNvPr>
          <p:cNvSpPr/>
          <p:nvPr/>
        </p:nvSpPr>
        <p:spPr>
          <a:xfrm>
            <a:off x="8500718" y="1734951"/>
            <a:ext cx="3115104" cy="730875"/>
          </a:xfrm>
          <a:prstGeom prst="wedgeRectCallout">
            <a:avLst>
              <a:gd name="adj1" fmla="val -1141"/>
              <a:gd name="adj2" fmla="val -68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Kernels can have a pre-defined form or can be learned from data (a bit advanced for this course)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D71F101-5419-4D60-B493-FD2513E91EF6}"/>
              </a:ext>
            </a:extLst>
          </p:cNvPr>
          <p:cNvSpPr/>
          <p:nvPr/>
        </p:nvSpPr>
        <p:spPr>
          <a:xfrm>
            <a:off x="5681318" y="860189"/>
            <a:ext cx="2819400" cy="819558"/>
          </a:xfrm>
          <a:prstGeom prst="wedgeRectCallout">
            <a:avLst>
              <a:gd name="adj1" fmla="val 65569"/>
              <a:gd name="adj2" fmla="val -67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other kernels proposed for non-vector data, such as trees, strings,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44"/>
    </mc:Choice>
    <mc:Fallback xmlns="">
      <p:transition spd="slow" advTm="41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RBF Kernel = Infinite Dimensional Mapping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saw that the RBF/Gaussian kernel is defined as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1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this kernel corresponds to mapping data to </a:t>
                </a:r>
                <a:r>
                  <a:rPr lang="en-GB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infinite 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again, note that we never need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easily computable from its definition itself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this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/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/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scalars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blipFill>
                <a:blip r:embed="rId7"/>
                <a:stretch>
                  <a:fillRect l="-1433" t="-4444" r="-1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/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/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/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/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an infinite-dim vector (ignoring the constants coming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blipFill>
                <a:blip r:embed="rId11"/>
                <a:stretch>
                  <a:fillRect l="-633" t="-15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80"/>
    </mc:Choice>
    <mc:Fallback xmlns="">
      <p:transition spd="slow" advTm="2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6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Matrix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Kernel based ML algos work with </a:t>
                </a:r>
                <a:r>
                  <a:rPr lang="en-IN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kernel matrices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rather than feature vectors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used to construct a Kernel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matrix </a:t>
                </a:r>
                <a14:m>
                  <m:oMath xmlns:m="http://schemas.openxmlformats.org/officeDocument/2006/math">
                    <m:r>
                      <a:rPr lang="en-GB" sz="2600" b="1" i="1" dirty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GB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of size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with each entry defined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Similarity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inputs in the kernel induced feature space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/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61A7B-1304-444F-B548-333EAFCE7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12" y="3145364"/>
                <a:ext cx="5561394" cy="567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/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again that we don’t need to compute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this dot product explicitly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8EC40E04-40AA-4ED6-9B5C-CE65B70CA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62" y="2807371"/>
                <a:ext cx="2462143" cy="814812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 t="-2206" r="-811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91A7039-B9D0-4D13-8D60-5FB86A63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87" y="4658599"/>
            <a:ext cx="3591736" cy="16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A3B422-4BEE-4779-9026-6DD9E94F0083}"/>
              </a:ext>
            </a:extLst>
          </p:cNvPr>
          <p:cNvSpPr txBox="1"/>
          <p:nvPr/>
        </p:nvSpPr>
        <p:spPr>
          <a:xfrm>
            <a:off x="3947616" y="53578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03408-05E2-4745-8958-D57C4DD2CCBC}"/>
              </a:ext>
            </a:extLst>
          </p:cNvPr>
          <p:cNvSpPr txBox="1"/>
          <p:nvPr/>
        </p:nvSpPr>
        <p:spPr>
          <a:xfrm>
            <a:off x="4372224" y="6317609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Feature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F8860-E6A2-401B-8340-C886CFCE47C2}"/>
              </a:ext>
            </a:extLst>
          </p:cNvPr>
          <p:cNvSpPr txBox="1"/>
          <p:nvPr/>
        </p:nvSpPr>
        <p:spPr>
          <a:xfrm>
            <a:off x="6385621" y="6321803"/>
            <a:ext cx="137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Kernel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/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symmetric and positive semi-definite matrix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AB0F07A-E16A-414D-A599-B10BCE700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01" y="4792226"/>
                <a:ext cx="2462143" cy="57209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9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/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all eigenvalues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non-negative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C6F790E1-6B15-4863-A02F-E9F1F1395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685" y="5727213"/>
                <a:ext cx="3591736" cy="572093"/>
              </a:xfrm>
              <a:prstGeom prst="wedgeRectCallout">
                <a:avLst>
                  <a:gd name="adj1" fmla="val -2612"/>
                  <a:gd name="adj2" fmla="val -115168"/>
                </a:avLst>
              </a:prstGeom>
              <a:blipFill>
                <a:blip r:embed="rId10"/>
                <a:stretch>
                  <a:fillRect l="-676" b="-75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98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05"/>
    </mc:Choice>
    <mc:Fallback xmlns="">
      <p:transition spd="slow" advTm="143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5" grpId="0"/>
      <p:bldP spid="9" grpId="0"/>
      <p:bldP spid="10" grpId="0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next..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Applying kernel methods for SVM and ridge regression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7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2"/>
    </mc:Choice>
    <mc:Fallback xmlns="">
      <p:transition spd="slow" advTm="153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Linear Models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Nice and interpretable but can’t learn “difficult”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So, are linear models useless for such problems?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A28BA-CB9F-452D-BD18-AB3E86FC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69" y="2027464"/>
            <a:ext cx="8640661" cy="2803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32"/>
    </mc:Choice>
    <mc:Fallback xmlns="">
      <p:transition spd="slow" advTm="8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following one-dimensional inputs from two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Can’t separate using a linear hyperplane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7F3A58-2EE0-4D94-842F-49CDC69F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250964"/>
            <a:ext cx="7429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/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46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mapping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two-dimensions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Classes are now linearly separable in the two-dimensional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83804D00-BAE8-431D-857D-85DE20C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6" y="1812439"/>
            <a:ext cx="7429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99BE2-4D2E-4A7D-9D5A-7F8200C1894F}"/>
              </a:ext>
            </a:extLst>
          </p:cNvPr>
          <p:cNvCxnSpPr>
            <a:cxnSpLocks/>
          </p:cNvCxnSpPr>
          <p:nvPr/>
        </p:nvCxnSpPr>
        <p:spPr>
          <a:xfrm flipV="1">
            <a:off x="2449585" y="4949506"/>
            <a:ext cx="6996800" cy="587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345BD09-60AF-47EC-B754-DAFB65198C96}"/>
              </a:ext>
            </a:extLst>
          </p:cNvPr>
          <p:cNvSpPr/>
          <p:nvPr/>
        </p:nvSpPr>
        <p:spPr>
          <a:xfrm>
            <a:off x="1760181" y="4420996"/>
            <a:ext cx="1630066" cy="375367"/>
          </a:xfrm>
          <a:prstGeom prst="wedgeRectCallout">
            <a:avLst>
              <a:gd name="adj1" fmla="val -922"/>
              <a:gd name="adj2" fmla="val 805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hyperplane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69"/>
    </mc:Choice>
    <mc:Fallback xmlns="">
      <p:transition spd="slow" advTm="107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same idea can be applied for nonlinear regression as well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04831C-5245-4352-BE21-4C6E1329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5" y="2522341"/>
            <a:ext cx="3214477" cy="29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62F098F-5A2D-4FD5-8947-4479D8614F6F}"/>
                  </a:ext>
                </a:extLst>
              </p:cNvPr>
              <p:cNvSpPr/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a linear relationship between inputs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outputs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62F098F-5A2D-4FD5-8947-4479D8614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blipFill>
                <a:blip r:embed="rId6"/>
                <a:stretch>
                  <a:fillRect l="-1259"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CD85B672-2192-4962-BDFD-AA7AB5D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39" y="2436878"/>
            <a:ext cx="3214477" cy="29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B1CE4-6B2E-4186-864A-B2356DD41AD0}"/>
                  </a:ext>
                </a:extLst>
              </p:cNvPr>
              <p:cNvSpPr txBox="1"/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B1CE4-6B2E-4186-864A-B2356DD4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blipFill>
                <a:blip r:embed="rId8"/>
                <a:stretch>
                  <a:fillRect l="-297" r="-208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3AC4081-8FEE-470F-AC3B-333CA627F22B}"/>
              </a:ext>
            </a:extLst>
          </p:cNvPr>
          <p:cNvSpPr/>
          <p:nvPr/>
        </p:nvSpPr>
        <p:spPr>
          <a:xfrm>
            <a:off x="147798" y="3477510"/>
            <a:ext cx="2197437" cy="574100"/>
          </a:xfrm>
          <a:prstGeom prst="wedgeRectCallout">
            <a:avLst>
              <a:gd name="adj1" fmla="val 1410"/>
              <a:gd name="adj2" fmla="val -921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not work well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0C5A6AE-888E-4E9D-8732-5A441344EBEB}"/>
              </a:ext>
            </a:extLst>
          </p:cNvPr>
          <p:cNvSpPr/>
          <p:nvPr/>
        </p:nvSpPr>
        <p:spPr>
          <a:xfrm>
            <a:off x="9600522" y="3477509"/>
            <a:ext cx="2405340" cy="1035767"/>
          </a:xfrm>
          <a:prstGeom prst="wedgeRectCallout">
            <a:avLst>
              <a:gd name="adj1" fmla="val -74179"/>
              <a:gd name="adj2" fmla="val -395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work well with this new two-dim representation of the original one-dim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3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02"/>
    </mc:Choice>
    <mc:Fallback xmlns="">
      <p:transition spd="slow" advTm="105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8C18DF-AD5C-4C60-BAA4-BF4ED6AADDFE}"/>
              </a:ext>
            </a:extLst>
          </p:cNvPr>
          <p:cNvSpPr/>
          <p:nvPr/>
        </p:nvSpPr>
        <p:spPr>
          <a:xfrm>
            <a:off x="9660952" y="3016115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4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0"/>
    </mc:Choice>
    <mc:Fallback xmlns=""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Not Every Mapping is Helpful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Not every higher-dim mapping helps in learning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Must be a </a:t>
            </a:r>
            <a:r>
              <a:rPr lang="en-GB" sz="2600" u="sng" dirty="0"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mapping</a:t>
            </a:r>
          </a:p>
          <a:p>
            <a:pPr marL="0" indent="0">
              <a:buNone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For the </a:t>
            </a:r>
            <a:r>
              <a:rPr lang="en-GB" sz="2600" dirty="0" err="1">
                <a:latin typeface="Abadi Extra Light" panose="020B0204020104020204" pitchFamily="34" charset="0"/>
              </a:rPr>
              <a:t>nonlin</a:t>
            </a:r>
            <a:r>
              <a:rPr lang="en-GB" sz="2600" dirty="0">
                <a:latin typeface="Abadi Extra Light" panose="020B0204020104020204" pitchFamily="34" charset="0"/>
              </a:rPr>
              <a:t> </a:t>
            </a:r>
            <a:r>
              <a:rPr lang="en-GB" sz="2600" dirty="0" err="1">
                <a:latin typeface="Abadi Extra Light" panose="020B0204020104020204" pitchFamily="34" charset="0"/>
              </a:rPr>
              <a:t>classfn</a:t>
            </a:r>
            <a:r>
              <a:rPr lang="en-GB" sz="2600" dirty="0">
                <a:latin typeface="Abadi Extra Light" panose="020B0204020104020204" pitchFamily="34" charset="0"/>
              </a:rPr>
              <a:t> problem we saw earlier, consider some possible mappings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DBB3CD-690A-47B7-8A2C-582DF5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32" y="2996837"/>
            <a:ext cx="3280080" cy="15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7415070-20CC-4555-B4CE-4DCE6FBE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97" y="2931131"/>
            <a:ext cx="2999778" cy="1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85299E1-5E61-4857-A684-D480584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2" y="4626451"/>
            <a:ext cx="2453934" cy="18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17"/>
    </mc:Choice>
    <mc:Fallback xmlns="">
      <p:transition spd="slow" advTm="18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to get these “good” (nonlinear) mappings?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try to learn the mapping from the data itself (e.g.,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deep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later)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pre-defined “good” mappings (e.g., defined by kernel functions - today’s topic)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Kernel: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that gives dot product similarity b/w two inputs,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59ABC377-D269-4854-A0ED-90812D2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61" y="2483695"/>
            <a:ext cx="3993433" cy="27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DED8E0-51F9-478A-9401-F2CEE6B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3429000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06D83A-E5A5-4E58-B649-770C8BA3C00C}"/>
              </a:ext>
            </a:extLst>
          </p:cNvPr>
          <p:cNvSpPr/>
          <p:nvPr/>
        </p:nvSpPr>
        <p:spPr>
          <a:xfrm>
            <a:off x="1446345" y="2948449"/>
            <a:ext cx="2537342" cy="1238249"/>
          </a:xfrm>
          <a:prstGeom prst="wedgeRectCallout">
            <a:avLst>
              <a:gd name="adj1" fmla="val -63168"/>
              <a:gd name="adj2" fmla="val 399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if I knew a good mapping, it seems I need to apply it for every input. Won’t this be computationally expensive?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B0A7EDF-CE9E-48C7-B15A-7CA3B9BA99EE}"/>
              </a:ext>
            </a:extLst>
          </p:cNvPr>
          <p:cNvSpPr/>
          <p:nvPr/>
        </p:nvSpPr>
        <p:spPr>
          <a:xfrm>
            <a:off x="1139023" y="4427106"/>
            <a:ext cx="2537342" cy="819558"/>
          </a:xfrm>
          <a:prstGeom prst="wedgeRectCallout">
            <a:avLst>
              <a:gd name="adj1" fmla="val 3617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the number of features will increase? Will it not slow down the learning algorithm?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C1CEE-09DD-4301-BF70-AAC662A9E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599" y="2165629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6A008ED-A28C-442B-B97B-950B917A5B4A}"/>
              </a:ext>
            </a:extLst>
          </p:cNvPr>
          <p:cNvSpPr/>
          <p:nvPr/>
        </p:nvSpPr>
        <p:spPr>
          <a:xfrm>
            <a:off x="8350770" y="2300776"/>
            <a:ext cx="2537342" cy="819558"/>
          </a:xfrm>
          <a:prstGeom prst="wedgeRectCallout">
            <a:avLst>
              <a:gd name="adj1" fmla="val 61145"/>
              <a:gd name="adj2" fmla="val -311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Thankfully, using kernels, you don’t need to compute these mappings explicitly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0B3116C-1535-40C5-98B8-8A5A02859F36}"/>
              </a:ext>
            </a:extLst>
          </p:cNvPr>
          <p:cNvSpPr/>
          <p:nvPr/>
        </p:nvSpPr>
        <p:spPr>
          <a:xfrm>
            <a:off x="8315393" y="3211431"/>
            <a:ext cx="2537342" cy="489495"/>
          </a:xfrm>
          <a:prstGeom prst="wedgeRectCallout">
            <a:avLst>
              <a:gd name="adj1" fmla="val 36679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kernel will define an “implicit” feature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/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blipFill>
                <a:blip r:embed="rId9"/>
                <a:stretch>
                  <a:fillRect t="-24444" r="-4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/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 high-dim space implicitly defined by an underlying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associated this this kernel function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(.,.)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blipFill>
                <a:blip r:embed="rId10"/>
                <a:stretch>
                  <a:fillRect t="-1460" r="-993" b="-87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/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will see,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(.,.) does not require computing the mapping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blipFill>
                <a:blip r:embed="rId11"/>
                <a:stretch>
                  <a:fillRect l="-592"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4D1749D-B7F6-4B10-84BE-FCE1A0303988}"/>
              </a:ext>
            </a:extLst>
          </p:cNvPr>
          <p:cNvSpPr/>
          <p:nvPr/>
        </p:nvSpPr>
        <p:spPr>
          <a:xfrm>
            <a:off x="8092716" y="3860700"/>
            <a:ext cx="4062480" cy="808789"/>
          </a:xfrm>
          <a:prstGeom prst="wedgeRectCallout">
            <a:avLst>
              <a:gd name="adj1" fmla="val -738"/>
              <a:gd name="adj2" fmla="val -66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can be applied to any ML algo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which training and test stage only require computing pairwise similarities b/w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0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614"/>
    </mc:Choice>
    <mc:Fallback xmlns="">
      <p:transition spd="slow" advTm="325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Kernels as (Implicit) Feature Maps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two inputs (in the same two-dim feature space):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800" i="1" dirty="0">
                    <a:latin typeface="Cambria Math" panose="02040503050406030204" pitchFamily="18" charset="0"/>
                  </a:rPr>
                  <a:t>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(.,.)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which takes two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computes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didn’t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gives that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/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/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/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as a notion of similarity b/w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blipFill>
                <a:blip r:embed="rId8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/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not a dot/inner product similarity but similarity using a more general function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(square of dot product)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blipFill>
                <a:blip r:embed="rId9"/>
                <a:stretch>
                  <a:fillRect t="-4142" b="-88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/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/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/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/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defined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blipFill>
                <a:blip r:embed="rId13"/>
                <a:stretch>
                  <a:fillRect l="-742" t="-3756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/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in the new feature space defined by the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blipFill>
                <a:blip r:embed="rId14"/>
                <a:stretch>
                  <a:fillRect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/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Didn’t need to compute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explicitly. Just using the definition of the kernel </a:t>
                </a:r>
                <a14:m>
                  <m:oMath xmlns:m="http://schemas.openxmlformats.org/officeDocument/2006/math"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gave us this mapping for each input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blipFill>
                <a:blip r:embed="rId15"/>
                <a:stretch>
                  <a:fillRect l="-847" t="-17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3E8FFD-353C-4F1B-BA17-8F568AA283E1}"/>
              </a:ext>
            </a:extLst>
          </p:cNvPr>
          <p:cNvSpPr/>
          <p:nvPr/>
        </p:nvSpPr>
        <p:spPr>
          <a:xfrm>
            <a:off x="201615" y="2042121"/>
            <a:ext cx="1533255" cy="570741"/>
          </a:xfrm>
          <a:prstGeom prst="wedgeRectCallout">
            <a:avLst>
              <a:gd name="adj1" fmla="val 72815"/>
              <a:gd name="adj2" fmla="val 36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the “kernel function”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195F50-C86E-42B8-86C5-D3F33DF04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27763" y="3802851"/>
            <a:ext cx="900217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A67A9EC-CC76-4CFA-AEE9-AC7B8F7A9F09}"/>
              </a:ext>
            </a:extLst>
          </p:cNvPr>
          <p:cNvSpPr/>
          <p:nvPr/>
        </p:nvSpPr>
        <p:spPr>
          <a:xfrm>
            <a:off x="8763678" y="3501183"/>
            <a:ext cx="2260006" cy="2191550"/>
          </a:xfrm>
          <a:prstGeom prst="wedgeRectCallout">
            <a:avLst>
              <a:gd name="adj1" fmla="val 65989"/>
              <a:gd name="adj2" fmla="val -223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that a kernel does two things: Maps the data implicitly into a new feature space (feature transformation) and computes pairwise similarity between any two inputs under the new feature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9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71"/>
    </mc:Choice>
    <mc:Fallback xmlns="">
      <p:transition spd="slow" advTm="38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0" grpId="0" animBg="1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7|19.1|28.2|8.3|32.7|26.5|59.5|5.2|28.3|5.4|24.6|14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1|24.2|20.5|34.3|36.6|27.4|23.1|9.5|35.1|49.9|3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6.8|11.1|7.8|20|7.6|20.4|21.8|35.2|26.8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.2|9.6|5.6|14.7|14.9|11.3|28.6|16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13.6|7.6|2.3|13|20.1|12.6|22.3|1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6.2|31.5|22.5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|14.7|3.2|5.9|30.9|3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|16.9|10.3|30.5|3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9.6|20.8|21.3|32.7|28.9|14.3|15.9|50.7|34.4|25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7.9|8|19.6|5.1|31.7|21.8|11.7|3.8|37.5|19.2|32.1|30.8|45.4|2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8.4|18.8|26|13.8|38.1|42.3|31.8|35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26584</TotalTime>
  <Words>1630</Words>
  <Application>Microsoft Office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Turning Linear Models into Nonlinear Models using Kernel Methods</vt:lpstr>
      <vt:lpstr>Linear Models</vt:lpstr>
      <vt:lpstr>Linear Models for Nonlinear Problems</vt:lpstr>
      <vt:lpstr>Linear Models for Nonlinear Problems</vt:lpstr>
      <vt:lpstr>Linear Models for Nonlinear Problems</vt:lpstr>
      <vt:lpstr>Linear Models for Nonlinear Problems</vt:lpstr>
      <vt:lpstr>Not Every Mapping is Helpful</vt:lpstr>
      <vt:lpstr>How to get these “good” (nonlinear) mappings?</vt:lpstr>
      <vt:lpstr>Kernels as (Implicit) Feature Maps</vt:lpstr>
      <vt:lpstr>Kernel Functions</vt:lpstr>
      <vt:lpstr>Kernel Functions</vt:lpstr>
      <vt:lpstr>Some Pre-defined Kernel Functions</vt:lpstr>
      <vt:lpstr>RBF Kernel = Infinite Dimensional Mapping</vt:lpstr>
      <vt:lpstr>Kernel Matrix</vt:lpstr>
      <vt:lpstr>Coming up 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1845</cp:revision>
  <dcterms:created xsi:type="dcterms:W3CDTF">2020-07-07T20:42:16Z</dcterms:created>
  <dcterms:modified xsi:type="dcterms:W3CDTF">2020-10-27T17:44:47Z</dcterms:modified>
</cp:coreProperties>
</file>