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472" r:id="rId2"/>
    <p:sldId id="463" r:id="rId3"/>
    <p:sldId id="478" r:id="rId4"/>
    <p:sldId id="468" r:id="rId5"/>
    <p:sldId id="464" r:id="rId6"/>
    <p:sldId id="466" r:id="rId7"/>
    <p:sldId id="469" r:id="rId8"/>
    <p:sldId id="465" r:id="rId9"/>
    <p:sldId id="471" r:id="rId10"/>
    <p:sldId id="473" r:id="rId11"/>
    <p:sldId id="475" r:id="rId12"/>
    <p:sldId id="476" r:id="rId13"/>
    <p:sldId id="467" r:id="rId14"/>
    <p:sldId id="4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2.png"/><Relationship Id="rId5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362200"/>
            <a:ext cx="11701636" cy="1371344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Turning Linear Models into Nonlinear Models using Kernel Methods (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8"/>
    </mc:Choice>
    <mc:Fallback xmlns="">
      <p:transition spd="slow" advTm="267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 methods, unlike linear models are slow at training and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be nice if we could easily compute mapping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associated with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Then we could apply linear models directly on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without having to kernelize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this is in general not possible since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very high/infinite dimensional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An alternative:  Get a good set of low-dim features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kernel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good approximation to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we can use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a linear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… which also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look at two popular approaches: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Landmarks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35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50AFF-2C2F-4D1E-80C2-A8C592426621}"/>
                  </a:ext>
                </a:extLst>
              </p:cNvPr>
              <p:cNvSpPr txBox="1"/>
              <p:nvPr/>
            </p:nvSpPr>
            <p:spPr>
              <a:xfrm>
                <a:off x="1711354" y="4978865"/>
                <a:ext cx="7991675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Goodness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Criterion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50AFF-2C2F-4D1E-80C2-A8C59242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4" y="4978865"/>
                <a:ext cx="7991675" cy="496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298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862"/>
    </mc:Choice>
    <mc:Fallback>
      <p:transition spd="slow" advTm="21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Features using Kernels: Landmarks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choose a small set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“landmark”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in the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feature vector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now apply a linear model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representation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now)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will be fast both at training as well as test time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 need to kernelize the linear model while still reaping the benefits of kernels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3F8E5A-A392-4051-BE3D-A6F9A213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01" y="1623532"/>
            <a:ext cx="618172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/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blipFill>
                <a:blip r:embed="rId5"/>
                <a:stretch>
                  <a:fillRect l="-114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/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blipFill>
                <a:blip r:embed="rId6"/>
                <a:stretch>
                  <a:fillRect l="-1314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/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Landmarks need not be actual inputs; can even be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learned locations in the input space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blipFill>
                <a:blip r:embed="rId7"/>
                <a:stretch>
                  <a:fillRect r="-2290" b="-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59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971"/>
    </mc:Choice>
    <mc:Fallback>
      <p:transition spd="slow" advTm="223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Feat. using Kernels: Random 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kernel functions*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function with params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drawn from some distr.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Example: For the RBF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cosine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zero mean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Monte-Carlo approx. of above expectation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                                                                  is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apply a linear model on this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rep. of the inputs (no need to kernelize)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67BD27-5301-4356-9B67-86893C86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457" y="1546851"/>
            <a:ext cx="7629525" cy="5429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5FAC9F-1E85-4D08-BC7C-CD9E7B93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25" y="3157537"/>
            <a:ext cx="65436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D12B8-1A4E-4BA6-9585-4A3A96323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066" y="4328629"/>
            <a:ext cx="5276808" cy="982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55756-C96E-4BF8-97CB-50B89CCC7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815" y="4506285"/>
            <a:ext cx="2428875" cy="5238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E88684-C579-4A87-956F-447158DD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8" y="5267106"/>
            <a:ext cx="5924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C3D864-103E-49F7-870C-06C9BF69823F}"/>
              </a:ext>
            </a:extLst>
          </p:cNvPr>
          <p:cNvSpPr txBox="1"/>
          <p:nvPr/>
        </p:nvSpPr>
        <p:spPr>
          <a:xfrm>
            <a:off x="0" y="6561604"/>
            <a:ext cx="9256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*Random Features for Large-Scale Kernel Machines (Ben and Retch, NIPS 2007. Note: This paper actually won the test-of-time award at NIPS 2017)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08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514"/>
    </mc:Choice>
    <mc:Fallback>
      <p:transition spd="slow" advTm="32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Kernels: Some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Storage/computational efficiency can be a bottleneck when using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During training, need to compute and store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memory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Need to store training data (or at least support vectors in case of SVMs) at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Test time can be slow: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cost  to compute a quantity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Approaches like landmark and random features can be used to speed up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Choice of the right kernel is also very important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kernels (e.g., RBF) work well for many problems but hyperparameters of the kernel function may need to be tuned via cross-validation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Quite a bit of research on learning the right kernel from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Learning a combination of multiple kernels (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Multiple Kernel Learning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Bayesian kernel methods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(e.g.,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Processes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can learn the kernel hyperparameters from data(thus can be seen as learning the kernel)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Deep Learning can also be seen as learning the kernel from data (more on this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1E2A86-FFF8-44A8-808E-EC78FB08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94" y="4467148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55C174-23D3-404E-9F39-AE6438E46763}"/>
              </a:ext>
            </a:extLst>
          </p:cNvPr>
          <p:cNvSpPr/>
          <p:nvPr/>
        </p:nvSpPr>
        <p:spPr>
          <a:xfrm>
            <a:off x="9303391" y="4467148"/>
            <a:ext cx="1884731" cy="1187032"/>
          </a:xfrm>
          <a:prstGeom prst="wedgeRectCallout">
            <a:avLst>
              <a:gd name="adj1" fmla="val 62122"/>
              <a:gd name="adj2" fmla="val -127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a lot of recent work on connections between kernel methods and 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64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340"/>
    </mc:Choice>
    <mc:Fallback>
      <p:transition spd="slow" advTm="35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Unsupervised learning</a:t>
            </a:r>
            <a:endParaRPr lang="en-IN" sz="8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94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4"/>
    </mc:Choice>
    <mc:Fallback>
      <p:transition spd="slow" advTm="267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can turn many linear models into nonlinear </a:t>
                </a:r>
                <a:r>
                  <a:rPr lang="en-IN" dirty="0">
                    <a:latin typeface="Abadi Extra Light" panose="020B0204020104020204" pitchFamily="34" charset="0"/>
                  </a:rPr>
                  <a:t>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represents a dot product in some high-dim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</a:t>
                </a:r>
                <a:r>
                  <a:rPr lang="en-GB" dirty="0">
                    <a:latin typeface="Abadi Extra Light" panose="020B0204020104020204" pitchFamily="34" charset="0"/>
                  </a:rPr>
                  <a:t> Any ML model/algo in which, during training and test, inputs only appear as dot product </a:t>
                </a:r>
                <a:r>
                  <a:rPr lang="en-IN" dirty="0">
                    <a:latin typeface="Abadi Extra Light" panose="020B0204020104020204" pitchFamily="34" charset="0"/>
                  </a:rPr>
                  <a:t>can be “kernelized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Just replace each term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Most ML models/algos can be easily kernelized,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Distance based methods, Perceptron, SVM, linear regression,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Many of the unsupervised learning algorithms too can be kernelized (e.g., K-means clustering, Principal Component Analysis, etc. - will see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Let’s look at two examples: Kernelized SVM and Kernelized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98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09"/>
    </mc:Choice>
    <mc:Fallback xmlns="">
      <p:transition spd="slow" advTm="19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Aside: Kernelizing a Euclidean Distance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algorithms, e.g.,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, KNN, etc. use Euclidean distances, e.g., 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can be kernelized as well by replacing the above norms and inner products by their kernelized versions, assuming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feature map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/>
              <p:nvPr/>
            </p:nvSpPr>
            <p:spPr>
              <a:xfrm>
                <a:off x="1127431" y="1773536"/>
                <a:ext cx="2996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31" y="1773536"/>
                <a:ext cx="2996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/>
              <p:nvPr/>
            </p:nvSpPr>
            <p:spPr>
              <a:xfrm>
                <a:off x="894095" y="3429000"/>
                <a:ext cx="5200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95" y="3429000"/>
                <a:ext cx="520097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/>
              <p:nvPr/>
            </p:nvSpPr>
            <p:spPr>
              <a:xfrm>
                <a:off x="4326820" y="1761134"/>
                <a:ext cx="3617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20" y="1761134"/>
                <a:ext cx="36174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/>
              <p:nvPr/>
            </p:nvSpPr>
            <p:spPr>
              <a:xfrm>
                <a:off x="8007877" y="1733736"/>
                <a:ext cx="3336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77" y="1733736"/>
                <a:ext cx="333668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/>
              <p:nvPr/>
            </p:nvSpPr>
            <p:spPr>
              <a:xfrm>
                <a:off x="3152508" y="4056144"/>
                <a:ext cx="6647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8" y="4056144"/>
                <a:ext cx="66471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/>
              <p:nvPr/>
            </p:nvSpPr>
            <p:spPr>
              <a:xfrm>
                <a:off x="3152507" y="4698894"/>
                <a:ext cx="4658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7" y="4698894"/>
                <a:ext cx="46585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181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525"/>
    </mc:Choice>
    <mc:Fallback>
      <p:transition spd="slow" advTm="116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09" y="2845770"/>
            <a:ext cx="6664061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Nonlinear SVM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0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the soft-margin linear SVM objective (with no bias term)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kernelize, we can simply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for 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a suitable kernel function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problem can now be solved just like the linear SVM case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new SVM learns a linear separator in kernel-induced feature space ℱ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corresponds to a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non-linear separator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the original feature space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/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lim>
                    </m:limLow>
                  </m:oMath>
                </a14:m>
                <a:r>
                  <a:rPr lang="en-IN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/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6176C51-D273-43B9-B16C-6CF3A25EF77F}"/>
              </a:ext>
            </a:extLst>
          </p:cNvPr>
          <p:cNvSpPr/>
          <p:nvPr/>
        </p:nvSpPr>
        <p:spPr>
          <a:xfrm>
            <a:off x="9046699" y="969724"/>
            <a:ext cx="1848117" cy="470303"/>
          </a:xfrm>
          <a:prstGeom prst="wedgeRectCallout">
            <a:avLst>
              <a:gd name="adj1" fmla="val -41828"/>
              <a:gd name="adj2" fmla="val 909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only appear as dot products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A2270-8D83-43E0-9891-70114AE4E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930" y="4709274"/>
            <a:ext cx="4131637" cy="2035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6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66"/>
    </mc:Choice>
    <mc:Fallback xmlns="">
      <p:transition spd="slow" advTm="146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Prediction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SVM weight vector for the kernelized case will be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     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We can’t store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unless the feature mapping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finite dimensional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practice, we store the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and the training data for test time (just like KNN)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fact, need to store only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nonzero (i.e., the support vectors)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new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(assuming hyperplane’s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prediction cost also scales linearly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(unlike a linear model where we only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whose cost only depends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not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note that, for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unkernelized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(i.e., linear) SVM,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computed and stored as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vector and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time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206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/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blipFill>
                <a:blip r:embed="rId6"/>
                <a:stretch>
                  <a:fillRect l="-1952" t="-1667" r="-325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/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/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2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52"/>
    </mc:Choice>
    <mc:Fallback xmlns="">
      <p:transition spd="slow" advTm="387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90" y="3018250"/>
            <a:ext cx="959181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Nonlinear Ridge Regression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90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43"/>
    </mc:Choice>
    <mc:Fallback xmlns="">
      <p:transition spd="slow" advTm="214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Ridge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ridge regression problem: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to this problem was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matrix inversion lemma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the lemma, can rewrite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Kernelized weight vector will be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6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F7D240-AC0A-4E20-9A28-69D8EB8FD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863" y="938439"/>
            <a:ext cx="4613852" cy="877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A2AD5-627B-4CB9-B809-5363BE517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927" y="2428231"/>
            <a:ext cx="7008659" cy="8773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55BFA2-FA9B-4B6D-887B-042A19B3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91" y="1909511"/>
            <a:ext cx="947684" cy="9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F8BBD07-FF29-4457-B558-9D2AC0799D2B}"/>
              </a:ext>
            </a:extLst>
          </p:cNvPr>
          <p:cNvSpPr/>
          <p:nvPr/>
        </p:nvSpPr>
        <p:spPr>
          <a:xfrm>
            <a:off x="8905023" y="1869890"/>
            <a:ext cx="2093384" cy="719904"/>
          </a:xfrm>
          <a:prstGeom prst="wedgeRectCallout">
            <a:avLst>
              <a:gd name="adj1" fmla="val 64927"/>
              <a:gd name="adj2" fmla="val 412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don’t appear to be as inner product. No hope of kernelization?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D716E-D0E4-4AFC-9AA8-C3D0B9995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25" y="2450936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DF756C0-0270-4602-96FE-4CD16AA9B397}"/>
              </a:ext>
            </a:extLst>
          </p:cNvPr>
          <p:cNvSpPr/>
          <p:nvPr/>
        </p:nvSpPr>
        <p:spPr>
          <a:xfrm>
            <a:off x="851984" y="2675335"/>
            <a:ext cx="1551943" cy="588098"/>
          </a:xfrm>
          <a:prstGeom prst="wedgeRectCallout">
            <a:avLst>
              <a:gd name="adj1" fmla="val -61505"/>
              <a:gd name="adj2" fmla="val -121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They do; with a bit of algebra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D4482-021A-48BF-AB21-38E577F67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9034" y="3580580"/>
            <a:ext cx="5279881" cy="3406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2250D-ED0A-4204-8795-2AF59D41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17" y="4421376"/>
            <a:ext cx="5143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565D64-783F-4BC0-B493-C663084C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70" y="4632239"/>
            <a:ext cx="3589003" cy="2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AE6FF-C3A3-4888-932F-69BA79BAE6F6}"/>
              </a:ext>
            </a:extLst>
          </p:cNvPr>
          <p:cNvSpPr txBox="1"/>
          <p:nvPr/>
        </p:nvSpPr>
        <p:spPr>
          <a:xfrm>
            <a:off x="6999796" y="461101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6FA5AD1-9499-4549-B7BB-6F4BFE59B8F7}"/>
                  </a:ext>
                </a:extLst>
              </p:cNvPr>
              <p:cNvSpPr/>
              <p:nvPr/>
            </p:nvSpPr>
            <p:spPr>
              <a:xfrm>
                <a:off x="8123522" y="3965286"/>
                <a:ext cx="1532949" cy="475994"/>
              </a:xfrm>
              <a:prstGeom prst="wedgeRectCallout">
                <a:avLst>
                  <a:gd name="adj1" fmla="val -49814"/>
                  <a:gd name="adj2" fmla="val 933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1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dual variables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6FA5AD1-9499-4549-B7BB-6F4BFE59B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522" y="3965286"/>
                <a:ext cx="1532949" cy="475994"/>
              </a:xfrm>
              <a:prstGeom prst="wedgeRectCallout">
                <a:avLst>
                  <a:gd name="adj1" fmla="val -49814"/>
                  <a:gd name="adj2" fmla="val 93308"/>
                </a:avLst>
              </a:prstGeom>
              <a:blipFill>
                <a:blip r:embed="rId13"/>
                <a:stretch>
                  <a:fillRect t="-8403" r="-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EA3DF-B9FD-4D54-A2A6-D010BCACFC37}"/>
                  </a:ext>
                </a:extLst>
              </p:cNvPr>
              <p:cNvSpPr/>
              <p:nvPr/>
            </p:nvSpPr>
            <p:spPr>
              <a:xfrm>
                <a:off x="6558865" y="5673814"/>
                <a:ext cx="4892108" cy="71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EA3DF-B9FD-4D54-A2A6-D010BCACF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5" y="5673814"/>
                <a:ext cx="4892108" cy="713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E1C777F-9822-46A7-AA52-D14AFAAF7478}"/>
              </a:ext>
            </a:extLst>
          </p:cNvPr>
          <p:cNvSpPr/>
          <p:nvPr/>
        </p:nvSpPr>
        <p:spPr>
          <a:xfrm>
            <a:off x="9809791" y="3902865"/>
            <a:ext cx="1532949" cy="475994"/>
          </a:xfrm>
          <a:prstGeom prst="wedgeRectCallout">
            <a:avLst>
              <a:gd name="adj1" fmla="val -62401"/>
              <a:gd name="adj2" fmla="val 316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Not sparse unlike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B461109-BFEC-4B91-906B-2FD1A28B7E20}"/>
                  </a:ext>
                </a:extLst>
              </p:cNvPr>
              <p:cNvSpPr/>
              <p:nvPr/>
            </p:nvSpPr>
            <p:spPr>
              <a:xfrm>
                <a:off x="9809791" y="5066790"/>
                <a:ext cx="1947150" cy="475994"/>
              </a:xfrm>
              <a:prstGeom prst="wedgeRectCallout">
                <a:avLst>
                  <a:gd name="adj1" fmla="val -38180"/>
                  <a:gd name="adj2" fmla="val 897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cost is also linear in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(like KNN)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B461109-BFEC-4B91-906B-2FD1A28B7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791" y="5066790"/>
                <a:ext cx="1947150" cy="475994"/>
              </a:xfrm>
              <a:prstGeom prst="wedgeRectCallout">
                <a:avLst>
                  <a:gd name="adj1" fmla="val -38180"/>
                  <a:gd name="adj2" fmla="val 89783"/>
                </a:avLst>
              </a:prstGeom>
              <a:blipFill>
                <a:blip r:embed="rId15"/>
                <a:stretch>
                  <a:fillRect l="-1238" t="-8772" r="-15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14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51"/>
    </mc:Choice>
    <mc:Fallback xmlns="">
      <p:transition spd="slow" advTm="371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5" grpId="0" animBg="1"/>
      <p:bldP spid="13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050" y="3018250"/>
            <a:ext cx="676472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5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87"/>
    </mc:Choice>
    <mc:Fallback>
      <p:transition spd="slow" advTm="4298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.7|8.6|27.2|43.3|8.1|43.4|3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2.6|11.2|53.6|45.6|14.2|12.9|12|1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7|45|13.7|25.5|22.5|23.1|49.4|26.5|21.8|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0.4|8.5|22.5|32.9|45.2|13.6|34.6|13.3|35.1|37.9|4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8.4|6.9|5.8|9.5|13.9|17.6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6.8|6.2|20.6|1.5|12.1|18.7|21.1|18.1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2.7|44.2|34.6|56.3|10.9|9.7|7|58.1|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3|7.5|2.4|33.3|18.3|19.4|20.2|19.4|1.5|78.7|1.9|15.4|35.5|70.7|6.4|1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0.4|36.7|1.7|23|38|30.1|26.1|1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27008</TotalTime>
  <Words>1308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Turning Linear Models into Nonlinear Models using Kernel Methods (Contd)</vt:lpstr>
      <vt:lpstr>Using Kernels</vt:lpstr>
      <vt:lpstr>An Aside: Kernelizing a Euclidean Distance</vt:lpstr>
      <vt:lpstr>Nonlinear SVM using Kernels</vt:lpstr>
      <vt:lpstr>Kernelized SVM Training</vt:lpstr>
      <vt:lpstr>Kernelized SVM Prediction</vt:lpstr>
      <vt:lpstr>Nonlinear Ridge Regression using Kernels</vt:lpstr>
      <vt:lpstr>Kernelized Ridge Regression</vt:lpstr>
      <vt:lpstr>Speeding-up Kernel Methods</vt:lpstr>
      <vt:lpstr>Speeding-up Kernel Methods</vt:lpstr>
      <vt:lpstr>Extracting Features using Kernels: Landmarks</vt:lpstr>
      <vt:lpstr>Extracting Feat. using Kernels: Random Features</vt:lpstr>
      <vt:lpstr>Learning with Kernels: Some Aspects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1860</cp:revision>
  <dcterms:created xsi:type="dcterms:W3CDTF">2020-07-07T20:42:16Z</dcterms:created>
  <dcterms:modified xsi:type="dcterms:W3CDTF">2020-10-27T23:15:06Z</dcterms:modified>
</cp:coreProperties>
</file>