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472" r:id="rId2"/>
    <p:sldId id="494" r:id="rId3"/>
    <p:sldId id="493" r:id="rId4"/>
    <p:sldId id="495" r:id="rId5"/>
    <p:sldId id="496" r:id="rId6"/>
    <p:sldId id="497" r:id="rId7"/>
    <p:sldId id="498" r:id="rId8"/>
    <p:sldId id="499" r:id="rId9"/>
    <p:sldId id="500" r:id="rId10"/>
    <p:sldId id="506" r:id="rId11"/>
    <p:sldId id="501" r:id="rId12"/>
    <p:sldId id="502" r:id="rId13"/>
    <p:sldId id="503" r:id="rId14"/>
    <p:sldId id="504" r:id="rId15"/>
    <p:sldId id="5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21C8C"/>
    <a:srgbClr val="B806AB"/>
    <a:srgbClr val="33CC33"/>
    <a:srgbClr val="FF66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7" Type="http://schemas.openxmlformats.org/officeDocument/2006/relationships/image" Target="../media/image2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3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210.png"/><Relationship Id="rId10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0.png"/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24" y="3124199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Data Clustering (</a:t>
            </a:r>
            <a:r>
              <a:rPr lang="en-GB" sz="4400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3"/>
    </mc:Choice>
    <mc:Fallback xmlns="">
      <p:transition spd="slow" advTm="65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DBSCAN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animation on the right shows DBSCAN in action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basic algorithm is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 point is chosen at random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If more than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minPoint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neighbors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distance, then call it core point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Check if more points fall within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distance of core/its neighbors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If yes, include them too in the same cluster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Once done with this cluster, pick another point randomly and repeat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An example of clustering obtained by DBSCAN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D7A8288-DBD4-47E8-B16A-784B23E9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95" y="4512820"/>
            <a:ext cx="3064510" cy="229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C8B49-6C7B-4DEE-ACDC-22DEE93E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82" y="4512821"/>
            <a:ext cx="3064509" cy="229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E35AD63-2EA8-411F-AF47-98796566DA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49" y="752357"/>
            <a:ext cx="3162344" cy="298971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DEA3D44-35A3-4062-A930-762E54969193}"/>
              </a:ext>
            </a:extLst>
          </p:cNvPr>
          <p:cNvSpPr/>
          <p:nvPr/>
        </p:nvSpPr>
        <p:spPr>
          <a:xfrm>
            <a:off x="8661249" y="3998985"/>
            <a:ext cx="2501695" cy="810911"/>
          </a:xfrm>
          <a:prstGeom prst="wedgeRectCallout">
            <a:avLst>
              <a:gd name="adj1" fmla="val -61135"/>
              <a:gd name="adj2" fmla="val 412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Green points are core points, blue points are border points, red points are outliers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1FFF65-6EB8-4304-B60F-7331BFEFB3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4238" y="5522537"/>
            <a:ext cx="1063604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1A4CA5B-67A4-47CE-96D7-574F2242979F}"/>
              </a:ext>
            </a:extLst>
          </p:cNvPr>
          <p:cNvSpPr/>
          <p:nvPr/>
        </p:nvSpPr>
        <p:spPr>
          <a:xfrm>
            <a:off x="8410063" y="5161846"/>
            <a:ext cx="2540539" cy="721382"/>
          </a:xfrm>
          <a:prstGeom prst="wedgeRectCallout">
            <a:avLst>
              <a:gd name="adj1" fmla="val 60892"/>
              <a:gd name="adj2" fmla="val 537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DBSCAN is mostly a heuristic based algorithm. No loss function unlike K-means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1866C-46FC-42B3-A8D3-4FA8C5525C18}"/>
              </a:ext>
            </a:extLst>
          </p:cNvPr>
          <p:cNvSpPr txBox="1"/>
          <p:nvPr/>
        </p:nvSpPr>
        <p:spPr>
          <a:xfrm>
            <a:off x="77973" y="6487760"/>
            <a:ext cx="3030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Animation credit: https://dashee87.github.io/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752"/>
    </mc:Choice>
    <mc:Fallback xmlns="">
      <p:transition spd="slow" advTm="2677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Going the Probabilistic Way..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a generative model for inputs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all the unknown params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Clustering then boils down to computing posterior cluster probability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∈ {1,2.,…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denote the cluster assignment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Assuming prior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be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with prob. vector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each of the class-conditional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be a Gaussian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know how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were known (recall generative classification)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But since we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need to estimate both (and ALT-OPT can be used)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040BA41-F171-415E-9505-039E4E00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75" y="2493124"/>
            <a:ext cx="63436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B4DB3-F3B7-4883-A718-CA2E77CEDC20}"/>
              </a:ext>
            </a:extLst>
          </p:cNvPr>
          <p:cNvSpPr txBox="1"/>
          <p:nvPr/>
        </p:nvSpPr>
        <p:spPr>
          <a:xfrm>
            <a:off x="8976220" y="2718033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(from Bayes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6C1C20-D3CC-4BC7-92D1-0A06FEE22502}"/>
                  </a:ext>
                </a:extLst>
              </p:cNvPr>
              <p:cNvSpPr txBox="1"/>
              <p:nvPr/>
            </p:nvSpPr>
            <p:spPr>
              <a:xfrm>
                <a:off x="2479796" y="4459167"/>
                <a:ext cx="59491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6C1C20-D3CC-4BC7-92D1-0A06FEE2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96" y="4459167"/>
                <a:ext cx="594912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F3E85B-0017-4E30-AF72-68A8A9CAFD2B}"/>
                  </a:ext>
                </a:extLst>
              </p:cNvPr>
              <p:cNvSpPr txBox="1"/>
              <p:nvPr/>
            </p:nvSpPr>
            <p:spPr>
              <a:xfrm>
                <a:off x="8681412" y="4472297"/>
                <a:ext cx="2713050" cy="380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F3E85B-0017-4E30-AF72-68A8A9CAF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12" y="4472297"/>
                <a:ext cx="2713050" cy="380425"/>
              </a:xfrm>
              <a:prstGeom prst="rect">
                <a:avLst/>
              </a:prstGeom>
              <a:blipFill>
                <a:blip r:embed="rId8"/>
                <a:stretch>
                  <a:fillRect l="-1798" t="-6452" r="-1348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391BD6B-BFA3-41DF-B299-2753CDEFA1E8}"/>
              </a:ext>
            </a:extLst>
          </p:cNvPr>
          <p:cNvSpPr/>
          <p:nvPr/>
        </p:nvSpPr>
        <p:spPr>
          <a:xfrm>
            <a:off x="7391537" y="4968075"/>
            <a:ext cx="2980458" cy="498687"/>
          </a:xfrm>
          <a:prstGeom prst="wedgeRectCallout">
            <a:avLst>
              <a:gd name="adj1" fmla="val -60009"/>
              <a:gd name="adj2" fmla="val -538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Different clusters can have different covariances (hence different shapes)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6C13E7D-33BF-4596-9511-5179DCC66623}"/>
              </a:ext>
            </a:extLst>
          </p:cNvPr>
          <p:cNvSpPr/>
          <p:nvPr/>
        </p:nvSpPr>
        <p:spPr>
          <a:xfrm>
            <a:off x="1560782" y="5034310"/>
            <a:ext cx="4535218" cy="430887"/>
          </a:xfrm>
          <a:prstGeom prst="wedgeRectCallout">
            <a:avLst>
              <a:gd name="adj1" fmla="val 38120"/>
              <a:gd name="adj2" fmla="val -796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Posterior prob. Of cluster assignment also depends on prior probability (fraction of points in that cluster if using MLE)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3C700B4-2D0A-4006-A1F1-D1A67B5055D4}"/>
              </a:ext>
            </a:extLst>
          </p:cNvPr>
          <p:cNvSpPr/>
          <p:nvPr/>
        </p:nvSpPr>
        <p:spPr>
          <a:xfrm>
            <a:off x="10553260" y="5998128"/>
            <a:ext cx="1541340" cy="321691"/>
          </a:xfrm>
          <a:prstGeom prst="wedgeRectCallout">
            <a:avLst>
              <a:gd name="adj1" fmla="val -66540"/>
              <a:gd name="adj2" fmla="val 6347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Just like in K-means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91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334"/>
    </mc:Choice>
    <mc:Fallback xmlns="">
      <p:transition spd="slow" advTm="453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Going the Probabilistic Way..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At a high-level, a probabilistic clustering algorithm would look somewhat like this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The above algorithm is an instance of a more general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Expectation Maximization (EM) </a:t>
            </a:r>
            <a:r>
              <a:rPr lang="en-GB" sz="2600" dirty="0">
                <a:latin typeface="Abadi Extra Light" panose="020B0204020104020204" pitchFamily="34" charset="0"/>
              </a:rPr>
              <a:t>algorithm for latent variable models (we will see this soon)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C7389-124C-48EE-9B83-D10410FA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84" y="1701636"/>
            <a:ext cx="9966924" cy="419582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B70EA5B-5706-4C4B-9F9E-36171B590EBF}"/>
              </a:ext>
            </a:extLst>
          </p:cNvPr>
          <p:cNvSpPr/>
          <p:nvPr/>
        </p:nvSpPr>
        <p:spPr>
          <a:xfrm>
            <a:off x="6341986" y="2130804"/>
            <a:ext cx="3615746" cy="321691"/>
          </a:xfrm>
          <a:prstGeom prst="wedgeRectCallout">
            <a:avLst>
              <a:gd name="adj1" fmla="val -57464"/>
              <a:gd name="adj2" fmla="val 347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Akin to initializing the cluster means in K-means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DDC376D-294F-4251-AD6D-C28AF93C469A}"/>
              </a:ext>
            </a:extLst>
          </p:cNvPr>
          <p:cNvSpPr/>
          <p:nvPr/>
        </p:nvSpPr>
        <p:spPr>
          <a:xfrm>
            <a:off x="9311598" y="2592099"/>
            <a:ext cx="2136487" cy="503439"/>
          </a:xfrm>
          <a:prstGeom prst="wedgeRectCallout">
            <a:avLst>
              <a:gd name="adj1" fmla="val -62372"/>
              <a:gd name="adj2" fmla="val -8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Akin to computing cluster assignments in K-means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EDCBF6C-1010-4A83-AC35-F2E85B5F1226}"/>
              </a:ext>
            </a:extLst>
          </p:cNvPr>
          <p:cNvSpPr/>
          <p:nvPr/>
        </p:nvSpPr>
        <p:spPr>
          <a:xfrm>
            <a:off x="9311597" y="3762463"/>
            <a:ext cx="2136487" cy="503439"/>
          </a:xfrm>
          <a:prstGeom prst="wedgeRectCallout">
            <a:avLst>
              <a:gd name="adj1" fmla="val -51378"/>
              <a:gd name="adj2" fmla="val 6413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Akin to updating cluster means in K-means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80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918"/>
    </mc:Choice>
    <mc:Fallback xmlns="">
      <p:transition spd="slow" advTm="303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Clustering vs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Any clustering model (prob/non-prob) typically learns two type of quantities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Parameters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of the clustering model (e.g., cluster means in K-means)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Cluster assignments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for the points</a:t>
                </a: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cluster assignments </a:t>
                </a:r>
                <a14:m>
                  <m:oMath xmlns:m="http://schemas.openxmlformats.org/officeDocument/2006/math">
                    <m:r>
                      <a:rPr lang="en-GB" sz="2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were known, learning the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just like learning the parameters of a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classifn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model (typically generative classification) using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labeled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data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helps to think of clustering as (generative) classification with unknown labels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Therefore many clustering problems are typically solved in the following fashion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l-GR" sz="22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somehow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Predict Z given current 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200" dirty="0">
                    <a:latin typeface="Abadi Extra Light" panose="020B0204020104020204" pitchFamily="34" charset="0"/>
                  </a:rPr>
                  <a:t>Use the predicted Z to improve the 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(like learning a generative classification model)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200" dirty="0">
                    <a:latin typeface="Abadi Extra Light" panose="020B0204020104020204" pitchFamily="34" charset="0"/>
                  </a:rPr>
                  <a:t>Go to step 2 if not converged yet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10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34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675"/>
    </mc:Choice>
    <mc:Fallback xmlns="">
      <p:transition spd="slow" advTm="174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Clustering can help supervised learning, too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Often “difficult” sup. learning problems can be seen as mixture of simpler models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Example: Nonlinear regression or nonlinear classification as mixture of linear models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Don’t know which point should be modeled by which linear model ⇒ 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 therefore solve such problems as follows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Initialize each linear model somehow (maybe randomly)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Cluster the data by assigning each point to its “closest” linear model (one that gives lower error)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(Re-)Learn a linear model for each cluster’s data. Go to step 2 if not converged.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58FEE-9B36-43D2-AA29-C3B7945D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8" y="2098869"/>
            <a:ext cx="3114675" cy="22288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93C1EED-EAE1-42F0-8A22-CE8C9FB2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50" y="2313181"/>
            <a:ext cx="29813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03F8A88-4984-49BA-98CF-EC08B21B7399}"/>
              </a:ext>
            </a:extLst>
          </p:cNvPr>
          <p:cNvSpPr/>
          <p:nvPr/>
        </p:nvSpPr>
        <p:spPr>
          <a:xfrm>
            <a:off x="7278987" y="5011514"/>
            <a:ext cx="4464325" cy="715700"/>
          </a:xfrm>
          <a:prstGeom prst="wedgeRectCallout">
            <a:avLst>
              <a:gd name="adj1" fmla="val -67719"/>
              <a:gd name="adj2" fmla="val -1218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an approach is also an example of divide and conquer and is also known as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“mixture of experts”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(will see it more formally when we discuss latent variable models)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5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991"/>
    </mc:Choice>
    <mc:Fallback xmlns="">
      <p:transition spd="slow" advTm="355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Latent Variable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Mixture models using latent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Expectation Maximization algorithm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75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44"/>
    </mc:Choice>
    <mc:Fallback xmlns="">
      <p:transition spd="slow" advTm="477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K-means extensions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Soft clustering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Kernel K-means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few other popular clustering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Hierarchical Clustering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Agglomerative Clustering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Divisive Clustering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Graph Clustering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Spectral Clustering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Density-based clustering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DBSCAN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Basic idea of probabilistic clustering methods, such as Gaussian mixture models (details when we talk about latent variable models)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6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51"/>
    </mc:Choice>
    <mc:Fallback xmlns="">
      <p:transition spd="slow" advTm="56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-means: Hard vs Soft Clustering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i="1" dirty="0">
                    <a:latin typeface="Abadi Extra Light" panose="020B0204020104020204" pitchFamily="34" charset="0"/>
                  </a:rPr>
                  <a:t>K</a:t>
                </a:r>
                <a:r>
                  <a:rPr lang="en-GB" dirty="0">
                    <a:latin typeface="Abadi Extra Light" panose="020B0204020104020204" pitchFamily="34" charset="0"/>
                  </a:rPr>
                  <a:t>-means makes hard assignments of points to clusters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Hard assignment: </a:t>
                </a:r>
                <a:r>
                  <a:rPr lang="en-GB" dirty="0">
                    <a:latin typeface="Abadi Extra Light" panose="020B0204020104020204" pitchFamily="34" charset="0"/>
                  </a:rPr>
                  <a:t>A point either completely belongs to a cluster or doesn’t belong at all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When clusters overlap, soft assignment is preferable(i.e., probability of being assigned to each cluster: say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3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for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0.7,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0.2,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0.1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heuristic to get </a:t>
                </a:r>
                <a:r>
                  <a:rPr lang="en-GB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soft assignments</a:t>
                </a:r>
                <a:r>
                  <a:rPr lang="en-GB" dirty="0">
                    <a:latin typeface="Abadi Extra Light" panose="020B0204020104020204" pitchFamily="34" charset="0"/>
                  </a:rPr>
                  <a:t>: Transform distances from clusters into prob.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Cluster mean updates also change:                         (all points contribute, fractionally)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800" dirty="0"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55188C1-2DE1-47F2-8F4F-A5D3743E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83" y="2033656"/>
            <a:ext cx="3396143" cy="14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7A30DF-CDDF-4BB5-97F1-EBB247D7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85" y="4820170"/>
            <a:ext cx="76104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8282BF-9B26-4433-806F-D4ABB936F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2206" y="5662674"/>
            <a:ext cx="2112994" cy="689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F1C75B6-3E48-495B-966E-78AB01C94F83}"/>
                  </a:ext>
                </a:extLst>
              </p:cNvPr>
              <p:cNvSpPr/>
              <p:nvPr/>
            </p:nvSpPr>
            <p:spPr>
              <a:xfrm>
                <a:off x="862885" y="4875422"/>
                <a:ext cx="1708626" cy="689596"/>
              </a:xfrm>
              <a:prstGeom prst="wedgeRectCallout">
                <a:avLst>
                  <a:gd name="adj1" fmla="val 79284"/>
                  <a:gd name="adj2" fmla="val 83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F1C75B6-3E48-495B-966E-78AB01C94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5" y="4875422"/>
                <a:ext cx="1708626" cy="689596"/>
              </a:xfrm>
              <a:prstGeom prst="wedgeRectCallout">
                <a:avLst>
                  <a:gd name="adj1" fmla="val 79284"/>
                  <a:gd name="adj2" fmla="val 8381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5084232-A4C3-45A0-97B8-ABE7983136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0048" y="2397118"/>
            <a:ext cx="1010687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F26831A-0430-43B2-A42A-06A018A21E44}"/>
              </a:ext>
            </a:extLst>
          </p:cNvPr>
          <p:cNvSpPr/>
          <p:nvPr/>
        </p:nvSpPr>
        <p:spPr>
          <a:xfrm>
            <a:off x="8452570" y="2160543"/>
            <a:ext cx="2451390" cy="1201797"/>
          </a:xfrm>
          <a:prstGeom prst="wedgeRectCallout">
            <a:avLst>
              <a:gd name="adj1" fmla="val 61591"/>
              <a:gd name="adj2" fmla="val 7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more principled extension of K-means for doing soft-clustering is via probabilistic mixture models such as the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Gaussian Mixture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6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526"/>
    </mc:Choice>
    <mc:Fallback xmlns="">
      <p:transition spd="slow" advTm="403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sz="4000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</a:rPr>
              <a:t>-means: Decision Boundaries and Cluster Sizes/Shapes</a:t>
            </a: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K-mean assumes that the decision boundary between any two clusters is linear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Reason: The K-means loss function implies assumes equal-sized, spherical clusters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May do badly if clusters are not roughly </a:t>
            </a:r>
            <a:r>
              <a:rPr lang="en-GB" sz="2600" dirty="0" err="1">
                <a:latin typeface="Abadi Extra Light" panose="020B0204020104020204" pitchFamily="34" charset="0"/>
              </a:rPr>
              <a:t>equi</a:t>
            </a:r>
            <a:r>
              <a:rPr lang="en-GB" sz="2600" dirty="0">
                <a:latin typeface="Abadi Extra Light" panose="020B0204020104020204" pitchFamily="34" charset="0"/>
              </a:rPr>
              <a:t>-sized and convex-shaped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93CCF1-BD00-45CD-AEDF-F8C02B8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99" y="2320485"/>
            <a:ext cx="4222499" cy="18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3A431C-90CF-458F-B3A7-9359D1B39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88" y="5149996"/>
            <a:ext cx="1790023" cy="11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0D80E06-F063-45C7-B27C-8717994E4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86" y="5149996"/>
            <a:ext cx="3414154" cy="131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309BCE0-88E7-4902-99D9-E3DDDBDA755E}"/>
              </a:ext>
            </a:extLst>
          </p:cNvPr>
          <p:cNvSpPr/>
          <p:nvPr/>
        </p:nvSpPr>
        <p:spPr>
          <a:xfrm>
            <a:off x="9256977" y="2320485"/>
            <a:ext cx="2243754" cy="858484"/>
          </a:xfrm>
          <a:prstGeom prst="wedgeRectCallout">
            <a:avLst>
              <a:gd name="adj1" fmla="val -43820"/>
              <a:gd name="adj2" fmla="val -730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Reason: Use of Euclidean distances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4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612"/>
    </mc:Choice>
    <mc:Fallback xmlns="">
      <p:transition spd="slow" advTm="202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E993B9-F2DD-413E-AB13-FFDC8F92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655" y="4013730"/>
            <a:ext cx="1010687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-means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 idea: Replace 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Eucl</a:t>
                </a:r>
                <a:r>
                  <a:rPr lang="en-GB" dirty="0">
                    <a:latin typeface="Abadi Extra Light" panose="020B0204020104020204" pitchFamily="34" charset="0"/>
                  </a:rPr>
                  <a:t>. distances in K-means by the kernelized versions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(., .)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denotes the kernel function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its (implicit) feature map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mean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mappings of the data points assigned to cluster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6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F9141D38-2BFC-4926-8883-C57F69E2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76" y="1603891"/>
            <a:ext cx="8878393" cy="5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ACD5D83-2EEB-4A81-9344-F6666059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24" y="2114353"/>
            <a:ext cx="5442830" cy="41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161BF387-BD83-43BF-938B-42D964C57D42}"/>
                  </a:ext>
                </a:extLst>
              </p:cNvPr>
              <p:cNvSpPr/>
              <p:nvPr/>
            </p:nvSpPr>
            <p:spPr>
              <a:xfrm>
                <a:off x="265245" y="2134998"/>
                <a:ext cx="2132401" cy="410952"/>
              </a:xfrm>
              <a:prstGeom prst="wedgeRectCallout">
                <a:avLst>
                  <a:gd name="adj1" fmla="val -1092"/>
                  <a:gd name="adj2" fmla="val -921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Kernelized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distance between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mean of cluster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161BF387-BD83-43BF-938B-42D964C5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2134998"/>
                <a:ext cx="2132401" cy="410952"/>
              </a:xfrm>
              <a:prstGeom prst="wedgeRectCallout">
                <a:avLst>
                  <a:gd name="adj1" fmla="val -1092"/>
                  <a:gd name="adj2" fmla="val -92187"/>
                </a:avLst>
              </a:prstGeom>
              <a:blipFill>
                <a:blip r:embed="rId9"/>
                <a:stretch>
                  <a:fillRect b="-89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B8440-0902-4E07-AD6E-E604E7EDAE2E}"/>
                  </a:ext>
                </a:extLst>
              </p:cNvPr>
              <p:cNvSpPr/>
              <p:nvPr/>
            </p:nvSpPr>
            <p:spPr>
              <a:xfrm>
                <a:off x="265245" y="3612060"/>
                <a:ext cx="3390142" cy="941925"/>
              </a:xfrm>
              <a:prstGeom prst="wedgeRectCallout">
                <a:avLst>
                  <a:gd name="adj1" fmla="val 58230"/>
                  <a:gd name="adj2" fmla="val -1874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same as 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mapping of the mean of the data points assigned to cluster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B8440-0902-4E07-AD6E-E604E7ED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3612060"/>
                <a:ext cx="3390142" cy="941925"/>
              </a:xfrm>
              <a:prstGeom prst="wedgeRectCallout">
                <a:avLst>
                  <a:gd name="adj1" fmla="val 58230"/>
                  <a:gd name="adj2" fmla="val -18742"/>
                </a:avLst>
              </a:prstGeom>
              <a:blipFill>
                <a:blip r:embed="rId10"/>
                <a:stretch>
                  <a:fillRect l="-1316" t="-1911" b="-764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60743E0F-92A4-4AB0-8BB8-E7D81754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621" y="4656262"/>
            <a:ext cx="3326922" cy="185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471B65-19E5-40C5-9E20-38827B302089}"/>
                  </a:ext>
                </a:extLst>
              </p:cNvPr>
              <p:cNvSpPr txBox="1"/>
              <p:nvPr/>
            </p:nvSpPr>
            <p:spPr>
              <a:xfrm>
                <a:off x="3979889" y="3542769"/>
                <a:ext cx="3544047" cy="941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471B65-19E5-40C5-9E20-38827B302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89" y="3542769"/>
                <a:ext cx="3544047" cy="9419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A760E6E-C521-4048-9F16-5BECC9EC8335}"/>
              </a:ext>
            </a:extLst>
          </p:cNvPr>
          <p:cNvSpPr/>
          <p:nvPr/>
        </p:nvSpPr>
        <p:spPr>
          <a:xfrm>
            <a:off x="8822430" y="443924"/>
            <a:ext cx="2695655" cy="501823"/>
          </a:xfrm>
          <a:prstGeom prst="wedgeRectCallout">
            <a:avLst>
              <a:gd name="adj1" fmla="val -38276"/>
              <a:gd name="adj2" fmla="val 1016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Helps learn non-spherical clusters and nonlinear cluster boundaries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2D1403E-505C-4A93-89A4-3A4B4728E157}"/>
              </a:ext>
            </a:extLst>
          </p:cNvPr>
          <p:cNvSpPr/>
          <p:nvPr/>
        </p:nvSpPr>
        <p:spPr>
          <a:xfrm>
            <a:off x="8147343" y="3872477"/>
            <a:ext cx="2451390" cy="1082178"/>
          </a:xfrm>
          <a:prstGeom prst="wedgeRectCallout">
            <a:avLst>
              <a:gd name="adj1" fmla="val 61591"/>
              <a:gd name="adj2" fmla="val 7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also used landmarks or kernel random features idea to get new features and run standard k-means on those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92E0DBB-09DD-4E55-93D0-3655D3CE0C67}"/>
              </a:ext>
            </a:extLst>
          </p:cNvPr>
          <p:cNvSpPr/>
          <p:nvPr/>
        </p:nvSpPr>
        <p:spPr>
          <a:xfrm>
            <a:off x="7366025" y="5243785"/>
            <a:ext cx="4152060" cy="1082178"/>
          </a:xfrm>
          <a:prstGeom prst="wedgeRectCallout">
            <a:avLst>
              <a:gd name="adj1" fmla="val 528"/>
              <a:gd name="adj2" fmla="val -790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Apart from kernels, it is also possible to use other distance functions in K-means.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Bregman Divergence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* is such a family of distances (Euclidean and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are special cases)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D3286-CE83-4701-A40C-44E52F65014D}"/>
              </a:ext>
            </a:extLst>
          </p:cNvPr>
          <p:cNvSpPr txBox="1"/>
          <p:nvPr/>
        </p:nvSpPr>
        <p:spPr>
          <a:xfrm>
            <a:off x="67112" y="6458590"/>
            <a:ext cx="3966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*Clustering with Bregman Divergences (Banerjee et al, 2005)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1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101"/>
    </mc:Choice>
    <mc:Fallback xmlns="">
      <p:transition spd="slow" advTm="3881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  <p:bldP spid="13" grpId="0" animBg="1"/>
      <p:bldP spid="15" grpId="0" animBg="1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Hierarchical Clustering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Can be done in two ways: Agglomerative or Divisive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Agglomerative is more popular and simpler than divisive (the latter usually needs complicated heuristics to decide cluster splitting).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Neither uses any loss function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72C3BB-8C63-463C-9E71-AF7E29BE7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26" y="1874432"/>
            <a:ext cx="5080676" cy="33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019E9D1-02AB-45C1-BA34-370B53844554}"/>
              </a:ext>
            </a:extLst>
          </p:cNvPr>
          <p:cNvSpPr/>
          <p:nvPr/>
        </p:nvSpPr>
        <p:spPr>
          <a:xfrm>
            <a:off x="673108" y="1655624"/>
            <a:ext cx="2583763" cy="871922"/>
          </a:xfrm>
          <a:prstGeom prst="wedgeRectCallout">
            <a:avLst>
              <a:gd name="adj1" fmla="val 69918"/>
              <a:gd name="adj2" fmla="val 187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Agglomerative: Start with each point being in a singleton cluster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4829FC4-C2E2-45E2-95D2-315B4FA4D706}"/>
              </a:ext>
            </a:extLst>
          </p:cNvPr>
          <p:cNvSpPr/>
          <p:nvPr/>
        </p:nvSpPr>
        <p:spPr>
          <a:xfrm>
            <a:off x="8686216" y="3909473"/>
            <a:ext cx="3013452" cy="735001"/>
          </a:xfrm>
          <a:prstGeom prst="wedgeRectCallout">
            <a:avLst>
              <a:gd name="adj1" fmla="val -51162"/>
              <a:gd name="adj2" fmla="val 682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Divisive: Start with all points being in a single cluster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BC085A6-4D4A-41EC-A0FD-76318B11CEF2}"/>
              </a:ext>
            </a:extLst>
          </p:cNvPr>
          <p:cNvSpPr/>
          <p:nvPr/>
        </p:nvSpPr>
        <p:spPr>
          <a:xfrm>
            <a:off x="171850" y="2709530"/>
            <a:ext cx="3428069" cy="618067"/>
          </a:xfrm>
          <a:prstGeom prst="wedgeRectCallout">
            <a:avLst>
              <a:gd name="adj1" fmla="val 36211"/>
              <a:gd name="adj2" fmla="val -905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At each step, greedily merge two most “similar” sub-clusters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D6B083A-F18F-4425-8A05-A2B379362250}"/>
              </a:ext>
            </a:extLst>
          </p:cNvPr>
          <p:cNvSpPr/>
          <p:nvPr/>
        </p:nvSpPr>
        <p:spPr>
          <a:xfrm>
            <a:off x="52824" y="3569175"/>
            <a:ext cx="3334296" cy="618067"/>
          </a:xfrm>
          <a:prstGeom prst="wedgeRectCallout">
            <a:avLst>
              <a:gd name="adj1" fmla="val 36860"/>
              <a:gd name="adj2" fmla="val -960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Stop when there is a single cluster containing all the points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8B9AA23-7485-4BAC-9C6B-218A67B73EE6}"/>
              </a:ext>
            </a:extLst>
          </p:cNvPr>
          <p:cNvSpPr/>
          <p:nvPr/>
        </p:nvSpPr>
        <p:spPr>
          <a:xfrm>
            <a:off x="8658865" y="2879612"/>
            <a:ext cx="3332709" cy="878973"/>
          </a:xfrm>
          <a:prstGeom prst="wedgeRectCallout">
            <a:avLst>
              <a:gd name="adj1" fmla="val -40608"/>
              <a:gd name="adj2" fmla="val 699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At each step, break a cluster into (at least) two smaller homogeneous sub-clusters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A802F5-EAAC-476A-94B7-17CF4B24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2365" y="508570"/>
            <a:ext cx="1010687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F5DE745-4201-4C54-847E-7A39E74B90E6}"/>
              </a:ext>
            </a:extLst>
          </p:cNvPr>
          <p:cNvSpPr/>
          <p:nvPr/>
        </p:nvSpPr>
        <p:spPr>
          <a:xfrm>
            <a:off x="7969805" y="284305"/>
            <a:ext cx="3013453" cy="1292795"/>
          </a:xfrm>
          <a:prstGeom prst="wedgeRectCallout">
            <a:avLst>
              <a:gd name="adj1" fmla="val 61591"/>
              <a:gd name="adj2" fmla="val 7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Similarity between two clusters (or two set of points) is needed in HC algos (e.g., this can be average pairwise similarity between the inputs in the two clusters)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4623B49-2EDB-4990-9024-905E610316AE}"/>
              </a:ext>
            </a:extLst>
          </p:cNvPr>
          <p:cNvSpPr/>
          <p:nvPr/>
        </p:nvSpPr>
        <p:spPr>
          <a:xfrm>
            <a:off x="8722696" y="2029049"/>
            <a:ext cx="3402775" cy="699675"/>
          </a:xfrm>
          <a:prstGeom prst="wedgeRectCallout">
            <a:avLst>
              <a:gd name="adj1" fmla="val -42272"/>
              <a:gd name="adj2" fmla="val 775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Keep recursing until the desired number of clusters found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8A8E1C5-F5CE-47BE-8E65-71196A2B48E1}"/>
              </a:ext>
            </a:extLst>
          </p:cNvPr>
          <p:cNvSpPr/>
          <p:nvPr/>
        </p:nvSpPr>
        <p:spPr>
          <a:xfrm>
            <a:off x="59016" y="4320451"/>
            <a:ext cx="3520943" cy="1220813"/>
          </a:xfrm>
          <a:prstGeom prst="wedgeRectCallout">
            <a:avLst>
              <a:gd name="adj1" fmla="val 38637"/>
              <a:gd name="adj2" fmla="val -639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Learns a dendrogram-like structure with inputs at the leaf nodes.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Can then choose how many clusters we want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A81C329-FD0D-42CD-A9AB-708AF2F970B4}"/>
              </a:ext>
            </a:extLst>
          </p:cNvPr>
          <p:cNvSpPr/>
          <p:nvPr/>
        </p:nvSpPr>
        <p:spPr>
          <a:xfrm>
            <a:off x="9110431" y="5094156"/>
            <a:ext cx="2816324" cy="572240"/>
          </a:xfrm>
          <a:prstGeom prst="wedgeRectCallout">
            <a:avLst>
              <a:gd name="adj1" fmla="val -47046"/>
              <a:gd name="adj2" fmla="val 7280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Tricky because no labels (unlike Decision Trees)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67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963"/>
    </mc:Choice>
    <mc:Fallback xmlns="">
      <p:transition spd="slow" advTm="490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Graph Clustering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Often the data is given in form of a graph, not feat. </a:t>
                </a:r>
                <a:r>
                  <a:rPr lang="en-IN" dirty="0" err="1">
                    <a:latin typeface="Abadi Extra Light" panose="020B0204020104020204" pitchFamily="34" charset="0"/>
                  </a:rPr>
                  <a:t>vec</a:t>
                </a:r>
                <a:r>
                  <a:rPr lang="en-IN" dirty="0">
                    <a:latin typeface="Abadi Extra Light" panose="020B0204020104020204" pitchFamily="34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Usually in form of a pairwise similarity matrix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assumed to be the similarity between two nodes/inputs with indices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Examples: Social networks and various interaction networks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Goal is to cluster the nodes/inputs into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clusters (flat partitioning)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scheme is to somehow get an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embedding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graph nodes to get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feature vector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for each node and run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-means or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-means or any other clustering algo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Another way is to perform direct graph clustering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Spectral clustering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is such a popular graph clustering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E3C6373-8CD7-42EE-9748-6566AF6DDC9A}"/>
              </a:ext>
            </a:extLst>
          </p:cNvPr>
          <p:cNvSpPr/>
          <p:nvPr/>
        </p:nvSpPr>
        <p:spPr>
          <a:xfrm>
            <a:off x="13962973" y="707295"/>
            <a:ext cx="2030624" cy="762404"/>
          </a:xfrm>
          <a:prstGeom prst="wedgeRectCallout">
            <a:avLst>
              <a:gd name="adj1" fmla="val -42100"/>
              <a:gd name="adj2" fmla="val 674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Lot of recent work on learning node embeddings for graphs (e.g., node2vec and other related methods)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31D49A-EE8B-45D1-A7F2-7EFF534BC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726" y="310216"/>
            <a:ext cx="2067204" cy="164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E321C1E-D3B3-4671-9857-A059D29CE4B7}"/>
              </a:ext>
            </a:extLst>
          </p:cNvPr>
          <p:cNvSpPr/>
          <p:nvPr/>
        </p:nvSpPr>
        <p:spPr>
          <a:xfrm>
            <a:off x="9593440" y="2837203"/>
            <a:ext cx="2333315" cy="858484"/>
          </a:xfrm>
          <a:prstGeom prst="wedgeRectCallout">
            <a:avLst>
              <a:gd name="adj1" fmla="val 1830"/>
              <a:gd name="adj2" fmla="val 7511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Various graph embedding algorithms exist (e.g., node2vec)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1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553"/>
    </mc:Choice>
    <mc:Fallback xmlns="">
      <p:transition spd="slow" advTm="2895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Spectral Clustering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are given the node-node similarity matrix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Compute the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graph Laplacian </a:t>
                </a:r>
                <a14:m>
                  <m:oMath xmlns:m="http://schemas.openxmlformats.org/officeDocument/2006/math">
                    <m:r>
                      <a:rPr lang="en-GB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IN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a diagonal matrix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 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e>
                    </m:nary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(sum of similarities of node </a:t>
                </a:r>
                <a14:m>
                  <m:oMath xmlns:m="http://schemas.openxmlformats.org/officeDocument/2006/math"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with all other nodes)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Often, we work with a normalized graph Laplacian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𝓛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𝑛𝑜𝑟𝑚</m:t>
                        </m:r>
                      </m:sup>
                    </m:sSup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IN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the graph Laplacian, solve this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spectral decomposition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Now run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-means on the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matrix as the feature matrix of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nodes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Spectral clustering* is also closely related to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kernel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-means (but more general since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represent any graph) and “normalized cuts” for graphs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5E262D-E9B0-4DCA-95BB-FAC6F7AA0112}"/>
                  </a:ext>
                </a:extLst>
              </p:cNvPr>
              <p:cNvSpPr txBox="1"/>
              <p:nvPr/>
            </p:nvSpPr>
            <p:spPr>
              <a:xfrm>
                <a:off x="2927758" y="4122846"/>
                <a:ext cx="4153445" cy="675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800" b="0" i="1" smtClean="0">
                        <a:latin typeface="Cambria Math" panose="02040503050406030204" pitchFamily="18" charset="0"/>
                      </a:rPr>
                      <m:t>trace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5E262D-E9B0-4DCA-95BB-FAC6F7AA0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58" y="4122846"/>
                <a:ext cx="4153445" cy="675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57889D-E6DC-4A65-BCEA-135642BDE569}"/>
                  </a:ext>
                </a:extLst>
              </p:cNvPr>
              <p:cNvSpPr txBox="1"/>
              <p:nvPr/>
            </p:nvSpPr>
            <p:spPr>
              <a:xfrm>
                <a:off x="7418643" y="4123748"/>
                <a:ext cx="22240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IN" sz="28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.   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GB" sz="28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57889D-E6DC-4A65-BCEA-135642BD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643" y="4123748"/>
                <a:ext cx="22240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D0CF5DE-7EAA-4BCF-9DAA-AC8C9260A128}"/>
              </a:ext>
            </a:extLst>
          </p:cNvPr>
          <p:cNvSpPr txBox="1"/>
          <p:nvPr/>
        </p:nvSpPr>
        <p:spPr>
          <a:xfrm>
            <a:off x="67112" y="6458590"/>
            <a:ext cx="5060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*Kernel k-means, Spectral Clustering and Normalized Cuts (Dhillon et al, 2004)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0CCB2D-25B0-4D47-9A38-1C1843AABE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5511" y="578373"/>
            <a:ext cx="1010687" cy="96522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F1B1156-436E-4837-B959-3144131AEEF5}"/>
              </a:ext>
            </a:extLst>
          </p:cNvPr>
          <p:cNvSpPr/>
          <p:nvPr/>
        </p:nvSpPr>
        <p:spPr>
          <a:xfrm>
            <a:off x="7565231" y="219740"/>
            <a:ext cx="3473691" cy="911045"/>
          </a:xfrm>
          <a:prstGeom prst="wedgeRectCallout">
            <a:avLst>
              <a:gd name="adj1" fmla="val 56368"/>
              <a:gd name="adj2" fmla="val 192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Spectral clustering has a beautiful theory behind it (won’t get into it in this course; may refer to a very nice tutorial article listed below, if interested)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09B39-F963-4BF4-ACEE-88908FF3CFAD}"/>
              </a:ext>
            </a:extLst>
          </p:cNvPr>
          <p:cNvSpPr txBox="1"/>
          <p:nvPr/>
        </p:nvSpPr>
        <p:spPr>
          <a:xfrm>
            <a:off x="6429224" y="6458590"/>
            <a:ext cx="4274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 Tutorial on Spectral Clustering (Ulrike von </a:t>
            </a:r>
            <a:r>
              <a:rPr lang="en-GB" sz="1200" dirty="0" err="1"/>
              <a:t>Luxburg</a:t>
            </a:r>
            <a:r>
              <a:rPr lang="en-GB" sz="1200" dirty="0"/>
              <a:t>, 2007)</a:t>
            </a:r>
            <a:endParaRPr lang="en-IN" sz="12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120F86F-BEC3-465A-B777-8B560EBECF25}"/>
              </a:ext>
            </a:extLst>
          </p:cNvPr>
          <p:cNvSpPr/>
          <p:nvPr/>
        </p:nvSpPr>
        <p:spPr>
          <a:xfrm>
            <a:off x="9840783" y="3617809"/>
            <a:ext cx="2101352" cy="721382"/>
          </a:xfrm>
          <a:prstGeom prst="wedgeRectCallout">
            <a:avLst>
              <a:gd name="adj1" fmla="val -57249"/>
              <a:gd name="adj2" fmla="val 39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Meaning U has orthonormal columns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9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576"/>
    </mc:Choice>
    <mc:Fallback xmlns="">
      <p:transition spd="slow" advTm="3055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 animBg="1"/>
      <p:bldP spid="7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Density based Clustering - DBSCAN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DBSCAN: Density Based Spatial Clustering of Applications with Noise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Uses notion of </a:t>
                </a:r>
                <a:r>
                  <a:rPr lang="en-GB" u="sng" dirty="0">
                    <a:latin typeface="Abadi Extra Light" panose="020B0204020104020204" pitchFamily="34" charset="0"/>
                  </a:rPr>
                  <a:t>density</a:t>
                </a:r>
                <a:r>
                  <a:rPr lang="en-GB" dirty="0">
                    <a:latin typeface="Abadi Extra Light" panose="020B0204020104020204" pitchFamily="34" charset="0"/>
                  </a:rPr>
                  <a:t> of points (not in the sense of probability density) around a point</a:t>
                </a: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Has some very nice properties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Does not require specifying the number of clusters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learn arbitrary shaped clusters (since it only considers of density of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Robust against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outliers</a:t>
                </a:r>
                <a:r>
                  <a:rPr lang="en-GB" dirty="0">
                    <a:latin typeface="Abadi Extra Light" panose="020B0204020104020204" pitchFamily="34" charset="0"/>
                  </a:rPr>
                  <a:t> (leaves them </a:t>
                </a:r>
                <a:r>
                  <a:rPr lang="en-GB" dirty="0" err="1">
                    <a:latin typeface="Abadi Extra Light" panose="020B0204020104020204" pitchFamily="34" charset="0"/>
                  </a:rPr>
                  <a:t>unclustered</a:t>
                </a:r>
                <a:r>
                  <a:rPr lang="en-GB" dirty="0">
                    <a:latin typeface="Abadi Extra Light" panose="020B0204020104020204" pitchFamily="34" charset="0"/>
                  </a:rPr>
                  <a:t>!), unlike other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clust</a:t>
                </a:r>
                <a:r>
                  <a:rPr lang="en-GB" dirty="0">
                    <a:latin typeface="Abadi Extra Light" panose="020B0204020104020204" pitchFamily="34" charset="0"/>
                  </a:rPr>
                  <a:t>. algos like </a:t>
                </a:r>
                <a:r>
                  <a:rPr lang="en-GB" i="1" dirty="0">
                    <a:latin typeface="Abadi Extra Light" panose="020B0204020104020204" pitchFamily="34" charset="0"/>
                  </a:rPr>
                  <a:t>K</a:t>
                </a:r>
                <a:r>
                  <a:rPr lang="en-GB" dirty="0">
                    <a:latin typeface="Abadi Extra Light" panose="020B0204020104020204" pitchFamily="34" charset="0"/>
                  </a:rPr>
                  <a:t>-means</a:t>
                </a: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Basic idea in DBSCAN is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Want all points within a cluster to be at most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distance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apart from each other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Want at least </a:t>
                </a:r>
                <a:r>
                  <a:rPr lang="en-GB" sz="22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minPoints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points within </a:t>
                </a:r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distance of a point (such a point is called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“core” point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Points that don’t have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minPoints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within </a:t>
                </a:r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distance are called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“border”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Points that are neither core nor border point are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outliers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DDC7AA4-30AB-4E9B-8B06-63EA2510C422}"/>
              </a:ext>
            </a:extLst>
          </p:cNvPr>
          <p:cNvSpPr/>
          <p:nvPr/>
        </p:nvSpPr>
        <p:spPr>
          <a:xfrm>
            <a:off x="5025005" y="1988191"/>
            <a:ext cx="2776756" cy="654341"/>
          </a:xfrm>
          <a:prstGeom prst="wedgeRectCallout">
            <a:avLst>
              <a:gd name="adj1" fmla="val -61833"/>
              <a:gd name="adj2" fmla="val -535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DBSCAN treats densely connected points as a cluster, regardless of the shape of the cluster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CCD97-78CB-4CA3-9740-E1E5AF86E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7277" y="2315361"/>
            <a:ext cx="1544802" cy="860438"/>
          </a:xfrm>
          <a:prstGeom prst="rect">
            <a:avLst/>
          </a:prstGeom>
        </p:spPr>
      </p:pic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BD840DE9-BCE7-4646-96B9-BADDD44A5B16}"/>
              </a:ext>
            </a:extLst>
          </p:cNvPr>
          <p:cNvSpPr/>
          <p:nvPr/>
        </p:nvSpPr>
        <p:spPr>
          <a:xfrm>
            <a:off x="10714139" y="2133812"/>
            <a:ext cx="1391175" cy="896993"/>
          </a:xfrm>
          <a:prstGeom prst="wedgeRectCallout">
            <a:avLst>
              <a:gd name="adj1" fmla="val -67260"/>
              <a:gd name="adj2" fmla="val 3154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Grey points left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unclustered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since they are most likely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8FE36F7-B377-40D8-9337-AC191B49C31A}"/>
                  </a:ext>
                </a:extLst>
              </p:cNvPr>
              <p:cNvSpPr/>
              <p:nvPr/>
            </p:nvSpPr>
            <p:spPr>
              <a:xfrm>
                <a:off x="9865217" y="4246691"/>
                <a:ext cx="2061538" cy="685367"/>
              </a:xfrm>
              <a:prstGeom prst="wedgeRectCallout">
                <a:avLst>
                  <a:gd name="adj1" fmla="val -56015"/>
                  <a:gd name="adj2" fmla="val 8604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Accuracy of DBSCAN depends crucially on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minPoint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hyperparams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08FE36F7-B377-40D8-9337-AC191B49C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217" y="4246691"/>
                <a:ext cx="2061538" cy="685367"/>
              </a:xfrm>
              <a:prstGeom prst="wedgeRectCallout">
                <a:avLst>
                  <a:gd name="adj1" fmla="val -56015"/>
                  <a:gd name="adj2" fmla="val 86044"/>
                </a:avLst>
              </a:prstGeom>
              <a:blipFill>
                <a:blip r:embed="rId7"/>
                <a:stretch>
                  <a:fillRect t="-3145" r="-134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404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175"/>
    </mc:Choice>
    <mc:Fallback xmlns="">
      <p:transition spd="slow" advTm="4051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6.5|19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30.4|35.9|98.3|47.1|40.4|20.8|18.8|47.3|54.3|2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4|14.6|199.1|18.8|23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|8.9|20.3|16.6|29.5|6.4|7.8|4.6|4.6|18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8.5|19|54|58|71.9|8.2|6.6|49.1|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22.4|39.5|42.9|34.2|54.3|46.7|13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8.5|14.1|13.4|56.7|15.8|3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13.1|26.6|24|25.4|22.9|8|15.1|18.1|40.3|65.3|49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3.7|99.6|12.3|20.4|82.6|17.7|73.7|12.3|25.4|10.9|30.1|33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23.3|26.9|32.9|23.8|38.2|14.9|55.3|40.6|1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6.5|13|22.1|28.7|5.6|19.8|30.6|1.6|25.3|30.3|7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|16.1|23.8|33.4|3|27.2|20|40.6|38.6|7.7|29.4|33.8|34|2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2.4|24.8|1.1|5.9|26.2|13.7|4.4|25.1|7.1|123.5|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29993</TotalTime>
  <Words>1771</Words>
  <Application>Microsoft Office PowerPoint</Application>
  <PresentationFormat>Widescreen</PresentationFormat>
  <Paragraphs>257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Data Clustering (Contd)</vt:lpstr>
      <vt:lpstr>Plan</vt:lpstr>
      <vt:lpstr>K-means: Hard vs Soft Clustering</vt:lpstr>
      <vt:lpstr>K-means: Decision Boundaries and Cluster Sizes/Shapes</vt:lpstr>
      <vt:lpstr>Kernel K-means</vt:lpstr>
      <vt:lpstr>Hierarchical Clustering</vt:lpstr>
      <vt:lpstr>Graph Clustering</vt:lpstr>
      <vt:lpstr>Spectral Clustering</vt:lpstr>
      <vt:lpstr>Density based Clustering - DBSCAN</vt:lpstr>
      <vt:lpstr>DBSCAN (Contd)</vt:lpstr>
      <vt:lpstr>Going the Probabilistic Way..</vt:lpstr>
      <vt:lpstr>Going the Probabilistic Way..</vt:lpstr>
      <vt:lpstr>Clustering vs Classification</vt:lpstr>
      <vt:lpstr>Clustering can help supervised learning, too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1946</cp:revision>
  <dcterms:created xsi:type="dcterms:W3CDTF">2020-07-07T20:42:16Z</dcterms:created>
  <dcterms:modified xsi:type="dcterms:W3CDTF">2020-11-08T13:20:03Z</dcterms:modified>
</cp:coreProperties>
</file>