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472" r:id="rId2"/>
    <p:sldId id="494" r:id="rId3"/>
    <p:sldId id="510" r:id="rId4"/>
    <p:sldId id="512" r:id="rId5"/>
    <p:sldId id="509" r:id="rId6"/>
    <p:sldId id="511" r:id="rId7"/>
    <p:sldId id="5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21C8C"/>
    <a:srgbClr val="B806AB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Data Clustering: Some Other Aspects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0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(K-means++, Overlapping Clustering, Evaluation)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54"/>
    </mc:Choice>
    <mc:Fallback xmlns="">
      <p:transition spd="slow" advTm="670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K-means++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 results can be sensitive to initialization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-means++ (Arthur and </a:t>
                </a:r>
                <a:r>
                  <a:rPr lang="en-IN" dirty="0" err="1">
                    <a:latin typeface="Abadi Extra Light" panose="020B0204020104020204" pitchFamily="34" charset="0"/>
                  </a:rPr>
                  <a:t>Vassilvitskii</a:t>
                </a:r>
                <a:r>
                  <a:rPr lang="en-IN" dirty="0">
                    <a:latin typeface="Abadi Extra Light" panose="020B0204020104020204" pitchFamily="34" charset="0"/>
                  </a:rPr>
                  <a:t>, 2007) an improvement over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</a:t>
                </a: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Only difference is the way we initialize the cluster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centers</a:t>
                </a:r>
                <a:r>
                  <a:rPr lang="en-IN" dirty="0">
                    <a:latin typeface="Abadi Extra Light" panose="020B0204020104020204" pitchFamily="34" charset="0"/>
                  </a:rPr>
                  <a:t> (rest of it is just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-means)</a:t>
                </a:r>
              </a:p>
              <a:p>
                <a:pPr marL="457200" lvl="1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Basic idea: Initialize cluster </a:t>
                </a:r>
                <a:r>
                  <a:rPr lang="en-IN" sz="2200" dirty="0" err="1">
                    <a:latin typeface="Abadi Extra Light" panose="020B0204020104020204" pitchFamily="34" charset="0"/>
                  </a:rPr>
                  <a:t>centers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such that they are reasonably far from each other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-means++, the cluster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are chosen to be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of the data points themselves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731B03-7D86-41B4-99E5-5535A1AA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22" y="1932768"/>
            <a:ext cx="2827556" cy="18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06B432-040A-48BE-95AE-EA47D4F5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26" y="1892326"/>
            <a:ext cx="2827556" cy="189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D4DE4-5B99-451B-A0F3-C99F418B8C29}"/>
              </a:ext>
            </a:extLst>
          </p:cNvPr>
          <p:cNvSpPr txBox="1"/>
          <p:nvPr/>
        </p:nvSpPr>
        <p:spPr>
          <a:xfrm>
            <a:off x="6096000" y="1608498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Poor initialization: bad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31973-3F70-47C9-B9EA-E884DB85F3C7}"/>
              </a:ext>
            </a:extLst>
          </p:cNvPr>
          <p:cNvSpPr txBox="1"/>
          <p:nvPr/>
        </p:nvSpPr>
        <p:spPr>
          <a:xfrm>
            <a:off x="3009899" y="1568056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Desired clustering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6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17"/>
    </mc:Choice>
    <mc:Fallback xmlns="">
      <p:transition spd="slow" advTm="175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K-means++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K-means++ works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Choose the first cluster mean uniformly randomly to be </a:t>
                </a: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 of the data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subsequent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cluster means are chosen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GB" sz="1800" dirty="0">
                    <a:latin typeface="Abadi Extra Light" panose="020B0204020104020204" pitchFamily="34" charset="0"/>
                  </a:rPr>
                  <a:t>For each unselected point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800" b="1" dirty="0">
                    <a:latin typeface="Abadi Extra Light" panose="020B0204020104020204" pitchFamily="34" charset="0"/>
                  </a:rPr>
                  <a:t>, </a:t>
                </a:r>
                <a:r>
                  <a:rPr lang="en-GB" sz="1800" dirty="0">
                    <a:latin typeface="Abadi Extra Light" panose="020B0204020104020204" pitchFamily="34" charset="0"/>
                  </a:rPr>
                  <a:t>compute its </a:t>
                </a:r>
                <a:r>
                  <a:rPr lang="en-GB" sz="1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smallest distance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Abadi Extra Light" panose="020B0204020104020204" pitchFamily="34" charset="0"/>
                  </a:rPr>
                  <a:t> from </a:t>
                </a:r>
                <a:r>
                  <a:rPr lang="en-GB" sz="1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already initialized means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GB" sz="180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GB" sz="1800" dirty="0">
                    <a:latin typeface="Abadi Extra Light" panose="020B0204020104020204" pitchFamily="34" charset="0"/>
                  </a:rPr>
                  <a:t>Select the next cluster mean </a:t>
                </a:r>
                <a:r>
                  <a:rPr lang="en-GB" sz="1800" dirty="0" err="1">
                    <a:latin typeface="Abadi Extra Light" panose="020B0204020104020204" pitchFamily="34" charset="0"/>
                  </a:rPr>
                  <a:t>unif</a:t>
                </a:r>
                <a:r>
                  <a:rPr lang="en-GB" sz="1800" dirty="0">
                    <a:latin typeface="Abadi Extra Light" panose="020B0204020104020204" pitchFamily="34" charset="0"/>
                  </a:rPr>
                  <a:t>. rand. to be one of the unselected points based on probability prop. to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b="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endParaRPr lang="en-IN" sz="1800" b="0" dirty="0">
                  <a:latin typeface="Abadi Extra Light" panose="020B0204020104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GB" sz="1800" dirty="0">
                    <a:latin typeface="Abadi Extra Light" panose="020B0204020104020204" pitchFamily="34" charset="0"/>
                  </a:rPr>
                  <a:t>Repeat 1 and 2 until the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800" dirty="0">
                    <a:latin typeface="Abadi Extra Light" panose="020B0204020104020204" pitchFamily="34" charset="0"/>
                  </a:rPr>
                  <a:t> cluster means are initialized</a:t>
                </a:r>
              </a:p>
              <a:p>
                <a:pPr marL="914400" lvl="2" indent="0">
                  <a:buNone/>
                </a:pPr>
                <a:endParaRPr lang="en-GB" sz="1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Now run standard K-means with these initial cluster means</a:t>
                </a: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K-means++ initialization scheme sort of ensures that the initial cluster means are located in different clusters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1A2D1BC-07DB-4AB1-87D9-14FEDCE6AB01}"/>
              </a:ext>
            </a:extLst>
          </p:cNvPr>
          <p:cNvSpPr/>
          <p:nvPr/>
        </p:nvSpPr>
        <p:spPr>
          <a:xfrm>
            <a:off x="9075564" y="4681459"/>
            <a:ext cx="2454571" cy="843578"/>
          </a:xfrm>
          <a:prstGeom prst="wedgeRectCallout">
            <a:avLst>
              <a:gd name="adj1" fmla="val -1884"/>
              <a:gd name="adj2" fmla="val -871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Thus farthest points are most likely to be selected as cluster means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1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243"/>
    </mc:Choice>
    <mc:Fallback xmlns="">
      <p:transition spd="slow" advTm="298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Overlapping Clustering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Have seen hard clustering and soft clustering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hard clustering,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a one-hot vector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soft clustering,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a vector of probabilities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Overlapping Clustering: A point can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simultaneously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belong to multiple clusters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is different from soft-clustering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would be 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rather than a one hot or probability vector,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general, more difficult than hard/soft clustering (for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data points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clusters, the size of the space of possible solutions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𝑁𝐾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- exp in both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K-means has extensions* for doing overlapping clustering. There also exist latent variable models for doing overlapping clustering</a:t>
                </a:r>
              </a:p>
              <a:p>
                <a:pPr marL="457200" lvl="1" indent="0">
                  <a:buNone/>
                </a:pPr>
                <a:r>
                  <a:rPr lang="en-GB" sz="2200" dirty="0">
                    <a:latin typeface="Abadi Extra Light" panose="020B0204020104020204" pitchFamily="34" charset="0"/>
                  </a:rPr>
                  <a:t>			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1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20741-1618-4AE5-9C11-367DBE7916C4}"/>
                  </a:ext>
                </a:extLst>
              </p:cNvPr>
              <p:cNvSpPr txBox="1"/>
              <p:nvPr/>
            </p:nvSpPr>
            <p:spPr>
              <a:xfrm>
                <a:off x="2997261" y="3909552"/>
                <a:ext cx="29328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3200" dirty="0">
                          <a:latin typeface="Abadi Extra Light" panose="020B0204020104020204" pitchFamily="34" charset="0"/>
                        </a:rPr>
                        <m:t> = [1 0 0 1 0]</m:t>
                      </m:r>
                    </m:oMath>
                  </m:oMathPara>
                </a14:m>
                <a:endParaRPr lang="en-GB" sz="3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20741-1618-4AE5-9C11-367DBE79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61" y="3909552"/>
                <a:ext cx="293285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E3DC232E-C8E2-4180-993F-ECF44C1CE096}"/>
                  </a:ext>
                </a:extLst>
              </p:cNvPr>
              <p:cNvSpPr/>
              <p:nvPr/>
            </p:nvSpPr>
            <p:spPr>
              <a:xfrm>
                <a:off x="6373216" y="3894313"/>
                <a:ext cx="5189544" cy="522919"/>
              </a:xfrm>
              <a:prstGeom prst="wedgeRectCallout">
                <a:avLst>
                  <a:gd name="adj1" fmla="val -58832"/>
                  <a:gd name="adj2" fmla="val 112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K=5 clusters with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(</a:t>
                </a:r>
                <a:r>
                  <a:rPr lang="en-IN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whole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not in terms of probabilities) to clusters 1 and 4 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E3DC232E-C8E2-4180-993F-ECF44C1CE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16" y="3894313"/>
                <a:ext cx="5189544" cy="522919"/>
              </a:xfrm>
              <a:prstGeom prst="wedgeRectCallout">
                <a:avLst>
                  <a:gd name="adj1" fmla="val -58832"/>
                  <a:gd name="adj2" fmla="val 11297"/>
                </a:avLst>
              </a:prstGeom>
              <a:blipFill>
                <a:blip r:embed="rId7"/>
                <a:stretch>
                  <a:fillRect t="-15730" b="-2584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8784A5D-08A3-46DD-AF98-51322C609200}"/>
              </a:ext>
            </a:extLst>
          </p:cNvPr>
          <p:cNvSpPr txBox="1"/>
          <p:nvPr/>
        </p:nvSpPr>
        <p:spPr>
          <a:xfrm>
            <a:off x="186138" y="6458590"/>
            <a:ext cx="10905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*An extended version of the k-means method for overlapping clustering (</a:t>
            </a:r>
            <a:r>
              <a:rPr lang="en-IN" sz="1400" dirty="0" err="1"/>
              <a:t>Cleuziou</a:t>
            </a:r>
            <a:r>
              <a:rPr lang="en-IN" sz="1400" dirty="0"/>
              <a:t>, 2008); Non-exhaustive, Overlapping k-means (Whang et al, 2015)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0BC2899-754A-41C3-BC51-B89829528D67}"/>
              </a:ext>
            </a:extLst>
          </p:cNvPr>
          <p:cNvSpPr/>
          <p:nvPr/>
        </p:nvSpPr>
        <p:spPr>
          <a:xfrm>
            <a:off x="7796721" y="397231"/>
            <a:ext cx="4130034" cy="790209"/>
          </a:xfrm>
          <a:prstGeom prst="wedgeRectCallout">
            <a:avLst>
              <a:gd name="adj1" fmla="val -39091"/>
              <a:gd name="adj2" fmla="val 755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Kind of unsupervised version of multi-label classification (just like standard clustering is like unsupervised multi-class classification)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322C03A-8323-48B8-9AD2-67B9F0785D5C}"/>
              </a:ext>
            </a:extLst>
          </p:cNvPr>
          <p:cNvSpPr/>
          <p:nvPr/>
        </p:nvSpPr>
        <p:spPr>
          <a:xfrm>
            <a:off x="7493794" y="1421058"/>
            <a:ext cx="4432961" cy="1113290"/>
          </a:xfrm>
          <a:prstGeom prst="wedgeRectCallout">
            <a:avLst>
              <a:gd name="adj1" fmla="val -3332"/>
              <a:gd name="adj2" fmla="val 650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Example: Clustering people based on the interests they may have (a person may have multiple interests; thus may belong to more than one cluster simultaneously)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247"/>
    </mc:Choice>
    <mc:Fallback xmlns="">
      <p:transition spd="slow" advTm="405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  <p:bldP spid="11" grpId="0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Evaluating Clustering Algorithms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Clustering algos are in general harder to evaluate since we rarely know the ground truth clustering (since clustering is unsupervised)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ground truth labels not available, use output of clustering for some other task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example, use cluster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(hard or soft) as a new feature representation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Performance on some task using this new rep. is a measure of goodness of clustering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ground truth labels are available, can compare them with clustering based labels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 straightforward to compute accuracy since the label identities may not be the same, e.g., </a:t>
                </a:r>
              </a:p>
              <a:p>
                <a:pPr marL="457200" lvl="1" indent="0">
                  <a:buNone/>
                </a:pPr>
                <a:r>
                  <a:rPr lang="en-GB" sz="2200" dirty="0">
                    <a:latin typeface="Abadi Extra Light" panose="020B0204020104020204" pitchFamily="34" charset="0"/>
                  </a:rPr>
                  <a:t>			 </a:t>
                </a:r>
                <a:r>
                  <a:rPr lang="en-GB" sz="1800" dirty="0">
                    <a:latin typeface="Abadi Extra Light" panose="020B0204020104020204" pitchFamily="34" charset="0"/>
                  </a:rPr>
                  <a:t>Ground truth = [1 1 1 0 0 0]     Clustering = [0 0 0 1 1 1]     </a:t>
                </a:r>
              </a:p>
              <a:p>
                <a:pPr marL="457200" lvl="1" indent="0">
                  <a:buNone/>
                </a:pPr>
                <a:r>
                  <a:rPr lang="en-GB" sz="1800" dirty="0">
                    <a:latin typeface="Abadi Extra Light" panose="020B0204020104020204" pitchFamily="34" charset="0"/>
                  </a:rPr>
                  <a:t>                                  (Perfect clustering but zero “accuracy” if we just do a direct match)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There are various metrics that take into account the above fact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badi Extra Light" panose="020B0204020104020204" pitchFamily="34" charset="0"/>
                  </a:rPr>
                  <a:t>Purity, Rand Index, F-score, Normalized Mutual Information, etc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275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088"/>
    </mc:Choice>
    <mc:Fallback xmlns="">
      <p:transition spd="slow" advTm="281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Evaluating Clustering Algorithms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Purity: Looks at how many points in each cluster belong to the majority class in that cluster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Rand Index (RI): Can also look at what fractions of pairs of points with same (resp. different) label are assigned to same (resp. different) cluster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12E3F3-42A3-4EEC-9CEE-B78CABAF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58" y="1975091"/>
            <a:ext cx="39147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4C0EAB-2C26-40B8-AC8F-D1273045F1AF}"/>
              </a:ext>
            </a:extLst>
          </p:cNvPr>
          <p:cNvSpPr txBox="1"/>
          <p:nvPr/>
        </p:nvSpPr>
        <p:spPr>
          <a:xfrm>
            <a:off x="4254374" y="2444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31570-6F77-4AEB-95D8-081F059085D3}"/>
              </a:ext>
            </a:extLst>
          </p:cNvPr>
          <p:cNvSpPr txBox="1"/>
          <p:nvPr/>
        </p:nvSpPr>
        <p:spPr>
          <a:xfrm>
            <a:off x="5555102" y="2444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6947-F966-4ACD-B3EB-8C8C65AA30D3}"/>
              </a:ext>
            </a:extLst>
          </p:cNvPr>
          <p:cNvSpPr txBox="1"/>
          <p:nvPr/>
        </p:nvSpPr>
        <p:spPr>
          <a:xfrm>
            <a:off x="6855830" y="2444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7DDFF18-D84D-4BB2-A18F-12EE615E38D3}"/>
              </a:ext>
            </a:extLst>
          </p:cNvPr>
          <p:cNvSpPr/>
          <p:nvPr/>
        </p:nvSpPr>
        <p:spPr>
          <a:xfrm>
            <a:off x="395167" y="2387530"/>
            <a:ext cx="2947880" cy="689596"/>
          </a:xfrm>
          <a:prstGeom prst="wedgeRectCallout">
            <a:avLst>
              <a:gd name="adj1" fmla="val 68148"/>
              <a:gd name="adj2" fmla="val 959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3 classes  (x, o ,   , assuming known ground truth labels)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4007D45-3BE6-43BF-AE64-08868A125AA1}"/>
              </a:ext>
            </a:extLst>
          </p:cNvPr>
          <p:cNvSpPr/>
          <p:nvPr/>
        </p:nvSpPr>
        <p:spPr>
          <a:xfrm>
            <a:off x="2009867" y="2544780"/>
            <a:ext cx="117446" cy="12043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87D824-6D2A-4F5B-8188-F1F979E02EA9}"/>
                  </a:ext>
                </a:extLst>
              </p:cNvPr>
              <p:cNvSpPr txBox="1"/>
              <p:nvPr/>
            </p:nvSpPr>
            <p:spPr>
              <a:xfrm>
                <a:off x="7778173" y="2547662"/>
                <a:ext cx="2727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Purity = (5+4+3)/17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≈0.71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87D824-6D2A-4F5B-8188-F1F979E0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73" y="2547662"/>
                <a:ext cx="2727029" cy="369332"/>
              </a:xfrm>
              <a:prstGeom prst="rect">
                <a:avLst/>
              </a:prstGeom>
              <a:blipFill>
                <a:blip r:embed="rId6"/>
                <a:stretch>
                  <a:fillRect l="-2013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3F9157A-8DF4-4D56-9821-CF31B21D7A2B}"/>
              </a:ext>
            </a:extLst>
          </p:cNvPr>
          <p:cNvSpPr/>
          <p:nvPr/>
        </p:nvSpPr>
        <p:spPr>
          <a:xfrm>
            <a:off x="8891572" y="1918940"/>
            <a:ext cx="2454571" cy="525941"/>
          </a:xfrm>
          <a:prstGeom prst="wedgeRectCallout">
            <a:avLst>
              <a:gd name="adj1" fmla="val -37825"/>
              <a:gd name="adj2" fmla="val 7927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Sum and divide by total number of points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9BAB620-AF64-4ADD-9B7D-71901885A7A2}"/>
              </a:ext>
            </a:extLst>
          </p:cNvPr>
          <p:cNvSpPr/>
          <p:nvPr/>
        </p:nvSpPr>
        <p:spPr>
          <a:xfrm>
            <a:off x="7663334" y="3033413"/>
            <a:ext cx="4342528" cy="276457"/>
          </a:xfrm>
          <a:prstGeom prst="wedgeRectCallout">
            <a:avLst>
              <a:gd name="adj1" fmla="val -41095"/>
              <a:gd name="adj2" fmla="val -1064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Close to 0 for bad clustering, 1 for perfect clustering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89CD042-67DE-484B-B43B-19D97DEC7EDD}"/>
              </a:ext>
            </a:extLst>
          </p:cNvPr>
          <p:cNvSpPr/>
          <p:nvPr/>
        </p:nvSpPr>
        <p:spPr>
          <a:xfrm>
            <a:off x="4213280" y="3506372"/>
            <a:ext cx="7729563" cy="276457"/>
          </a:xfrm>
          <a:prstGeom prst="wedgeRectCallout">
            <a:avLst>
              <a:gd name="adj1" fmla="val 232"/>
              <a:gd name="adj2" fmla="val -1355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a bad metric if number of clusters is very large – each cluster will be kind of pure anyway</a:t>
            </a:r>
          </a:p>
        </p:txBody>
      </p:sp>
      <p:pic>
        <p:nvPicPr>
          <p:cNvPr id="1026" name="Picture 2" descr="\begin{eqnarray*}&#10;\mbox{RI} = \frac{\mbox{TP}+\mbox{TN}}{\mbox{TP}+\mbox{FP}+\mbox{FN}+\mbox{TN}}&#10;\end{eqnarray*}">
            <a:extLst>
              <a:ext uri="{FF2B5EF4-FFF2-40B4-BE49-F238E27FC236}">
                <a16:creationId xmlns:a16="http://schemas.microsoft.com/office/drawing/2014/main" id="{3013F117-4337-4871-99C6-90250056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37" y="5488559"/>
            <a:ext cx="3223642" cy="7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7E76B5C-EE54-4BF0-9A04-FE285ADA0DF1}"/>
              </a:ext>
            </a:extLst>
          </p:cNvPr>
          <p:cNvSpPr/>
          <p:nvPr/>
        </p:nvSpPr>
        <p:spPr>
          <a:xfrm>
            <a:off x="3850700" y="4877857"/>
            <a:ext cx="3277673" cy="525941"/>
          </a:xfrm>
          <a:prstGeom prst="wedgeRectCallout">
            <a:avLst>
              <a:gd name="adj1" fmla="val 40530"/>
              <a:gd name="adj2" fmla="val 729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True Positive: No. of pairs with same true label and same cluster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33F19B5-FE6C-4AB0-97A1-E333608AD8AC}"/>
              </a:ext>
            </a:extLst>
          </p:cNvPr>
          <p:cNvSpPr/>
          <p:nvPr/>
        </p:nvSpPr>
        <p:spPr>
          <a:xfrm>
            <a:off x="8012031" y="4913338"/>
            <a:ext cx="3277673" cy="525941"/>
          </a:xfrm>
          <a:prstGeom prst="wedgeRectCallout">
            <a:avLst>
              <a:gd name="adj1" fmla="val -47666"/>
              <a:gd name="adj2" fmla="val 817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True Negative: No. of pairs with diff true label and diff clusters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B7A7AEBC-C9D2-4CAF-B241-FE5BC20A5ADD}"/>
              </a:ext>
            </a:extLst>
          </p:cNvPr>
          <p:cNvSpPr/>
          <p:nvPr/>
        </p:nvSpPr>
        <p:spPr>
          <a:xfrm>
            <a:off x="4203612" y="6264044"/>
            <a:ext cx="3277673" cy="525941"/>
          </a:xfrm>
          <a:prstGeom prst="wedgeRectCallout">
            <a:avLst>
              <a:gd name="adj1" fmla="val 36224"/>
              <a:gd name="adj2" fmla="val -6520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False Positive: No. of pairs with diff true label and same cluster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6537387-ED5A-4E5F-920D-E2AD300CB111}"/>
              </a:ext>
            </a:extLst>
          </p:cNvPr>
          <p:cNvSpPr/>
          <p:nvPr/>
        </p:nvSpPr>
        <p:spPr>
          <a:xfrm>
            <a:off x="7665883" y="6247138"/>
            <a:ext cx="3277673" cy="525941"/>
          </a:xfrm>
          <a:prstGeom prst="wedgeRectCallout">
            <a:avLst>
              <a:gd name="adj1" fmla="val -40004"/>
              <a:gd name="adj2" fmla="val -627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False Negative: No. of pairs with same true label and diff cluster</a:t>
            </a:r>
          </a:p>
        </p:txBody>
      </p:sp>
      <p:pic>
        <p:nvPicPr>
          <p:cNvPr id="1028" name="Picture 4" descr="\begin{eqnarray*}&#10;P = \frac{\mbox{TP}}{\mbox{TP}+\mbox{FP}} \qquad&#10;R = \frac{\mb...&#10;...+\mbox{FN}} \qquad&#10;F_{\beta} = \frac{(\beta^2+1)PR}{\beta^2 P+R}&#10;\end{eqnarray*}">
            <a:extLst>
              <a:ext uri="{FF2B5EF4-FFF2-40B4-BE49-F238E27FC236}">
                <a16:creationId xmlns:a16="http://schemas.microsoft.com/office/drawing/2014/main" id="{F9A552B4-7EB0-4CF5-BD02-2238ABC1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" y="5693842"/>
            <a:ext cx="35718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FCE9B2-996E-4E73-81E6-7982C239E5C2}"/>
                  </a:ext>
                </a:extLst>
              </p:cNvPr>
              <p:cNvSpPr txBox="1"/>
              <p:nvPr/>
            </p:nvSpPr>
            <p:spPr>
              <a:xfrm>
                <a:off x="71053" y="5299760"/>
                <a:ext cx="237776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score is also popular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FCE9B2-996E-4E73-81E6-7982C239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3" y="5299760"/>
                <a:ext cx="2377767" cy="394082"/>
              </a:xfrm>
              <a:prstGeom prst="rect">
                <a:avLst/>
              </a:prstGeom>
              <a:blipFill>
                <a:blip r:embed="rId9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FF073A2-CA7D-438A-A6F1-44D4FA26EF2F}"/>
              </a:ext>
            </a:extLst>
          </p:cNvPr>
          <p:cNvSpPr/>
          <p:nvPr/>
        </p:nvSpPr>
        <p:spPr>
          <a:xfrm>
            <a:off x="71053" y="5299760"/>
            <a:ext cx="3677505" cy="964284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F7B3CC6D-9D42-42BB-BC25-89B3DE165FE4}"/>
              </a:ext>
            </a:extLst>
          </p:cNvPr>
          <p:cNvSpPr/>
          <p:nvPr/>
        </p:nvSpPr>
        <p:spPr>
          <a:xfrm>
            <a:off x="83170" y="6301981"/>
            <a:ext cx="1044362" cy="386337"/>
          </a:xfrm>
          <a:prstGeom prst="wedgeRectCallout">
            <a:avLst>
              <a:gd name="adj1" fmla="val -37809"/>
              <a:gd name="adj2" fmla="val -9438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Precision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BBA0A07-968F-4B04-A314-14339CA73996}"/>
              </a:ext>
            </a:extLst>
          </p:cNvPr>
          <p:cNvSpPr/>
          <p:nvPr/>
        </p:nvSpPr>
        <p:spPr>
          <a:xfrm>
            <a:off x="1309607" y="6301980"/>
            <a:ext cx="749930" cy="386337"/>
          </a:xfrm>
          <a:prstGeom prst="wedgeRectCallout">
            <a:avLst>
              <a:gd name="adj1" fmla="val -37809"/>
              <a:gd name="adj2" fmla="val -9438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Recall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8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581"/>
    </mc:Choice>
    <mc:Fallback xmlns="">
      <p:transition spd="slow" advTm="631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  <p:bldP spid="5" grpId="0" animBg="1"/>
      <p:bldP spid="6" grpId="0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16" grpId="0"/>
      <p:bldP spid="17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Latent variable models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9"/>
    </mc:Choice>
    <mc:Fallback xmlns="">
      <p:transition spd="slow" advTm="1452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2|21.3|45.4|12.8|18.3|3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.8|33.1|14.5|26.8|34.7|9.6|20.9|1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5.8|14.4|20.6|39.4|5.1|50.7|46.5|14.6|12.5|28.2|109.2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25.4|38.7|58.4|25.5|22.3|23.5|45.6|8.3|1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0.6|40.7|68.2|21.4|11.2|10.9|86.5|54.6|19.5|40.6|28.3|33|31.6|26.6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30591</TotalTime>
  <Words>834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Data Clustering: Some Other Aspects (K-means++, Overlapping Clustering, Evaluation)</vt:lpstr>
      <vt:lpstr>K-means++</vt:lpstr>
      <vt:lpstr>K-means++</vt:lpstr>
      <vt:lpstr>Overlapping Clustering</vt:lpstr>
      <vt:lpstr>Evaluating Clustering Algorithms</vt:lpstr>
      <vt:lpstr>Evaluating Clustering Algorithms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1972</cp:revision>
  <dcterms:created xsi:type="dcterms:W3CDTF">2020-07-07T20:42:16Z</dcterms:created>
  <dcterms:modified xsi:type="dcterms:W3CDTF">2020-11-10T04:29:31Z</dcterms:modified>
</cp:coreProperties>
</file>