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472" r:id="rId2"/>
    <p:sldId id="524" r:id="rId3"/>
    <p:sldId id="539" r:id="rId4"/>
    <p:sldId id="525" r:id="rId5"/>
    <p:sldId id="540" r:id="rId6"/>
    <p:sldId id="526" r:id="rId7"/>
    <p:sldId id="527" r:id="rId8"/>
    <p:sldId id="529" r:id="rId9"/>
    <p:sldId id="530" r:id="rId10"/>
    <p:sldId id="531" r:id="rId11"/>
    <p:sldId id="532" r:id="rId12"/>
    <p:sldId id="533" r:id="rId13"/>
    <p:sldId id="534" r:id="rId14"/>
    <p:sldId id="535" r:id="rId15"/>
    <p:sldId id="536" r:id="rId16"/>
    <p:sldId id="537" r:id="rId17"/>
    <p:sldId id="53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21C8C"/>
    <a:srgbClr val="060AB2"/>
    <a:srgbClr val="B806AB"/>
    <a:srgbClr val="33CC3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0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24-11-2020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24-11-2020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24-11-2020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50.png"/><Relationship Id="rId3" Type="http://schemas.openxmlformats.org/officeDocument/2006/relationships/image" Target="../media/image24.png"/><Relationship Id="rId7" Type="http://schemas.openxmlformats.org/officeDocument/2006/relationships/image" Target="../media/image190.png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6.png"/><Relationship Id="rId11" Type="http://schemas.openxmlformats.org/officeDocument/2006/relationships/image" Target="../media/image230.png"/><Relationship Id="rId5" Type="http://schemas.openxmlformats.org/officeDocument/2006/relationships/image" Target="../media/image170.png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../media/image2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10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00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624" y="3124199"/>
            <a:ext cx="11701636" cy="609601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Dimensionality Reduction (</a:t>
            </a:r>
            <a:r>
              <a:rPr lang="en-GB" sz="4400" b="1" dirty="0" err="1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Contd</a:t>
            </a: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)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307487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101"/>
    </mc:Choice>
    <mc:Fallback>
      <p:transition spd="slow" advTm="4910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MDS: An Example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Result of applying MDS (with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 on pairwise distances between some US cities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MDS produces a 2D embedding such that geographically close cities are also close in embedding space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b="-43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983FF50-FDB8-461D-B8BA-40C463AE4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835" y="1637690"/>
            <a:ext cx="5044964" cy="40895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586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745"/>
    </mc:Choice>
    <mc:Fallback>
      <p:transition spd="slow" advTm="1347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343" y="2575774"/>
            <a:ext cx="9214834" cy="121012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Nonlinear Dimensionality Reduction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6303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422"/>
    </mc:Choice>
    <mc:Fallback>
      <p:transition spd="slow" advTm="3642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Beyond Linear Projections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Consider the swiss-roll dataset (points lying close to a manifold)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Linear projection methods (e.g., PCA) can’t capture intrinsic nonlinearities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Maximum variance directions may not be the most interesting ones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562A2-68C6-4054-B193-EB2CDDBE2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237" y="1904893"/>
            <a:ext cx="8461420" cy="304821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37ED486-D06C-4629-9945-ED562267CF1A}"/>
              </a:ext>
            </a:extLst>
          </p:cNvPr>
          <p:cNvSpPr/>
          <p:nvPr/>
        </p:nvSpPr>
        <p:spPr>
          <a:xfrm>
            <a:off x="9492351" y="1731436"/>
            <a:ext cx="2578824" cy="776679"/>
          </a:xfrm>
          <a:prstGeom prst="wedgeRectCallout">
            <a:avLst>
              <a:gd name="adj1" fmla="val -53002"/>
              <a:gd name="adj2" fmla="val 710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Relative positions of points destroyed after the projection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16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5083"/>
    </mc:Choice>
    <mc:Fallback>
      <p:transition spd="slow" advTm="1750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Nonlinear Dimensionality Reduction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We want to a learn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nonlinear</a:t>
            </a:r>
            <a:r>
              <a:rPr lang="en-GB" sz="2600" dirty="0">
                <a:latin typeface="Abadi Extra Light" panose="020B0204020104020204" pitchFamily="34" charset="0"/>
              </a:rPr>
              <a:t> low-dim projection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Some ways of doing this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 err="1">
                <a:latin typeface="Abadi Extra Light" panose="020B0204020104020204" pitchFamily="34" charset="0"/>
              </a:rPr>
              <a:t>Nonlinearize</a:t>
            </a:r>
            <a:r>
              <a:rPr lang="en-GB" sz="2200" dirty="0">
                <a:latin typeface="Abadi Extra Light" panose="020B0204020104020204" pitchFamily="34" charset="0"/>
              </a:rPr>
              <a:t> a linear dimensionality reduction method. E.g.: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latin typeface="Abadi Extra Light" panose="020B0204020104020204" pitchFamily="34" charset="0"/>
              </a:rPr>
              <a:t>Cluster data and apply linear PCA within each cluster (</a:t>
            </a:r>
            <a:r>
              <a:rPr lang="en-GB" sz="1800" dirty="0">
                <a:solidFill>
                  <a:srgbClr val="0000FF"/>
                </a:solidFill>
                <a:latin typeface="Abadi Extra Light" panose="020B0204020104020204" pitchFamily="34" charset="0"/>
              </a:rPr>
              <a:t>mixture of PCA</a:t>
            </a:r>
            <a:r>
              <a:rPr lang="en-GB" sz="1800" dirty="0">
                <a:latin typeface="Abadi Extra Light" panose="020B0204020104020204" pitchFamily="34" charset="0"/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0000FF"/>
                </a:solidFill>
                <a:latin typeface="Abadi Extra Light" panose="020B0204020104020204" pitchFamily="34" charset="0"/>
              </a:rPr>
              <a:t>Kernel</a:t>
            </a:r>
            <a:r>
              <a:rPr lang="en-GB" sz="1800" dirty="0">
                <a:latin typeface="Abadi Extra Light" panose="020B0204020104020204" pitchFamily="34" charset="0"/>
              </a:rPr>
              <a:t> PCA (nonlinear PCA)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Using </a:t>
            </a:r>
            <a:r>
              <a:rPr lang="en-GB" sz="2200" dirty="0">
                <a:solidFill>
                  <a:srgbClr val="0000FF"/>
                </a:solidFill>
                <a:latin typeface="Abadi Extra Light" panose="020B0204020104020204" pitchFamily="34" charset="0"/>
              </a:rPr>
              <a:t>manifold based methods </a:t>
            </a:r>
            <a:r>
              <a:rPr lang="en-GB" sz="2200" dirty="0">
                <a:latin typeface="Abadi Extra Light" panose="020B0204020104020204" pitchFamily="34" charset="0"/>
              </a:rPr>
              <a:t>that intrinsically preserve nonlinear geometry, e.g.,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latin typeface="Abadi Extra Light" panose="020B0204020104020204" pitchFamily="34" charset="0"/>
              </a:rPr>
              <a:t>Locally Linear Embedding (LLE), </a:t>
            </a:r>
            <a:r>
              <a:rPr lang="en-GB" sz="1800" dirty="0" err="1">
                <a:latin typeface="Abadi Extra Light" panose="020B0204020104020204" pitchFamily="34" charset="0"/>
              </a:rPr>
              <a:t>Isomap</a:t>
            </a:r>
            <a:endParaRPr lang="en-GB" sz="1800" dirty="0">
              <a:latin typeface="Abadi Extra Light" panose="020B0204020104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latin typeface="Abadi Extra Light" panose="020B0204020104020204" pitchFamily="34" charset="0"/>
              </a:rPr>
              <a:t>Maximum Variance Unfolding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latin typeface="Abadi Extra Light" panose="020B0204020104020204" pitchFamily="34" charset="0"/>
              </a:rPr>
              <a:t>Laplacian Eigenmap, and others such as SNE/</a:t>
            </a:r>
            <a:r>
              <a:rPr lang="en-GB" sz="1800" dirty="0" err="1">
                <a:latin typeface="Abadi Extra Light" panose="020B0204020104020204" pitchFamily="34" charset="0"/>
              </a:rPr>
              <a:t>tSNE</a:t>
            </a:r>
            <a:r>
              <a:rPr lang="en-GB" sz="1800" dirty="0">
                <a:latin typeface="Abadi Extra Light" panose="020B0204020104020204" pitchFamily="34" charset="0"/>
              </a:rPr>
              <a:t>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.. or use unsupervised deep learning techniques (later)</a:t>
            </a: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44324C-DEE1-4E51-B9E7-A7278933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999" y="1578333"/>
            <a:ext cx="6085938" cy="1941766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D9E81B5-CA78-4C9B-AB9A-C716701D8888}"/>
              </a:ext>
            </a:extLst>
          </p:cNvPr>
          <p:cNvSpPr/>
          <p:nvPr/>
        </p:nvSpPr>
        <p:spPr>
          <a:xfrm>
            <a:off x="9155976" y="1518526"/>
            <a:ext cx="2523834" cy="776679"/>
          </a:xfrm>
          <a:prstGeom prst="wedgeRectCallout">
            <a:avLst>
              <a:gd name="adj1" fmla="val -53002"/>
              <a:gd name="adj2" fmla="val 710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Relative positions of points preserved after the projection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0587A6-0FB9-46E8-9C64-4A952B952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780" y="5755838"/>
            <a:ext cx="1010687" cy="965223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818E0E8-AFEC-467B-B929-510F9E569FF4}"/>
              </a:ext>
            </a:extLst>
          </p:cNvPr>
          <p:cNvSpPr/>
          <p:nvPr/>
        </p:nvSpPr>
        <p:spPr>
          <a:xfrm>
            <a:off x="8828466" y="5588297"/>
            <a:ext cx="1824499" cy="650152"/>
          </a:xfrm>
          <a:prstGeom prst="wedgeRectCallout">
            <a:avLst>
              <a:gd name="adj1" fmla="val 69438"/>
              <a:gd name="adj2" fmla="val 3169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look at KPCA, LLE, SNE/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tSNE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6699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3442"/>
    </mc:Choice>
    <mc:Fallback>
      <p:transition spd="slow" advTm="2534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Kernel PCA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PCA: Given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sz="2400" i="1" dirty="0" err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Assume a kernel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with associated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dimensional nonlinear map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Would like to do it without computing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GB" sz="2600" b="1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and the mappings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since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can be very large (even infinite, e.g., when using an RBF kernel)</a:t>
                </a:r>
              </a:p>
              <a:p>
                <a:pPr marL="0" indent="0">
                  <a:buNone/>
                </a:pPr>
                <a:endParaRPr lang="en-GB" sz="1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Boils down to doing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eigendecomposition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of the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kernel matrix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(PRML 12.3)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Can verify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above can be written as a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lin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-comb of the inputs: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Can show that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𝑖𝑁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reduces to solving an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eigendecomposition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GB" b="1" dirty="0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Note: Due to req. of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centering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, we work with a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centered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kernel matrix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b="-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648A731-3C6E-4EDF-99EA-06BCAA813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02" y="1611488"/>
            <a:ext cx="2196398" cy="97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3261853F-42F0-4702-BBB2-FFFBDA222A6D}"/>
                  </a:ext>
                </a:extLst>
              </p:cNvPr>
              <p:cNvSpPr/>
              <p:nvPr/>
            </p:nvSpPr>
            <p:spPr>
              <a:xfrm>
                <a:off x="1394602" y="1694990"/>
                <a:ext cx="2196398" cy="546738"/>
              </a:xfrm>
              <a:prstGeom prst="wedgeRectCallout">
                <a:avLst>
                  <a:gd name="adj1" fmla="val 60874"/>
                  <a:gd name="adj2" fmla="val 3367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cov matrix assuming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centered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data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3261853F-42F0-4702-BBB2-FFFBDA222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602" y="1694990"/>
                <a:ext cx="2196398" cy="546738"/>
              </a:xfrm>
              <a:prstGeom prst="wedgeRectCallout">
                <a:avLst>
                  <a:gd name="adj1" fmla="val 60874"/>
                  <a:gd name="adj2" fmla="val 33674"/>
                </a:avLst>
              </a:prstGeom>
              <a:blipFill>
                <a:blip r:embed="rId5"/>
                <a:stretch>
                  <a:fillRect l="-1229" t="-5376" b="-139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5CFA3A30-8D9D-4FFB-8A06-3E205ABD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251" y="1845729"/>
            <a:ext cx="37623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0B1C7409-4093-471D-9E74-469C15B7345B}"/>
                  </a:ext>
                </a:extLst>
              </p:cNvPr>
              <p:cNvSpPr/>
              <p:nvPr/>
            </p:nvSpPr>
            <p:spPr>
              <a:xfrm>
                <a:off x="8724493" y="1400960"/>
                <a:ext cx="1933467" cy="292851"/>
              </a:xfrm>
              <a:prstGeom prst="wedgeRectCallout">
                <a:avLst>
                  <a:gd name="adj1" fmla="val -52443"/>
                  <a:gd name="adj2" fmla="val 14122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eigenvectors of </a:t>
                </a:r>
                <a14:m>
                  <m:oMath xmlns:m="http://schemas.openxmlformats.org/officeDocument/2006/math">
                    <m:r>
                      <a:rPr lang="en-IN" sz="16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0B1C7409-4093-471D-9E74-469C15B73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493" y="1400960"/>
                <a:ext cx="1933467" cy="292851"/>
              </a:xfrm>
              <a:prstGeom prst="wedgeRectCallout">
                <a:avLst>
                  <a:gd name="adj1" fmla="val -52443"/>
                  <a:gd name="adj2" fmla="val 141224"/>
                </a:avLst>
              </a:prstGeom>
              <a:blipFill>
                <a:blip r:embed="rId7"/>
                <a:stretch>
                  <a:fillRect t="-612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1F030B2F-51CF-473D-8485-6B6C134EF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469" y="3094278"/>
            <a:ext cx="3085099" cy="95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39CC273-7E37-4F93-932D-7C7A3DBA928A}"/>
                  </a:ext>
                </a:extLst>
              </p:cNvPr>
              <p:cNvSpPr/>
              <p:nvPr/>
            </p:nvSpPr>
            <p:spPr>
              <a:xfrm>
                <a:off x="847288" y="3065496"/>
                <a:ext cx="2602498" cy="736569"/>
              </a:xfrm>
              <a:prstGeom prst="wedgeRectCallout">
                <a:avLst>
                  <a:gd name="adj1" fmla="val 61519"/>
                  <a:gd name="adj2" fmla="val 2228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cov matrix assuming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centered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data in the kernel-induced feature space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39CC273-7E37-4F93-932D-7C7A3DBA9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88" y="3065496"/>
                <a:ext cx="2602498" cy="736569"/>
              </a:xfrm>
              <a:prstGeom prst="wedgeRectCallout">
                <a:avLst>
                  <a:gd name="adj1" fmla="val 61519"/>
                  <a:gd name="adj2" fmla="val 22285"/>
                </a:avLst>
              </a:prstGeom>
              <a:blipFill>
                <a:blip r:embed="rId9"/>
                <a:stretch>
                  <a:fillRect l="-1035" t="-7258" b="-1451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>
            <a:extLst>
              <a:ext uri="{FF2B5EF4-FFF2-40B4-BE49-F238E27FC236}">
                <a16:creationId xmlns:a16="http://schemas.microsoft.com/office/drawing/2014/main" id="{15DD841B-B694-495A-9BDC-51E81A2B6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251" y="3326976"/>
            <a:ext cx="37814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053BD250-01B8-4A8E-B216-8975B8BD7BDF}"/>
                  </a:ext>
                </a:extLst>
              </p:cNvPr>
              <p:cNvSpPr/>
              <p:nvPr/>
            </p:nvSpPr>
            <p:spPr>
              <a:xfrm>
                <a:off x="8600708" y="3065496"/>
                <a:ext cx="1933467" cy="261480"/>
              </a:xfrm>
              <a:prstGeom prst="wedgeRectCallout">
                <a:avLst>
                  <a:gd name="adj1" fmla="val -49406"/>
                  <a:gd name="adj2" fmla="val 9825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eigenvectors of </a:t>
                </a:r>
                <a14:m>
                  <m:oMath xmlns:m="http://schemas.openxmlformats.org/officeDocument/2006/math">
                    <m:r>
                      <a:rPr lang="en-IN" sz="16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053BD250-01B8-4A8E-B216-8975B8BD7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708" y="3065496"/>
                <a:ext cx="1933467" cy="261480"/>
              </a:xfrm>
              <a:prstGeom prst="wedgeRectCallout">
                <a:avLst>
                  <a:gd name="adj1" fmla="val -49406"/>
                  <a:gd name="adj2" fmla="val 98255"/>
                </a:avLst>
              </a:prstGeom>
              <a:blipFill>
                <a:blip r:embed="rId11"/>
                <a:stretch>
                  <a:fillRect t="-1159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7A8F588-B7BD-43DF-AD35-E86BBF301F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24493" y="6232187"/>
            <a:ext cx="2886075" cy="35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BB2DBC86-8A70-4CA1-8144-9B85A454245E}"/>
                  </a:ext>
                </a:extLst>
              </p:cNvPr>
              <p:cNvSpPr/>
              <p:nvPr/>
            </p:nvSpPr>
            <p:spPr>
              <a:xfrm>
                <a:off x="7916704" y="6566442"/>
                <a:ext cx="2085468" cy="261480"/>
              </a:xfrm>
              <a:prstGeom prst="wedgeRectCallout">
                <a:avLst>
                  <a:gd name="adj1" fmla="val 34017"/>
                  <a:gd name="adj2" fmla="val -6536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of all 1s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BB2DBC86-8A70-4CA1-8144-9B85A4542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704" y="6566442"/>
                <a:ext cx="2085468" cy="261480"/>
              </a:xfrm>
              <a:prstGeom prst="wedgeRectCallout">
                <a:avLst>
                  <a:gd name="adj1" fmla="val 34017"/>
                  <a:gd name="adj2" fmla="val -65367"/>
                </a:avLst>
              </a:prstGeom>
              <a:blipFill>
                <a:blip r:embed="rId13"/>
                <a:stretch>
                  <a:fillRect t="-1887" b="-3207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3960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7958"/>
    </mc:Choice>
    <mc:Fallback>
      <p:transition spd="slow" advTm="6279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Locally Linear Embedding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Basic idea: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If two points are </a:t>
                </a: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local neighbor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s in the original space then they should be local neighbors in the projected space too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sz="2600" i="1" dirty="0" err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LLE is formulated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LLE learns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sz="2600" i="1" dirty="0" err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such that the same </a:t>
                </a:r>
                <a:r>
                  <a:rPr lang="en-GB" sz="2400" dirty="0" err="1">
                    <a:latin typeface="Abadi Extra Light" panose="020B0204020104020204" pitchFamily="34" charset="0"/>
                  </a:rPr>
                  <a:t>neighborhood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structure exists in low-dim space too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Basically, if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can be reconstructed from its neighbors in the original space, the same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should be able to reconstruct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the new space too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580B334-F0E8-4889-84CC-2D321BE04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341" y="2577584"/>
            <a:ext cx="4305400" cy="9535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6FD99147-181B-4F73-96AC-2A3B07A5CBE0}"/>
                  </a:ext>
                </a:extLst>
              </p:cNvPr>
              <p:cNvSpPr/>
              <p:nvPr/>
            </p:nvSpPr>
            <p:spPr>
              <a:xfrm>
                <a:off x="398302" y="2601783"/>
                <a:ext cx="3672340" cy="1007646"/>
              </a:xfrm>
              <a:prstGeom prst="wedgeRectCallout">
                <a:avLst>
                  <a:gd name="adj1" fmla="val 55612"/>
                  <a:gd name="adj2" fmla="val -603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Solve this to learn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such that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be written as a weighted combination of its local neighbors in the original feature space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6FD99147-181B-4F73-96AC-2A3B07A5CB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2" y="2601783"/>
                <a:ext cx="3672340" cy="1007646"/>
              </a:xfrm>
              <a:prstGeom prst="wedgeRectCallout">
                <a:avLst>
                  <a:gd name="adj1" fmla="val 55612"/>
                  <a:gd name="adj2" fmla="val -6037"/>
                </a:avLst>
              </a:prstGeom>
              <a:blipFill>
                <a:blip r:embed="rId5"/>
                <a:stretch>
                  <a:fillRect l="-623" t="-5357" b="-1011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DBAFF64F-34BA-4A36-9454-394ADDBB91CB}"/>
                  </a:ext>
                </a:extLst>
              </p:cNvPr>
              <p:cNvSpPr/>
              <p:nvPr/>
            </p:nvSpPr>
            <p:spPr>
              <a:xfrm>
                <a:off x="8865440" y="2577099"/>
                <a:ext cx="2828577" cy="851901"/>
              </a:xfrm>
              <a:prstGeom prst="wedgeRectCallout">
                <a:avLst>
                  <a:gd name="adj1" fmla="val -86674"/>
                  <a:gd name="adj2" fmla="val 5292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denotes the local neighbors (a predefined number, say K, of them) of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DBAFF64F-34BA-4A36-9454-394ADDBB9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440" y="2577099"/>
                <a:ext cx="2828577" cy="851901"/>
              </a:xfrm>
              <a:prstGeom prst="wedgeRectCallout">
                <a:avLst>
                  <a:gd name="adj1" fmla="val -86674"/>
                  <a:gd name="adj2" fmla="val 52922"/>
                </a:avLst>
              </a:prstGeom>
              <a:blipFill>
                <a:blip r:embed="rId6"/>
                <a:stretch>
                  <a:fillRect r="-617" b="-134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802A53AF-8970-43E3-83CE-DF655022B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599" y="4577280"/>
            <a:ext cx="5132566" cy="106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6055D9A3-8AC6-412C-9C49-699633D452F5}"/>
              </a:ext>
            </a:extLst>
          </p:cNvPr>
          <p:cNvSpPr/>
          <p:nvPr/>
        </p:nvSpPr>
        <p:spPr>
          <a:xfrm>
            <a:off x="1746388" y="4760870"/>
            <a:ext cx="1929203" cy="639111"/>
          </a:xfrm>
          <a:prstGeom prst="wedgeRectCallout">
            <a:avLst>
              <a:gd name="adj1" fmla="val 64282"/>
              <a:gd name="adj2" fmla="val -124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Requires solving an eigenvalue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B58063-52BC-4E0B-8CA3-3785A714640C}"/>
              </a:ext>
            </a:extLst>
          </p:cNvPr>
          <p:cNvSpPr txBox="1"/>
          <p:nvPr/>
        </p:nvSpPr>
        <p:spPr>
          <a:xfrm>
            <a:off x="94299" y="6528798"/>
            <a:ext cx="64395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S. T. </a:t>
            </a:r>
            <a:r>
              <a:rPr lang="en-GB" sz="1100" dirty="0" err="1"/>
              <a:t>Roweis</a:t>
            </a:r>
            <a:r>
              <a:rPr lang="en-GB" sz="1100" dirty="0"/>
              <a:t> and L. K. Saul. Nonlinear dimensionality reduction by locally linear embedding. Science 290 (2000)</a:t>
            </a:r>
            <a:endParaRPr lang="en-IN" sz="1100" dirty="0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3269BC38-8862-4E6B-A3F9-1652B0381DF8}"/>
              </a:ext>
            </a:extLst>
          </p:cNvPr>
          <p:cNvSpPr/>
          <p:nvPr/>
        </p:nvSpPr>
        <p:spPr>
          <a:xfrm>
            <a:off x="9045744" y="534807"/>
            <a:ext cx="2371377" cy="545363"/>
          </a:xfrm>
          <a:prstGeom prst="wedgeRectCallout">
            <a:avLst>
              <a:gd name="adj1" fmla="val -40695"/>
              <a:gd name="adj2" fmla="val 6657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Essentially, neighbourhood preservation, but only local 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AF0B593C-FF49-430E-8559-5E3837AE773E}"/>
              </a:ext>
            </a:extLst>
          </p:cNvPr>
          <p:cNvSpPr/>
          <p:nvPr/>
        </p:nvSpPr>
        <p:spPr>
          <a:xfrm>
            <a:off x="6533882" y="242940"/>
            <a:ext cx="2371377" cy="545363"/>
          </a:xfrm>
          <a:prstGeom prst="wedgeRectCallout">
            <a:avLst>
              <a:gd name="adj1" fmla="val 56791"/>
              <a:gd name="adj2" fmla="val 6893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Several non-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lin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dim-red algos use this idea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4596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5151"/>
    </mc:Choice>
    <mc:Fallback>
      <p:transition spd="slow" advTm="3351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9" grpId="0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SNE and t-SNE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Also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nonlin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. dim-red methods, especially suited for projecting to 2D or 3D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SNE stands for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Stochastic </a:t>
                </a:r>
                <a:r>
                  <a:rPr lang="en-GB" sz="2600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Neighbor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Embedding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(Hinton and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Roweis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2002)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Uses the idea of preserving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probabilistically defined </a:t>
                </a:r>
                <a:r>
                  <a:rPr lang="en-GB" sz="2600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neighborhoods</a:t>
                </a:r>
                <a:endParaRPr lang="en-GB" sz="2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 SNE, for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defines the probability of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being its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neighbor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SNE ensures that neighbourhood distributions in both spaces are as close as possible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By minimizing their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Kullback-Leibler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divergence, summed over all points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GB" sz="2200" i="1" dirty="0">
                                <a:latin typeface="Cambria Math" panose="02040503050406030204" pitchFamily="18" charset="0"/>
                              </a:rPr>
                              <m:t>𝐾𝐿</m:t>
                            </m:r>
                            <m:r>
                              <a:rPr lang="en-GB" sz="22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2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sz="2200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IN" sz="2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2200" i="1" dirty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en-IN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22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sz="2200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IN" sz="2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2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t-SNE (van der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Maaten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and Hinton, 2008) offers a couple of improvements to SNE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Learns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’s by minimizing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symmetric KL divergence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Uses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Student-t distribution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instead of Gaussian for 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2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200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b="-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2D40A0F-E8FB-4E0C-98DB-A039763C072B}"/>
              </a:ext>
            </a:extLst>
          </p:cNvPr>
          <p:cNvSpPr/>
          <p:nvPr/>
        </p:nvSpPr>
        <p:spPr>
          <a:xfrm>
            <a:off x="9394727" y="239485"/>
            <a:ext cx="2532028" cy="821500"/>
          </a:xfrm>
          <a:prstGeom prst="wedgeRectCallout">
            <a:avLst>
              <a:gd name="adj1" fmla="val -48204"/>
              <a:gd name="adj2" fmla="val 6626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Thus very useful if we want to visualize some high-dim data in two or three dims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575549-C4C6-48A2-9495-C1CA3728C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77" y="3463345"/>
            <a:ext cx="4786581" cy="892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5B6795-A982-47BE-BEAD-BEB9A53AB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137" y="3429000"/>
            <a:ext cx="4660676" cy="877048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EBA3771-0D57-4178-BAA8-54C1748AFD0B}"/>
              </a:ext>
            </a:extLst>
          </p:cNvPr>
          <p:cNvSpPr/>
          <p:nvPr/>
        </p:nvSpPr>
        <p:spPr>
          <a:xfrm>
            <a:off x="186138" y="3076687"/>
            <a:ext cx="1964028" cy="494107"/>
          </a:xfrm>
          <a:prstGeom prst="wedgeRectCallout">
            <a:avLst>
              <a:gd name="adj1" fmla="val 1952"/>
              <a:gd name="adj2" fmla="val 7929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probability in the original space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59BE6E0-A3E4-441A-9E4C-2B2F8EA1CC9D}"/>
              </a:ext>
            </a:extLst>
          </p:cNvPr>
          <p:cNvSpPr/>
          <p:nvPr/>
        </p:nvSpPr>
        <p:spPr>
          <a:xfrm>
            <a:off x="5511822" y="3022963"/>
            <a:ext cx="2440882" cy="494107"/>
          </a:xfrm>
          <a:prstGeom prst="wedgeRectCallout">
            <a:avLst>
              <a:gd name="adj1" fmla="val 10050"/>
              <a:gd name="adj2" fmla="val 8581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probability in the projected/embedding space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2859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6281"/>
    </mc:Choice>
    <mc:Fallback>
      <p:transition spd="slow" advTm="4862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SNE and t-SNE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Especially useful for visualizing data by projecting into 2D or 3D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A9803E-F8C9-4963-B3B1-C47F41D97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765" y="1731471"/>
            <a:ext cx="5148395" cy="404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1C9DF-5B45-47B0-9E93-09C72BDB25C9}"/>
              </a:ext>
            </a:extLst>
          </p:cNvPr>
          <p:cNvSpPr txBox="1"/>
          <p:nvPr/>
        </p:nvSpPr>
        <p:spPr>
          <a:xfrm>
            <a:off x="1320084" y="5950660"/>
            <a:ext cx="875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Result of visualizing MNIST digits data in 2D (Figure from van der </a:t>
            </a:r>
            <a:r>
              <a:rPr lang="en-IN" dirty="0" err="1">
                <a:latin typeface="Abadi Extra Light" panose="020B0204020104020204" pitchFamily="34" charset="0"/>
              </a:rPr>
              <a:t>Maaten</a:t>
            </a:r>
            <a:r>
              <a:rPr lang="en-IN" dirty="0">
                <a:latin typeface="Abadi Extra Light" panose="020B0204020104020204" pitchFamily="34" charset="0"/>
              </a:rPr>
              <a:t> and Hinton, 2008)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420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9285"/>
    </mc:Choice>
    <mc:Fallback>
      <p:transition spd="slow" advTm="17928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Plan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A fast method for computing eigenvectors (power method)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Supervised dimensionality reduction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Nonlinear dimensionality reduction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Kernel PCA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Manifold Learning (LLE and SNE/</a:t>
            </a:r>
            <a:r>
              <a:rPr lang="en-IN" sz="2200" dirty="0" err="1">
                <a:latin typeface="Abadi Extra Light" panose="020B0204020104020204" pitchFamily="34" charset="0"/>
              </a:rPr>
              <a:t>tSNE</a:t>
            </a:r>
            <a:r>
              <a:rPr lang="en-IN" sz="2200" dirty="0">
                <a:latin typeface="Abadi Extra Light" panose="020B0204020104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839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839"/>
    </mc:Choice>
    <mc:Fallback>
      <p:transition spd="slow" advTm="7283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Power Method for Computing Eigenvectors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Eigen-decomposition is expensive in general –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for a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matrix</a:t>
                </a: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naïve methods, even to get one eigenvector, we need to perform full eigen-decom.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If we want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eigenvectors, there are some more efficient methods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Power Method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(a.k.a.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Power Iteration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) is one such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iterative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approach</a:t>
                </a: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Sequentially finds the top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eigenvectors of a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cov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matrix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Based on the fact that any vector </a:t>
                </a:r>
                <a14:m>
                  <m:oMath xmlns:m="http://schemas.openxmlformats.org/officeDocument/2006/math">
                    <m:r>
                      <a:rPr lang="en-GB" sz="2600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can be written as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2600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IN" sz="2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IN" sz="2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dirty="0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IN" sz="2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</a:t>
                </a:r>
                <a:r>
                  <a:rPr lang="en-GB" sz="2600" b="1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and thus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IN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then for large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E60AA11-C407-4AFA-A2B5-26E4A602D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947" y="3429000"/>
            <a:ext cx="1613984" cy="7302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E5C6457E-B799-4B62-92B1-FB3CFD11403C}"/>
                  </a:ext>
                </a:extLst>
              </p:cNvPr>
              <p:cNvSpPr/>
              <p:nvPr/>
            </p:nvSpPr>
            <p:spPr>
              <a:xfrm>
                <a:off x="9587638" y="2793534"/>
                <a:ext cx="1793516" cy="571363"/>
              </a:xfrm>
              <a:prstGeom prst="wedgeRectCallout">
                <a:avLst>
                  <a:gd name="adj1" fmla="val -55039"/>
                  <a:gd name="adj2" fmla="val 3026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GB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I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cost to find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top eigenvectors</a:t>
                </a:r>
              </a:p>
            </p:txBody>
          </p:sp>
        </mc:Choice>
        <mc:Fallback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E5C6457E-B799-4B62-92B1-FB3CFD114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638" y="2793534"/>
                <a:ext cx="1793516" cy="571363"/>
              </a:xfrm>
              <a:prstGeom prst="wedgeRectCallout">
                <a:avLst>
                  <a:gd name="adj1" fmla="val -55039"/>
                  <a:gd name="adj2" fmla="val 30267"/>
                </a:avLst>
              </a:prstGeom>
              <a:blipFill>
                <a:blip r:embed="rId5"/>
                <a:stretch>
                  <a:fillRect b="-41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3B93614-C54B-4189-B2F2-77CF1B087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442" y="4523591"/>
            <a:ext cx="2119618" cy="96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B490A2-3D57-4280-AFE4-693F273E99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8560" y="4539631"/>
            <a:ext cx="3840773" cy="9526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26ABC87-CCE4-4FA2-B17D-B9E03A9F0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946" y="5631927"/>
            <a:ext cx="2735932" cy="79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2D346C-B42F-4849-869A-3005C6962770}"/>
              </a:ext>
            </a:extLst>
          </p:cNvPr>
          <p:cNvSpPr/>
          <p:nvPr/>
        </p:nvSpPr>
        <p:spPr>
          <a:xfrm>
            <a:off x="7239699" y="5492323"/>
            <a:ext cx="3120705" cy="11098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028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4291"/>
    </mc:Choice>
    <mc:Fallback>
      <p:transition spd="slow" advTm="4342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Power Method for Computing Eigenvectors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So we had the following: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main dominant cost is computing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600" b="1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600" b="0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IN" sz="2600" b="0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IN" sz="2600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whose cost is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GB" sz="2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use this technique to also obtain the remain eigenvectors sequentially using a “peeling” technique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b="-43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87011590-ACCD-4ED4-AFFB-AC86DB6B2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12" y="2613489"/>
            <a:ext cx="11323930" cy="212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C202A07B-A1F9-432C-A6FE-61B823CBB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323" y="1573784"/>
            <a:ext cx="2735932" cy="79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0061C4D2-FB75-46BA-9C10-613A1011D6AB}"/>
                  </a:ext>
                </a:extLst>
              </p:cNvPr>
              <p:cNvSpPr/>
              <p:nvPr/>
            </p:nvSpPr>
            <p:spPr>
              <a:xfrm>
                <a:off x="8360213" y="4595072"/>
                <a:ext cx="2380244" cy="571363"/>
              </a:xfrm>
              <a:prstGeom prst="wedgeRectCallout">
                <a:avLst>
                  <a:gd name="adj1" fmla="val -55039"/>
                  <a:gd name="adj2" fmla="val -5132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Using the fact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𝑆𝑥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that </a:t>
                </a:r>
                <a14:m>
                  <m:oMath xmlns:m="http://schemas.openxmlformats.org/officeDocument/2006/math">
                    <m:r>
                      <a:rPr lang="en-IN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has unit norm</a:t>
                </a:r>
              </a:p>
            </p:txBody>
          </p:sp>
        </mc:Choice>
        <mc:Fallback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0061C4D2-FB75-46BA-9C10-613A1011D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213" y="4595072"/>
                <a:ext cx="2380244" cy="571363"/>
              </a:xfrm>
              <a:prstGeom prst="wedgeRectCallout">
                <a:avLst>
                  <a:gd name="adj1" fmla="val -55039"/>
                  <a:gd name="adj2" fmla="val -51321"/>
                </a:avLst>
              </a:prstGeom>
              <a:blipFill>
                <a:blip r:embed="rId6"/>
                <a:stretch>
                  <a:fillRect b="-388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ABACD211-24C2-4CE7-A206-48C3417BEACB}"/>
              </a:ext>
            </a:extLst>
          </p:cNvPr>
          <p:cNvSpPr/>
          <p:nvPr/>
        </p:nvSpPr>
        <p:spPr>
          <a:xfrm>
            <a:off x="9570529" y="3032917"/>
            <a:ext cx="2380244" cy="571363"/>
          </a:xfrm>
          <a:prstGeom prst="wedgeRectCallout">
            <a:avLst>
              <a:gd name="adj1" fmla="val -41177"/>
              <a:gd name="adj2" fmla="val 8231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Since eigenvectors should have unit norm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293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7463"/>
    </mc:Choice>
    <mc:Fallback>
      <p:transition spd="slow" advTm="2774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Power Method with Peeling Technique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use Power Method with a “peeling” technique to get all the top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eigenvectors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Each power iteration is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overall cost for getting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eigenvectors is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0707E7E-6A58-4D70-BE94-5E142911A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53" y="2210111"/>
            <a:ext cx="10847294" cy="24377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1E754366-0E1D-4493-8C14-9D13E24F39E9}"/>
                  </a:ext>
                </a:extLst>
              </p:cNvPr>
              <p:cNvSpPr/>
              <p:nvPr/>
            </p:nvSpPr>
            <p:spPr>
              <a:xfrm>
                <a:off x="4112040" y="2643636"/>
                <a:ext cx="1571584" cy="571363"/>
              </a:xfrm>
              <a:prstGeom prst="wedgeRectCallout">
                <a:avLst>
                  <a:gd name="adj1" fmla="val -73983"/>
                  <a:gd name="adj2" fmla="val -491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1E754366-0E1D-4493-8C14-9D13E24F3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040" y="2643636"/>
                <a:ext cx="1571584" cy="571363"/>
              </a:xfrm>
              <a:prstGeom prst="wedgeRectCallout">
                <a:avLst>
                  <a:gd name="adj1" fmla="val -73983"/>
                  <a:gd name="adj2" fmla="val -4913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22280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9196"/>
    </mc:Choice>
    <mc:Fallback>
      <p:transition spd="slow" advTm="1791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Supervised Dimensionality Reduction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Maximum variance directions may not be aligned with class separation directions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Be careful when using PCA for supervised learning problems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A better option would be to project such that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Points within the same class are close (low intra-class variance)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Points from different classes are well separated (the class means are far apart)</a:t>
            </a:r>
            <a:endParaRPr lang="en-IN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FE712E-E475-408A-9041-76DF0EAA5944}"/>
              </a:ext>
            </a:extLst>
          </p:cNvPr>
          <p:cNvCxnSpPr>
            <a:cxnSpLocks/>
          </p:cNvCxnSpPr>
          <p:nvPr/>
        </p:nvCxnSpPr>
        <p:spPr>
          <a:xfrm flipV="1">
            <a:off x="4261608" y="1694576"/>
            <a:ext cx="0" cy="3036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7069C-6A31-4D72-A168-BB4C66441429}"/>
              </a:ext>
            </a:extLst>
          </p:cNvPr>
          <p:cNvCxnSpPr>
            <a:cxnSpLocks/>
          </p:cNvCxnSpPr>
          <p:nvPr/>
        </p:nvCxnSpPr>
        <p:spPr>
          <a:xfrm>
            <a:off x="4261608" y="4731391"/>
            <a:ext cx="40143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2D84286-3D8E-41E0-BF81-2F5D32D82790}"/>
              </a:ext>
            </a:extLst>
          </p:cNvPr>
          <p:cNvSpPr/>
          <p:nvPr/>
        </p:nvSpPr>
        <p:spPr>
          <a:xfrm>
            <a:off x="5905865" y="2256358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0A6109-DF3C-4282-8F5C-DAF228FD964C}"/>
              </a:ext>
            </a:extLst>
          </p:cNvPr>
          <p:cNvSpPr/>
          <p:nvPr/>
        </p:nvSpPr>
        <p:spPr>
          <a:xfrm>
            <a:off x="6293157" y="2289890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BCDB2C-44B1-48A7-AB9F-5EDB1B981150}"/>
              </a:ext>
            </a:extLst>
          </p:cNvPr>
          <p:cNvSpPr/>
          <p:nvPr/>
        </p:nvSpPr>
        <p:spPr>
          <a:xfrm>
            <a:off x="5905864" y="2521750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E70FB8-6F20-4A3A-97C0-5346FA50B47B}"/>
              </a:ext>
            </a:extLst>
          </p:cNvPr>
          <p:cNvSpPr/>
          <p:nvPr/>
        </p:nvSpPr>
        <p:spPr>
          <a:xfrm>
            <a:off x="6083448" y="2415678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6546B5-9E7A-4458-839F-5DBCE245881C}"/>
              </a:ext>
            </a:extLst>
          </p:cNvPr>
          <p:cNvSpPr/>
          <p:nvPr/>
        </p:nvSpPr>
        <p:spPr>
          <a:xfrm>
            <a:off x="6572086" y="2222826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E05748-8D5C-4493-B4F6-305D23B7973A}"/>
              </a:ext>
            </a:extLst>
          </p:cNvPr>
          <p:cNvSpPr/>
          <p:nvPr/>
        </p:nvSpPr>
        <p:spPr>
          <a:xfrm>
            <a:off x="7027869" y="2324742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E682B2-7753-4111-97D0-6EA9E32D6CEF}"/>
              </a:ext>
            </a:extLst>
          </p:cNvPr>
          <p:cNvSpPr/>
          <p:nvPr/>
        </p:nvSpPr>
        <p:spPr>
          <a:xfrm>
            <a:off x="6471396" y="2507934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9435175-D42F-480E-9BB7-81A634536141}"/>
              </a:ext>
            </a:extLst>
          </p:cNvPr>
          <p:cNvSpPr/>
          <p:nvPr/>
        </p:nvSpPr>
        <p:spPr>
          <a:xfrm>
            <a:off x="6749669" y="2382146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DFE666-3548-4D54-B09D-C50CB5C3C307}"/>
              </a:ext>
            </a:extLst>
          </p:cNvPr>
          <p:cNvSpPr/>
          <p:nvPr/>
        </p:nvSpPr>
        <p:spPr>
          <a:xfrm>
            <a:off x="7182404" y="2193464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808635-C368-42BC-B30C-51DCD5DF501F}"/>
              </a:ext>
            </a:extLst>
          </p:cNvPr>
          <p:cNvSpPr/>
          <p:nvPr/>
        </p:nvSpPr>
        <p:spPr>
          <a:xfrm>
            <a:off x="7666113" y="2382146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C03B987-7D12-4F68-A1BA-51CD300D6F09}"/>
              </a:ext>
            </a:extLst>
          </p:cNvPr>
          <p:cNvSpPr/>
          <p:nvPr/>
        </p:nvSpPr>
        <p:spPr>
          <a:xfrm>
            <a:off x="7259315" y="2528500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C489B3-A20A-4B0F-938F-7E3C1215276B}"/>
              </a:ext>
            </a:extLst>
          </p:cNvPr>
          <p:cNvSpPr/>
          <p:nvPr/>
        </p:nvSpPr>
        <p:spPr>
          <a:xfrm>
            <a:off x="7401154" y="2285720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61A788-2E5D-4658-8032-829FCB524944}"/>
              </a:ext>
            </a:extLst>
          </p:cNvPr>
          <p:cNvSpPr/>
          <p:nvPr/>
        </p:nvSpPr>
        <p:spPr>
          <a:xfrm>
            <a:off x="6279526" y="2660833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C39E4A-7DF6-47D9-A232-9E2A84CF8978}"/>
              </a:ext>
            </a:extLst>
          </p:cNvPr>
          <p:cNvSpPr/>
          <p:nvPr/>
        </p:nvSpPr>
        <p:spPr>
          <a:xfrm>
            <a:off x="6666818" y="2694365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920E081-D4EF-419D-9B1F-2916E17ABA66}"/>
              </a:ext>
            </a:extLst>
          </p:cNvPr>
          <p:cNvSpPr/>
          <p:nvPr/>
        </p:nvSpPr>
        <p:spPr>
          <a:xfrm>
            <a:off x="6959322" y="2590541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555B4F-B381-4788-B92F-31DCF8F6381F}"/>
              </a:ext>
            </a:extLst>
          </p:cNvPr>
          <p:cNvSpPr/>
          <p:nvPr/>
        </p:nvSpPr>
        <p:spPr>
          <a:xfrm>
            <a:off x="7127885" y="2746425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221359-B12A-49D0-BD09-068AA02432CC}"/>
              </a:ext>
            </a:extLst>
          </p:cNvPr>
          <p:cNvSpPr/>
          <p:nvPr/>
        </p:nvSpPr>
        <p:spPr>
          <a:xfrm>
            <a:off x="5367231" y="2375712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AA1A4E-9792-4F1A-9001-EF7DE356F47F}"/>
              </a:ext>
            </a:extLst>
          </p:cNvPr>
          <p:cNvSpPr/>
          <p:nvPr/>
        </p:nvSpPr>
        <p:spPr>
          <a:xfrm>
            <a:off x="5754523" y="2409244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D852252-7EA8-423A-A2D5-25BC48FCCF7C}"/>
              </a:ext>
            </a:extLst>
          </p:cNvPr>
          <p:cNvSpPr/>
          <p:nvPr/>
        </p:nvSpPr>
        <p:spPr>
          <a:xfrm>
            <a:off x="5957604" y="2701371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F325E19-B27F-4793-AF08-A5FC783E2997}"/>
              </a:ext>
            </a:extLst>
          </p:cNvPr>
          <p:cNvSpPr/>
          <p:nvPr/>
        </p:nvSpPr>
        <p:spPr>
          <a:xfrm>
            <a:off x="5544814" y="2535032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47715EE-287D-4CCB-9C3A-FE43C103CC51}"/>
              </a:ext>
            </a:extLst>
          </p:cNvPr>
          <p:cNvSpPr/>
          <p:nvPr/>
        </p:nvSpPr>
        <p:spPr>
          <a:xfrm>
            <a:off x="6063181" y="3566668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5E1667-270C-454A-B171-2535EF3E6CAB}"/>
              </a:ext>
            </a:extLst>
          </p:cNvPr>
          <p:cNvSpPr/>
          <p:nvPr/>
        </p:nvSpPr>
        <p:spPr>
          <a:xfrm>
            <a:off x="6450473" y="3600200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44EAEBC-72BB-4EBC-8D2A-231D500497D7}"/>
              </a:ext>
            </a:extLst>
          </p:cNvPr>
          <p:cNvSpPr/>
          <p:nvPr/>
        </p:nvSpPr>
        <p:spPr>
          <a:xfrm>
            <a:off x="6063180" y="3832060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3AC8DF2-A0F4-4A59-AD93-983F19F37C5B}"/>
              </a:ext>
            </a:extLst>
          </p:cNvPr>
          <p:cNvSpPr/>
          <p:nvPr/>
        </p:nvSpPr>
        <p:spPr>
          <a:xfrm>
            <a:off x="6240764" y="3725988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1543F5-B420-4CD7-90E9-6FC8015F6058}"/>
              </a:ext>
            </a:extLst>
          </p:cNvPr>
          <p:cNvSpPr/>
          <p:nvPr/>
        </p:nvSpPr>
        <p:spPr>
          <a:xfrm>
            <a:off x="6729402" y="3533136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F60AEE5-9F16-42BC-8038-71F06D23C5F9}"/>
              </a:ext>
            </a:extLst>
          </p:cNvPr>
          <p:cNvSpPr/>
          <p:nvPr/>
        </p:nvSpPr>
        <p:spPr>
          <a:xfrm>
            <a:off x="7185185" y="3635052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FFC4C46-8C0B-485E-AC4C-D70E3D0214CE}"/>
              </a:ext>
            </a:extLst>
          </p:cNvPr>
          <p:cNvSpPr/>
          <p:nvPr/>
        </p:nvSpPr>
        <p:spPr>
          <a:xfrm>
            <a:off x="6628712" y="3818244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41A04F-69CD-4698-9963-5C76D35288DA}"/>
              </a:ext>
            </a:extLst>
          </p:cNvPr>
          <p:cNvSpPr/>
          <p:nvPr/>
        </p:nvSpPr>
        <p:spPr>
          <a:xfrm>
            <a:off x="6906985" y="3692456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EC17D5A-5FB2-43F3-8795-CC056D0B25DB}"/>
              </a:ext>
            </a:extLst>
          </p:cNvPr>
          <p:cNvSpPr/>
          <p:nvPr/>
        </p:nvSpPr>
        <p:spPr>
          <a:xfrm>
            <a:off x="7339720" y="3503774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27E6747-B7A6-40DE-8485-C2D4EB544541}"/>
              </a:ext>
            </a:extLst>
          </p:cNvPr>
          <p:cNvSpPr/>
          <p:nvPr/>
        </p:nvSpPr>
        <p:spPr>
          <a:xfrm>
            <a:off x="7823429" y="3692456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632B69D-4916-4D7F-BFD9-13E9881E280F}"/>
              </a:ext>
            </a:extLst>
          </p:cNvPr>
          <p:cNvSpPr/>
          <p:nvPr/>
        </p:nvSpPr>
        <p:spPr>
          <a:xfrm>
            <a:off x="7416631" y="3838810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128D48-5C31-4747-B08E-6EFE4EDE63FD}"/>
              </a:ext>
            </a:extLst>
          </p:cNvPr>
          <p:cNvSpPr/>
          <p:nvPr/>
        </p:nvSpPr>
        <p:spPr>
          <a:xfrm>
            <a:off x="7558470" y="3596030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FD0EFEB-1EAC-46BE-9C32-D7611E647F57}"/>
              </a:ext>
            </a:extLst>
          </p:cNvPr>
          <p:cNvSpPr/>
          <p:nvPr/>
        </p:nvSpPr>
        <p:spPr>
          <a:xfrm>
            <a:off x="6436842" y="3971143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2CB9769-9278-4F66-A54A-099B621F7FD9}"/>
              </a:ext>
            </a:extLst>
          </p:cNvPr>
          <p:cNvSpPr/>
          <p:nvPr/>
        </p:nvSpPr>
        <p:spPr>
          <a:xfrm>
            <a:off x="6824134" y="4004675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ACB3AAF-02D5-4256-B932-781E75DD3D51}"/>
              </a:ext>
            </a:extLst>
          </p:cNvPr>
          <p:cNvSpPr/>
          <p:nvPr/>
        </p:nvSpPr>
        <p:spPr>
          <a:xfrm>
            <a:off x="7116638" y="3900851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F1DDA59-FE8E-4304-B298-CF7541CC6D3E}"/>
              </a:ext>
            </a:extLst>
          </p:cNvPr>
          <p:cNvSpPr/>
          <p:nvPr/>
        </p:nvSpPr>
        <p:spPr>
          <a:xfrm>
            <a:off x="7285201" y="4056735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8573D27-D153-41EF-A377-5CAD812F2526}"/>
              </a:ext>
            </a:extLst>
          </p:cNvPr>
          <p:cNvSpPr/>
          <p:nvPr/>
        </p:nvSpPr>
        <p:spPr>
          <a:xfrm>
            <a:off x="5524547" y="3686022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9ABBE3-91B5-4D57-BDDE-E59A69E96E22}"/>
              </a:ext>
            </a:extLst>
          </p:cNvPr>
          <p:cNvSpPr/>
          <p:nvPr/>
        </p:nvSpPr>
        <p:spPr>
          <a:xfrm>
            <a:off x="5911839" y="3719554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12D8347-3669-4F9A-977F-8F9914BCD8AD}"/>
              </a:ext>
            </a:extLst>
          </p:cNvPr>
          <p:cNvSpPr/>
          <p:nvPr/>
        </p:nvSpPr>
        <p:spPr>
          <a:xfrm>
            <a:off x="6114920" y="4011681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E3F2BDF-8EC5-48E4-85C6-F4EEB14E9510}"/>
              </a:ext>
            </a:extLst>
          </p:cNvPr>
          <p:cNvSpPr/>
          <p:nvPr/>
        </p:nvSpPr>
        <p:spPr>
          <a:xfrm>
            <a:off x="5702130" y="3845342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34D4CC5-8E8F-4719-AD41-AC62BAF150AC}"/>
              </a:ext>
            </a:extLst>
          </p:cNvPr>
          <p:cNvCxnSpPr>
            <a:cxnSpLocks/>
          </p:cNvCxnSpPr>
          <p:nvPr/>
        </p:nvCxnSpPr>
        <p:spPr>
          <a:xfrm>
            <a:off x="4957894" y="3135226"/>
            <a:ext cx="3229761" cy="1026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446DEF-B1D7-4C88-9EA4-794D64FAC3AC}"/>
              </a:ext>
            </a:extLst>
          </p:cNvPr>
          <p:cNvSpPr txBox="1"/>
          <p:nvPr/>
        </p:nvSpPr>
        <p:spPr>
          <a:xfrm>
            <a:off x="7411367" y="2668068"/>
            <a:ext cx="172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badi Extra Light" panose="020B0204020104020204" pitchFamily="34" charset="0"/>
              </a:rPr>
              <a:t>Max variance direction (given by PCA)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B992F60-F221-49A4-A99F-383AAD734088}"/>
              </a:ext>
            </a:extLst>
          </p:cNvPr>
          <p:cNvCxnSpPr>
            <a:cxnSpLocks/>
          </p:cNvCxnSpPr>
          <p:nvPr/>
        </p:nvCxnSpPr>
        <p:spPr>
          <a:xfrm flipV="1">
            <a:off x="4762890" y="1981938"/>
            <a:ext cx="121347" cy="241595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1D0958F-6858-4632-ACBD-3E295E7DC1AF}"/>
              </a:ext>
            </a:extLst>
          </p:cNvPr>
          <p:cNvSpPr txBox="1"/>
          <p:nvPr/>
        </p:nvSpPr>
        <p:spPr>
          <a:xfrm>
            <a:off x="4872438" y="1716391"/>
            <a:ext cx="2066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badi Extra Light" panose="020B0204020104020204" pitchFamily="34" charset="0"/>
              </a:rPr>
              <a:t>Direction that preserves class separation</a:t>
            </a:r>
          </a:p>
        </p:txBody>
      </p:sp>
      <p:sp>
        <p:nvSpPr>
          <p:cNvPr id="68" name="Speech Bubble: Rectangle 67">
            <a:extLst>
              <a:ext uri="{FF2B5EF4-FFF2-40B4-BE49-F238E27FC236}">
                <a16:creationId xmlns:a16="http://schemas.microsoft.com/office/drawing/2014/main" id="{BA12CBBE-11B8-4A1C-AF5E-D7AF464DB6CC}"/>
              </a:ext>
            </a:extLst>
          </p:cNvPr>
          <p:cNvSpPr/>
          <p:nvPr/>
        </p:nvSpPr>
        <p:spPr>
          <a:xfrm>
            <a:off x="8895546" y="1742791"/>
            <a:ext cx="3170527" cy="778959"/>
          </a:xfrm>
          <a:prstGeom prst="wedgeRectCallout">
            <a:avLst>
              <a:gd name="adj1" fmla="val -45217"/>
              <a:gd name="adj2" fmla="val 7871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Projecting along this will give a one dimensional embedding of each point with both classes overlapping with each other</a:t>
            </a:r>
          </a:p>
        </p:txBody>
      </p:sp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id="{ED1E4115-C6FB-4893-8F7A-D7DFBC99C4B1}"/>
              </a:ext>
            </a:extLst>
          </p:cNvPr>
          <p:cNvSpPr/>
          <p:nvPr/>
        </p:nvSpPr>
        <p:spPr>
          <a:xfrm>
            <a:off x="1339069" y="1961733"/>
            <a:ext cx="3170527" cy="778959"/>
          </a:xfrm>
          <a:prstGeom prst="wedgeRectCallout">
            <a:avLst>
              <a:gd name="adj1" fmla="val 61414"/>
              <a:gd name="adj2" fmla="val -6128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Projecting along this will give a one dimensional embedding of each point with both classes still having a good separation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2859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2435"/>
    </mc:Choice>
    <mc:Fallback>
      <p:transition spd="slow" advTm="3624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4" grpId="0"/>
      <p:bldP spid="67" grpId="0"/>
      <p:bldP spid="68" grpId="0" animBg="1"/>
      <p:bldP spid="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Supervised Dimensionality Reduction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Many techniques. A simple yet popular one is Fisher Discriminant Analysis, also known as Linear Discriminant Analysis (FDA or LDA)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simplicity, assume two classes (can be generalized for more than 2 classes too)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Suppose a projection direction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. After projection the means of the two classes are</a:t>
                </a: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Total variance of the points after projection will be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where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Fisher discriminant analysis finds the optimal projection direction by solving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0742788F-C8D9-4931-A324-2D365E840E41}"/>
              </a:ext>
            </a:extLst>
          </p:cNvPr>
          <p:cNvSpPr/>
          <p:nvPr/>
        </p:nvSpPr>
        <p:spPr>
          <a:xfrm>
            <a:off x="6613740" y="1507899"/>
            <a:ext cx="4283559" cy="505459"/>
          </a:xfrm>
          <a:prstGeom prst="wedgeRectCallout">
            <a:avLst>
              <a:gd name="adj1" fmla="val -53901"/>
              <a:gd name="adj2" fmla="val -1121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This LDA should not be confused with another very popular ML technique for finding topics in text data (Latent Dirichlet Allocation)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38EB9C-CA78-4B9B-A60D-B7AB2CDCF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563" y="3128364"/>
            <a:ext cx="4344923" cy="702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431E80-939E-4F16-BDD4-142B45797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586" y="4299810"/>
            <a:ext cx="6123078" cy="74930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6311A0C-0E4F-4B15-998A-CA86BADA4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068" y="5654635"/>
            <a:ext cx="2384072" cy="73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id="{C3749BB6-F2AB-471D-B2E0-130FF2AF0860}"/>
              </a:ext>
            </a:extLst>
          </p:cNvPr>
          <p:cNvSpPr/>
          <p:nvPr/>
        </p:nvSpPr>
        <p:spPr>
          <a:xfrm>
            <a:off x="7563096" y="5549764"/>
            <a:ext cx="1497016" cy="472584"/>
          </a:xfrm>
          <a:prstGeom prst="wedgeRectCallout">
            <a:avLst>
              <a:gd name="adj1" fmla="val -66593"/>
              <a:gd name="adj2" fmla="val 650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Push the means far apart</a:t>
            </a:r>
          </a:p>
        </p:txBody>
      </p:sp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id="{CE385FDC-45FB-4592-9E25-C9C4F9417328}"/>
              </a:ext>
            </a:extLst>
          </p:cNvPr>
          <p:cNvSpPr/>
          <p:nvPr/>
        </p:nvSpPr>
        <p:spPr>
          <a:xfrm>
            <a:off x="7438658" y="6117482"/>
            <a:ext cx="2384071" cy="674192"/>
          </a:xfrm>
          <a:prstGeom prst="wedgeRectCallout">
            <a:avLst>
              <a:gd name="adj1" fmla="val -61510"/>
              <a:gd name="adj2" fmla="val -2423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Make each class tightly packed after projection (small variance)</a:t>
            </a:r>
          </a:p>
        </p:txBody>
      </p:sp>
      <p:sp>
        <p:nvSpPr>
          <p:cNvPr id="60" name="Speech Bubble: Rectangle 59">
            <a:extLst>
              <a:ext uri="{FF2B5EF4-FFF2-40B4-BE49-F238E27FC236}">
                <a16:creationId xmlns:a16="http://schemas.microsoft.com/office/drawing/2014/main" id="{A4039945-8E6F-4062-B0C6-CD900DB65955}"/>
              </a:ext>
            </a:extLst>
          </p:cNvPr>
          <p:cNvSpPr/>
          <p:nvPr/>
        </p:nvSpPr>
        <p:spPr>
          <a:xfrm>
            <a:off x="1057014" y="5600325"/>
            <a:ext cx="3750098" cy="1034313"/>
          </a:xfrm>
          <a:prstGeom prst="wedgeRectCallout">
            <a:avLst>
              <a:gd name="adj1" fmla="val 54624"/>
              <a:gd name="adj2" fmla="val -1492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solution to this problem involves solving an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eigendecomposition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problem that involves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within class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covariance matrices and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between class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covariance matrices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C083FF-EA1D-4679-81BB-E45DEF3713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81519" y="3909552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5EBBAD41-E1DD-433B-BF78-384D361711C6}"/>
                  </a:ext>
                </a:extLst>
              </p:cNvPr>
              <p:cNvSpPr/>
              <p:nvPr/>
            </p:nvSpPr>
            <p:spPr>
              <a:xfrm>
                <a:off x="9170676" y="3288024"/>
                <a:ext cx="1824499" cy="1243056"/>
              </a:xfrm>
              <a:prstGeom prst="wedgeRectCallout">
                <a:avLst>
                  <a:gd name="adj1" fmla="val 69438"/>
                  <a:gd name="adj2" fmla="val 3169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Here we considered projection to one dimension but can be generalized to projection to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dim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5EBBAD41-E1DD-433B-BF78-384D361711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676" y="3288024"/>
                <a:ext cx="1824499" cy="1243056"/>
              </a:xfrm>
              <a:prstGeom prst="wedgeRectCallout">
                <a:avLst>
                  <a:gd name="adj1" fmla="val 69438"/>
                  <a:gd name="adj2" fmla="val 31694"/>
                </a:avLst>
              </a:prstGeom>
              <a:blipFill>
                <a:blip r:embed="rId8"/>
                <a:stretch>
                  <a:fillRect l="-1099" t="-3382" b="-821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01524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6814"/>
    </mc:Choice>
    <mc:Fallback>
      <p:transition spd="slow" advTm="4368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9" grpId="0" animBg="1"/>
      <p:bldP spid="60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380" y="2427667"/>
            <a:ext cx="8209054" cy="121012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Dimensionality Reduction given Pairwise Distances between points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142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867"/>
    </mc:Choice>
    <mc:Fallback>
      <p:transition spd="slow" advTm="2786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Dim. Reduction by Preserving Pairwise Distances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PCA/SVD etc assume we are given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600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as vectors (e.g., in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dim)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Often the data is given in form of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distances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between points (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GB" sz="2600" i="1" dirty="0" err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Would like to project data such that pairwise distances between points are preserved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Basically,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large (resp. small), would like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be large (resp. small)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Multi-dimensional Scaling (MDS)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is one such algorithm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the Euclidean distance, MDS is equivalent to PCA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above approach tries to preserve all pairwise distances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Can try to preserve pairwise distances only between close-by points (i.e.. b/w nearest neighbors). It helps achieve non-linear dim red. Algos like </a:t>
                </a:r>
                <a:r>
                  <a:rPr lang="en-GB" sz="2200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Isomap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and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locally linear embedding (LLE)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do this 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b="-40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BE1BFA0-8C91-4B21-B12F-8CFECF85D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501" y="2817060"/>
            <a:ext cx="6490415" cy="10709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CFC5F519-00FE-4BA0-81B3-C55FCD70E725}"/>
                  </a:ext>
                </a:extLst>
              </p:cNvPr>
              <p:cNvSpPr/>
              <p:nvPr/>
            </p:nvSpPr>
            <p:spPr>
              <a:xfrm>
                <a:off x="9485969" y="2891372"/>
                <a:ext cx="2337174" cy="776679"/>
              </a:xfrm>
              <a:prstGeom prst="wedgeRectCallout">
                <a:avLst>
                  <a:gd name="adj1" fmla="val -66778"/>
                  <a:gd name="adj2" fmla="val -441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denote low-dim embeddings/projections of points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CFC5F519-00FE-4BA0-81B3-C55FCD70E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969" y="2891372"/>
                <a:ext cx="2337174" cy="776679"/>
              </a:xfrm>
              <a:prstGeom prst="wedgeRectCallout">
                <a:avLst>
                  <a:gd name="adj1" fmla="val -66778"/>
                  <a:gd name="adj2" fmla="val -4411"/>
                </a:avLst>
              </a:prstGeom>
              <a:blipFill>
                <a:blip r:embed="rId5"/>
                <a:stretch>
                  <a:fillRect t="-5344" r="-1754" b="-1221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3823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1934"/>
    </mc:Choice>
    <mc:Fallback>
      <p:transition spd="slow" advTm="3019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7.1|84.3|12.7|45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4.9|47.7|2|4.9|31.5|27|30.9|10.7|7.1|12.3|12.3|27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6.5|9|3.3|17.9|5.9|27.6|66.8|38.3|30.9|8.2|68.6|63.7|66.1|61.6|50.3|14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36|12.8|22|12|1.2|17.9|61|7.5|43.8|74.9|16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7|15.5|15.3|6.8|23.8|14.8|60|22.8|26.4|82.7|1.9|47.7|38.9|43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29.8|27.2|15.1|13.4|39.9|43.6|41.7|48.8|56.2|39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.3|18.3|79|70.9|38.2|4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6.7|11.2|13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8|24.1|30.3|33.3|49.5|10|45.8|13.1|16.1|6.9|41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19.8|26.8|15.4|19.6|35.7|25.6|23.5|27.3|21.7|11.6|54.9|7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1|8.5|25.9|14.2|26.4|62.9|14.6|23.4|33.7|7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|17.6|75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37571</TotalTime>
  <Words>1477</Words>
  <Application>Microsoft Office PowerPoint</Application>
  <PresentationFormat>Widescreen</PresentationFormat>
  <Paragraphs>237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Dimensionality Reduction (Contd)</vt:lpstr>
      <vt:lpstr>Plan</vt:lpstr>
      <vt:lpstr>Power Method for Computing Eigenvectors</vt:lpstr>
      <vt:lpstr>Power Method for Computing Eigenvectors</vt:lpstr>
      <vt:lpstr>Power Method with Peeling Technique</vt:lpstr>
      <vt:lpstr>Supervised Dimensionality Reduction</vt:lpstr>
      <vt:lpstr>Supervised Dimensionality Reduction</vt:lpstr>
      <vt:lpstr> Dimensionality Reduction given Pairwise Distances between points</vt:lpstr>
      <vt:lpstr>Dim. Reduction by Preserving Pairwise Distances</vt:lpstr>
      <vt:lpstr>MDS: An Example</vt:lpstr>
      <vt:lpstr> Nonlinear Dimensionality Reduction</vt:lpstr>
      <vt:lpstr>Beyond Linear Projections</vt:lpstr>
      <vt:lpstr>Nonlinear Dimensionality Reduction</vt:lpstr>
      <vt:lpstr>Kernel PCA</vt:lpstr>
      <vt:lpstr>Locally Linear Embedding</vt:lpstr>
      <vt:lpstr>SNE and t-SNE</vt:lpstr>
      <vt:lpstr>SNE and t-SNE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2083</cp:revision>
  <dcterms:created xsi:type="dcterms:W3CDTF">2020-07-07T20:42:16Z</dcterms:created>
  <dcterms:modified xsi:type="dcterms:W3CDTF">2020-11-24T12:05:52Z</dcterms:modified>
</cp:coreProperties>
</file>