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472" r:id="rId2"/>
    <p:sldId id="524" r:id="rId3"/>
    <p:sldId id="525" r:id="rId4"/>
    <p:sldId id="530" r:id="rId5"/>
    <p:sldId id="531" r:id="rId6"/>
    <p:sldId id="532" r:id="rId7"/>
    <p:sldId id="535" r:id="rId8"/>
    <p:sldId id="533" r:id="rId9"/>
    <p:sldId id="53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yush Rai" initials="PR" lastIdx="1" clrIdx="0">
    <p:extLst>
      <p:ext uri="{19B8F6BF-5375-455C-9EA6-DF929625EA0E}">
        <p15:presenceInfo xmlns:p15="http://schemas.microsoft.com/office/powerpoint/2012/main" userId="S-1-5-21-1815594393-203851566-323931515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21C8C"/>
    <a:srgbClr val="060AB2"/>
    <a:srgbClr val="B806AB"/>
    <a:srgbClr val="33CC33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0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079FB-1158-44A5-81BA-70742E8B8B87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C2274-7721-4180-95CA-BE03DFC6F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326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2E8B-E765-4F58-A257-0E1E2EC1E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0D9F0-86A6-48DF-B30E-B84487765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E9CD7-9DDA-4CF9-AA93-4DE94EF05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955A-2DC5-4511-A53D-598F496EDEEE}" type="datetime1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422E9-1D05-4AD0-BFC0-2527F7121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FB85C-0DA1-4C64-8F01-7A91FEF1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45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9F842-6D8B-4C86-8F39-4F97C9A0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9E737-F70E-42FA-A4AC-876FA6F16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1A242-E710-4C98-92C7-184F6C186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AA5C-2D5F-4D58-9A50-D19B643441D4}" type="datetime1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3ABB8-F14F-4280-A105-4070853E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30805-AFD9-468A-8350-47B0059B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91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3CE3C8-84F1-4290-9648-5C9E9A232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FA146-680D-4C44-80AE-61ACEA18E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229F1-7D33-4055-BCFB-C0B4E177D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1576-788D-4E35-9930-DF0255718A2B}" type="datetime1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8B88A-8C21-46C7-8EDF-2F9AEE5A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1208B-689D-4C89-B6D0-6D893F5C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70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BDEA5-031B-494A-B467-EFFEB276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D22B5-97C1-4FAC-9285-AA741BFE1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85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027FE-0F44-497F-BF33-83303D147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ABBA3-F0E8-4C36-916A-E54529F14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16D18-BB11-4BFD-9E7A-8DFB408A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7B4F-85E2-411C-AFB6-1A374A5D39B8}" type="datetime1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3F1CC-7685-4FAD-B5F7-982834C4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5F9D9-79E8-4C23-9200-19A6857E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1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A6550-E91F-4D00-83FE-943751994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E5A4F-9318-4630-A9C7-16E2FD6AF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5E241-2474-417E-B544-69CF28611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49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F0B88-78D9-4019-8BFF-8F7C0DCD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0B707-0551-48AD-BAF3-CE20FCE94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066B9-A417-4624-91D6-6D6295C21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5A6971-440D-4631-80F7-B3123104A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684CD4-B32C-429C-8FDB-C3993DE51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C11BC8-FB4C-4B9C-8A71-BB4D1F6A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71E0-72C8-4CC8-AE53-DCEAAFB58B8B}" type="datetime1">
              <a:rPr lang="en-IN" smtClean="0"/>
              <a:t>26-11-2020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83E117-C4A9-4FF3-9C91-FFD40695E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29C272-E75C-4778-96BF-8B2BC996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606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DEF5-DE48-45E6-AB10-8EDCE19D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21AE6-4821-4359-BA0A-71E21BF0B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9225-93B0-4D75-98A5-1AA74F5D545B}" type="datetime1">
              <a:rPr lang="en-IN" smtClean="0"/>
              <a:t>26-11-2020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27195-022D-4F59-91AC-F6EF60F0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CDE4F-8C95-4584-8FBF-AF73E2F5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32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37068-89ED-42F9-9A72-92111C5A5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8A65-8968-44A1-8A19-3117F08B5A38}" type="datetime1">
              <a:rPr lang="en-IN" smtClean="0"/>
              <a:t>26-11-2020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D62B2C-1FE1-496D-9296-45C99FB4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FDE75-9B7A-49B3-9B56-475889999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04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639A8-6449-4746-8F81-EF24B3122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8EEFD-9C86-41A8-9E20-FB51AE365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D5B7E-7597-4AD6-A029-CB20B9FBF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E2B30-B4F2-4EC2-B501-40677FFA1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029C-FE30-49AA-946C-8160924AD21C}" type="datetime1">
              <a:rPr lang="en-IN" smtClean="0"/>
              <a:t>26-11-2020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346B0-D5A7-4730-8667-0678E7848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53FD6-F916-41FC-BA8C-069D6DA0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535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521F-28F4-406E-9485-88EB85F4D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4819DE-9E94-437E-8A68-6E165BAA9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72149-A870-4DC0-8F9C-DDB1FD582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4BED7-7934-4480-A6EE-DA8954235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F262-89E0-4714-A1CF-8A83C222FB9B}" type="datetime1">
              <a:rPr lang="en-IN" smtClean="0"/>
              <a:t>26-11-2020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CB16A-A6D8-4778-B7F0-21B6BFD28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54C42-23E8-4F2C-AC3E-A5BBDF4E6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17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BB49AE5-850C-4D68-B1A0-D1411569DCF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313" y="5372525"/>
            <a:ext cx="1224973" cy="11663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F7CEE4-2B80-48B3-9B66-3F5A2C62C75F}"/>
              </a:ext>
            </a:extLst>
          </p:cNvPr>
          <p:cNvSpPr txBox="1"/>
          <p:nvPr userDrawn="1"/>
        </p:nvSpPr>
        <p:spPr>
          <a:xfrm>
            <a:off x="10456460" y="6492875"/>
            <a:ext cx="1735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accent4"/>
                </a:solidFill>
              </a:rPr>
              <a:t>CS771: Intro to ML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DB4A9-B55E-4623-A2D9-A87B7B55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CFFDC-2115-4CD1-967C-545001D0D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EF888-538C-4F90-BE4E-FDD77BCBC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76463-DA8A-478C-9FC8-00C83590963D}" type="datetime1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CDA8E-891B-4E76-B24D-670B7EB40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6AB6D-2CD0-4185-A303-317BFF965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ED9D3-AF84-488D-8A6A-726D5349CDA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512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7" Type="http://schemas.openxmlformats.org/officeDocument/2006/relationships/image" Target="../media/image3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70.png"/><Relationship Id="rId11" Type="http://schemas.openxmlformats.org/officeDocument/2006/relationships/image" Target="../media/image2.png"/><Relationship Id="rId5" Type="http://schemas.openxmlformats.org/officeDocument/2006/relationships/image" Target="../media/image7.png"/><Relationship Id="rId15" Type="http://schemas.openxmlformats.org/officeDocument/2006/relationships/image" Target="../media/image12.png"/><Relationship Id="rId10" Type="http://schemas.openxmlformats.org/officeDocument/2006/relationships/image" Target="../media/image11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2.png"/><Relationship Id="rId21" Type="http://schemas.openxmlformats.org/officeDocument/2006/relationships/image" Target="../media/image31.png"/><Relationship Id="rId7" Type="http://schemas.openxmlformats.org/officeDocument/2006/relationships/image" Target="../media/image19.png"/><Relationship Id="rId12" Type="http://schemas.openxmlformats.org/officeDocument/2006/relationships/image" Target="../media/image17.png"/><Relationship Id="rId17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8.png"/><Relationship Id="rId20" Type="http://schemas.openxmlformats.org/officeDocument/2006/relationships/image" Target="../media/image6.png"/><Relationship Id="rId1" Type="http://schemas.openxmlformats.org/officeDocument/2006/relationships/tags" Target="../tags/tag3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6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19" Type="http://schemas.openxmlformats.org/officeDocument/2006/relationships/image" Target="../media/image30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8.png"/><Relationship Id="rId7" Type="http://schemas.openxmlformats.org/officeDocument/2006/relationships/image" Target="../media/image33.png"/><Relationship Id="rId12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320.png"/><Relationship Id="rId11" Type="http://schemas.openxmlformats.org/officeDocument/2006/relationships/image" Target="../media/image2.png"/><Relationship Id="rId5" Type="http://schemas.openxmlformats.org/officeDocument/2006/relationships/image" Target="../media/image32.png"/><Relationship Id="rId10" Type="http://schemas.openxmlformats.org/officeDocument/2006/relationships/image" Target="../media/image36.png"/><Relationship Id="rId9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53.png"/><Relationship Id="rId18" Type="http://schemas.openxmlformats.org/officeDocument/2006/relationships/image" Target="../media/image57.png"/><Relationship Id="rId21" Type="http://schemas.openxmlformats.org/officeDocument/2006/relationships/image" Target="../media/image60.png"/><Relationship Id="rId7" Type="http://schemas.openxmlformats.org/officeDocument/2006/relationships/image" Target="../media/image19.png"/><Relationship Id="rId12" Type="http://schemas.openxmlformats.org/officeDocument/2006/relationships/image" Target="../media/image52.png"/><Relationship Id="rId17" Type="http://schemas.openxmlformats.org/officeDocument/2006/relationships/image" Target="../media/image56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5.png"/><Relationship Id="rId20" Type="http://schemas.openxmlformats.org/officeDocument/2006/relationships/image" Target="../media/image59.png"/><Relationship Id="rId1" Type="http://schemas.openxmlformats.org/officeDocument/2006/relationships/tags" Target="../tags/tag6.xml"/><Relationship Id="rId6" Type="http://schemas.openxmlformats.org/officeDocument/2006/relationships/image" Target="../media/image18.png"/><Relationship Id="rId11" Type="http://schemas.openxmlformats.org/officeDocument/2006/relationships/image" Target="../media/image51.png"/><Relationship Id="rId5" Type="http://schemas.openxmlformats.org/officeDocument/2006/relationships/image" Target="../media/image50.png"/><Relationship Id="rId15" Type="http://schemas.openxmlformats.org/officeDocument/2006/relationships/image" Target="../media/image2.png"/><Relationship Id="rId23" Type="http://schemas.openxmlformats.org/officeDocument/2006/relationships/image" Target="../media/image62.png"/><Relationship Id="rId10" Type="http://schemas.openxmlformats.org/officeDocument/2006/relationships/image" Target="../media/image22.png"/><Relationship Id="rId19" Type="http://schemas.openxmlformats.org/officeDocument/2006/relationships/image" Target="../media/image58.png"/><Relationship Id="rId9" Type="http://schemas.openxmlformats.org/officeDocument/2006/relationships/image" Target="../media/image21.png"/><Relationship Id="rId14" Type="http://schemas.openxmlformats.org/officeDocument/2006/relationships/image" Target="../media/image54.png"/><Relationship Id="rId22" Type="http://schemas.openxmlformats.org/officeDocument/2006/relationships/image" Target="../media/image6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7" Type="http://schemas.openxmlformats.org/officeDocument/2006/relationships/image" Target="../media/image6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7AC89-BE04-43C0-8DE4-613238CF2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013" y="3124199"/>
            <a:ext cx="11701636" cy="609601"/>
          </a:xfrm>
        </p:spPr>
        <p:txBody>
          <a:bodyPr>
            <a:noAutofit/>
          </a:bodyPr>
          <a:lstStyle/>
          <a:p>
            <a:r>
              <a:rPr lang="en-GB" sz="44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Latent Variable Models (LVMs), </a:t>
            </a:r>
            <a:br>
              <a:rPr lang="en-GB" sz="44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r>
              <a:rPr lang="en-GB" sz="44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Parameter Estimation in LVM</a:t>
            </a:r>
            <a:endParaRPr lang="en-IN" sz="4000" b="1" dirty="0">
              <a:solidFill>
                <a:schemeClr val="bg1"/>
              </a:solidFill>
              <a:latin typeface="Garamond" panose="02020404030301010803" pitchFamily="18" charset="0"/>
              <a:cs typeface="Aldhabi" panose="020B0604020202020204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059B3-A292-45C9-BE13-9562DE36C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6763" y="4830266"/>
            <a:ext cx="6282137" cy="821886"/>
          </a:xfrm>
        </p:spPr>
        <p:txBody>
          <a:bodyPr>
            <a:noAutofit/>
          </a:bodyPr>
          <a:lstStyle/>
          <a:p>
            <a:r>
              <a:rPr lang="en-IN" sz="2700" dirty="0">
                <a:solidFill>
                  <a:schemeClr val="bg1"/>
                </a:solidFill>
                <a:latin typeface="Garamond" panose="02020404030301010803" pitchFamily="18" charset="0"/>
              </a:rPr>
              <a:t>CS771: Introduction to Machine Learning</a:t>
            </a:r>
          </a:p>
          <a:p>
            <a:r>
              <a:rPr lang="en-IN" sz="2700" dirty="0">
                <a:solidFill>
                  <a:schemeClr val="bg1"/>
                </a:solidFill>
                <a:latin typeface="Garamond" panose="02020404030301010803" pitchFamily="18" charset="0"/>
              </a:rPr>
              <a:t>Piyush Rai</a:t>
            </a:r>
          </a:p>
        </p:txBody>
      </p:sp>
    </p:spTree>
    <p:extLst>
      <p:ext uri="{BB962C8B-B14F-4D97-AF65-F5344CB8AC3E}">
        <p14:creationId xmlns:p14="http://schemas.microsoft.com/office/powerpoint/2010/main" val="307487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466"/>
    </mc:Choice>
    <mc:Fallback xmlns="">
      <p:transition spd="slow" advTm="2446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Generative Models with Latent Variables 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Have already looked at generative models for supervised learning</a:t>
                </a:r>
              </a:p>
              <a:p>
                <a:pPr marL="0" indent="0">
                  <a:buNone/>
                </a:pPr>
                <a:endParaRPr lang="en-IN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Generative models are even more common/popular for unsupervised learning, e.g.,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sz="2200" dirty="0">
                    <a:latin typeface="Abadi Extra Light" panose="020B0204020104020204" pitchFamily="34" charset="0"/>
                  </a:rPr>
                  <a:t>Clustering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sz="2200" dirty="0">
                    <a:latin typeface="Abadi Extra Light" panose="020B0204020104020204" pitchFamily="34" charset="0"/>
                  </a:rPr>
                  <a:t>Dimensionality Reduction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sz="2200" dirty="0">
                    <a:latin typeface="Abadi Extra Light" panose="020B0204020104020204" pitchFamily="34" charset="0"/>
                  </a:rPr>
                  <a:t>Probability density estimation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IN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In such models, each data point is associated with a latent variable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sz="1800" dirty="0">
                    <a:latin typeface="Abadi Extra Light" panose="020B0204020104020204" pitchFamily="34" charset="0"/>
                  </a:rPr>
                  <a:t>Clustering: The cluster id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1" i="1" dirty="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sz="18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800" dirty="0">
                    <a:latin typeface="Abadi Extra Light" panose="020B0204020104020204" pitchFamily="34" charset="0"/>
                  </a:rPr>
                  <a:t> (discrete, or a K-dim one-hot rep, or a vector of cluster membership probabilities)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sz="1800" dirty="0">
                    <a:latin typeface="Abadi Extra Light" panose="020B0204020104020204" pitchFamily="34" charset="0"/>
                  </a:rPr>
                  <a:t>Dimensionality reduction: The low-dim representation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18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endParaRPr lang="en-IN" sz="18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IN" sz="1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These latent variables will be treated as </a:t>
                </a: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random variables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, not just fixed unknowns</a:t>
                </a:r>
              </a:p>
              <a:p>
                <a:pPr marL="0" indent="0">
                  <a:buNone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Will therefore assume a suitable prior distribution on these and estimate their posterior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1800" dirty="0">
                    <a:latin typeface="Abadi Extra Light" panose="020B0204020104020204" pitchFamily="34" charset="0"/>
                  </a:rPr>
                  <a:t>If we only need a point estimate (MLE/MAP) of these latent variables, that can be done too</a:t>
                </a: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831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FF236AA9-8692-4239-BDBA-38C07ED56898}"/>
                  </a:ext>
                </a:extLst>
              </p:cNvPr>
              <p:cNvSpPr/>
              <p:nvPr/>
            </p:nvSpPr>
            <p:spPr>
              <a:xfrm>
                <a:off x="8901410" y="4237632"/>
                <a:ext cx="3181452" cy="612662"/>
              </a:xfrm>
              <a:prstGeom prst="wedgeRectCallout">
                <a:avLst>
                  <a:gd name="adj1" fmla="val -36064"/>
                  <a:gd name="adj2" fmla="val 7230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As in </a:t>
                </a:r>
                <a:r>
                  <a:rPr lang="en-IN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unsup</a:t>
                </a:r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learning algos such as </a:t>
                </a:r>
                <a14:m>
                  <m:oMath xmlns:m="http://schemas.openxmlformats.org/officeDocument/2006/math">
                    <m:r>
                      <a:rPr lang="en-I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-means, standard PCA, etc</a:t>
                </a:r>
              </a:p>
            </p:txBody>
          </p:sp>
        </mc:Choice>
        <mc:Fallback xmlns="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FF236AA9-8692-4239-BDBA-38C07ED568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1410" y="4237632"/>
                <a:ext cx="3181452" cy="612662"/>
              </a:xfrm>
              <a:prstGeom prst="wedgeRectCallout">
                <a:avLst>
                  <a:gd name="adj1" fmla="val -36064"/>
                  <a:gd name="adj2" fmla="val 72303"/>
                </a:avLst>
              </a:prstGeom>
              <a:blipFill>
                <a:blip r:embed="rId6"/>
                <a:stretch>
                  <a:fillRect l="-1333" t="-5469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B748E605-16D9-4E35-BEC0-7B6CBCC1603A}"/>
              </a:ext>
            </a:extLst>
          </p:cNvPr>
          <p:cNvSpPr/>
          <p:nvPr/>
        </p:nvSpPr>
        <p:spPr>
          <a:xfrm>
            <a:off x="9918340" y="2357571"/>
            <a:ext cx="847288" cy="844909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B3D37EB-EE47-4782-A8CE-48B837E76839}"/>
              </a:ext>
            </a:extLst>
          </p:cNvPr>
          <p:cNvSpPr/>
          <p:nvPr/>
        </p:nvSpPr>
        <p:spPr>
          <a:xfrm>
            <a:off x="7966094" y="2357571"/>
            <a:ext cx="847288" cy="84490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4A88CF1-65A1-4155-B41A-BA37FA5C20DB}"/>
              </a:ext>
            </a:extLst>
          </p:cNvPr>
          <p:cNvCxnSpPr>
            <a:stCxn id="7" idx="6"/>
            <a:endCxn id="6" idx="2"/>
          </p:cNvCxnSpPr>
          <p:nvPr/>
        </p:nvCxnSpPr>
        <p:spPr>
          <a:xfrm>
            <a:off x="8813382" y="2780026"/>
            <a:ext cx="110495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4F8BC57-A1A6-4EAE-BA24-66673B5DD544}"/>
                  </a:ext>
                </a:extLst>
              </p:cNvPr>
              <p:cNvSpPr txBox="1"/>
              <p:nvPr/>
            </p:nvSpPr>
            <p:spPr>
              <a:xfrm>
                <a:off x="10083383" y="2389549"/>
                <a:ext cx="683328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4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4F8BC57-A1A6-4EAE-BA24-66673B5DD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3383" y="2389549"/>
                <a:ext cx="683328" cy="6155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317FE47-3124-43D3-AAF3-CEB5B7581E6B}"/>
                  </a:ext>
                </a:extLst>
              </p:cNvPr>
              <p:cNvSpPr txBox="1"/>
              <p:nvPr/>
            </p:nvSpPr>
            <p:spPr>
              <a:xfrm>
                <a:off x="8159620" y="2407678"/>
                <a:ext cx="65126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40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IN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sz="4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317FE47-3124-43D3-AAF3-CEB5B7581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620" y="2407678"/>
                <a:ext cx="651269" cy="61555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D3C51C84-3B87-485D-B8C9-CAD879D2954F}"/>
                  </a:ext>
                </a:extLst>
              </p:cNvPr>
              <p:cNvSpPr/>
              <p:nvPr/>
            </p:nvSpPr>
            <p:spPr>
              <a:xfrm>
                <a:off x="4907559" y="2407678"/>
                <a:ext cx="2775083" cy="790387"/>
              </a:xfrm>
              <a:prstGeom prst="wedgeRectCallout">
                <a:avLst>
                  <a:gd name="adj1" fmla="val 58048"/>
                  <a:gd name="adj2" fmla="val 897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Latent variable </a:t>
                </a:r>
                <a:r>
                  <a:rPr lang="en-IN" sz="16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z_n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usually encodes some latent properties of the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D3C51C84-3B87-485D-B8C9-CAD879D295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559" y="2407678"/>
                <a:ext cx="2775083" cy="790387"/>
              </a:xfrm>
              <a:prstGeom prst="wedgeRectCallout">
                <a:avLst>
                  <a:gd name="adj1" fmla="val 58048"/>
                  <a:gd name="adj2" fmla="val 8971"/>
                </a:avLst>
              </a:prstGeom>
              <a:blipFill>
                <a:blip r:embed="rId9"/>
                <a:stretch>
                  <a:fillRect l="-803" t="-3759" b="-9774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45E5DF99-75AE-4A4C-9F56-10AE9AEE131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49174" y="991182"/>
            <a:ext cx="1010687" cy="965223"/>
          </a:xfrm>
          <a:prstGeom prst="rect">
            <a:avLst/>
          </a:prstGeom>
        </p:spPr>
      </p:pic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D3EBC035-0D58-4A57-9F3C-AD9A23183263}"/>
              </a:ext>
            </a:extLst>
          </p:cNvPr>
          <p:cNvSpPr/>
          <p:nvPr/>
        </p:nvSpPr>
        <p:spPr>
          <a:xfrm>
            <a:off x="9020526" y="825040"/>
            <a:ext cx="2135815" cy="1040805"/>
          </a:xfrm>
          <a:prstGeom prst="wedgeRectCallout">
            <a:avLst>
              <a:gd name="adj1" fmla="val 57764"/>
              <a:gd name="adj2" fmla="val 450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Supervised/semi-supervised learning models can also have latent variables, depending on the problem formulation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9839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9760"/>
    </mc:Choice>
    <mc:Fallback xmlns="">
      <p:transition spd="slow" advTm="4097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/>
      <p:bldP spid="10" grpId="0"/>
      <p:bldP spid="11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Generative Models with Latent Variables 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A typical generative model with latent variables might look like this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In this generative model, observations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6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assumed generated via latent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dirty="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sz="26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The unknowns in such latent var models (LVMs) are of two types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sz="22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Global variables</a:t>
                </a:r>
                <a:r>
                  <a:rPr lang="en-IN" sz="2200" dirty="0">
                    <a:latin typeface="Abadi Extra Light" panose="020B0204020104020204" pitchFamily="34" charset="0"/>
                  </a:rPr>
                  <a:t>: Shared by all data points (</a:t>
                </a:r>
                <a14:m>
                  <m:oMath xmlns:m="http://schemas.openxmlformats.org/officeDocument/2006/math"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IN" sz="2200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IN" sz="2200" dirty="0">
                    <a:latin typeface="Abadi Extra Light" panose="020B0204020104020204" pitchFamily="34" charset="0"/>
                  </a:rPr>
                  <a:t> in the above diagram)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sz="22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Local variables: </a:t>
                </a:r>
                <a:r>
                  <a:rPr lang="en-IN" sz="2200" dirty="0">
                    <a:latin typeface="Abadi Extra Light" panose="020B0204020104020204" pitchFamily="34" charset="0"/>
                  </a:rPr>
                  <a:t>Specific to each data point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200" dirty="0">
                    <a:latin typeface="Abadi Extra Light" panose="020B0204020104020204" pitchFamily="34" charset="0"/>
                  </a:rPr>
                  <a:t>’s in the above diagram)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Note: Both global and local unknowns can be treated as </a:t>
                </a:r>
                <a:r>
                  <a:rPr lang="en-IN" sz="2600" dirty="0" err="1">
                    <a:latin typeface="Abadi Extra Light" panose="020B0204020104020204" pitchFamily="34" charset="0"/>
                  </a:rPr>
                  <a:t>r.v.’s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831" t="-1645" b="-24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A0E6FBE9-1C7D-4971-A607-79DBB4A2332F}"/>
              </a:ext>
            </a:extLst>
          </p:cNvPr>
          <p:cNvSpPr/>
          <p:nvPr/>
        </p:nvSpPr>
        <p:spPr>
          <a:xfrm>
            <a:off x="3974535" y="2606880"/>
            <a:ext cx="3808602" cy="1644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1C2C039-7F7A-4064-8F0A-C5F49B80C2EB}"/>
              </a:ext>
            </a:extLst>
          </p:cNvPr>
          <p:cNvSpPr/>
          <p:nvPr/>
        </p:nvSpPr>
        <p:spPr>
          <a:xfrm>
            <a:off x="6428520" y="2987668"/>
            <a:ext cx="847288" cy="844909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8305AE8-B643-4BE4-AD7E-B0BA4EF52B5A}"/>
              </a:ext>
            </a:extLst>
          </p:cNvPr>
          <p:cNvSpPr/>
          <p:nvPr/>
        </p:nvSpPr>
        <p:spPr>
          <a:xfrm>
            <a:off x="4476274" y="2987668"/>
            <a:ext cx="847288" cy="84490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E695A17-4396-4396-B545-6CC88CC39368}"/>
              </a:ext>
            </a:extLst>
          </p:cNvPr>
          <p:cNvCxnSpPr>
            <a:stCxn id="7" idx="6"/>
            <a:endCxn id="5" idx="2"/>
          </p:cNvCxnSpPr>
          <p:nvPr/>
        </p:nvCxnSpPr>
        <p:spPr>
          <a:xfrm>
            <a:off x="5323562" y="3410123"/>
            <a:ext cx="110495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43C5785C-747F-44A0-8169-A87359971B33}"/>
              </a:ext>
            </a:extLst>
          </p:cNvPr>
          <p:cNvSpPr/>
          <p:nvPr/>
        </p:nvSpPr>
        <p:spPr>
          <a:xfrm>
            <a:off x="2524028" y="2987668"/>
            <a:ext cx="847288" cy="84490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0718159-9D54-40E4-AB34-0D9ECD1082C1}"/>
              </a:ext>
            </a:extLst>
          </p:cNvPr>
          <p:cNvCxnSpPr>
            <a:stCxn id="10" idx="6"/>
          </p:cNvCxnSpPr>
          <p:nvPr/>
        </p:nvCxnSpPr>
        <p:spPr>
          <a:xfrm>
            <a:off x="3371316" y="3410123"/>
            <a:ext cx="110495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8794F36C-457E-49C0-95BE-B0940620CBCA}"/>
              </a:ext>
            </a:extLst>
          </p:cNvPr>
          <p:cNvSpPr/>
          <p:nvPr/>
        </p:nvSpPr>
        <p:spPr>
          <a:xfrm>
            <a:off x="6433109" y="1545950"/>
            <a:ext cx="847288" cy="84490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EB9E86A-EFE0-4627-BFDB-DCDB2D4CE5A6}"/>
              </a:ext>
            </a:extLst>
          </p:cNvPr>
          <p:cNvCxnSpPr>
            <a:cxnSpLocks/>
            <a:stCxn id="13" idx="4"/>
            <a:endCxn id="5" idx="0"/>
          </p:cNvCxnSpPr>
          <p:nvPr/>
        </p:nvCxnSpPr>
        <p:spPr>
          <a:xfrm flipH="1">
            <a:off x="6852164" y="2390859"/>
            <a:ext cx="4589" cy="5968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E56CCB-178A-438B-A539-789296AAC10D}"/>
                  </a:ext>
                </a:extLst>
              </p:cNvPr>
              <p:cNvSpPr txBox="1"/>
              <p:nvPr/>
            </p:nvSpPr>
            <p:spPr>
              <a:xfrm>
                <a:off x="6593563" y="3019646"/>
                <a:ext cx="683328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4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sz="4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E56CCB-178A-438B-A539-789296AAC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3563" y="3019646"/>
                <a:ext cx="683328" cy="6155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CB72A6B-B553-4CC7-876F-EEE46A367B05}"/>
                  </a:ext>
                </a:extLst>
              </p:cNvPr>
              <p:cNvSpPr txBox="1"/>
              <p:nvPr/>
            </p:nvSpPr>
            <p:spPr>
              <a:xfrm>
                <a:off x="4669800" y="3037775"/>
                <a:ext cx="65126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40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IN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sz="4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CB72A6B-B553-4CC7-876F-EEE46A367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9800" y="3037775"/>
                <a:ext cx="651269" cy="6155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012A477-3205-42FA-AE87-3E876411683E}"/>
                  </a:ext>
                </a:extLst>
              </p:cNvPr>
              <p:cNvSpPr txBox="1"/>
              <p:nvPr/>
            </p:nvSpPr>
            <p:spPr>
              <a:xfrm>
                <a:off x="6626942" y="1657137"/>
                <a:ext cx="41896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40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IN" sz="4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012A477-3205-42FA-AE87-3E8764116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6942" y="1657137"/>
                <a:ext cx="418961" cy="61555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22FDFB5-29EA-4B49-B584-318ACA5B262E}"/>
                  </a:ext>
                </a:extLst>
              </p:cNvPr>
              <p:cNvSpPr txBox="1"/>
              <p:nvPr/>
            </p:nvSpPr>
            <p:spPr>
              <a:xfrm>
                <a:off x="2690195" y="3037775"/>
                <a:ext cx="47750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4000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IN" sz="4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22FDFB5-29EA-4B49-B584-318ACA5B2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195" y="3037775"/>
                <a:ext cx="477503" cy="61555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36272BE-EAA7-4F24-84EE-B6920154D94D}"/>
                  </a:ext>
                </a:extLst>
              </p:cNvPr>
              <p:cNvSpPr txBox="1"/>
              <p:nvPr/>
            </p:nvSpPr>
            <p:spPr>
              <a:xfrm>
                <a:off x="7445941" y="3859287"/>
                <a:ext cx="35343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36272BE-EAA7-4F24-84EE-B6920154D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5941" y="3859287"/>
                <a:ext cx="353430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>
            <a:extLst>
              <a:ext uri="{FF2B5EF4-FFF2-40B4-BE49-F238E27FC236}">
                <a16:creationId xmlns:a16="http://schemas.microsoft.com/office/drawing/2014/main" id="{E1375450-730D-42C2-94E5-E5D09467285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149174" y="991182"/>
            <a:ext cx="1010687" cy="965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Speech Bubble: Rectangle 20">
                <a:extLst>
                  <a:ext uri="{FF2B5EF4-FFF2-40B4-BE49-F238E27FC236}">
                    <a16:creationId xmlns:a16="http://schemas.microsoft.com/office/drawing/2014/main" id="{F787477D-9555-4A99-8532-65EBE376CC8D}"/>
                  </a:ext>
                </a:extLst>
              </p:cNvPr>
              <p:cNvSpPr/>
              <p:nvPr/>
            </p:nvSpPr>
            <p:spPr>
              <a:xfrm>
                <a:off x="8966804" y="146991"/>
                <a:ext cx="2658538" cy="844910"/>
              </a:xfrm>
              <a:prstGeom prst="wedgeRectCallout">
                <a:avLst>
                  <a:gd name="adj1" fmla="val 42685"/>
                  <a:gd name="adj2" fmla="val 89864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Such diagrams are called “plate notation”. The plate depicts replicas and the number (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here) denotes how many such instances</a:t>
                </a:r>
              </a:p>
            </p:txBody>
          </p:sp>
        </mc:Choice>
        <mc:Fallback xmlns="">
          <p:sp>
            <p:nvSpPr>
              <p:cNvPr id="21" name="Speech Bubble: Rectangle 20">
                <a:extLst>
                  <a:ext uri="{FF2B5EF4-FFF2-40B4-BE49-F238E27FC236}">
                    <a16:creationId xmlns:a16="http://schemas.microsoft.com/office/drawing/2014/main" id="{F787477D-9555-4A99-8532-65EBE376CC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6804" y="146991"/>
                <a:ext cx="2658538" cy="844910"/>
              </a:xfrm>
              <a:prstGeom prst="wedgeRectCallout">
                <a:avLst>
                  <a:gd name="adj1" fmla="val 42685"/>
                  <a:gd name="adj2" fmla="val 89864"/>
                </a:avLst>
              </a:prstGeom>
              <a:blipFill>
                <a:blip r:embed="rId12"/>
                <a:stretch>
                  <a:fillRect l="-456" t="-4500" r="-1822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49E3E920-FBDB-4429-B47B-6889F40BC612}"/>
              </a:ext>
            </a:extLst>
          </p:cNvPr>
          <p:cNvSpPr/>
          <p:nvPr/>
        </p:nvSpPr>
        <p:spPr>
          <a:xfrm>
            <a:off x="8369797" y="1542944"/>
            <a:ext cx="2919369" cy="1124354"/>
          </a:xfrm>
          <a:prstGeom prst="wedgeRectCallout">
            <a:avLst>
              <a:gd name="adj1" fmla="val 3614"/>
              <a:gd name="adj2" fmla="val -99502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Grey nodes mean that they are observed; white nodes means that they are unknown. Some of the white nodes may be treated as latent variables, and some as fixed unknowns</a:t>
            </a:r>
          </a:p>
        </p:txBody>
      </p: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0614B2C1-0E2E-4242-A47E-C041824A32B5}"/>
              </a:ext>
            </a:extLst>
          </p:cNvPr>
          <p:cNvSpPr/>
          <p:nvPr/>
        </p:nvSpPr>
        <p:spPr>
          <a:xfrm>
            <a:off x="8404561" y="3017824"/>
            <a:ext cx="2919369" cy="1124354"/>
          </a:xfrm>
          <a:prstGeom prst="wedgeRectCallout">
            <a:avLst>
              <a:gd name="adj1" fmla="val 2177"/>
              <a:gd name="adj2" fmla="val -8308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Arrow directions denote dependence: In the generative model’s description (likelihood and prior), the node with an incident arrow is dependent on the node where the arrow comes from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B027F3B-058D-4D84-8E78-2D7A40C27F91}"/>
                  </a:ext>
                </a:extLst>
              </p:cNvPr>
              <p:cNvSpPr txBox="1"/>
              <p:nvPr/>
            </p:nvSpPr>
            <p:spPr>
              <a:xfrm>
                <a:off x="640643" y="1939605"/>
                <a:ext cx="56384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IN" dirty="0"/>
                  <a:t> </a:t>
                </a:r>
                <a:r>
                  <a:rPr lang="en-IN" dirty="0">
                    <a:latin typeface="Abadi Extra Light" panose="020B0204020104020204" pitchFamily="34" charset="0"/>
                  </a:rPr>
                  <a:t>A suitable distribution based on the nature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B027F3B-058D-4D84-8E78-2D7A40C27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43" y="1939605"/>
                <a:ext cx="5638467" cy="276999"/>
              </a:xfrm>
              <a:prstGeom prst="rect">
                <a:avLst/>
              </a:prstGeom>
              <a:blipFill>
                <a:blip r:embed="rId13"/>
                <a:stretch>
                  <a:fillRect l="-1514" t="-30435" b="-478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CCF3E72-8BE3-4402-958C-89B3AEB6EE75}"/>
                  </a:ext>
                </a:extLst>
              </p:cNvPr>
              <p:cNvSpPr txBox="1"/>
              <p:nvPr/>
            </p:nvSpPr>
            <p:spPr>
              <a:xfrm>
                <a:off x="648470" y="1591834"/>
                <a:ext cx="5401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IN" dirty="0"/>
                  <a:t> </a:t>
                </a:r>
                <a:r>
                  <a:rPr lang="en-IN" dirty="0">
                    <a:latin typeface="Abadi Extra Light" panose="020B0204020104020204" pitchFamily="34" charset="0"/>
                  </a:rPr>
                  <a:t>A suitable distribution based on the nature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dirty="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CCF3E72-8BE3-4402-958C-89B3AEB6EE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70" y="1591834"/>
                <a:ext cx="5401415" cy="276999"/>
              </a:xfrm>
              <a:prstGeom prst="rect">
                <a:avLst/>
              </a:prstGeom>
              <a:blipFill>
                <a:blip r:embed="rId14"/>
                <a:stretch>
                  <a:fillRect l="-1580" t="-30435" b="-478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Speech Bubble: Rectangle 27">
                <a:extLst>
                  <a:ext uri="{FF2B5EF4-FFF2-40B4-BE49-F238E27FC236}">
                    <a16:creationId xmlns:a16="http://schemas.microsoft.com/office/drawing/2014/main" id="{4442CB98-5C28-4E8D-8317-7CDDF1B739D8}"/>
                  </a:ext>
                </a:extLst>
              </p:cNvPr>
              <p:cNvSpPr/>
              <p:nvPr/>
            </p:nvSpPr>
            <p:spPr>
              <a:xfrm>
                <a:off x="8981512" y="5755838"/>
                <a:ext cx="2789168" cy="965223"/>
              </a:xfrm>
              <a:prstGeom prst="wedgeRectCallout">
                <a:avLst>
                  <a:gd name="adj1" fmla="val -66787"/>
                  <a:gd name="adj2" fmla="val 32329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However, here we will only treat the local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’s as random latent variable and regard </a:t>
                </a:r>
                <a14:m>
                  <m:oMath xmlns:m="http://schemas.openxmlformats.org/officeDocument/2006/math">
                    <m:r>
                      <a:rPr lang="en-IN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as other unknown </a:t>
                </a:r>
                <a:r>
                  <a:rPr lang="en-IN" sz="14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“parameters” 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of the model</a:t>
                </a:r>
              </a:p>
            </p:txBody>
          </p:sp>
        </mc:Choice>
        <mc:Fallback xmlns="">
          <p:sp>
            <p:nvSpPr>
              <p:cNvPr id="28" name="Speech Bubble: Rectangle 27">
                <a:extLst>
                  <a:ext uri="{FF2B5EF4-FFF2-40B4-BE49-F238E27FC236}">
                    <a16:creationId xmlns:a16="http://schemas.microsoft.com/office/drawing/2014/main" id="{4442CB98-5C28-4E8D-8317-7CDDF1B739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1512" y="5755838"/>
                <a:ext cx="2789168" cy="965223"/>
              </a:xfrm>
              <a:prstGeom prst="wedgeRectCallout">
                <a:avLst>
                  <a:gd name="adj1" fmla="val -66787"/>
                  <a:gd name="adj2" fmla="val 32329"/>
                </a:avLst>
              </a:prstGeom>
              <a:blipFill>
                <a:blip r:embed="rId15"/>
                <a:stretch>
                  <a:fillRect r="-552" b="-3704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Speech Bubble: Rectangle 26">
            <a:extLst>
              <a:ext uri="{FF2B5EF4-FFF2-40B4-BE49-F238E27FC236}">
                <a16:creationId xmlns:a16="http://schemas.microsoft.com/office/drawing/2014/main" id="{91C387DB-B784-4BBC-AC35-715E12B89663}"/>
              </a:ext>
            </a:extLst>
          </p:cNvPr>
          <p:cNvSpPr/>
          <p:nvPr/>
        </p:nvSpPr>
        <p:spPr>
          <a:xfrm>
            <a:off x="9551019" y="4872973"/>
            <a:ext cx="2608842" cy="784612"/>
          </a:xfrm>
          <a:prstGeom prst="wedgeRectCallout">
            <a:avLst>
              <a:gd name="adj1" fmla="val -42577"/>
              <a:gd name="adj2" fmla="val 6476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schemeClr val="tx1"/>
                </a:solidFill>
                <a:latin typeface="Abadi Extra Light" panose="020B0204020104020204" pitchFamily="34" charset="0"/>
              </a:rPr>
              <a:t>The distinction will go away we want to treat both sets of unknowns as random variables (discussion beyond the scope of this course but CS698X) </a:t>
            </a:r>
          </a:p>
        </p:txBody>
      </p:sp>
      <p:sp>
        <p:nvSpPr>
          <p:cNvPr id="29" name="Speech Bubble: Rectangle 28">
            <a:extLst>
              <a:ext uri="{FF2B5EF4-FFF2-40B4-BE49-F238E27FC236}">
                <a16:creationId xmlns:a16="http://schemas.microsoft.com/office/drawing/2014/main" id="{19D8927F-EC0B-4438-82AD-3A1257BDD353}"/>
              </a:ext>
            </a:extLst>
          </p:cNvPr>
          <p:cNvSpPr/>
          <p:nvPr/>
        </p:nvSpPr>
        <p:spPr>
          <a:xfrm>
            <a:off x="483629" y="3859287"/>
            <a:ext cx="1755203" cy="549277"/>
          </a:xfrm>
          <a:prstGeom prst="wedgeRectCallout">
            <a:avLst>
              <a:gd name="adj1" fmla="val 53560"/>
              <a:gd name="adj2" fmla="val 7872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Need probability distributions on both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25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5795"/>
    </mc:Choice>
    <mc:Fallback xmlns="">
      <p:transition spd="slow" advTm="51579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10" grpId="0" animBg="1"/>
      <p:bldP spid="13" grpId="0" animBg="1"/>
      <p:bldP spid="16" grpId="0"/>
      <p:bldP spid="17" grpId="0"/>
      <p:bldP spid="18" grpId="0"/>
      <p:bldP spid="19" grpId="0"/>
      <p:bldP spid="20" grpId="0"/>
      <p:bldP spid="21" grpId="0" animBg="1"/>
      <p:bldP spid="22" grpId="0" animBg="1"/>
      <p:bldP spid="24" grpId="0" animBg="1"/>
      <p:bldP spid="25" grpId="0"/>
      <p:bldP spid="26" grpId="0"/>
      <p:bldP spid="28" grpId="0" animBg="1"/>
      <p:bldP spid="27" grpId="0" animBg="1"/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An Example of a Generative LVM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Probabilistic Clustering 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can be formulated as a generative latent variable model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Assume </a:t>
                </a:r>
                <a14:m>
                  <m:oMath xmlns:m="http://schemas.openxmlformats.org/officeDocument/2006/math"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probability distributions (e.g., Gaussians), one for each cluster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In any such LVM,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denotes parameters of the prior distribution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.. and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denotes parameters of the likelihood distribution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831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A0E6FBE9-1C7D-4971-A607-79DBB4A2332F}"/>
              </a:ext>
            </a:extLst>
          </p:cNvPr>
          <p:cNvSpPr/>
          <p:nvPr/>
        </p:nvSpPr>
        <p:spPr>
          <a:xfrm>
            <a:off x="4325922" y="3504502"/>
            <a:ext cx="3808602" cy="1644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1C2C039-7F7A-4064-8F0A-C5F49B80C2EB}"/>
              </a:ext>
            </a:extLst>
          </p:cNvPr>
          <p:cNvSpPr/>
          <p:nvPr/>
        </p:nvSpPr>
        <p:spPr>
          <a:xfrm>
            <a:off x="6779907" y="3885290"/>
            <a:ext cx="847288" cy="844909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8305AE8-B643-4BE4-AD7E-B0BA4EF52B5A}"/>
              </a:ext>
            </a:extLst>
          </p:cNvPr>
          <p:cNvSpPr/>
          <p:nvPr/>
        </p:nvSpPr>
        <p:spPr>
          <a:xfrm>
            <a:off x="4827661" y="3885290"/>
            <a:ext cx="847288" cy="84490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E695A17-4396-4396-B545-6CC88CC39368}"/>
              </a:ext>
            </a:extLst>
          </p:cNvPr>
          <p:cNvCxnSpPr>
            <a:stCxn id="7" idx="6"/>
            <a:endCxn id="5" idx="2"/>
          </p:cNvCxnSpPr>
          <p:nvPr/>
        </p:nvCxnSpPr>
        <p:spPr>
          <a:xfrm>
            <a:off x="5674949" y="4307745"/>
            <a:ext cx="110495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43C5785C-747F-44A0-8169-A87359971B33}"/>
              </a:ext>
            </a:extLst>
          </p:cNvPr>
          <p:cNvSpPr/>
          <p:nvPr/>
        </p:nvSpPr>
        <p:spPr>
          <a:xfrm>
            <a:off x="2875415" y="3885290"/>
            <a:ext cx="847288" cy="84490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0718159-9D54-40E4-AB34-0D9ECD1082C1}"/>
              </a:ext>
            </a:extLst>
          </p:cNvPr>
          <p:cNvCxnSpPr>
            <a:stCxn id="10" idx="6"/>
          </p:cNvCxnSpPr>
          <p:nvPr/>
        </p:nvCxnSpPr>
        <p:spPr>
          <a:xfrm>
            <a:off x="3722703" y="4307745"/>
            <a:ext cx="110495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8794F36C-457E-49C0-95BE-B0940620CBCA}"/>
              </a:ext>
            </a:extLst>
          </p:cNvPr>
          <p:cNvSpPr/>
          <p:nvPr/>
        </p:nvSpPr>
        <p:spPr>
          <a:xfrm>
            <a:off x="6784496" y="2443572"/>
            <a:ext cx="847288" cy="84490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EB9E86A-EFE0-4627-BFDB-DCDB2D4CE5A6}"/>
              </a:ext>
            </a:extLst>
          </p:cNvPr>
          <p:cNvCxnSpPr>
            <a:cxnSpLocks/>
            <a:stCxn id="13" idx="4"/>
            <a:endCxn id="5" idx="0"/>
          </p:cNvCxnSpPr>
          <p:nvPr/>
        </p:nvCxnSpPr>
        <p:spPr>
          <a:xfrm flipH="1">
            <a:off x="7203551" y="3288481"/>
            <a:ext cx="4589" cy="5968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E56CCB-178A-438B-A539-789296AAC10D}"/>
                  </a:ext>
                </a:extLst>
              </p:cNvPr>
              <p:cNvSpPr txBox="1"/>
              <p:nvPr/>
            </p:nvSpPr>
            <p:spPr>
              <a:xfrm>
                <a:off x="6944950" y="3917268"/>
                <a:ext cx="683328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4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sz="4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E56CCB-178A-438B-A539-789296AAC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950" y="3917268"/>
                <a:ext cx="683328" cy="6155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CB72A6B-B553-4CC7-876F-EEE46A367B05}"/>
                  </a:ext>
                </a:extLst>
              </p:cNvPr>
              <p:cNvSpPr txBox="1"/>
              <p:nvPr/>
            </p:nvSpPr>
            <p:spPr>
              <a:xfrm>
                <a:off x="4975222" y="3935397"/>
                <a:ext cx="65126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40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IN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sz="4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CB72A6B-B553-4CC7-876F-EEE46A367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222" y="3935397"/>
                <a:ext cx="651269" cy="6155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012A477-3205-42FA-AE87-3E876411683E}"/>
                  </a:ext>
                </a:extLst>
              </p:cNvPr>
              <p:cNvSpPr txBox="1"/>
              <p:nvPr/>
            </p:nvSpPr>
            <p:spPr>
              <a:xfrm>
                <a:off x="6978329" y="2554759"/>
                <a:ext cx="41896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40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IN" sz="4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012A477-3205-42FA-AE87-3E8764116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329" y="2554759"/>
                <a:ext cx="418961" cy="61555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22FDFB5-29EA-4B49-B584-318ACA5B262E}"/>
                  </a:ext>
                </a:extLst>
              </p:cNvPr>
              <p:cNvSpPr txBox="1"/>
              <p:nvPr/>
            </p:nvSpPr>
            <p:spPr>
              <a:xfrm>
                <a:off x="3041582" y="3935397"/>
                <a:ext cx="47750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4000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IN" sz="4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22FDFB5-29EA-4B49-B584-318ACA5B2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582" y="3935397"/>
                <a:ext cx="477503" cy="61555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36272BE-EAA7-4F24-84EE-B6920154D94D}"/>
                  </a:ext>
                </a:extLst>
              </p:cNvPr>
              <p:cNvSpPr txBox="1"/>
              <p:nvPr/>
            </p:nvSpPr>
            <p:spPr>
              <a:xfrm>
                <a:off x="7797328" y="4756909"/>
                <a:ext cx="35343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36272BE-EAA7-4F24-84EE-B6920154D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328" y="4756909"/>
                <a:ext cx="353430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Speech Bubble: Rectangle 26">
                <a:extLst>
                  <a:ext uri="{FF2B5EF4-FFF2-40B4-BE49-F238E27FC236}">
                    <a16:creationId xmlns:a16="http://schemas.microsoft.com/office/drawing/2014/main" id="{F37B5255-DC11-455A-AFE3-44F95D7F01F8}"/>
                  </a:ext>
                </a:extLst>
              </p:cNvPr>
              <p:cNvSpPr/>
              <p:nvPr/>
            </p:nvSpPr>
            <p:spPr>
              <a:xfrm>
                <a:off x="873244" y="2810312"/>
                <a:ext cx="3355762" cy="705072"/>
              </a:xfrm>
              <a:prstGeom prst="wedgeRectCallout">
                <a:avLst>
                  <a:gd name="adj1" fmla="val 66499"/>
                  <a:gd name="adj2" fmla="val 114295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Discrete latent variable (with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possible values) or a one-hot vector of length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. Modeled by a </a:t>
                </a:r>
                <a:r>
                  <a:rPr lang="en-IN" sz="14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multinoulli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distribution as prior</a:t>
                </a:r>
              </a:p>
            </p:txBody>
          </p:sp>
        </mc:Choice>
        <mc:Fallback xmlns="">
          <p:sp>
            <p:nvSpPr>
              <p:cNvPr id="27" name="Speech Bubble: Rectangle 26">
                <a:extLst>
                  <a:ext uri="{FF2B5EF4-FFF2-40B4-BE49-F238E27FC236}">
                    <a16:creationId xmlns:a16="http://schemas.microsoft.com/office/drawing/2014/main" id="{F37B5255-DC11-455A-AFE3-44F95D7F01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244" y="2810312"/>
                <a:ext cx="3355762" cy="705072"/>
              </a:xfrm>
              <a:prstGeom prst="wedgeRectCallout">
                <a:avLst>
                  <a:gd name="adj1" fmla="val 66499"/>
                  <a:gd name="adj2" fmla="val 114295"/>
                </a:avLst>
              </a:prstGeom>
              <a:blipFill>
                <a:blip r:embed="rId11"/>
                <a:stretch>
                  <a:fillRect l="-305" t="-1523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Speech Bubble: Rectangle 28">
                <a:extLst>
                  <a:ext uri="{FF2B5EF4-FFF2-40B4-BE49-F238E27FC236}">
                    <a16:creationId xmlns:a16="http://schemas.microsoft.com/office/drawing/2014/main" id="{D37F4263-971D-4170-8EAB-9BA502C4E74E}"/>
                  </a:ext>
                </a:extLst>
              </p:cNvPr>
              <p:cNvSpPr/>
              <p:nvPr/>
            </p:nvSpPr>
            <p:spPr>
              <a:xfrm>
                <a:off x="4097802" y="2130037"/>
                <a:ext cx="2565433" cy="547172"/>
              </a:xfrm>
              <a:prstGeom prst="wedgeRectCallout">
                <a:avLst>
                  <a:gd name="adj1" fmla="val 57615"/>
                  <a:gd name="adj2" fmla="val 47276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Parameters of the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distributions, </a:t>
                </a:r>
                <a:r>
                  <a:rPr lang="en-IN" sz="14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e.g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,.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IN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I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I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I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IN" sz="1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I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bSup>
                  </m:oMath>
                </a14:m>
                <a:endParaRPr lang="en-IN" sz="14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29" name="Speech Bubble: Rectangle 28">
                <a:extLst>
                  <a:ext uri="{FF2B5EF4-FFF2-40B4-BE49-F238E27FC236}">
                    <a16:creationId xmlns:a16="http://schemas.microsoft.com/office/drawing/2014/main" id="{D37F4263-971D-4170-8EAB-9BA502C4E7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802" y="2130037"/>
                <a:ext cx="2565433" cy="547172"/>
              </a:xfrm>
              <a:prstGeom prst="wedgeRectCallout">
                <a:avLst>
                  <a:gd name="adj1" fmla="val 57615"/>
                  <a:gd name="adj2" fmla="val 47276"/>
                </a:avLst>
              </a:prstGeom>
              <a:blipFill>
                <a:blip r:embed="rId12"/>
                <a:stretch>
                  <a:fillRect l="-434" b="-7527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Speech Bubble: Rectangle 29">
                <a:extLst>
                  <a:ext uri="{FF2B5EF4-FFF2-40B4-BE49-F238E27FC236}">
                    <a16:creationId xmlns:a16="http://schemas.microsoft.com/office/drawing/2014/main" id="{6BDB91FC-9596-4ED4-B354-6B41BA7AEE2D}"/>
                  </a:ext>
                </a:extLst>
              </p:cNvPr>
              <p:cNvSpPr/>
              <p:nvPr/>
            </p:nvSpPr>
            <p:spPr>
              <a:xfrm>
                <a:off x="487147" y="3943846"/>
                <a:ext cx="1989791" cy="607104"/>
              </a:xfrm>
              <a:prstGeom prst="wedgeRectCallout">
                <a:avLst>
                  <a:gd name="adj1" fmla="val 67205"/>
                  <a:gd name="adj2" fmla="val 9794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The parameter vector </a:t>
                </a:r>
                <a14:m>
                  <m:oMath xmlns:m="http://schemas.openxmlformats.org/officeDocument/2006/math">
                    <m:r>
                      <a:rPr lang="en-I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𝝅</m:t>
                    </m:r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I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I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I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I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of the </a:t>
                </a:r>
                <a:r>
                  <a:rPr lang="en-IN" sz="14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multinoulli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distribution</a:t>
                </a:r>
              </a:p>
            </p:txBody>
          </p:sp>
        </mc:Choice>
        <mc:Fallback xmlns="">
          <p:sp>
            <p:nvSpPr>
              <p:cNvPr id="30" name="Speech Bubble: Rectangle 29">
                <a:extLst>
                  <a:ext uri="{FF2B5EF4-FFF2-40B4-BE49-F238E27FC236}">
                    <a16:creationId xmlns:a16="http://schemas.microsoft.com/office/drawing/2014/main" id="{6BDB91FC-9596-4ED4-B354-6B41BA7AEE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47" y="3943846"/>
                <a:ext cx="1989791" cy="607104"/>
              </a:xfrm>
              <a:prstGeom prst="wedgeRectCallout">
                <a:avLst>
                  <a:gd name="adj1" fmla="val 67205"/>
                  <a:gd name="adj2" fmla="val 9794"/>
                </a:avLst>
              </a:prstGeom>
              <a:blipFill>
                <a:blip r:embed="rId13"/>
                <a:stretch>
                  <a:fillRect l="-512" t="-10680" b="-17476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3F62387-9250-4CE9-83FB-5E95761E79BB}"/>
                  </a:ext>
                </a:extLst>
              </p:cNvPr>
              <p:cNvSpPr txBox="1"/>
              <p:nvPr/>
            </p:nvSpPr>
            <p:spPr>
              <a:xfrm>
                <a:off x="644740" y="2180583"/>
                <a:ext cx="26355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I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multinoulli</m:t>
                      </m:r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3F62387-9250-4CE9-83FB-5E95761E7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740" y="2180583"/>
                <a:ext cx="2635593" cy="276999"/>
              </a:xfrm>
              <a:prstGeom prst="rect">
                <a:avLst/>
              </a:prstGeom>
              <a:blipFill>
                <a:blip r:embed="rId14"/>
                <a:stretch>
                  <a:fillRect l="-1852" t="-4444" r="-3009" b="-3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639EC51-D366-4C53-9152-E5AD824DE903}"/>
                  </a:ext>
                </a:extLst>
              </p:cNvPr>
              <p:cNvSpPr txBox="1"/>
              <p:nvPr/>
            </p:nvSpPr>
            <p:spPr>
              <a:xfrm>
                <a:off x="8365546" y="4676735"/>
                <a:ext cx="30082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sSub>
                            <m:sSubPr>
                              <m:ctrlPr>
                                <a:rPr lang="en-I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I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I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b="0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I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639EC51-D366-4C53-9152-E5AD824DE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5546" y="4676735"/>
                <a:ext cx="3008259" cy="276999"/>
              </a:xfrm>
              <a:prstGeom prst="rect">
                <a:avLst/>
              </a:prstGeom>
              <a:blipFill>
                <a:blip r:embed="rId15"/>
                <a:stretch>
                  <a:fillRect l="-1417" b="-239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Speech Bubble: Rectangle 32">
                <a:extLst>
                  <a:ext uri="{FF2B5EF4-FFF2-40B4-BE49-F238E27FC236}">
                    <a16:creationId xmlns:a16="http://schemas.microsoft.com/office/drawing/2014/main" id="{8430F35F-D36E-47E4-B240-026589757367}"/>
                  </a:ext>
                </a:extLst>
              </p:cNvPr>
              <p:cNvSpPr/>
              <p:nvPr/>
            </p:nvSpPr>
            <p:spPr>
              <a:xfrm>
                <a:off x="8410837" y="3263553"/>
                <a:ext cx="2279178" cy="1132277"/>
              </a:xfrm>
              <a:prstGeom prst="wedgeRectCallout">
                <a:avLst>
                  <a:gd name="adj1" fmla="val -79398"/>
                  <a:gd name="adj2" fmla="val 35855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Assumed generated from one of the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distributions depending on the true (but unknown)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(which clustering will find))</a:t>
                </a:r>
              </a:p>
            </p:txBody>
          </p:sp>
        </mc:Choice>
        <mc:Fallback xmlns="">
          <p:sp>
            <p:nvSpPr>
              <p:cNvPr id="33" name="Speech Bubble: Rectangle 32">
                <a:extLst>
                  <a:ext uri="{FF2B5EF4-FFF2-40B4-BE49-F238E27FC236}">
                    <a16:creationId xmlns:a16="http://schemas.microsoft.com/office/drawing/2014/main" id="{8430F35F-D36E-47E4-B240-0265897573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0837" y="3263553"/>
                <a:ext cx="2279178" cy="1132277"/>
              </a:xfrm>
              <a:prstGeom prst="wedgeRectCallout">
                <a:avLst>
                  <a:gd name="adj1" fmla="val -79398"/>
                  <a:gd name="adj2" fmla="val 35855"/>
                </a:avLst>
              </a:prstGeom>
              <a:blipFill>
                <a:blip r:embed="rId16"/>
                <a:stretch>
                  <a:fillRect t="-1587" r="-406" b="-5820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038931E-B7E2-4CF9-B892-02919B2E6230}"/>
                  </a:ext>
                </a:extLst>
              </p:cNvPr>
              <p:cNvSpPr txBox="1"/>
              <p:nvPr/>
            </p:nvSpPr>
            <p:spPr>
              <a:xfrm>
                <a:off x="487147" y="2439149"/>
                <a:ext cx="30960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b="0" dirty="0">
                    <a:solidFill>
                      <a:schemeClr val="tx1"/>
                    </a:solidFill>
                  </a:rPr>
                  <a:t>(also means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038931E-B7E2-4CF9-B892-02919B2E6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47" y="2439149"/>
                <a:ext cx="3096040" cy="276999"/>
              </a:xfrm>
              <a:prstGeom prst="rect">
                <a:avLst/>
              </a:prstGeom>
              <a:blipFill>
                <a:blip r:embed="rId17"/>
                <a:stretch>
                  <a:fillRect l="-4724" t="-28261" r="-2756" b="-5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Speech Bubble: Rectangle 34">
            <a:extLst>
              <a:ext uri="{FF2B5EF4-FFF2-40B4-BE49-F238E27FC236}">
                <a16:creationId xmlns:a16="http://schemas.microsoft.com/office/drawing/2014/main" id="{67A1E3EE-D8BD-4A41-A5B3-9BCC35499245}"/>
              </a:ext>
            </a:extLst>
          </p:cNvPr>
          <p:cNvSpPr/>
          <p:nvPr/>
        </p:nvSpPr>
        <p:spPr>
          <a:xfrm>
            <a:off x="10820384" y="3346299"/>
            <a:ext cx="1193595" cy="529694"/>
          </a:xfrm>
          <a:prstGeom prst="wedgeRectCallout">
            <a:avLst>
              <a:gd name="adj1" fmla="val -79398"/>
              <a:gd name="adj2" fmla="val 3585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The likelihood distributions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80D9B29-17AA-4000-817A-4C54617517E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759453" y="410639"/>
            <a:ext cx="1010687" cy="965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7" name="Speech Bubble: Rectangle 36">
                <a:extLst>
                  <a:ext uri="{FF2B5EF4-FFF2-40B4-BE49-F238E27FC236}">
                    <a16:creationId xmlns:a16="http://schemas.microsoft.com/office/drawing/2014/main" id="{98E4DA18-2529-4261-968F-F10E1BFA2BF8}"/>
                  </a:ext>
                </a:extLst>
              </p:cNvPr>
              <p:cNvSpPr/>
              <p:nvPr/>
            </p:nvSpPr>
            <p:spPr>
              <a:xfrm>
                <a:off x="7885652" y="93804"/>
                <a:ext cx="2659310" cy="888978"/>
              </a:xfrm>
              <a:prstGeom prst="wedgeRectCallout">
                <a:avLst>
                  <a:gd name="adj1" fmla="val 67752"/>
                  <a:gd name="adj2" fmla="val 39360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If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 were known, it just comes </a:t>
                </a:r>
                <a:r>
                  <a:rPr lang="en-IN" sz="1400" b="1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generative classification</a:t>
                </a:r>
                <a:r>
                  <a:rPr lang="en-IN" sz="1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, for which which we know how to estimate </a:t>
                </a:r>
                <a14:m>
                  <m:oMath xmlns:m="http://schemas.openxmlformats.org/officeDocument/2006/math">
                    <m:r>
                      <a:rPr lang="en-IN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IN" sz="1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IN" sz="1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, given training data </a:t>
                </a:r>
              </a:p>
            </p:txBody>
          </p:sp>
        </mc:Choice>
        <mc:Fallback xmlns="">
          <p:sp>
            <p:nvSpPr>
              <p:cNvPr id="37" name="Speech Bubble: Rectangle 36">
                <a:extLst>
                  <a:ext uri="{FF2B5EF4-FFF2-40B4-BE49-F238E27FC236}">
                    <a16:creationId xmlns:a16="http://schemas.microsoft.com/office/drawing/2014/main" id="{98E4DA18-2529-4261-968F-F10E1BFA2B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5652" y="93804"/>
                <a:ext cx="2659310" cy="888978"/>
              </a:xfrm>
              <a:prstGeom prst="wedgeRectCallout">
                <a:avLst>
                  <a:gd name="adj1" fmla="val 67752"/>
                  <a:gd name="adj2" fmla="val 39360"/>
                </a:avLst>
              </a:prstGeom>
              <a:blipFill>
                <a:blip r:embed="rId19"/>
                <a:stretch>
                  <a:fillRect l="-383" t="-3356" b="-8725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1A2281E-22F5-4DD0-91A7-A89144736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784" y="1986574"/>
            <a:ext cx="1809519" cy="117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Speech Bubble: Rectangle 30">
                <a:extLst>
                  <a:ext uri="{FF2B5EF4-FFF2-40B4-BE49-F238E27FC236}">
                    <a16:creationId xmlns:a16="http://schemas.microsoft.com/office/drawing/2014/main" id="{05182D16-D3EB-46FE-BB29-DD2C2A00A11B}"/>
                  </a:ext>
                </a:extLst>
              </p:cNvPr>
              <p:cNvSpPr/>
              <p:nvPr/>
            </p:nvSpPr>
            <p:spPr>
              <a:xfrm>
                <a:off x="10775134" y="1809265"/>
                <a:ext cx="1376477" cy="686470"/>
              </a:xfrm>
              <a:prstGeom prst="wedgeRectCallout">
                <a:avLst>
                  <a:gd name="adj1" fmla="val -62009"/>
                  <a:gd name="adj2" fmla="val 4608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a Gaussian mixture model (GMM)</a:t>
                </a:r>
              </a:p>
            </p:txBody>
          </p:sp>
        </mc:Choice>
        <mc:Fallback xmlns="">
          <p:sp>
            <p:nvSpPr>
              <p:cNvPr id="31" name="Speech Bubble: Rectangle 30">
                <a:extLst>
                  <a:ext uri="{FF2B5EF4-FFF2-40B4-BE49-F238E27FC236}">
                    <a16:creationId xmlns:a16="http://schemas.microsoft.com/office/drawing/2014/main" id="{05182D16-D3EB-46FE-BB29-DD2C2A00A1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5134" y="1809265"/>
                <a:ext cx="1376477" cy="686470"/>
              </a:xfrm>
              <a:prstGeom prst="wedgeRectCallout">
                <a:avLst>
                  <a:gd name="adj1" fmla="val -62009"/>
                  <a:gd name="adj2" fmla="val 46081"/>
                </a:avLst>
              </a:prstGeom>
              <a:blipFill>
                <a:blip r:embed="rId21"/>
                <a:stretch>
                  <a:fillRect t="-4348" r="-3101" b="-11304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41838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9575"/>
    </mc:Choice>
    <mc:Fallback xmlns="">
      <p:transition spd="slow" advTm="55957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10" grpId="0" animBg="1"/>
      <p:bldP spid="13" grpId="0" animBg="1"/>
      <p:bldP spid="16" grpId="0"/>
      <p:bldP spid="17" grpId="0"/>
      <p:bldP spid="18" grpId="0"/>
      <p:bldP spid="19" grpId="0"/>
      <p:bldP spid="20" grpId="0"/>
      <p:bldP spid="27" grpId="0" animBg="1"/>
      <p:bldP spid="29" grpId="0" animBg="1"/>
      <p:bldP spid="30" grpId="0" animBg="1"/>
      <p:bldP spid="6" grpId="0"/>
      <p:bldP spid="32" grpId="0"/>
      <p:bldP spid="33" grpId="0" animBg="1"/>
      <p:bldP spid="34" grpId="0"/>
      <p:bldP spid="35" grpId="0" animBg="1"/>
      <p:bldP spid="37" grpId="0" animBg="1"/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Parameter Estimation for Generative LVM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So how do we estimate the parameters of a generative LVM, say prob. clustering?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The guess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can be in one of the two forms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sz="2200" dirty="0">
                    <a:latin typeface="Abadi Extra Light" panose="020B0204020104020204" pitchFamily="34" charset="0"/>
                  </a:rPr>
                  <a:t>A “hard” guess – a fixed value (some “optimal” value of the random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200" dirty="0">
                    <a:latin typeface="Abadi Extra Light" panose="020B0204020104020204" pitchFamily="34" charset="0"/>
                  </a:rPr>
                  <a:t>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sz="2200" dirty="0">
                    <a:latin typeface="Abadi Extra Light" panose="020B0204020104020204" pitchFamily="34" charset="0"/>
                  </a:rPr>
                  <a:t>The “expected” value </a:t>
                </a:r>
                <a14:m>
                  <m:oMath xmlns:m="http://schemas.openxmlformats.org/officeDocument/2006/math">
                    <m:r>
                      <a:rPr lang="en-I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IN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200" dirty="0">
                    <a:latin typeface="Abadi Extra Light" panose="020B0204020104020204" pitchFamily="34" charset="0"/>
                  </a:rPr>
                  <a:t> of the random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200" dirty="0">
                    <a:latin typeface="Abadi Extra Light" panose="020B0204020104020204" pitchFamily="34" charset="0"/>
                  </a:rPr>
                  <a:t>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Using the hard guess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will result in an ALT-OPT like algorithm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Using the expected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will give the so-called Expectation-Maximization (EM) algo</a:t>
                </a: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831" t="-1645" b="-27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A0E6FBE9-1C7D-4971-A607-79DBB4A2332F}"/>
              </a:ext>
            </a:extLst>
          </p:cNvPr>
          <p:cNvSpPr/>
          <p:nvPr/>
        </p:nvSpPr>
        <p:spPr>
          <a:xfrm>
            <a:off x="4805165" y="2789930"/>
            <a:ext cx="3808602" cy="1644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1C2C039-7F7A-4064-8F0A-C5F49B80C2EB}"/>
              </a:ext>
            </a:extLst>
          </p:cNvPr>
          <p:cNvSpPr/>
          <p:nvPr/>
        </p:nvSpPr>
        <p:spPr>
          <a:xfrm>
            <a:off x="7259150" y="3170718"/>
            <a:ext cx="847288" cy="844909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8305AE8-B643-4BE4-AD7E-B0BA4EF52B5A}"/>
              </a:ext>
            </a:extLst>
          </p:cNvPr>
          <p:cNvSpPr/>
          <p:nvPr/>
        </p:nvSpPr>
        <p:spPr>
          <a:xfrm>
            <a:off x="5306904" y="3170718"/>
            <a:ext cx="847288" cy="84490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E695A17-4396-4396-B545-6CC88CC39368}"/>
              </a:ext>
            </a:extLst>
          </p:cNvPr>
          <p:cNvCxnSpPr>
            <a:stCxn id="7" idx="6"/>
            <a:endCxn id="5" idx="2"/>
          </p:cNvCxnSpPr>
          <p:nvPr/>
        </p:nvCxnSpPr>
        <p:spPr>
          <a:xfrm>
            <a:off x="6154192" y="3593173"/>
            <a:ext cx="110495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43C5785C-747F-44A0-8169-A87359971B33}"/>
              </a:ext>
            </a:extLst>
          </p:cNvPr>
          <p:cNvSpPr/>
          <p:nvPr/>
        </p:nvSpPr>
        <p:spPr>
          <a:xfrm>
            <a:off x="3354658" y="3170718"/>
            <a:ext cx="847288" cy="84490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0718159-9D54-40E4-AB34-0D9ECD1082C1}"/>
              </a:ext>
            </a:extLst>
          </p:cNvPr>
          <p:cNvCxnSpPr>
            <a:stCxn id="10" idx="6"/>
          </p:cNvCxnSpPr>
          <p:nvPr/>
        </p:nvCxnSpPr>
        <p:spPr>
          <a:xfrm>
            <a:off x="4201946" y="3593173"/>
            <a:ext cx="110495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8794F36C-457E-49C0-95BE-B0940620CBCA}"/>
              </a:ext>
            </a:extLst>
          </p:cNvPr>
          <p:cNvSpPr/>
          <p:nvPr/>
        </p:nvSpPr>
        <p:spPr>
          <a:xfrm>
            <a:off x="7263739" y="1729000"/>
            <a:ext cx="847288" cy="84490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EB9E86A-EFE0-4627-BFDB-DCDB2D4CE5A6}"/>
              </a:ext>
            </a:extLst>
          </p:cNvPr>
          <p:cNvCxnSpPr>
            <a:cxnSpLocks/>
            <a:stCxn id="13" idx="4"/>
            <a:endCxn id="5" idx="0"/>
          </p:cNvCxnSpPr>
          <p:nvPr/>
        </p:nvCxnSpPr>
        <p:spPr>
          <a:xfrm flipH="1">
            <a:off x="7682794" y="2573909"/>
            <a:ext cx="4589" cy="5968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E56CCB-178A-438B-A539-789296AAC10D}"/>
                  </a:ext>
                </a:extLst>
              </p:cNvPr>
              <p:cNvSpPr txBox="1"/>
              <p:nvPr/>
            </p:nvSpPr>
            <p:spPr>
              <a:xfrm>
                <a:off x="7424193" y="3202696"/>
                <a:ext cx="683328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4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sz="4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E56CCB-178A-438B-A539-789296AAC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4193" y="3202696"/>
                <a:ext cx="683328" cy="6155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CB72A6B-B553-4CC7-876F-EEE46A367B05}"/>
                  </a:ext>
                </a:extLst>
              </p:cNvPr>
              <p:cNvSpPr txBox="1"/>
              <p:nvPr/>
            </p:nvSpPr>
            <p:spPr>
              <a:xfrm>
                <a:off x="5454465" y="3220825"/>
                <a:ext cx="65126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40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IN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sz="4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CB72A6B-B553-4CC7-876F-EEE46A367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4465" y="3220825"/>
                <a:ext cx="651269" cy="6155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012A477-3205-42FA-AE87-3E876411683E}"/>
                  </a:ext>
                </a:extLst>
              </p:cNvPr>
              <p:cNvSpPr txBox="1"/>
              <p:nvPr/>
            </p:nvSpPr>
            <p:spPr>
              <a:xfrm>
                <a:off x="7457572" y="1840187"/>
                <a:ext cx="41896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40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IN" sz="4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012A477-3205-42FA-AE87-3E8764116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572" y="1840187"/>
                <a:ext cx="418961" cy="61555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22FDFB5-29EA-4B49-B584-318ACA5B262E}"/>
                  </a:ext>
                </a:extLst>
              </p:cNvPr>
              <p:cNvSpPr txBox="1"/>
              <p:nvPr/>
            </p:nvSpPr>
            <p:spPr>
              <a:xfrm>
                <a:off x="3520825" y="3220825"/>
                <a:ext cx="47750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4000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IN" sz="4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22FDFB5-29EA-4B49-B584-318ACA5B2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0825" y="3220825"/>
                <a:ext cx="477503" cy="61555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36272BE-EAA7-4F24-84EE-B6920154D94D}"/>
                  </a:ext>
                </a:extLst>
              </p:cNvPr>
              <p:cNvSpPr txBox="1"/>
              <p:nvPr/>
            </p:nvSpPr>
            <p:spPr>
              <a:xfrm>
                <a:off x="8276571" y="4042337"/>
                <a:ext cx="35343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36272BE-EAA7-4F24-84EE-B6920154D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571" y="4042337"/>
                <a:ext cx="353430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27">
            <a:extLst>
              <a:ext uri="{FF2B5EF4-FFF2-40B4-BE49-F238E27FC236}">
                <a16:creationId xmlns:a16="http://schemas.microsoft.com/office/drawing/2014/main" id="{3E4A28F7-729A-40D9-87B0-10F3764BE52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5245" y="1560238"/>
            <a:ext cx="1010687" cy="965223"/>
          </a:xfrm>
          <a:prstGeom prst="rect">
            <a:avLst/>
          </a:prstGeom>
        </p:spPr>
      </p:pic>
      <p:sp>
        <p:nvSpPr>
          <p:cNvPr id="31" name="Speech Bubble: Rectangle 30">
            <a:extLst>
              <a:ext uri="{FF2B5EF4-FFF2-40B4-BE49-F238E27FC236}">
                <a16:creationId xmlns:a16="http://schemas.microsoft.com/office/drawing/2014/main" id="{95A3D83E-D5E7-4611-9167-A25070A3A0D2}"/>
              </a:ext>
            </a:extLst>
          </p:cNvPr>
          <p:cNvSpPr/>
          <p:nvPr/>
        </p:nvSpPr>
        <p:spPr>
          <a:xfrm>
            <a:off x="1379515" y="1685103"/>
            <a:ext cx="2039117" cy="736442"/>
          </a:xfrm>
          <a:prstGeom prst="wedgeRectCallout">
            <a:avLst>
              <a:gd name="adj1" fmla="val -61675"/>
              <a:gd name="adj2" fmla="val 30900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Well, you kind of already know how to do this. 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  <a:sym typeface="Wingdings" panose="05000000000000000000" pitchFamily="2" charset="2"/>
              </a:rPr>
              <a:t> Remember K-means?</a:t>
            </a:r>
            <a:endParaRPr lang="en-IN" sz="14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39" name="Picture 38" descr="Clipart Thanksgiving Hand Clip Black And White Stock - Thinking Light Bulb Clip Art - Png Download (950x1015), Png Download">
            <a:extLst>
              <a:ext uri="{FF2B5EF4-FFF2-40B4-BE49-F238E27FC236}">
                <a16:creationId xmlns:a16="http://schemas.microsoft.com/office/drawing/2014/main" id="{BE022F08-C46E-4C89-9F96-8164C6874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1712" y="2220364"/>
            <a:ext cx="1075043" cy="126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" name="Speech Bubble: Rectangle 39">
                <a:extLst>
                  <a:ext uri="{FF2B5EF4-FFF2-40B4-BE49-F238E27FC236}">
                    <a16:creationId xmlns:a16="http://schemas.microsoft.com/office/drawing/2014/main" id="{B98C6758-DDC5-4F0C-B983-721D283AF407}"/>
                  </a:ext>
                </a:extLst>
              </p:cNvPr>
              <p:cNvSpPr/>
              <p:nvPr/>
            </p:nvSpPr>
            <p:spPr>
              <a:xfrm>
                <a:off x="8266517" y="1616281"/>
                <a:ext cx="2774345" cy="844909"/>
              </a:xfrm>
              <a:prstGeom prst="wedgeRectCallout">
                <a:avLst>
                  <a:gd name="adj1" fmla="val 51039"/>
                  <a:gd name="adj2" fmla="val 83172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Hmmmm.. So can we make a guess what the value of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4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then estimate </a:t>
                </a:r>
                <a14:m>
                  <m:oMath xmlns:m="http://schemas.openxmlformats.org/officeDocument/2006/math"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IN" sz="14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IN" sz="14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as we do in case of generative classification??</a:t>
                </a:r>
              </a:p>
            </p:txBody>
          </p:sp>
        </mc:Choice>
        <mc:Fallback xmlns="">
          <p:sp>
            <p:nvSpPr>
              <p:cNvPr id="40" name="Speech Bubble: Rectangle 39">
                <a:extLst>
                  <a:ext uri="{FF2B5EF4-FFF2-40B4-BE49-F238E27FC236}">
                    <a16:creationId xmlns:a16="http://schemas.microsoft.com/office/drawing/2014/main" id="{B98C6758-DDC5-4F0C-B983-721D283AF4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6517" y="1616281"/>
                <a:ext cx="2774345" cy="844909"/>
              </a:xfrm>
              <a:prstGeom prst="wedgeRectCallout">
                <a:avLst>
                  <a:gd name="adj1" fmla="val 51039"/>
                  <a:gd name="adj2" fmla="val 83172"/>
                </a:avLst>
              </a:prstGeom>
              <a:blipFill>
                <a:blip r:embed="rId13"/>
                <a:stretch>
                  <a:fillRect l="-427" t="-4762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Speech Bubble: Rectangle 40">
            <a:extLst>
              <a:ext uri="{FF2B5EF4-FFF2-40B4-BE49-F238E27FC236}">
                <a16:creationId xmlns:a16="http://schemas.microsoft.com/office/drawing/2014/main" id="{68FE7DD5-531C-493E-9438-9014620E82E8}"/>
              </a:ext>
            </a:extLst>
          </p:cNvPr>
          <p:cNvSpPr/>
          <p:nvPr/>
        </p:nvSpPr>
        <p:spPr>
          <a:xfrm>
            <a:off x="528719" y="2503533"/>
            <a:ext cx="2766476" cy="905136"/>
          </a:xfrm>
          <a:prstGeom prst="wedgeRectCallout">
            <a:avLst>
              <a:gd name="adj1" fmla="val 38306"/>
              <a:gd name="adj2" fmla="val -6126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Yes, exactly. 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  <a:sym typeface="Wingdings" panose="05000000000000000000" pitchFamily="2" charset="2"/>
              </a:rPr>
              <a:t> However, just like in K-means you will need to repeat the guess and estimate game a few times until you converge</a:t>
            </a:r>
            <a:endParaRPr lang="en-IN" sz="14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9AF99F09-C2F6-423A-B6F6-BD2499D32C09}"/>
              </a:ext>
            </a:extLst>
          </p:cNvPr>
          <p:cNvSpPr/>
          <p:nvPr/>
        </p:nvSpPr>
        <p:spPr>
          <a:xfrm>
            <a:off x="9564054" y="5364729"/>
            <a:ext cx="2362701" cy="724969"/>
          </a:xfrm>
          <a:prstGeom prst="wedgeRectCallout">
            <a:avLst>
              <a:gd name="adj1" fmla="val -40754"/>
              <a:gd name="adj2" fmla="val 69506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EM is pretty much like ALT-OPT but with soft/expected values of the latent variables</a:t>
            </a:r>
          </a:p>
        </p:txBody>
      </p:sp>
      <p:sp>
        <p:nvSpPr>
          <p:cNvPr id="43" name="Slide Number Placeholder 11">
            <a:extLst>
              <a:ext uri="{FF2B5EF4-FFF2-40B4-BE49-F238E27FC236}">
                <a16:creationId xmlns:a16="http://schemas.microsoft.com/office/drawing/2014/main" id="{1168326C-7E99-40FF-8655-AD5B9B227927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9614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3177"/>
    </mc:Choice>
    <mc:Fallback xmlns="">
      <p:transition spd="slow" advTm="40317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10" grpId="0" animBg="1"/>
      <p:bldP spid="13" grpId="0" animBg="1"/>
      <p:bldP spid="16" grpId="0"/>
      <p:bldP spid="17" grpId="0"/>
      <p:bldP spid="18" grpId="0"/>
      <p:bldP spid="19" grpId="0"/>
      <p:bldP spid="20" grpId="0"/>
      <p:bldP spid="31" grpId="0" animBg="1"/>
      <p:bldP spid="40" grpId="0" animBg="1"/>
      <p:bldP spid="41" grpId="0" animBg="1"/>
      <p:bldP spid="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Parameter Estimation for Generative LVM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Can we estimate parameters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IN" dirty="0"/>
                  <a:t> </a:t>
                </a:r>
                <a:r>
                  <a:rPr lang="en-IN" dirty="0">
                    <a:latin typeface="Abadi Extra Light" panose="020B0204020104020204" pitchFamily="34" charset="0"/>
                  </a:rPr>
                  <a:t>(say)</a:t>
                </a:r>
                <a:r>
                  <a:rPr lang="en-IN" dirty="0"/>
                  <a:t> </a:t>
                </a:r>
                <a:r>
                  <a:rPr lang="en-IN" dirty="0">
                    <a:latin typeface="Abadi Extra Light" panose="020B0204020104020204" pitchFamily="34" charset="0"/>
                  </a:rPr>
                  <a:t>of an LVM </a:t>
                </a:r>
                <a:r>
                  <a:rPr lang="en-IN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without estimating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?</a:t>
                </a:r>
                <a:r>
                  <a:rPr lang="en-IN" dirty="0"/>
                  <a:t>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In principle yes, but it is harder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Given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observations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=1,2,…,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, the MLE problem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will be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For the probabilistic clustering model (GMM) we saw,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IN" sz="240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will be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MLE problem thus will be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935" t="-1864" b="-4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09881AEE-A08C-417B-BA64-9E127FBD757D}"/>
              </a:ext>
            </a:extLst>
          </p:cNvPr>
          <p:cNvSpPr txBox="1"/>
          <p:nvPr/>
        </p:nvSpPr>
        <p:spPr>
          <a:xfrm>
            <a:off x="7769786" y="3520278"/>
            <a:ext cx="280034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IN" dirty="0"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AA5F7AD-5B21-44DE-B740-3C3EE20FA131}"/>
                  </a:ext>
                </a:extLst>
              </p:cNvPr>
              <p:cNvSpPr txBox="1"/>
              <p:nvPr/>
            </p:nvSpPr>
            <p:spPr>
              <a:xfrm>
                <a:off x="596396" y="2874337"/>
                <a:ext cx="3530786" cy="7559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400" b="0" i="1" smtClean="0">
                          <a:latin typeface="Cambria Math" panose="02040503050406030204" pitchFamily="18" charset="0"/>
                        </a:rPr>
                        <m:t>arg</m:t>
                      </m:r>
                      <m:limLow>
                        <m:limLow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lim>
                      </m:limLow>
                      <m:nary>
                        <m:naryPr>
                          <m:chr m:val="∑"/>
                          <m:limLoc m:val="subSup"/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IN" sz="2400" i="1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IN" sz="2400"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IN" sz="2400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AA5F7AD-5B21-44DE-B740-3C3EE20FA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396" y="2874337"/>
                <a:ext cx="3530786" cy="7559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DDFD974-76FE-4F1D-90D3-A8CFF3B91206}"/>
                  </a:ext>
                </a:extLst>
              </p:cNvPr>
              <p:cNvSpPr txBox="1"/>
              <p:nvPr/>
            </p:nvSpPr>
            <p:spPr>
              <a:xfrm>
                <a:off x="4433786" y="2882536"/>
                <a:ext cx="4827660" cy="9419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IN" sz="2400" i="1">
                          <a:latin typeface="Cambria Math" panose="02040503050406030204" pitchFamily="18" charset="0"/>
                        </a:rPr>
                        <m:t>arg</m:t>
                      </m:r>
                      <m:limLow>
                        <m:limLow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IN" sz="240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IN" sz="2400">
                              <a:latin typeface="Cambria Math" panose="02040503050406030204" pitchFamily="18" charset="0"/>
                            </a:rPr>
                            <m:t>Θ</m:t>
                          </m:r>
                        </m:lim>
                      </m:limLow>
                      <m:nary>
                        <m:naryPr>
                          <m:chr m:val="∑"/>
                          <m:limLoc m:val="subSup"/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IN" sz="2400" i="1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IN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IN" sz="2400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m:rPr>
                                  <m:sty m:val="p"/>
                                </m:rPr>
                                <a:rPr lang="en-IN" sz="240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DDFD974-76FE-4F1D-90D3-A8CFF3B91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786" y="2882536"/>
                <a:ext cx="4827660" cy="94192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Speech Bubble: Rectangle 28">
                <a:extLst>
                  <a:ext uri="{FF2B5EF4-FFF2-40B4-BE49-F238E27FC236}">
                    <a16:creationId xmlns:a16="http://schemas.microsoft.com/office/drawing/2014/main" id="{7AB500D8-4E4D-428D-813E-3A27C145BB27}"/>
                  </a:ext>
                </a:extLst>
              </p:cNvPr>
              <p:cNvSpPr/>
              <p:nvPr/>
            </p:nvSpPr>
            <p:spPr>
              <a:xfrm>
                <a:off x="6946061" y="3933305"/>
                <a:ext cx="4006738" cy="449430"/>
              </a:xfrm>
              <a:prstGeom prst="wedgeRectCallout">
                <a:avLst>
                  <a:gd name="adj1" fmla="val -34976"/>
                  <a:gd name="adj2" fmla="val -77632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Summing over all possible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can take (would be an integral instead of sum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continuous</a:t>
                </a:r>
              </a:p>
            </p:txBody>
          </p:sp>
        </mc:Choice>
        <mc:Fallback xmlns="">
          <p:sp>
            <p:nvSpPr>
              <p:cNvPr id="29" name="Speech Bubble: Rectangle 28">
                <a:extLst>
                  <a:ext uri="{FF2B5EF4-FFF2-40B4-BE49-F238E27FC236}">
                    <a16:creationId xmlns:a16="http://schemas.microsoft.com/office/drawing/2014/main" id="{7AB500D8-4E4D-428D-813E-3A27C145BB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061" y="3933305"/>
                <a:ext cx="4006738" cy="449430"/>
              </a:xfrm>
              <a:prstGeom prst="wedgeRectCallout">
                <a:avLst>
                  <a:gd name="adj1" fmla="val -34976"/>
                  <a:gd name="adj2" fmla="val -77632"/>
                </a:avLst>
              </a:prstGeom>
              <a:blipFill>
                <a:blip r:embed="rId8"/>
                <a:stretch>
                  <a:fillRect l="-303" b="-14286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Speech Bubble: Rectangle 29">
                <a:extLst>
                  <a:ext uri="{FF2B5EF4-FFF2-40B4-BE49-F238E27FC236}">
                    <a16:creationId xmlns:a16="http://schemas.microsoft.com/office/drawing/2014/main" id="{20198BDF-AD0F-40CA-8FA5-0D1CD5260FDB}"/>
                  </a:ext>
                </a:extLst>
              </p:cNvPr>
              <p:cNvSpPr/>
              <p:nvPr/>
            </p:nvSpPr>
            <p:spPr>
              <a:xfrm>
                <a:off x="2645987" y="3691307"/>
                <a:ext cx="3313665" cy="754793"/>
              </a:xfrm>
              <a:prstGeom prst="wedgeRectCallout">
                <a:avLst>
                  <a:gd name="adj1" fmla="val -39160"/>
                  <a:gd name="adj2" fmla="val -73994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After the summation/integral on the RHS, </a:t>
                </a:r>
                <a14:m>
                  <m:oMath xmlns:m="http://schemas.openxmlformats.org/officeDocument/2006/math">
                    <m:r>
                      <a:rPr lang="en-IN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IN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I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IN" sz="1400" dirty="0">
                        <a:solidFill>
                          <a:schemeClr val="tx1"/>
                        </a:solidFill>
                      </a:rPr>
                      <m:t> 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is no longer exp. family even if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1400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1400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1400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1400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14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IN" sz="1400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1400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are in exp-fam 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  <a:sym typeface="Wingdings" panose="05000000000000000000" pitchFamily="2" charset="2"/>
                  </a:rPr>
                  <a:t>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0" name="Speech Bubble: Rectangle 29">
                <a:extLst>
                  <a:ext uri="{FF2B5EF4-FFF2-40B4-BE49-F238E27FC236}">
                    <a16:creationId xmlns:a16="http://schemas.microsoft.com/office/drawing/2014/main" id="{20198BDF-AD0F-40CA-8FA5-0D1CD5260F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987" y="3691307"/>
                <a:ext cx="3313665" cy="754793"/>
              </a:xfrm>
              <a:prstGeom prst="wedgeRectCallout">
                <a:avLst>
                  <a:gd name="adj1" fmla="val -39160"/>
                  <a:gd name="adj2" fmla="val -73994"/>
                </a:avLst>
              </a:prstGeom>
              <a:blipFill>
                <a:blip r:embed="rId9"/>
                <a:stretch>
                  <a:fillRect l="-366" b="-4459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Speech Bubble: Rectangle 31">
                <a:extLst>
                  <a:ext uri="{FF2B5EF4-FFF2-40B4-BE49-F238E27FC236}">
                    <a16:creationId xmlns:a16="http://schemas.microsoft.com/office/drawing/2014/main" id="{3FB29FBF-DF6B-4A97-8D53-7554C9289A00}"/>
                  </a:ext>
                </a:extLst>
              </p:cNvPr>
              <p:cNvSpPr/>
              <p:nvPr/>
            </p:nvSpPr>
            <p:spPr>
              <a:xfrm>
                <a:off x="7769786" y="2747384"/>
                <a:ext cx="4033161" cy="276999"/>
              </a:xfrm>
              <a:prstGeom prst="wedgeRectCallout">
                <a:avLst>
                  <a:gd name="adj1" fmla="val -36432"/>
                  <a:gd name="adj2" fmla="val 88937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Also note that </a:t>
                </a:r>
                <a14:m>
                  <m:oMath xmlns:m="http://schemas.openxmlformats.org/officeDocument/2006/math">
                    <m:r>
                      <a:rPr lang="en-I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I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r>
                          <m:rPr>
                            <m:sty m:val="p"/>
                          </m:rPr>
                          <a:rPr lang="en-IN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I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14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32" name="Speech Bubble: Rectangle 31">
                <a:extLst>
                  <a:ext uri="{FF2B5EF4-FFF2-40B4-BE49-F238E27FC236}">
                    <a16:creationId xmlns:a16="http://schemas.microsoft.com/office/drawing/2014/main" id="{3FB29FBF-DF6B-4A97-8D53-7554C9289A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9786" y="2747384"/>
                <a:ext cx="4033161" cy="276999"/>
              </a:xfrm>
              <a:prstGeom prst="wedgeRectCallout">
                <a:avLst>
                  <a:gd name="adj1" fmla="val -36432"/>
                  <a:gd name="adj2" fmla="val 88937"/>
                </a:avLst>
              </a:prstGeom>
              <a:blipFill>
                <a:blip r:embed="rId10"/>
                <a:stretch>
                  <a:fillRect l="-301" t="-4545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26AE668-D3F8-4686-B51C-AEF8C56C480C}"/>
                  </a:ext>
                </a:extLst>
              </p:cNvPr>
              <p:cNvSpPr txBox="1"/>
              <p:nvPr/>
            </p:nvSpPr>
            <p:spPr>
              <a:xfrm>
                <a:off x="1004120" y="5160328"/>
                <a:ext cx="9781075" cy="5668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r>
                            <m:rPr>
                              <m:sty m:val="p"/>
                            </m:rPr>
                            <a:rPr lang="en-IN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</m:d>
                        </m:e>
                      </m:nary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I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I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I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I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I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I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I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26AE668-D3F8-4686-B51C-AEF8C56C4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120" y="5160328"/>
                <a:ext cx="9781075" cy="56688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Speech Bubble: Rectangle 32">
                <a:extLst>
                  <a:ext uri="{FF2B5EF4-FFF2-40B4-BE49-F238E27FC236}">
                    <a16:creationId xmlns:a16="http://schemas.microsoft.com/office/drawing/2014/main" id="{5945B36C-28B8-4C81-930A-DA345CD83031}"/>
                  </a:ext>
                </a:extLst>
              </p:cNvPr>
              <p:cNvSpPr/>
              <p:nvPr/>
            </p:nvSpPr>
            <p:spPr>
              <a:xfrm>
                <a:off x="9753976" y="4491579"/>
                <a:ext cx="2397646" cy="672357"/>
              </a:xfrm>
              <a:prstGeom prst="wedgeRectCallout">
                <a:avLst>
                  <a:gd name="adj1" fmla="val -43373"/>
                  <a:gd name="adj2" fmla="val 68349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Convex combination (mixture) of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Gaussians. No longer an exp-family distribution</a:t>
                </a:r>
              </a:p>
            </p:txBody>
          </p:sp>
        </mc:Choice>
        <mc:Fallback xmlns="">
          <p:sp>
            <p:nvSpPr>
              <p:cNvPr id="33" name="Speech Bubble: Rectangle 32">
                <a:extLst>
                  <a:ext uri="{FF2B5EF4-FFF2-40B4-BE49-F238E27FC236}">
                    <a16:creationId xmlns:a16="http://schemas.microsoft.com/office/drawing/2014/main" id="{5945B36C-28B8-4C81-930A-DA345CD830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3976" y="4491579"/>
                <a:ext cx="2397646" cy="672357"/>
              </a:xfrm>
              <a:prstGeom prst="wedgeRectCallout">
                <a:avLst>
                  <a:gd name="adj1" fmla="val -43373"/>
                  <a:gd name="adj2" fmla="val 68349"/>
                </a:avLst>
              </a:prstGeom>
              <a:blipFill>
                <a:blip r:embed="rId12"/>
                <a:stretch>
                  <a:fillRect l="-505" t="-4444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F6ABE3A-4D3F-4FCB-953A-EB80E7729596}"/>
                  </a:ext>
                </a:extLst>
              </p:cNvPr>
              <p:cNvSpPr txBox="1"/>
              <p:nvPr/>
            </p:nvSpPr>
            <p:spPr>
              <a:xfrm>
                <a:off x="3953073" y="5910054"/>
                <a:ext cx="5417113" cy="7559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400" b="0" i="1" smtClean="0">
                          <a:latin typeface="Cambria Math" panose="02040503050406030204" pitchFamily="18" charset="0"/>
                        </a:rPr>
                        <m:t>arg</m:t>
                      </m:r>
                      <m:limLow>
                        <m:limLow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lim>
                      </m:limLow>
                      <m:nary>
                        <m:naryPr>
                          <m:chr m:val="∑"/>
                          <m:limLoc m:val="subSup"/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IN" sz="2400" i="1">
                              <a:latin typeface="Cambria Math" panose="02040503050406030204" pitchFamily="18" charset="0"/>
                            </a:rPr>
                            <m:t>log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IN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I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I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I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𝒩</m:t>
                              </m:r>
                              <m:d>
                                <m:dPr>
                                  <m:ctrlPr>
                                    <a:rPr lang="en-I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IN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4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IN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IN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IN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IN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I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IN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IN" sz="24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en-IN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F6ABE3A-4D3F-4FCB-953A-EB80E7729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073" y="5910054"/>
                <a:ext cx="5417113" cy="75591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Speech Bubble: Rectangle 35">
                <a:extLst>
                  <a:ext uri="{FF2B5EF4-FFF2-40B4-BE49-F238E27FC236}">
                    <a16:creationId xmlns:a16="http://schemas.microsoft.com/office/drawing/2014/main" id="{01DD4E26-2A61-49ED-A85F-32F40E499420}"/>
                  </a:ext>
                </a:extLst>
              </p:cNvPr>
              <p:cNvSpPr/>
              <p:nvPr/>
            </p:nvSpPr>
            <p:spPr>
              <a:xfrm>
                <a:off x="9490428" y="5637290"/>
                <a:ext cx="2588314" cy="947053"/>
              </a:xfrm>
              <a:prstGeom prst="wedgeRectCallout">
                <a:avLst>
                  <a:gd name="adj1" fmla="val -55922"/>
                  <a:gd name="adj2" fmla="val 21420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2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The </a:t>
                </a:r>
                <a:r>
                  <a:rPr lang="en-IN" sz="12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log of sum </a:t>
                </a:r>
                <a:r>
                  <a:rPr lang="en-IN" sz="12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doesn’t give us a simple expression; MLE can still be done using gradient based methods but update will be complicated. ALT-OPT or EM make it simpler by using guesses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2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2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12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200" dirty="0" err="1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’s</a:t>
                </a:r>
                <a:endParaRPr lang="en-IN" sz="1200" dirty="0">
                  <a:solidFill>
                    <a:srgbClr val="0000FF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36" name="Speech Bubble: Rectangle 35">
                <a:extLst>
                  <a:ext uri="{FF2B5EF4-FFF2-40B4-BE49-F238E27FC236}">
                    <a16:creationId xmlns:a16="http://schemas.microsoft.com/office/drawing/2014/main" id="{01DD4E26-2A61-49ED-A85F-32F40E4994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0428" y="5637290"/>
                <a:ext cx="2588314" cy="947053"/>
              </a:xfrm>
              <a:prstGeom prst="wedgeRectCallout">
                <a:avLst>
                  <a:gd name="adj1" fmla="val -55922"/>
                  <a:gd name="adj2" fmla="val 21420"/>
                </a:avLst>
              </a:prstGeom>
              <a:blipFill>
                <a:blip r:embed="rId14"/>
                <a:stretch>
                  <a:fillRect t="-3165" r="-441" b="-6962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Slide Number Placeholder 11">
            <a:extLst>
              <a:ext uri="{FF2B5EF4-FFF2-40B4-BE49-F238E27FC236}">
                <a16:creationId xmlns:a16="http://schemas.microsoft.com/office/drawing/2014/main" id="{F999251E-132A-4BA1-A2CA-71F5BDE18180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Speech Bubble: Rectangle 37">
                <a:extLst>
                  <a:ext uri="{FF2B5EF4-FFF2-40B4-BE49-F238E27FC236}">
                    <a16:creationId xmlns:a16="http://schemas.microsoft.com/office/drawing/2014/main" id="{30DEAA4E-B8CB-4C6A-99D8-F10D8045B2A8}"/>
                  </a:ext>
                </a:extLst>
              </p:cNvPr>
              <p:cNvSpPr/>
              <p:nvPr/>
            </p:nvSpPr>
            <p:spPr>
              <a:xfrm>
                <a:off x="7527903" y="1614212"/>
                <a:ext cx="2477742" cy="452474"/>
              </a:xfrm>
              <a:prstGeom prst="wedgeRectCallout">
                <a:avLst>
                  <a:gd name="adj1" fmla="val -37888"/>
                  <a:gd name="adj2" fmla="val 82015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The discussion here is also true for MAP estimation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14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endParaRPr lang="en-IN" sz="14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38" name="Speech Bubble: Rectangle 37">
                <a:extLst>
                  <a:ext uri="{FF2B5EF4-FFF2-40B4-BE49-F238E27FC236}">
                    <a16:creationId xmlns:a16="http://schemas.microsoft.com/office/drawing/2014/main" id="{30DEAA4E-B8CB-4C6A-99D8-F10D8045B2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903" y="1614212"/>
                <a:ext cx="2477742" cy="452474"/>
              </a:xfrm>
              <a:prstGeom prst="wedgeRectCallout">
                <a:avLst>
                  <a:gd name="adj1" fmla="val -37888"/>
                  <a:gd name="adj2" fmla="val 82015"/>
                </a:avLst>
              </a:prstGeom>
              <a:blipFill>
                <a:blip r:embed="rId15"/>
                <a:stretch>
                  <a:fillRect l="-489" t="-5882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9827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7074"/>
    </mc:Choice>
    <mc:Fallback xmlns="">
      <p:transition spd="slow" advTm="6970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9" grpId="0" animBg="1"/>
      <p:bldP spid="30" grpId="0" animBg="1"/>
      <p:bldP spid="32" grpId="0" animBg="1"/>
      <p:bldP spid="6" grpId="0"/>
      <p:bldP spid="33" grpId="0" animBg="1"/>
      <p:bldP spid="35" grpId="0"/>
      <p:bldP spid="36" grpId="0" animBg="1"/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Another Example of a Gen. LVM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Probabilistic PCA (PPCA) 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is another example of a generative latent var model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Assume a </a:t>
                </a:r>
                <a14:m>
                  <m:oMath xmlns:m="http://schemas.openxmlformats.org/officeDocument/2006/math"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-dim latent var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mapped to a </a:t>
                </a:r>
                <a14:m>
                  <m:oMath xmlns:m="http://schemas.openxmlformats.org/officeDocument/2006/math"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-dim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via a </a:t>
                </a:r>
                <a:r>
                  <a:rPr lang="en-IN" sz="26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prob. mapping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PPCA has several benefits over PCA, some of which include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sz="2200" dirty="0">
                    <a:latin typeface="Abadi Extra Light" panose="020B0204020104020204" pitchFamily="34" charset="0"/>
                  </a:rPr>
                  <a:t>Can use suitable distributions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to better capture properties of data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sz="2200" dirty="0">
                    <a:latin typeface="Abadi Extra Light" panose="020B0204020104020204" pitchFamily="34" charset="0"/>
                  </a:rPr>
                  <a:t>Parameter estimation can be done faster without eigen-decomposition (using ALT-OPT/EM algos)</a:t>
                </a: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831" t="-1645" b="-2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A0E6FBE9-1C7D-4971-A607-79DBB4A2332F}"/>
              </a:ext>
            </a:extLst>
          </p:cNvPr>
          <p:cNvSpPr/>
          <p:nvPr/>
        </p:nvSpPr>
        <p:spPr>
          <a:xfrm>
            <a:off x="4325922" y="3504502"/>
            <a:ext cx="3808602" cy="1644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1C2C039-7F7A-4064-8F0A-C5F49B80C2EB}"/>
              </a:ext>
            </a:extLst>
          </p:cNvPr>
          <p:cNvSpPr/>
          <p:nvPr/>
        </p:nvSpPr>
        <p:spPr>
          <a:xfrm>
            <a:off x="6779907" y="3885290"/>
            <a:ext cx="847288" cy="844909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8305AE8-B643-4BE4-AD7E-B0BA4EF52B5A}"/>
              </a:ext>
            </a:extLst>
          </p:cNvPr>
          <p:cNvSpPr/>
          <p:nvPr/>
        </p:nvSpPr>
        <p:spPr>
          <a:xfrm>
            <a:off x="4827661" y="3885290"/>
            <a:ext cx="847288" cy="84490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E695A17-4396-4396-B545-6CC88CC39368}"/>
              </a:ext>
            </a:extLst>
          </p:cNvPr>
          <p:cNvCxnSpPr>
            <a:stCxn id="7" idx="6"/>
            <a:endCxn id="5" idx="2"/>
          </p:cNvCxnSpPr>
          <p:nvPr/>
        </p:nvCxnSpPr>
        <p:spPr>
          <a:xfrm>
            <a:off x="5674949" y="4307745"/>
            <a:ext cx="110495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43C5785C-747F-44A0-8169-A87359971B33}"/>
              </a:ext>
            </a:extLst>
          </p:cNvPr>
          <p:cNvSpPr/>
          <p:nvPr/>
        </p:nvSpPr>
        <p:spPr>
          <a:xfrm>
            <a:off x="2875415" y="3885290"/>
            <a:ext cx="847288" cy="84490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0718159-9D54-40E4-AB34-0D9ECD1082C1}"/>
              </a:ext>
            </a:extLst>
          </p:cNvPr>
          <p:cNvCxnSpPr>
            <a:stCxn id="10" idx="6"/>
          </p:cNvCxnSpPr>
          <p:nvPr/>
        </p:nvCxnSpPr>
        <p:spPr>
          <a:xfrm>
            <a:off x="3722703" y="4307745"/>
            <a:ext cx="110495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8794F36C-457E-49C0-95BE-B0940620CBCA}"/>
              </a:ext>
            </a:extLst>
          </p:cNvPr>
          <p:cNvSpPr/>
          <p:nvPr/>
        </p:nvSpPr>
        <p:spPr>
          <a:xfrm>
            <a:off x="6784496" y="2443572"/>
            <a:ext cx="847288" cy="84490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EB9E86A-EFE0-4627-BFDB-DCDB2D4CE5A6}"/>
              </a:ext>
            </a:extLst>
          </p:cNvPr>
          <p:cNvCxnSpPr>
            <a:cxnSpLocks/>
            <a:stCxn id="13" idx="4"/>
            <a:endCxn id="5" idx="0"/>
          </p:cNvCxnSpPr>
          <p:nvPr/>
        </p:nvCxnSpPr>
        <p:spPr>
          <a:xfrm flipH="1">
            <a:off x="7203551" y="3288481"/>
            <a:ext cx="4589" cy="5968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E56CCB-178A-438B-A539-789296AAC10D}"/>
                  </a:ext>
                </a:extLst>
              </p:cNvPr>
              <p:cNvSpPr txBox="1"/>
              <p:nvPr/>
            </p:nvSpPr>
            <p:spPr>
              <a:xfrm>
                <a:off x="6944950" y="3917268"/>
                <a:ext cx="683328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4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sz="4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E56CCB-178A-438B-A539-789296AAC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950" y="3917268"/>
                <a:ext cx="683328" cy="6155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CB72A6B-B553-4CC7-876F-EEE46A367B05}"/>
                  </a:ext>
                </a:extLst>
              </p:cNvPr>
              <p:cNvSpPr txBox="1"/>
              <p:nvPr/>
            </p:nvSpPr>
            <p:spPr>
              <a:xfrm>
                <a:off x="4975222" y="3935397"/>
                <a:ext cx="65126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40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IN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sz="4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CB72A6B-B553-4CC7-876F-EEE46A367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222" y="3935397"/>
                <a:ext cx="651269" cy="6155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012A477-3205-42FA-AE87-3E876411683E}"/>
                  </a:ext>
                </a:extLst>
              </p:cNvPr>
              <p:cNvSpPr txBox="1"/>
              <p:nvPr/>
            </p:nvSpPr>
            <p:spPr>
              <a:xfrm>
                <a:off x="6978329" y="2554759"/>
                <a:ext cx="41896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40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IN" sz="4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012A477-3205-42FA-AE87-3E8764116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329" y="2554759"/>
                <a:ext cx="418961" cy="61555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22FDFB5-29EA-4B49-B584-318ACA5B262E}"/>
                  </a:ext>
                </a:extLst>
              </p:cNvPr>
              <p:cNvSpPr txBox="1"/>
              <p:nvPr/>
            </p:nvSpPr>
            <p:spPr>
              <a:xfrm>
                <a:off x="3041582" y="3935397"/>
                <a:ext cx="47750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4000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IN" sz="4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22FDFB5-29EA-4B49-B584-318ACA5B2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582" y="3935397"/>
                <a:ext cx="477503" cy="61555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36272BE-EAA7-4F24-84EE-B6920154D94D}"/>
                  </a:ext>
                </a:extLst>
              </p:cNvPr>
              <p:cNvSpPr txBox="1"/>
              <p:nvPr/>
            </p:nvSpPr>
            <p:spPr>
              <a:xfrm>
                <a:off x="7797328" y="4756909"/>
                <a:ext cx="35343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36272BE-EAA7-4F24-84EE-B6920154D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328" y="4756909"/>
                <a:ext cx="353430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Speech Bubble: Rectangle 26">
                <a:extLst>
                  <a:ext uri="{FF2B5EF4-FFF2-40B4-BE49-F238E27FC236}">
                    <a16:creationId xmlns:a16="http://schemas.microsoft.com/office/drawing/2014/main" id="{F37B5255-DC11-455A-AFE3-44F95D7F01F8}"/>
                  </a:ext>
                </a:extLst>
              </p:cNvPr>
              <p:cNvSpPr/>
              <p:nvPr/>
            </p:nvSpPr>
            <p:spPr>
              <a:xfrm>
                <a:off x="655613" y="2985596"/>
                <a:ext cx="3500432" cy="540669"/>
              </a:xfrm>
              <a:prstGeom prst="wedgeRectCallout">
                <a:avLst>
                  <a:gd name="adj1" fmla="val 68177"/>
                  <a:gd name="adj2" fmla="val 151235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Real-valued vector of length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. Modeled by a zero-mean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-dim Gaussian distribution as prior</a:t>
                </a:r>
              </a:p>
            </p:txBody>
          </p:sp>
        </mc:Choice>
        <mc:Fallback xmlns="">
          <p:sp>
            <p:nvSpPr>
              <p:cNvPr id="27" name="Speech Bubble: Rectangle 26">
                <a:extLst>
                  <a:ext uri="{FF2B5EF4-FFF2-40B4-BE49-F238E27FC236}">
                    <a16:creationId xmlns:a16="http://schemas.microsoft.com/office/drawing/2014/main" id="{F37B5255-DC11-455A-AFE3-44F95D7F01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13" y="2985596"/>
                <a:ext cx="3500432" cy="540669"/>
              </a:xfrm>
              <a:prstGeom prst="wedgeRectCallout">
                <a:avLst>
                  <a:gd name="adj1" fmla="val 68177"/>
                  <a:gd name="adj2" fmla="val 151235"/>
                </a:avLst>
              </a:prstGeom>
              <a:blipFill>
                <a:blip r:embed="rId11"/>
                <a:stretch>
                  <a:fillRect l="-289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Speech Bubble: Rectangle 28">
                <a:extLst>
                  <a:ext uri="{FF2B5EF4-FFF2-40B4-BE49-F238E27FC236}">
                    <a16:creationId xmlns:a16="http://schemas.microsoft.com/office/drawing/2014/main" id="{D37F4263-971D-4170-8EAB-9BA502C4E74E}"/>
                  </a:ext>
                </a:extLst>
              </p:cNvPr>
              <p:cNvSpPr/>
              <p:nvPr/>
            </p:nvSpPr>
            <p:spPr>
              <a:xfrm>
                <a:off x="4748169" y="2130037"/>
                <a:ext cx="1915066" cy="547172"/>
              </a:xfrm>
              <a:prstGeom prst="wedgeRectCallout">
                <a:avLst>
                  <a:gd name="adj1" fmla="val 57615"/>
                  <a:gd name="adj2" fmla="val 47276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Parameters defining the projection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IN" sz="14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29" name="Speech Bubble: Rectangle 28">
                <a:extLst>
                  <a:ext uri="{FF2B5EF4-FFF2-40B4-BE49-F238E27FC236}">
                    <a16:creationId xmlns:a16="http://schemas.microsoft.com/office/drawing/2014/main" id="{D37F4263-971D-4170-8EAB-9BA502C4E7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169" y="2130037"/>
                <a:ext cx="1915066" cy="547172"/>
              </a:xfrm>
              <a:prstGeom prst="wedgeRectCallout">
                <a:avLst>
                  <a:gd name="adj1" fmla="val 57615"/>
                  <a:gd name="adj2" fmla="val 47276"/>
                </a:avLst>
              </a:prstGeom>
              <a:blipFill>
                <a:blip r:embed="rId12"/>
                <a:stretch>
                  <a:fillRect l="-580" b="-5319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Speech Bubble: Rectangle 29">
                <a:extLst>
                  <a:ext uri="{FF2B5EF4-FFF2-40B4-BE49-F238E27FC236}">
                    <a16:creationId xmlns:a16="http://schemas.microsoft.com/office/drawing/2014/main" id="{6BDB91FC-9596-4ED4-B354-6B41BA7AEE2D}"/>
                  </a:ext>
                </a:extLst>
              </p:cNvPr>
              <p:cNvSpPr/>
              <p:nvPr/>
            </p:nvSpPr>
            <p:spPr>
              <a:xfrm>
                <a:off x="72974" y="3671853"/>
                <a:ext cx="2359941" cy="1758194"/>
              </a:xfrm>
              <a:prstGeom prst="wedgeRectCallout">
                <a:avLst>
                  <a:gd name="adj1" fmla="val 70156"/>
                  <a:gd name="adj2" fmla="val 35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The parameters of the Gaussian prior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. In this example, no such parameters are actually needed since mean is zero and </a:t>
                </a:r>
                <a:r>
                  <a:rPr lang="en-IN" sz="14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cov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matrix is identity, but can use nonzero mean and more general </a:t>
                </a:r>
                <a:r>
                  <a:rPr lang="en-IN" sz="14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cov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matrix for the Gaussian prior</a:t>
                </a:r>
              </a:p>
            </p:txBody>
          </p:sp>
        </mc:Choice>
        <mc:Fallback xmlns="">
          <p:sp>
            <p:nvSpPr>
              <p:cNvPr id="30" name="Speech Bubble: Rectangle 29">
                <a:extLst>
                  <a:ext uri="{FF2B5EF4-FFF2-40B4-BE49-F238E27FC236}">
                    <a16:creationId xmlns:a16="http://schemas.microsoft.com/office/drawing/2014/main" id="{6BDB91FC-9596-4ED4-B354-6B41BA7AEE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74" y="3671853"/>
                <a:ext cx="2359941" cy="1758194"/>
              </a:xfrm>
              <a:prstGeom prst="wedgeRectCallout">
                <a:avLst>
                  <a:gd name="adj1" fmla="val 70156"/>
                  <a:gd name="adj2" fmla="val 353"/>
                </a:avLst>
              </a:prstGeom>
              <a:blipFill>
                <a:blip r:embed="rId13"/>
                <a:stretch>
                  <a:fillRect l="-425" t="-1370" b="-4110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3F62387-9250-4CE9-83FB-5E95761E79BB}"/>
                  </a:ext>
                </a:extLst>
              </p:cNvPr>
              <p:cNvSpPr txBox="1"/>
              <p:nvPr/>
            </p:nvSpPr>
            <p:spPr>
              <a:xfrm>
                <a:off x="655613" y="2260317"/>
                <a:ext cx="20493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I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I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I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𝐈</m:t>
                              </m:r>
                            </m:e>
                            <m:sub>
                              <m:r>
                                <a:rPr lang="en-I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3F62387-9250-4CE9-83FB-5E95761E7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13" y="2260317"/>
                <a:ext cx="2049343" cy="276999"/>
              </a:xfrm>
              <a:prstGeom prst="rect">
                <a:avLst/>
              </a:prstGeom>
              <a:blipFill>
                <a:blip r:embed="rId14"/>
                <a:stretch>
                  <a:fillRect l="-2381" b="-3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Picture 37">
            <a:extLst>
              <a:ext uri="{FF2B5EF4-FFF2-40B4-BE49-F238E27FC236}">
                <a16:creationId xmlns:a16="http://schemas.microsoft.com/office/drawing/2014/main" id="{580D9B29-17AA-4000-817A-4C54617517E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042252" y="534807"/>
            <a:ext cx="1010687" cy="965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7" name="Speech Bubble: Rectangle 36">
                <a:extLst>
                  <a:ext uri="{FF2B5EF4-FFF2-40B4-BE49-F238E27FC236}">
                    <a16:creationId xmlns:a16="http://schemas.microsoft.com/office/drawing/2014/main" id="{98E4DA18-2529-4261-968F-F10E1BFA2BF8}"/>
                  </a:ext>
                </a:extLst>
              </p:cNvPr>
              <p:cNvSpPr/>
              <p:nvPr/>
            </p:nvSpPr>
            <p:spPr>
              <a:xfrm>
                <a:off x="7593422" y="90273"/>
                <a:ext cx="3448830" cy="1131271"/>
              </a:xfrm>
              <a:prstGeom prst="wedgeRectCallout">
                <a:avLst>
                  <a:gd name="adj1" fmla="val 58042"/>
                  <a:gd name="adj2" fmla="val 25270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If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sz="14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 were known, it just becomes a probabilistic version of the multi-output regression problem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sz="1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1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IN" sz="1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1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r>
                  <a:rPr lang="en-IN" sz="1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  are the observed input features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1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1400" b="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IN" sz="1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1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r>
                  <a:rPr lang="en-IN" sz="1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are the vector-valued outputs</a:t>
                </a:r>
              </a:p>
            </p:txBody>
          </p:sp>
        </mc:Choice>
        <mc:Fallback xmlns="">
          <p:sp>
            <p:nvSpPr>
              <p:cNvPr id="37" name="Speech Bubble: Rectangle 36">
                <a:extLst>
                  <a:ext uri="{FF2B5EF4-FFF2-40B4-BE49-F238E27FC236}">
                    <a16:creationId xmlns:a16="http://schemas.microsoft.com/office/drawing/2014/main" id="{98E4DA18-2529-4261-968F-F10E1BFA2B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3422" y="90273"/>
                <a:ext cx="3448830" cy="1131271"/>
              </a:xfrm>
              <a:prstGeom prst="wedgeRectCallout">
                <a:avLst>
                  <a:gd name="adj1" fmla="val 58042"/>
                  <a:gd name="adj2" fmla="val 25270"/>
                </a:avLst>
              </a:prstGeom>
              <a:blipFill>
                <a:blip r:embed="rId16"/>
                <a:stretch>
                  <a:fillRect l="-325" t="-1596" b="-5851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DA0D965-A427-481D-96FD-0E1D7E18E26D}"/>
                  </a:ext>
                </a:extLst>
              </p:cNvPr>
              <p:cNvSpPr txBox="1"/>
              <p:nvPr/>
            </p:nvSpPr>
            <p:spPr>
              <a:xfrm>
                <a:off x="9325242" y="2461765"/>
                <a:ext cx="169379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800" b="1" i="1" smtClean="0"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DA0D965-A427-481D-96FD-0E1D7E18E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5242" y="2461765"/>
                <a:ext cx="1693797" cy="43088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Speech Bubble: Rectangle 39">
                <a:extLst>
                  <a:ext uri="{FF2B5EF4-FFF2-40B4-BE49-F238E27FC236}">
                    <a16:creationId xmlns:a16="http://schemas.microsoft.com/office/drawing/2014/main" id="{7671E883-09D8-4775-A355-6B3CF8B80E6F}"/>
                  </a:ext>
                </a:extLst>
              </p:cNvPr>
              <p:cNvSpPr/>
              <p:nvPr/>
            </p:nvSpPr>
            <p:spPr>
              <a:xfrm>
                <a:off x="10942256" y="2215217"/>
                <a:ext cx="683086" cy="267004"/>
              </a:xfrm>
              <a:prstGeom prst="wedgeRectCallout">
                <a:avLst>
                  <a:gd name="adj1" fmla="val -62857"/>
                  <a:gd name="adj2" fmla="val 92719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IN" sz="1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en-IN" sz="14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0" name="Speech Bubble: Rectangle 39">
                <a:extLst>
                  <a:ext uri="{FF2B5EF4-FFF2-40B4-BE49-F238E27FC236}">
                    <a16:creationId xmlns:a16="http://schemas.microsoft.com/office/drawing/2014/main" id="{7671E883-09D8-4775-A355-6B3CF8B80E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2256" y="2215217"/>
                <a:ext cx="683086" cy="267004"/>
              </a:xfrm>
              <a:prstGeom prst="wedgeRectCallout">
                <a:avLst>
                  <a:gd name="adj1" fmla="val -62857"/>
                  <a:gd name="adj2" fmla="val 92719"/>
                </a:avLst>
              </a:prstGeom>
              <a:blipFill>
                <a:blip r:embed="rId18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Speech Bubble: Rectangle 40">
                <a:extLst>
                  <a:ext uri="{FF2B5EF4-FFF2-40B4-BE49-F238E27FC236}">
                    <a16:creationId xmlns:a16="http://schemas.microsoft.com/office/drawing/2014/main" id="{40CADA7C-B83B-46F7-9CE9-8EB0311877B8}"/>
                  </a:ext>
                </a:extLst>
              </p:cNvPr>
              <p:cNvSpPr/>
              <p:nvPr/>
            </p:nvSpPr>
            <p:spPr>
              <a:xfrm>
                <a:off x="9069259" y="2046757"/>
                <a:ext cx="1776862" cy="267004"/>
              </a:xfrm>
              <a:prstGeom prst="wedgeRectCallout">
                <a:avLst>
                  <a:gd name="adj1" fmla="val 27659"/>
                  <a:gd name="adj2" fmla="val 132020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mapping matrix</a:t>
                </a:r>
              </a:p>
            </p:txBody>
          </p:sp>
        </mc:Choice>
        <mc:Fallback xmlns="">
          <p:sp>
            <p:nvSpPr>
              <p:cNvPr id="41" name="Speech Bubble: Rectangle 40">
                <a:extLst>
                  <a:ext uri="{FF2B5EF4-FFF2-40B4-BE49-F238E27FC236}">
                    <a16:creationId xmlns:a16="http://schemas.microsoft.com/office/drawing/2014/main" id="{40CADA7C-B83B-46F7-9CE9-8EB0311877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9259" y="2046757"/>
                <a:ext cx="1776862" cy="267004"/>
              </a:xfrm>
              <a:prstGeom prst="wedgeRectCallout">
                <a:avLst>
                  <a:gd name="adj1" fmla="val 27659"/>
                  <a:gd name="adj2" fmla="val 132020"/>
                </a:avLst>
              </a:prstGeom>
              <a:blipFill>
                <a:blip r:embed="rId19"/>
                <a:stretch>
                  <a:fillRect t="-4762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Speech Bubble: Rectangle 41">
                <a:extLst>
                  <a:ext uri="{FF2B5EF4-FFF2-40B4-BE49-F238E27FC236}">
                    <a16:creationId xmlns:a16="http://schemas.microsoft.com/office/drawing/2014/main" id="{A7DBBA43-DB12-483A-82DD-C54601EF9989}"/>
                  </a:ext>
                </a:extLst>
              </p:cNvPr>
              <p:cNvSpPr/>
              <p:nvPr/>
            </p:nvSpPr>
            <p:spPr>
              <a:xfrm>
                <a:off x="7889979" y="2435489"/>
                <a:ext cx="1271811" cy="430887"/>
              </a:xfrm>
              <a:prstGeom prst="wedgeRectCallout">
                <a:avLst>
                  <a:gd name="adj1" fmla="val 64842"/>
                  <a:gd name="adj2" fmla="val 5686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×1 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mean of the mapping</a:t>
                </a:r>
              </a:p>
            </p:txBody>
          </p:sp>
        </mc:Choice>
        <mc:Fallback xmlns="">
          <p:sp>
            <p:nvSpPr>
              <p:cNvPr id="42" name="Speech Bubble: Rectangle 41">
                <a:extLst>
                  <a:ext uri="{FF2B5EF4-FFF2-40B4-BE49-F238E27FC236}">
                    <a16:creationId xmlns:a16="http://schemas.microsoft.com/office/drawing/2014/main" id="{A7DBBA43-DB12-483A-82DD-C54601EF99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9979" y="2435489"/>
                <a:ext cx="1271811" cy="430887"/>
              </a:xfrm>
              <a:prstGeom prst="wedgeRectCallout">
                <a:avLst>
                  <a:gd name="adj1" fmla="val 64842"/>
                  <a:gd name="adj2" fmla="val 5686"/>
                </a:avLst>
              </a:prstGeom>
              <a:blipFill>
                <a:blip r:embed="rId20"/>
                <a:stretch>
                  <a:fillRect l="-806" t="-10959" b="-2191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4979B24-F5DD-44A0-A9D1-AD98C1D1129C}"/>
                  </a:ext>
                </a:extLst>
              </p:cNvPr>
              <p:cNvSpPr txBox="1"/>
              <p:nvPr/>
            </p:nvSpPr>
            <p:spPr>
              <a:xfrm>
                <a:off x="7979840" y="3032256"/>
                <a:ext cx="42653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sSub>
                            <m:sSubPr>
                              <m:ctrlPr>
                                <a:rPr lang="en-I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I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  <m:r>
                            <a:rPr lang="en-I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I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I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I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I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I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I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I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IN" sz="2400" b="1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𝐈</m:t>
                              </m:r>
                            </m:e>
                            <m:sub>
                              <m:r>
                                <a:rPr lang="en-I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4979B24-F5DD-44A0-A9D1-AD98C1D11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9840" y="3032256"/>
                <a:ext cx="4265335" cy="369332"/>
              </a:xfrm>
              <a:prstGeom prst="rect">
                <a:avLst/>
              </a:prstGeom>
              <a:blipFill>
                <a:blip r:embed="rId21"/>
                <a:stretch>
                  <a:fillRect l="-1286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Speech Bubble: Rectangle 44">
                <a:extLst>
                  <a:ext uri="{FF2B5EF4-FFF2-40B4-BE49-F238E27FC236}">
                    <a16:creationId xmlns:a16="http://schemas.microsoft.com/office/drawing/2014/main" id="{95B57FB5-94F3-4DA1-960A-5008593765BF}"/>
                  </a:ext>
                </a:extLst>
              </p:cNvPr>
              <p:cNvSpPr/>
              <p:nvPr/>
            </p:nvSpPr>
            <p:spPr>
              <a:xfrm>
                <a:off x="8732154" y="3546818"/>
                <a:ext cx="3297938" cy="1000075"/>
              </a:xfrm>
              <a:prstGeom prst="wedgeRectCallout">
                <a:avLst>
                  <a:gd name="adj1" fmla="val -38292"/>
                  <a:gd name="adj2" fmla="val -62859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Probabilistic mapping means that will be not exactly but somewhere around the mean (in some sense, it is a noisy mapping):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𝝐</m:t>
                          </m:r>
                        </m:e>
                        <m:sub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sz="20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5" name="Speech Bubble: Rectangle 44">
                <a:extLst>
                  <a:ext uri="{FF2B5EF4-FFF2-40B4-BE49-F238E27FC236}">
                    <a16:creationId xmlns:a16="http://schemas.microsoft.com/office/drawing/2014/main" id="{95B57FB5-94F3-4DA1-960A-5008593765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2154" y="3546818"/>
                <a:ext cx="3297938" cy="1000075"/>
              </a:xfrm>
              <a:prstGeom prst="wedgeRectCallout">
                <a:avLst>
                  <a:gd name="adj1" fmla="val -38292"/>
                  <a:gd name="adj2" fmla="val -62859"/>
                </a:avLst>
              </a:prstGeom>
              <a:blipFill>
                <a:blip r:embed="rId22"/>
                <a:stretch>
                  <a:fillRect l="-368" r="-735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Speech Bubble: Rectangle 45">
                <a:extLst>
                  <a:ext uri="{FF2B5EF4-FFF2-40B4-BE49-F238E27FC236}">
                    <a16:creationId xmlns:a16="http://schemas.microsoft.com/office/drawing/2014/main" id="{634DF8F2-42EC-49B5-BB43-BF06B4740A81}"/>
                  </a:ext>
                </a:extLst>
              </p:cNvPr>
              <p:cNvSpPr/>
              <p:nvPr/>
            </p:nvSpPr>
            <p:spPr>
              <a:xfrm>
                <a:off x="8488761" y="4664016"/>
                <a:ext cx="2131972" cy="1138397"/>
              </a:xfrm>
              <a:prstGeom prst="wedgeRectCallout">
                <a:avLst>
                  <a:gd name="adj1" fmla="val -34634"/>
                  <a:gd name="adj2" fmla="val -66754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2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Also, instead of a linear mapping </a:t>
                </a:r>
                <a14:m>
                  <m:oMath xmlns:m="http://schemas.openxmlformats.org/officeDocument/2006/math">
                    <m:r>
                      <a:rPr lang="en-IN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𝑾</m:t>
                    </m:r>
                    <m:sSub>
                      <m:sSubPr>
                        <m:ctrlPr>
                          <a:rPr lang="en-IN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2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,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2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2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mapping can be defined as a nonlinear mapping (variational autoencoders, kernel based latent variable models)</a:t>
                </a:r>
              </a:p>
            </p:txBody>
          </p:sp>
        </mc:Choice>
        <mc:Fallback xmlns="">
          <p:sp>
            <p:nvSpPr>
              <p:cNvPr id="46" name="Speech Bubble: Rectangle 45">
                <a:extLst>
                  <a:ext uri="{FF2B5EF4-FFF2-40B4-BE49-F238E27FC236}">
                    <a16:creationId xmlns:a16="http://schemas.microsoft.com/office/drawing/2014/main" id="{634DF8F2-42EC-49B5-BB43-BF06B4740A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8761" y="4664016"/>
                <a:ext cx="2131972" cy="1138397"/>
              </a:xfrm>
              <a:prstGeom prst="wedgeRectCallout">
                <a:avLst>
                  <a:gd name="adj1" fmla="val -34634"/>
                  <a:gd name="adj2" fmla="val -66754"/>
                </a:avLst>
              </a:prstGeom>
              <a:blipFill>
                <a:blip r:embed="rId23"/>
                <a:stretch>
                  <a:fillRect r="-1136" b="-4484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88F501EF-4C2A-4D1F-B31C-2430FC8663E9}"/>
              </a:ext>
            </a:extLst>
          </p:cNvPr>
          <p:cNvSpPr/>
          <p:nvPr/>
        </p:nvSpPr>
        <p:spPr>
          <a:xfrm>
            <a:off x="10723537" y="4658862"/>
            <a:ext cx="1401982" cy="1000075"/>
          </a:xfrm>
          <a:prstGeom prst="wedgeRectCallout">
            <a:avLst>
              <a:gd name="adj1" fmla="val -33730"/>
              <a:gd name="adj2" fmla="val -6543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Added Gaussian noise just like probabilistic linear regression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435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5990"/>
    </mc:Choice>
    <mc:Fallback xmlns="">
      <p:transition spd="slow" advTm="92599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10" grpId="0" animBg="1"/>
      <p:bldP spid="13" grpId="0" animBg="1"/>
      <p:bldP spid="16" grpId="0"/>
      <p:bldP spid="17" grpId="0"/>
      <p:bldP spid="18" grpId="0"/>
      <p:bldP spid="19" grpId="0"/>
      <p:bldP spid="20" grpId="0"/>
      <p:bldP spid="27" grpId="0" animBg="1"/>
      <p:bldP spid="29" grpId="0" animBg="1"/>
      <p:bldP spid="30" grpId="0" animBg="1"/>
      <p:bldP spid="6" grpId="0"/>
      <p:bldP spid="37" grpId="0" animBg="1"/>
      <p:bldP spid="9" grpId="0"/>
      <p:bldP spid="40" grpId="0" animBg="1"/>
      <p:bldP spid="41" grpId="0" animBg="1"/>
      <p:bldP spid="42" grpId="0" animBg="1"/>
      <p:bldP spid="43" grpId="0"/>
      <p:bldP spid="45" grpId="0" animBg="1"/>
      <p:bldP spid="46" grpId="0" animBg="1"/>
      <p:bldP spid="4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5E57FA2-BB19-4662-AFBE-B7F1A5EADB8C}"/>
              </a:ext>
            </a:extLst>
          </p:cNvPr>
          <p:cNvSpPr/>
          <p:nvPr/>
        </p:nvSpPr>
        <p:spPr>
          <a:xfrm>
            <a:off x="1140903" y="2550145"/>
            <a:ext cx="8835880" cy="2088967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Generative Models and Generative Stories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Data generation for a generative model can be imagined via a </a:t>
                </a:r>
                <a:r>
                  <a:rPr lang="en-IN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generative story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This story is just our hypothesis of how “nature” generated the data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For the Gaussian mixture model (GMM), the (somewhat boring) story is as follows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Can imagine a similar story for PPCA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generated from </a:t>
                </a:r>
                <a14:m>
                  <m:oMath xmlns:m="http://schemas.openxmlformats.org/officeDocument/2006/math">
                    <m:r>
                      <a:rPr lang="en-I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𝐈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and then conditioned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, the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generated from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sSub>
                          <m:sSubPr>
                            <m:ctrlPr>
                              <a:rPr lang="en-I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I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I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I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𝑾𝒛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I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I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sz="2400" b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𝐈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</m:oMath>
                </a14:m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For GMM/PPCA, the story is rather simplistic but for more sophisticated models, gives an easy way to understand/explain the model, and data generation process</a:t>
                </a: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831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374C97-97B0-475D-8C2D-53DA7D845B06}"/>
                  </a:ext>
                </a:extLst>
              </p:cNvPr>
              <p:cNvSpPr txBox="1"/>
              <p:nvPr/>
            </p:nvSpPr>
            <p:spPr>
              <a:xfrm>
                <a:off x="1202423" y="2550145"/>
                <a:ext cx="8835880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Abadi Extra Light" panose="020B0204020104020204" pitchFamily="34" charset="0"/>
                  </a:rPr>
                  <a:t>For each data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with index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Abadi Extra Light" panose="020B0204020104020204" pitchFamily="34" charset="0"/>
                  </a:rPr>
                  <a:t>Generate its cluster assignment by drawing from prior </a:t>
                </a:r>
                <a14:m>
                  <m:oMath xmlns:m="http://schemas.openxmlformats.org/officeDocument/2006/math"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4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 dirty="0" err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2400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IN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400" dirty="0">
                  <a:latin typeface="Abadi Extra Light" panose="020B0204020104020204" pitchFamily="34" charset="0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endParaRPr lang="en-IN" sz="2400" dirty="0">
                  <a:latin typeface="Abadi Extra Light" panose="020B0204020104020204" pitchFamily="34" charset="0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Abadi Extra Light" panose="020B0204020104020204" pitchFamily="34" charset="0"/>
                  </a:rPr>
                  <a:t>Assuming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, generate the data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4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from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 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endParaRPr lang="en-IN" sz="2400" dirty="0">
                  <a:latin typeface="Abadi Extra Light" panose="020B0204020104020204" pitchFamily="34" charset="0"/>
                </a:endParaRPr>
              </a:p>
              <a:p>
                <a:pPr lvl="1"/>
                <a:endParaRPr lang="en-IN" sz="24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374C97-97B0-475D-8C2D-53DA7D845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423" y="2550145"/>
                <a:ext cx="8835880" cy="2308324"/>
              </a:xfrm>
              <a:prstGeom prst="rect">
                <a:avLst/>
              </a:prstGeom>
              <a:blipFill>
                <a:blip r:embed="rId6"/>
                <a:stretch>
                  <a:fillRect l="-897" t="-23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117729C-8D05-4E7E-A227-9BB36706F30F}"/>
                  </a:ext>
                </a:extLst>
              </p:cNvPr>
              <p:cNvSpPr txBox="1"/>
              <p:nvPr/>
            </p:nvSpPr>
            <p:spPr>
              <a:xfrm>
                <a:off x="4342702" y="3334975"/>
                <a:ext cx="26871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400" i="1">
                          <a:latin typeface="Cambria Math" panose="02040503050406030204" pitchFamily="18" charset="0"/>
                        </a:rPr>
                        <m:t>∼</m:t>
                      </m:r>
                      <m:r>
                        <m:rPr>
                          <m:sty m:val="p"/>
                        </m:rPr>
                        <a:rPr lang="en-IN" sz="2400" i="1">
                          <a:latin typeface="Cambria Math" panose="02040503050406030204" pitchFamily="18" charset="0"/>
                        </a:rPr>
                        <m:t>multinoulli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400" b="1" i="1">
                          <a:latin typeface="Cambria Math" panose="02040503050406030204" pitchFamily="18" charset="0"/>
                        </a:rPr>
                        <m:t>𝝅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117729C-8D05-4E7E-A227-9BB36706F3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2702" y="3334975"/>
                <a:ext cx="2687146" cy="369332"/>
              </a:xfrm>
              <a:prstGeom prst="rect">
                <a:avLst/>
              </a:prstGeom>
              <a:blipFill>
                <a:blip r:embed="rId7"/>
                <a:stretch>
                  <a:fillRect l="-1587" r="-4082" b="-344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AA12CBB-7D22-491A-953C-D1FD69C98000}"/>
                  </a:ext>
                </a:extLst>
              </p:cNvPr>
              <p:cNvSpPr txBox="1"/>
              <p:nvPr/>
            </p:nvSpPr>
            <p:spPr>
              <a:xfrm>
                <a:off x="4283979" y="4065233"/>
                <a:ext cx="22022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400" i="1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l-GR" sz="2400" i="1">
                          <a:latin typeface="Cambria Math" panose="02040503050406030204" pitchFamily="18" charset="0"/>
                        </a:rPr>
                        <m:t>𝒩</m:t>
                      </m:r>
                      <m:r>
                        <a:rPr lang="el-GR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l-G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l-GR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l-GR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l-G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400" i="1">
                              <a:latin typeface="Cambria Math" panose="02040503050406030204" pitchFamily="18" charset="0"/>
                            </a:rPr>
                            <m:t>𝛴</m:t>
                          </m:r>
                        </m:e>
                        <m:sub>
                          <m:r>
                            <a:rPr lang="el-GR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l-GR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AA12CBB-7D22-491A-953C-D1FD69C98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79" y="4065233"/>
                <a:ext cx="2202206" cy="369332"/>
              </a:xfrm>
              <a:prstGeom prst="rect">
                <a:avLst/>
              </a:prstGeom>
              <a:blipFill>
                <a:blip r:embed="rId8"/>
                <a:stretch>
                  <a:fillRect r="-3047" b="-3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11982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7514"/>
    </mc:Choice>
    <mc:Fallback xmlns="">
      <p:transition spd="slow" advTm="3175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Coming up next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9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Abadi Extra Light" panose="020B0204020104020204" pitchFamily="34" charset="0"/>
              </a:rPr>
              <a:t>ALT-OPT and EM algorithm for parameter estimation in LVMs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200" dirty="0">
                <a:latin typeface="Abadi Extra Light" panose="020B0204020104020204" pitchFamily="34" charset="0"/>
              </a:rPr>
              <a:t>Will look at it through the example of a Gaussian Mixture Model (GMM)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200" dirty="0">
                <a:latin typeface="Abadi Extra Light" panose="020B0204020104020204" pitchFamily="34" charset="0"/>
              </a:rPr>
              <a:t>Also, the PPCA model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200" dirty="0">
                <a:latin typeface="Abadi Extra Light" panose="020B0204020104020204" pitchFamily="34" charset="0"/>
              </a:rPr>
              <a:t>Will also look at it for the general case as well</a:t>
            </a: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213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305"/>
    </mc:Choice>
    <mc:Fallback xmlns="">
      <p:transition spd="slow" advTm="64305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6|13|19.2|10.9|19.8|34.5|18.3|42.6|38.7|42.3|51.7|24.3|23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4|42.5|21.3|13.7|25.1|32.5|53.1|53.7|45.1|20.5|25.2|53.8|17.5|36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1|42.2|37|21.9|34.3|22.9|39.1|42|11.3|37.3|11.8|16.5|32.7|33.7|41.8|11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7|22.9|15.7|43.1|37|38.3|8.6|46.5|76.3|45.4|14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|21.6|11.6|22.5|24.1|60.1|57.3|50.4|37.5|88.4|27.5|57.4|28.5|8.5|77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5|12.1|55.5|22.3|38|33.9|33.5|31.4|28.6|3|2.8|16.2|46.1|55.7|84.2|102.4|16.5|64.8|141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3|9.7|19.6|25.4|19.5|19.2|15.1|19.6|18.8|27.9|40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8.4|26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38295</TotalTime>
  <Words>1585</Words>
  <Application>Microsoft Office PowerPoint</Application>
  <PresentationFormat>Widescreen</PresentationFormat>
  <Paragraphs>230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Abadi Extra Light</vt:lpstr>
      <vt:lpstr>Arial</vt:lpstr>
      <vt:lpstr>Calibri</vt:lpstr>
      <vt:lpstr>Calibri Light</vt:lpstr>
      <vt:lpstr>Cambria Math</vt:lpstr>
      <vt:lpstr>Garamond</vt:lpstr>
      <vt:lpstr>Wingdings</vt:lpstr>
      <vt:lpstr>Office Theme</vt:lpstr>
      <vt:lpstr>Latent Variable Models (LVMs),  Parameter Estimation in LVM</vt:lpstr>
      <vt:lpstr>Generative Models with Latent Variables </vt:lpstr>
      <vt:lpstr>Generative Models with Latent Variables </vt:lpstr>
      <vt:lpstr>An Example of a Generative LVM</vt:lpstr>
      <vt:lpstr>Parameter Estimation for Generative LVM</vt:lpstr>
      <vt:lpstr>Parameter Estimation for Generative LVM</vt:lpstr>
      <vt:lpstr>Another Example of a Gen. LVM</vt:lpstr>
      <vt:lpstr>Generative Models and Generative Stories</vt:lpstr>
      <vt:lpstr>Coming up 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Piyush Rai</dc:creator>
  <cp:lastModifiedBy>Piyush Rai</cp:lastModifiedBy>
  <cp:revision>2135</cp:revision>
  <dcterms:created xsi:type="dcterms:W3CDTF">2020-07-07T20:42:16Z</dcterms:created>
  <dcterms:modified xsi:type="dcterms:W3CDTF">2020-11-26T13:24:12Z</dcterms:modified>
</cp:coreProperties>
</file>