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72" r:id="rId2"/>
    <p:sldId id="543" r:id="rId3"/>
    <p:sldId id="542" r:id="rId4"/>
    <p:sldId id="526" r:id="rId5"/>
    <p:sldId id="536" r:id="rId6"/>
    <p:sldId id="538" r:id="rId7"/>
    <p:sldId id="537" r:id="rId8"/>
    <p:sldId id="539" r:id="rId9"/>
    <p:sldId id="529" r:id="rId10"/>
    <p:sldId id="540" r:id="rId11"/>
    <p:sldId id="5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060AB2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png"/><Relationship Id="rId1" Type="http://schemas.openxmlformats.org/officeDocument/2006/relationships/tags" Target="../tags/tag9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0.png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70.png"/><Relationship Id="rId11" Type="http://schemas.openxmlformats.org/officeDocument/2006/relationships/image" Target="../media/image62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hyperlink" Target="https://en.wikipedia.org/wiki/Exponential_famil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.png"/><Relationship Id="rId18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1" Type="http://schemas.openxmlformats.org/officeDocument/2006/relationships/tags" Target="../tags/tag8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954516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LVMs (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Contd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), Expectation Maximization (1)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9"/>
    </mc:Choice>
    <mc:Fallback xmlns="">
      <p:transition spd="slow" advTm="167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5E82BB2-12BF-48C5-B195-752096396CD4}"/>
              </a:ext>
            </a:extLst>
          </p:cNvPr>
          <p:cNvSpPr/>
          <p:nvPr/>
        </p:nvSpPr>
        <p:spPr>
          <a:xfrm>
            <a:off x="1216058" y="5307455"/>
            <a:ext cx="4293397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Expectation-Maximization (EM)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EM finds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by maximizing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rather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Note: Expectation will be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the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conditional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posterior distribution of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6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EM algorithm for GMM operates as follows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Compute conditional posterior </a:t>
                </a:r>
                <a14:m>
                  <m:oMath xmlns:m="http://schemas.openxmlformats.org/officeDocument/2006/math">
                    <m:r>
                      <a:rPr lang="en-IN" sz="1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8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IN" sz="18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. Since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obs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 are </a:t>
                </a:r>
                <a:r>
                  <a:rPr lang="en-IN" sz="1800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, compute separately for each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 (and for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=1,2,..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8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by maximizing the expected complete data log-likelihood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AE6FAF8-4CF4-4A29-B064-C18378EE9F06}"/>
              </a:ext>
            </a:extLst>
          </p:cNvPr>
          <p:cNvSpPr/>
          <p:nvPr/>
        </p:nvSpPr>
        <p:spPr>
          <a:xfrm>
            <a:off x="10406961" y="575015"/>
            <a:ext cx="1785039" cy="544083"/>
          </a:xfrm>
          <a:prstGeom prst="wedgeRectCallout">
            <a:avLst>
              <a:gd name="adj1" fmla="val -80977"/>
              <a:gd name="adj2" fmla="val 502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.. which we maximized in ALT-OPT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9EB37-BEBE-4D09-963C-96223178A724}"/>
                  </a:ext>
                </a:extLst>
              </p:cNvPr>
              <p:cNvSpPr txBox="1"/>
              <p:nvPr/>
            </p:nvSpPr>
            <p:spPr>
              <a:xfrm>
                <a:off x="2181267" y="4694964"/>
                <a:ext cx="7350474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49EB37-BEBE-4D09-963C-96223178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67" y="4694964"/>
                <a:ext cx="7350474" cy="566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A1A9FA-47E7-4270-BBAA-95B71028BFFF}"/>
                  </a:ext>
                </a:extLst>
              </p:cNvPr>
              <p:cNvSpPr txBox="1"/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dirty="0" err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sz="20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IN" sz="2000" dirty="0">
                          <a:latin typeface="Abadi Extra Light" panose="020B0204020104020204" pitchFamily="34" charset="0"/>
                        </a:rPr>
                        <m:t> =</m:t>
                      </m:r>
                      <m:r>
                        <a:rPr lang="en-I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A1A9FA-47E7-4270-BBAA-95B71028B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384" y="3781938"/>
                <a:ext cx="7459093" cy="347403"/>
              </a:xfrm>
              <a:prstGeom prst="rect">
                <a:avLst/>
              </a:prstGeom>
              <a:blipFill>
                <a:blip r:embed="rId7"/>
                <a:stretch>
                  <a:fillRect t="-19298" r="-654" b="-26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534791F-9DB8-4072-8F96-DBDB30E62EE3}"/>
              </a:ext>
            </a:extLst>
          </p:cNvPr>
          <p:cNvSpPr/>
          <p:nvPr/>
        </p:nvSpPr>
        <p:spPr>
          <a:xfrm>
            <a:off x="6647237" y="857839"/>
            <a:ext cx="1676631" cy="341853"/>
          </a:xfrm>
          <a:prstGeom prst="wedgeRectCallout">
            <a:avLst>
              <a:gd name="adj1" fmla="val -70857"/>
              <a:gd name="adj2" fmla="val 419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Expectation of CLL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5877A63-C2B3-498F-9A17-C82E5DEE9827}"/>
              </a:ext>
            </a:extLst>
          </p:cNvPr>
          <p:cNvSpPr/>
          <p:nvPr/>
        </p:nvSpPr>
        <p:spPr>
          <a:xfrm>
            <a:off x="9719036" y="2292264"/>
            <a:ext cx="2116318" cy="544083"/>
          </a:xfrm>
          <a:prstGeom prst="wedgeRectCallout">
            <a:avLst>
              <a:gd name="adj1" fmla="val 6370"/>
              <a:gd name="adj2" fmla="val -831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Why </a:t>
            </a:r>
            <a:r>
              <a:rPr lang="en-IN" sz="14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w.r.t.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 this distribution? Will see justification in a bit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96C9AA3-92C5-4B2A-915C-A1C74144780A}"/>
              </a:ext>
            </a:extLst>
          </p:cNvPr>
          <p:cNvSpPr/>
          <p:nvPr/>
        </p:nvSpPr>
        <p:spPr>
          <a:xfrm>
            <a:off x="4431486" y="2962701"/>
            <a:ext cx="2548379" cy="341853"/>
          </a:xfrm>
          <a:prstGeom prst="wedgeRectCallout">
            <a:avLst>
              <a:gd name="adj1" fmla="val -57591"/>
              <a:gd name="adj2" fmla="val 861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Needed to get the expected CLL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00967D-8812-478E-9A60-A96413EC9453}"/>
                  </a:ext>
                </a:extLst>
              </p:cNvPr>
              <p:cNvSpPr/>
              <p:nvPr/>
            </p:nvSpPr>
            <p:spPr>
              <a:xfrm>
                <a:off x="5598518" y="5291441"/>
                <a:ext cx="6236836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C00967D-8812-478E-9A60-A96413EC9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18" y="5291441"/>
                <a:ext cx="6236836" cy="708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F8C5ED-96EE-4AB2-81C5-336656A0E395}"/>
                  </a:ext>
                </a:extLst>
              </p:cNvPr>
              <p:cNvSpPr/>
              <p:nvPr/>
            </p:nvSpPr>
            <p:spPr>
              <a:xfrm>
                <a:off x="5598518" y="5908382"/>
                <a:ext cx="6147773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F8C5ED-96EE-4AB2-81C5-336656A0E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18" y="5908382"/>
                <a:ext cx="6147773" cy="659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69F20-FF08-4063-BCE9-2BB30104E305}"/>
                  </a:ext>
                </a:extLst>
              </p:cNvPr>
              <p:cNvSpPr txBox="1"/>
              <p:nvPr/>
            </p:nvSpPr>
            <p:spPr>
              <a:xfrm>
                <a:off x="1309729" y="5467427"/>
                <a:ext cx="1915268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369F20-FF08-4063-BCE9-2BB30104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29" y="5467427"/>
                <a:ext cx="1915268" cy="5038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FB55C-F697-49E7-8239-B0D01C50A9E5}"/>
                  </a:ext>
                </a:extLst>
              </p:cNvPr>
              <p:cNvSpPr txBox="1"/>
              <p:nvPr/>
            </p:nvSpPr>
            <p:spPr>
              <a:xfrm>
                <a:off x="3300652" y="5462864"/>
                <a:ext cx="2215350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FB55C-F697-49E7-8239-B0D01C50A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652" y="5462864"/>
                <a:ext cx="2215350" cy="5136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E5AB6-D1A3-4C9D-BEB0-4CCC9479AD8F}"/>
                  </a:ext>
                </a:extLst>
              </p:cNvPr>
              <p:cNvSpPr txBox="1"/>
              <p:nvPr/>
            </p:nvSpPr>
            <p:spPr>
              <a:xfrm>
                <a:off x="1655366" y="6126692"/>
                <a:ext cx="3637726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04E5AB6-D1A3-4C9D-BEB0-4CCC9479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366" y="6126692"/>
                <a:ext cx="3637726" cy="5136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605C2302-E2EC-4FC1-91F6-6D41F970CBCC}"/>
                  </a:ext>
                </a:extLst>
              </p:cNvPr>
              <p:cNvSpPr/>
              <p:nvPr/>
            </p:nvSpPr>
            <p:spPr>
              <a:xfrm>
                <a:off x="55649" y="4649358"/>
                <a:ext cx="2006323" cy="821500"/>
              </a:xfrm>
              <a:prstGeom prst="wedgeRectCallout">
                <a:avLst>
                  <a:gd name="adj1" fmla="val 36791"/>
                  <a:gd name="adj2" fmla="val 6111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Solution has a similar form as ALT-OPT (or gen. class.), except we now have the </a:t>
                </a:r>
                <a:r>
                  <a:rPr lang="en-IN" sz="12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expectation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being used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605C2302-E2EC-4FC1-91F6-6D41F970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9" y="4649358"/>
                <a:ext cx="2006323" cy="821500"/>
              </a:xfrm>
              <a:prstGeom prst="wedgeRectCallout">
                <a:avLst>
                  <a:gd name="adj1" fmla="val 36791"/>
                  <a:gd name="adj2" fmla="val 61116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86CA54F8-CC03-44C1-897C-1D41D5DD2906}"/>
                  </a:ext>
                </a:extLst>
              </p:cNvPr>
              <p:cNvSpPr/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IN" sz="1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just a different notation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86CA54F8-CC03-44C1-897C-1D41D5DD2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" y="3672197"/>
                <a:ext cx="2586883" cy="566886"/>
              </a:xfrm>
              <a:prstGeom prst="wedgeRectCallout">
                <a:avLst>
                  <a:gd name="adj1" fmla="val 58969"/>
                  <a:gd name="adj2" fmla="val 15756"/>
                </a:avLst>
              </a:prstGeom>
              <a:blipFill>
                <a:blip r:embed="rId14"/>
                <a:stretch>
                  <a:fillRect l="-426" b="-520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A22381CC-946D-40A7-B308-CDB1BE580EA1}"/>
                  </a:ext>
                </a:extLst>
              </p:cNvPr>
              <p:cNvSpPr/>
              <p:nvPr/>
            </p:nvSpPr>
            <p:spPr>
              <a:xfrm>
                <a:off x="6979865" y="2153282"/>
                <a:ext cx="2239549" cy="665345"/>
              </a:xfrm>
              <a:prstGeom prst="wedgeRectCallout">
                <a:avLst>
                  <a:gd name="adj1" fmla="val -44364"/>
                  <a:gd name="adj2" fmla="val -63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It is “conditional” posterior because it is also conditioned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, not just data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A22381CC-946D-40A7-B308-CDB1BE580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865" y="2153282"/>
                <a:ext cx="2239549" cy="665345"/>
              </a:xfrm>
              <a:prstGeom prst="wedgeRectCallout">
                <a:avLst>
                  <a:gd name="adj1" fmla="val -44364"/>
                  <a:gd name="adj2" fmla="val -63787"/>
                </a:avLst>
              </a:prstGeom>
              <a:blipFill>
                <a:blip r:embed="rId15"/>
                <a:stretch>
                  <a:fillRect l="-541" r="-1892" b="-1085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DB1704AA-B944-42FA-94DA-37B497A01D69}"/>
                  </a:ext>
                </a:extLst>
              </p:cNvPr>
              <p:cNvSpPr/>
              <p:nvPr/>
            </p:nvSpPr>
            <p:spPr>
              <a:xfrm>
                <a:off x="8380430" y="2886897"/>
                <a:ext cx="1618154" cy="341853"/>
              </a:xfrm>
              <a:prstGeom prst="wedgeRectCallout">
                <a:avLst>
                  <a:gd name="adj1" fmla="val -33713"/>
                  <a:gd name="adj2" fmla="val -848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Requires knowing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DB1704AA-B944-42FA-94DA-37B497A0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30" y="2886897"/>
                <a:ext cx="1618154" cy="341853"/>
              </a:xfrm>
              <a:prstGeom prst="wedgeRectCallout">
                <a:avLst>
                  <a:gd name="adj1" fmla="val -33713"/>
                  <a:gd name="adj2" fmla="val -84811"/>
                </a:avLst>
              </a:prstGeom>
              <a:blipFill>
                <a:blip r:embed="rId16"/>
                <a:stretch>
                  <a:fillRect l="-746" b="-625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69D71582-197F-4D8A-A36C-0BD9CE10216B}"/>
              </a:ext>
            </a:extLst>
          </p:cNvPr>
          <p:cNvSpPr/>
          <p:nvPr/>
        </p:nvSpPr>
        <p:spPr>
          <a:xfrm>
            <a:off x="1997569" y="5401453"/>
            <a:ext cx="1252088" cy="67727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130D9FC8-AA78-46E6-8FD6-557592B2419C}"/>
                  </a:ext>
                </a:extLst>
              </p:cNvPr>
              <p:cNvSpPr/>
              <p:nvPr/>
            </p:nvSpPr>
            <p:spPr>
              <a:xfrm>
                <a:off x="125469" y="5881133"/>
                <a:ext cx="1504399" cy="438161"/>
              </a:xfrm>
              <a:prstGeom prst="wedgeRectCallout">
                <a:avLst>
                  <a:gd name="adj1" fmla="val 81803"/>
                  <a:gd name="adj2" fmla="val -246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: Effective number of points in cluster k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130D9FC8-AA78-46E6-8FD6-557592B24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69" y="5881133"/>
                <a:ext cx="1504399" cy="438161"/>
              </a:xfrm>
              <a:prstGeom prst="wedgeRectCallout">
                <a:avLst>
                  <a:gd name="adj1" fmla="val 81803"/>
                  <a:gd name="adj2" fmla="val -24683"/>
                </a:avLst>
              </a:prstGeom>
              <a:blipFill>
                <a:blip r:embed="rId17"/>
                <a:stretch>
                  <a:fillRect t="-1333" b="-93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35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087"/>
    </mc:Choice>
    <mc:Fallback xmlns="">
      <p:transition spd="slow" advTm="386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9" grpId="0"/>
      <p:bldP spid="18" grpId="0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EM for GMM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 EM algo for GMM required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F1578-D288-4D93-BB6B-27826CDB85B0}"/>
                  </a:ext>
                </a:extLst>
              </p:cNvPr>
              <p:cNvSpPr txBox="1"/>
              <p:nvPr/>
            </p:nvSpPr>
            <p:spPr>
              <a:xfrm>
                <a:off x="1345984" y="1670154"/>
                <a:ext cx="5340116" cy="254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0×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=0|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)+1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F1578-D288-4D93-BB6B-27826CDB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984" y="1670154"/>
                <a:ext cx="5340116" cy="254493"/>
              </a:xfrm>
              <a:prstGeom prst="rect">
                <a:avLst/>
              </a:prstGeom>
              <a:blipFill>
                <a:blip r:embed="rId6"/>
                <a:stretch>
                  <a:fillRect l="-1370" t="-19048" r="-5023" b="-309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FEE9D-DDFB-4FB5-8A09-B0C3C3FA2BB3}"/>
                  </a:ext>
                </a:extLst>
              </p:cNvPr>
              <p:cNvSpPr txBox="1"/>
              <p:nvPr/>
            </p:nvSpPr>
            <p:spPr>
              <a:xfrm>
                <a:off x="8501558" y="1605443"/>
                <a:ext cx="17977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FEE9D-DDFB-4FB5-8A09-B0C3C3FA2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558" y="1605443"/>
                <a:ext cx="1797736" cy="312650"/>
              </a:xfrm>
              <a:prstGeom prst="rect">
                <a:avLst/>
              </a:prstGeom>
              <a:blipFill>
                <a:blip r:embed="rId7"/>
                <a:stretch>
                  <a:fillRect l="-3729" t="-13462" r="-64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D54A41-9663-4563-8620-B251270BBE88}"/>
                  </a:ext>
                </a:extLst>
              </p:cNvPr>
              <p:cNvSpPr txBox="1"/>
              <p:nvPr/>
            </p:nvSpPr>
            <p:spPr>
              <a:xfrm>
                <a:off x="6686100" y="1634521"/>
                <a:ext cx="2274698" cy="254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D54A41-9663-4563-8620-B251270BB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00" y="1634521"/>
                <a:ext cx="2274698" cy="254493"/>
              </a:xfrm>
              <a:prstGeom prst="rect">
                <a:avLst/>
              </a:prstGeom>
              <a:blipFill>
                <a:blip r:embed="rId8"/>
                <a:stretch>
                  <a:fillRect l="-1877" t="-16667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D5C19E20-46D8-48EB-A58B-C015C3AF41BB}"/>
                  </a:ext>
                </a:extLst>
              </p:cNvPr>
              <p:cNvSpPr/>
              <p:nvPr/>
            </p:nvSpPr>
            <p:spPr>
              <a:xfrm>
                <a:off x="8497700" y="1042644"/>
                <a:ext cx="3603188" cy="432926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Need to normalize: </a:t>
                </a:r>
                <a14:m>
                  <m:oMath xmlns:m="http://schemas.openxmlformats.org/officeDocument/2006/math"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ℓ=1</m:t>
                            </m:r>
                          </m:sub>
                          <m:sup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IN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4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 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D5C19E20-46D8-48EB-A58B-C015C3AF4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00" y="1042644"/>
                <a:ext cx="3603188" cy="432926"/>
              </a:xfrm>
              <a:prstGeom prst="wedgeRectCallout">
                <a:avLst>
                  <a:gd name="adj1" fmla="val -37502"/>
                  <a:gd name="adj2" fmla="val 68856"/>
                </a:avLst>
              </a:prstGeom>
              <a:blipFill>
                <a:blip r:embed="rId9"/>
                <a:stretch>
                  <a:fillRect l="-337" t="-1136" b="-511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424245-B277-4330-AC5D-0CBCFF4B8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5240" y="2014938"/>
            <a:ext cx="9462782" cy="4779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D89BF4F-50E5-4C61-9E3A-4E2E86402A89}"/>
                  </a:ext>
                </a:extLst>
              </p:cNvPr>
              <p:cNvSpPr/>
              <p:nvPr/>
            </p:nvSpPr>
            <p:spPr>
              <a:xfrm>
                <a:off x="9780074" y="607249"/>
                <a:ext cx="1945195" cy="344784"/>
              </a:xfrm>
              <a:prstGeom prst="wedgeRectCallout">
                <a:avLst>
                  <a:gd name="adj1" fmla="val -38365"/>
                  <a:gd name="adj2" fmla="val 956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Reason: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1" name="Speech Bubble: Rectangle 30">
                <a:extLst>
                  <a:ext uri="{FF2B5EF4-FFF2-40B4-BE49-F238E27FC236}">
                    <a16:creationId xmlns:a16="http://schemas.microsoft.com/office/drawing/2014/main" id="{0D89BF4F-50E5-4C61-9E3A-4E2E86402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074" y="607249"/>
                <a:ext cx="1945195" cy="344784"/>
              </a:xfrm>
              <a:prstGeom prst="wedgeRectCallout">
                <a:avLst>
                  <a:gd name="adj1" fmla="val -38365"/>
                  <a:gd name="adj2" fmla="val 95620"/>
                </a:avLst>
              </a:prstGeom>
              <a:blipFill>
                <a:blip r:embed="rId11"/>
                <a:stretch>
                  <a:fillRect l="-621" t="-54651" b="-5814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25BB2A-76A6-4FED-863B-0C73BDC938B2}"/>
              </a:ext>
            </a:extLst>
          </p:cNvPr>
          <p:cNvSpPr txBox="1"/>
          <p:nvPr/>
        </p:nvSpPr>
        <p:spPr>
          <a:xfrm>
            <a:off x="3238151" y="5187846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M-step: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981C8B2-36B5-4FAF-B1B1-60CF7894AE3C}"/>
              </a:ext>
            </a:extLst>
          </p:cNvPr>
          <p:cNvSpPr/>
          <p:nvPr/>
        </p:nvSpPr>
        <p:spPr>
          <a:xfrm>
            <a:off x="265245" y="3352828"/>
            <a:ext cx="2945123" cy="821500"/>
          </a:xfrm>
          <a:prstGeom prst="wedgeRectCallout">
            <a:avLst>
              <a:gd name="adj1" fmla="val 64745"/>
              <a:gd name="adj2" fmla="val 55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Soft K-means, which are more of a heuristic to get soft-clustering,  also gave us probabilities but didn’t account for cluster shapes or fraction of points in each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C4C0F0-B0FB-49A8-B542-F8724229659D}"/>
              </a:ext>
            </a:extLst>
          </p:cNvPr>
          <p:cNvSpPr/>
          <p:nvPr/>
        </p:nvSpPr>
        <p:spPr>
          <a:xfrm>
            <a:off x="6096000" y="3352828"/>
            <a:ext cx="179423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CB4B9E-3990-496A-9B51-C8629D509C4A}"/>
              </a:ext>
            </a:extLst>
          </p:cNvPr>
          <p:cNvSpPr/>
          <p:nvPr/>
        </p:nvSpPr>
        <p:spPr>
          <a:xfrm>
            <a:off x="5406806" y="3352828"/>
            <a:ext cx="752355" cy="417894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B0D683-E713-4B6A-AC58-91243363B5E6}"/>
              </a:ext>
            </a:extLst>
          </p:cNvPr>
          <p:cNvSpPr/>
          <p:nvPr/>
        </p:nvSpPr>
        <p:spPr>
          <a:xfrm>
            <a:off x="8068316" y="3191014"/>
            <a:ext cx="2647219" cy="417894"/>
          </a:xfrm>
          <a:prstGeom prst="wedgeRectCallout">
            <a:avLst>
              <a:gd name="adj1" fmla="val -57497"/>
              <a:gd name="adj2" fmla="val 29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cluster shapes (since each cluster is a Gaussian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75176B0-1F81-4C26-B45F-CA79974E28D5}"/>
              </a:ext>
            </a:extLst>
          </p:cNvPr>
          <p:cNvSpPr/>
          <p:nvPr/>
        </p:nvSpPr>
        <p:spPr>
          <a:xfrm>
            <a:off x="3293423" y="3183498"/>
            <a:ext cx="2053532" cy="417894"/>
          </a:xfrm>
          <a:prstGeom prst="wedgeRectCallout">
            <a:avLst>
              <a:gd name="adj1" fmla="val 54436"/>
              <a:gd name="adj2" fmla="val 264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  <a:ea typeface="Cambria Math" panose="02040503050406030204" pitchFamily="18" charset="0"/>
              </a:rPr>
              <a:t>Accounts for fraction of points in each cluster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7B53F7-5DD8-4835-BFBC-0ED1909A1BE1}"/>
              </a:ext>
            </a:extLst>
          </p:cNvPr>
          <p:cNvSpPr/>
          <p:nvPr/>
        </p:nvSpPr>
        <p:spPr>
          <a:xfrm>
            <a:off x="6159161" y="4132610"/>
            <a:ext cx="1794235" cy="48659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73328B37-7EC8-4B6B-A9A3-44F3D70EFFE3}"/>
                  </a:ext>
                </a:extLst>
              </p:cNvPr>
              <p:cNvSpPr/>
              <p:nvPr/>
            </p:nvSpPr>
            <p:spPr>
              <a:xfrm>
                <a:off x="7466572" y="4654874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Effective number of points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ea typeface="Cambria Math" panose="02040503050406030204" pitchFamily="18" charset="0"/>
                  </a:rPr>
                  <a:t>cluster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73328B37-7EC8-4B6B-A9A3-44F3D70EF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572" y="4654874"/>
                <a:ext cx="2035647" cy="417894"/>
              </a:xfrm>
              <a:prstGeom prst="wedgeRectCallout">
                <a:avLst>
                  <a:gd name="adj1" fmla="val -58209"/>
                  <a:gd name="adj2" fmla="val -51994"/>
                </a:avLst>
              </a:prstGeom>
              <a:blipFill>
                <a:blip r:embed="rId12"/>
                <a:stretch>
                  <a:fillRect t="-6579" r="-1351" b="-2236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230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39"/>
    </mc:Choice>
    <mc:Fallback xmlns="">
      <p:transition spd="slow" advTm="45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9" grpId="0"/>
      <p:bldP spid="30" grpId="0" animBg="1"/>
      <p:bldP spid="31" grpId="0" animBg="1"/>
      <p:bldP spid="7" grpId="0"/>
      <p:bldP spid="15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ALT-OPT and 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Example: Gaussian Mixture Model for data 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 deeper look at ALT-OPT and 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General recipe for doing ALT-OPT and EM for any LVM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851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46"/>
    </mc:Choice>
    <mc:Fallback xmlns="">
      <p:transition spd="slow" advTm="353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Need for EM/ALT-OPT: Two Equivalent Perspectives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badi Extra Light" panose="020B0204020104020204" pitchFamily="34" charset="0"/>
              </a:rPr>
              <a:t>Consider an LVM with </a:t>
            </a:r>
            <a:r>
              <a:rPr lang="en-IN" sz="2600" dirty="0">
                <a:solidFill>
                  <a:srgbClr val="A21C8C"/>
                </a:solidFill>
                <a:latin typeface="Abadi Extra Light" panose="020B0204020104020204" pitchFamily="34" charset="0"/>
              </a:rPr>
              <a:t>latent variables </a:t>
            </a:r>
            <a:r>
              <a:rPr lang="en-IN" sz="2600" dirty="0">
                <a:latin typeface="Abadi Extra Light" panose="020B0204020104020204" pitchFamily="34" charset="0"/>
              </a:rPr>
              <a:t>and </a:t>
            </a:r>
            <a:r>
              <a:rPr lang="en-IN" sz="2600" dirty="0">
                <a:solidFill>
                  <a:srgbClr val="00B050"/>
                </a:solidFill>
                <a:latin typeface="Abadi Extra Light" panose="020B0204020104020204" pitchFamily="34" charset="0"/>
              </a:rPr>
              <a:t>parameters</a:t>
            </a:r>
            <a:r>
              <a:rPr lang="en-IN" sz="2600" dirty="0">
                <a:latin typeface="Abadi Extra Light" panose="020B0204020104020204" pitchFamily="34" charset="0"/>
              </a:rPr>
              <a:t>. Trying to estimate parameters without also estimating the latent variables (by marginalizing them) is difficult</a:t>
            </a: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Abadi Extra Light" panose="020B0204020104020204" pitchFamily="34" charset="0"/>
              </a:rPr>
              <a:t>Consider a complex prob. density (without any latent vars) for which MLE is hard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5A91B-67A8-4E7F-973C-AA71E1C77AA8}"/>
                  </a:ext>
                </a:extLst>
              </p:cNvPr>
              <p:cNvSpPr txBox="1"/>
              <p:nvPr/>
            </p:nvSpPr>
            <p:spPr>
              <a:xfrm>
                <a:off x="836340" y="2115125"/>
                <a:ext cx="9781075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solidFill>
                                        <a:srgbClr val="A21C8C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A21C8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75A91B-67A8-4E7F-973C-AA71E1C77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0" y="2115125"/>
                <a:ext cx="9781075" cy="566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849A5-727C-4E6D-A575-8F0EB0C59948}"/>
                  </a:ext>
                </a:extLst>
              </p:cNvPr>
              <p:cNvSpPr txBox="1"/>
              <p:nvPr/>
            </p:nvSpPr>
            <p:spPr>
              <a:xfrm>
                <a:off x="2711594" y="2838933"/>
                <a:ext cx="5302432" cy="566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3849A5-727C-4E6D-A575-8F0EB0C5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94" y="2838933"/>
                <a:ext cx="5302432" cy="566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ABA3D0E-0F70-4803-B540-75BF4800F8EB}"/>
              </a:ext>
            </a:extLst>
          </p:cNvPr>
          <p:cNvSpPr/>
          <p:nvPr/>
        </p:nvSpPr>
        <p:spPr>
          <a:xfrm>
            <a:off x="9345336" y="1888862"/>
            <a:ext cx="2660526" cy="298323"/>
          </a:xfrm>
          <a:prstGeom prst="wedgeRectCallout">
            <a:avLst>
              <a:gd name="adj1" fmla="val -36956"/>
              <a:gd name="adj2" fmla="val 711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Gaussian Mixture Model (GMM)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6AB50F2-3352-4BC9-BD09-8347C2E5F517}"/>
              </a:ext>
            </a:extLst>
          </p:cNvPr>
          <p:cNvSpPr/>
          <p:nvPr/>
        </p:nvSpPr>
        <p:spPr>
          <a:xfrm>
            <a:off x="72823" y="2816589"/>
            <a:ext cx="2787758" cy="473821"/>
          </a:xfrm>
          <a:prstGeom prst="wedgeRectCallout">
            <a:avLst>
              <a:gd name="adj1" fmla="val 52767"/>
              <a:gd name="adj2" fmla="val 244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MLE for GMM with cluster ids marginalized/summed/integrated 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7896185-9B8A-47D4-9712-C4A701A7D23E}"/>
                  </a:ext>
                </a:extLst>
              </p:cNvPr>
              <p:cNvSpPr/>
              <p:nvPr/>
            </p:nvSpPr>
            <p:spPr>
              <a:xfrm>
                <a:off x="8060341" y="2735923"/>
                <a:ext cx="2787758" cy="687602"/>
              </a:xfrm>
              <a:prstGeom prst="wedgeRectCallout">
                <a:avLst>
                  <a:gd name="adj1" fmla="val -57455"/>
                  <a:gd name="adj2" fmla="val 262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Can’t get closed form expressions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due to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“log of sum”.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Have to use gradient based methods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E7896185-9B8A-47D4-9712-C4A701A7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341" y="2735923"/>
                <a:ext cx="2787758" cy="687602"/>
              </a:xfrm>
              <a:prstGeom prst="wedgeRectCallout">
                <a:avLst>
                  <a:gd name="adj1" fmla="val -57455"/>
                  <a:gd name="adj2" fmla="val 26270"/>
                </a:avLst>
              </a:prstGeom>
              <a:blipFill>
                <a:blip r:embed="rId7"/>
                <a:stretch>
                  <a:fillRect t="-4310" r="-1205" b="-103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F691BD4-52EB-46F4-BC67-768C1A2F3249}"/>
                  </a:ext>
                </a:extLst>
              </p:cNvPr>
              <p:cNvSpPr/>
              <p:nvPr/>
            </p:nvSpPr>
            <p:spPr>
              <a:xfrm>
                <a:off x="5176559" y="3549239"/>
                <a:ext cx="4823988" cy="493163"/>
              </a:xfrm>
              <a:prstGeom prst="wedgeRectCallout">
                <a:avLst>
                  <a:gd name="adj1" fmla="val 40574"/>
                  <a:gd name="adj2" fmla="val -84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we knew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’s, the problem will be much simpler; just like MLE for generative classification with Gaussian class-conditional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F691BD4-52EB-46F4-BC67-768C1A2F3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559" y="3549239"/>
                <a:ext cx="4823988" cy="493163"/>
              </a:xfrm>
              <a:prstGeom prst="wedgeRectCallout">
                <a:avLst>
                  <a:gd name="adj1" fmla="val 40574"/>
                  <a:gd name="adj2" fmla="val -84460"/>
                </a:avLst>
              </a:prstGeom>
              <a:blipFill>
                <a:blip r:embed="rId8"/>
                <a:stretch>
                  <a:fillRect l="-252" b="-97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9365657-A03A-4A14-8994-4FD3DFA52F16}"/>
                  </a:ext>
                </a:extLst>
              </p:cNvPr>
              <p:cNvSpPr/>
              <p:nvPr/>
            </p:nvSpPr>
            <p:spPr>
              <a:xfrm>
                <a:off x="1305699" y="3639789"/>
                <a:ext cx="3731090" cy="493163"/>
              </a:xfrm>
              <a:prstGeom prst="wedgeRectCallout">
                <a:avLst>
                  <a:gd name="adj1" fmla="val 56029"/>
                  <a:gd name="adj2" fmla="val -198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EM/ALT-OPT will help us “simulate” this condition by making guesses about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9365657-A03A-4A14-8994-4FD3DFA52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99" y="3639789"/>
                <a:ext cx="3731090" cy="493163"/>
              </a:xfrm>
              <a:prstGeom prst="wedgeRectCallout">
                <a:avLst>
                  <a:gd name="adj1" fmla="val 56029"/>
                  <a:gd name="adj2" fmla="val -19820"/>
                </a:avLst>
              </a:prstGeom>
              <a:blipFill>
                <a:blip r:embed="rId9"/>
                <a:stretch>
                  <a:fillRect l="-304" t="-3571" b="-130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764AC8-797E-4256-9F0E-21D777B17074}"/>
                  </a:ext>
                </a:extLst>
              </p:cNvPr>
              <p:cNvSpPr txBox="1"/>
              <p:nvPr/>
            </p:nvSpPr>
            <p:spPr>
              <a:xfrm>
                <a:off x="4221285" y="4848265"/>
                <a:ext cx="3367268" cy="566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764AC8-797E-4256-9F0E-21D777B1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285" y="4848265"/>
                <a:ext cx="3367268" cy="566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0112A41C-162C-4D07-821A-D154CBEEE8F3}"/>
                  </a:ext>
                </a:extLst>
              </p:cNvPr>
              <p:cNvSpPr/>
              <p:nvPr/>
            </p:nvSpPr>
            <p:spPr>
              <a:xfrm>
                <a:off x="121333" y="4848265"/>
                <a:ext cx="3956040" cy="878949"/>
              </a:xfrm>
              <a:prstGeom prst="wedgeRectCallout">
                <a:avLst>
                  <a:gd name="adj1" fmla="val 54205"/>
                  <a:gd name="adj2" fmla="val -1745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Directly defining a probability density as a mixture of Gaussians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generated 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Gaussian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without any reference to any latent variable whatsoever (we didn’t define it as an LVM)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0112A41C-162C-4D07-821A-D154CBEEE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33" y="4848265"/>
                <a:ext cx="3956040" cy="878949"/>
              </a:xfrm>
              <a:prstGeom prst="wedgeRectCallout">
                <a:avLst>
                  <a:gd name="adj1" fmla="val 54205"/>
                  <a:gd name="adj2" fmla="val -17455"/>
                </a:avLst>
              </a:prstGeom>
              <a:blipFill>
                <a:blip r:embed="rId11"/>
                <a:stretch>
                  <a:fillRect l="-294" t="-4054" b="-878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28BF89D-1D0F-4B5A-954C-2D9005982229}"/>
                  </a:ext>
                </a:extLst>
              </p:cNvPr>
              <p:cNvSpPr/>
              <p:nvPr/>
            </p:nvSpPr>
            <p:spPr>
              <a:xfrm>
                <a:off x="7825497" y="4787906"/>
                <a:ext cx="3956040" cy="821499"/>
              </a:xfrm>
              <a:prstGeom prst="wedgeRectCallout">
                <a:avLst>
                  <a:gd name="adj1" fmla="val -57105"/>
                  <a:gd name="adj2" fmla="val -47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MLE for the params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this distribution will again be hard (as we already saw above). However, we can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artificially introduce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denoting which Gaussian generated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28BF89D-1D0F-4B5A-954C-2D90059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497" y="4787906"/>
                <a:ext cx="3956040" cy="821499"/>
              </a:xfrm>
              <a:prstGeom prst="wedgeRectCallout">
                <a:avLst>
                  <a:gd name="adj1" fmla="val -57105"/>
                  <a:gd name="adj2" fmla="val -4782"/>
                </a:avLst>
              </a:prstGeom>
              <a:blipFill>
                <a:blip r:embed="rId12"/>
                <a:stretch>
                  <a:fillRect t="-7246" r="-712" b="-1376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4F63F9F-422C-425D-BC27-EB9AD993F2FD}"/>
              </a:ext>
            </a:extLst>
          </p:cNvPr>
          <p:cNvSpPr/>
          <p:nvPr/>
        </p:nvSpPr>
        <p:spPr>
          <a:xfrm>
            <a:off x="4559399" y="5724996"/>
            <a:ext cx="4367786" cy="394218"/>
          </a:xfrm>
          <a:prstGeom prst="wedgeRectCallout">
            <a:avLst>
              <a:gd name="adj1" fmla="val 40505"/>
              <a:gd name="adj2" fmla="val -806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Now this prob. density estimation problem also becomes Problem 1 above - a clustering problem with latent variables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1040307-3A8F-4A59-875C-4D42EA6F85CA}"/>
              </a:ext>
            </a:extLst>
          </p:cNvPr>
          <p:cNvSpPr/>
          <p:nvPr/>
        </p:nvSpPr>
        <p:spPr>
          <a:xfrm>
            <a:off x="10940730" y="2452725"/>
            <a:ext cx="1209044" cy="970800"/>
          </a:xfrm>
          <a:prstGeom prst="wedgeRectCallout">
            <a:avLst>
              <a:gd name="adj1" fmla="val -61140"/>
              <a:gd name="adj2" fmla="val 352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issue not just for MLE for GMM but MLE for other LVMs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E7F6E2A-0DDB-4F12-8916-225DE8083433}"/>
                  </a:ext>
                </a:extLst>
              </p:cNvPr>
              <p:cNvSpPr/>
              <p:nvPr/>
            </p:nvSpPr>
            <p:spPr>
              <a:xfrm>
                <a:off x="505720" y="5886470"/>
                <a:ext cx="3918982" cy="878949"/>
              </a:xfrm>
              <a:prstGeom prst="wedgeRectCallout">
                <a:avLst>
                  <a:gd name="adj1" fmla="val 54097"/>
                  <a:gd name="adj2" fmla="val -422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now apply ALT-OPT/EM to estimate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+ we get the latent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“by-product” (though we may not be interested in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if our goal is just density estimation, not clustering)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1E7F6E2A-0DDB-4F12-8916-225DE8083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0" y="5886470"/>
                <a:ext cx="3918982" cy="878949"/>
              </a:xfrm>
              <a:prstGeom prst="wedgeRectCallout">
                <a:avLst>
                  <a:gd name="adj1" fmla="val 54097"/>
                  <a:gd name="adj2" fmla="val -42298"/>
                </a:avLst>
              </a:prstGeom>
              <a:blipFill>
                <a:blip r:embed="rId13"/>
                <a:stretch>
                  <a:fillRect l="-296" t="-4762" b="-95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4C359C4F-FEF9-4E20-98C4-283B28B83747}"/>
                  </a:ext>
                </a:extLst>
              </p:cNvPr>
              <p:cNvSpPr/>
              <p:nvPr/>
            </p:nvSpPr>
            <p:spPr>
              <a:xfrm>
                <a:off x="4559399" y="6185281"/>
                <a:ext cx="3537521" cy="612038"/>
              </a:xfrm>
              <a:prstGeom prst="wedgeRectCallout">
                <a:avLst>
                  <a:gd name="adj1" fmla="val -57334"/>
                  <a:gd name="adj2" fmla="val -1124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Even though we didn’t need the artificially introduced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’s, their presence and doing ALT-OPT/EM made our job of estimating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easier!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4C359C4F-FEF9-4E20-98C4-283B28B83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99" y="6185281"/>
                <a:ext cx="3537521" cy="612038"/>
              </a:xfrm>
              <a:prstGeom prst="wedgeRectCallout">
                <a:avLst>
                  <a:gd name="adj1" fmla="val -57334"/>
                  <a:gd name="adj2" fmla="val -11244"/>
                </a:avLst>
              </a:prstGeom>
              <a:blipFill>
                <a:blip r:embed="rId14"/>
                <a:stretch>
                  <a:fillRect t="-10680" b="-174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827E4E3-8E7A-4057-A5C4-A9C2D82B1BEE}"/>
                  </a:ext>
                </a:extLst>
              </p:cNvPr>
              <p:cNvSpPr/>
              <p:nvPr/>
            </p:nvSpPr>
            <p:spPr>
              <a:xfrm>
                <a:off x="10270442" y="3607648"/>
                <a:ext cx="1875190" cy="551544"/>
              </a:xfrm>
              <a:prstGeom prst="wedgeRectCallout">
                <a:avLst>
                  <a:gd name="adj1" fmla="val -70862"/>
                  <a:gd name="adj2" fmla="val -28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Since no marginalization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IN" sz="1400" b="1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b="1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required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0827E4E3-8E7A-4057-A5C4-A9C2D82B1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42" y="3607648"/>
                <a:ext cx="1875190" cy="551544"/>
              </a:xfrm>
              <a:prstGeom prst="wedgeRectCallout">
                <a:avLst>
                  <a:gd name="adj1" fmla="val -70862"/>
                  <a:gd name="adj2" fmla="val -2839"/>
                </a:avLst>
              </a:prstGeom>
              <a:blipFill>
                <a:blip r:embed="rId15"/>
                <a:stretch>
                  <a:fillRect r="-1047" b="-64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5829B7F-2FA3-4121-9633-A60CBD09F4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81313" y="572309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A19955C9-BED0-4E1B-8067-2BCDDCDB1FE6}"/>
                  </a:ext>
                </a:extLst>
              </p:cNvPr>
              <p:cNvSpPr/>
              <p:nvPr/>
            </p:nvSpPr>
            <p:spPr>
              <a:xfrm>
                <a:off x="9006292" y="5785057"/>
                <a:ext cx="2175021" cy="941811"/>
              </a:xfrm>
              <a:prstGeom prst="wedgeRectCallout">
                <a:avLst>
                  <a:gd name="adj1" fmla="val 59586"/>
                  <a:gd name="adj2" fmla="val -123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in any LVM,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you can always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’s. Likewise,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you can always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A19955C9-BED0-4E1B-8067-2BCDDCDB1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292" y="5785057"/>
                <a:ext cx="2175021" cy="941811"/>
              </a:xfrm>
              <a:prstGeom prst="wedgeRectCallout">
                <a:avLst>
                  <a:gd name="adj1" fmla="val 59586"/>
                  <a:gd name="adj2" fmla="val -12312"/>
                </a:avLst>
              </a:prstGeom>
              <a:blipFill>
                <a:blip r:embed="rId17"/>
                <a:stretch>
                  <a:fillRect l="-505" t="-637" b="-57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588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744"/>
    </mc:Choice>
    <mc:Fallback xmlns="">
      <p:transition spd="slow" advTm="675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53" y="2862548"/>
            <a:ext cx="9382094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ALT-OPT/EM for Gaussian Mixture Model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1FF0D1A-8C90-410B-B92D-1A7D6FB8AD34}"/>
              </a:ext>
            </a:extLst>
          </p:cNvPr>
          <p:cNvSpPr/>
          <p:nvPr/>
        </p:nvSpPr>
        <p:spPr>
          <a:xfrm>
            <a:off x="8088473" y="1957775"/>
            <a:ext cx="2456488" cy="821500"/>
          </a:xfrm>
          <a:prstGeom prst="wedgeRectCallout">
            <a:avLst>
              <a:gd name="adj1" fmla="val -57532"/>
              <a:gd name="adj2" fmla="val 689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 that GMM is just like generative classification with Gaussian class-conditionals and training data labels unknown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92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8"/>
    </mc:Choice>
    <mc:Fallback xmlns="">
      <p:transition spd="slow" advTm="29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Detour: MLE for Generative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class generative classification model with Gaussian class-conditionals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Assume class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modeled by a Gaussian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assume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be one-hot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o/w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Assuming class prior as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0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model has params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Given training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the MLE solution will be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E47FB369-2BB3-4267-B729-FC71708D7B9E}"/>
                  </a:ext>
                </a:extLst>
              </p:cNvPr>
              <p:cNvSpPr/>
              <p:nvPr/>
            </p:nvSpPr>
            <p:spPr>
              <a:xfrm>
                <a:off x="4614247" y="4691591"/>
                <a:ext cx="3288816" cy="631186"/>
              </a:xfrm>
              <a:prstGeom prst="wedgeRectCallout">
                <a:avLst>
                  <a:gd name="adj1" fmla="val -61891"/>
                  <a:gd name="adj2" fmla="val -980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E47FB369-2BB3-4267-B729-FC71708D7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47" y="4691591"/>
                <a:ext cx="3288816" cy="631186"/>
              </a:xfrm>
              <a:prstGeom prst="wedgeRectCallout">
                <a:avLst>
                  <a:gd name="adj1" fmla="val -61891"/>
                  <a:gd name="adj2" fmla="val -9801"/>
                </a:avLst>
              </a:prstGeom>
              <a:blipFill>
                <a:blip r:embed="rId6"/>
                <a:stretch>
                  <a:fillRect b="-28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9488EF1-4883-4BE2-967D-ACA8900E645C}"/>
                  </a:ext>
                </a:extLst>
              </p:cNvPr>
              <p:cNvSpPr/>
              <p:nvPr/>
            </p:nvSpPr>
            <p:spPr>
              <a:xfrm>
                <a:off x="6637871" y="5518401"/>
                <a:ext cx="5367991" cy="631186"/>
              </a:xfrm>
              <a:prstGeom prst="wedgeRectCallout">
                <a:avLst>
                  <a:gd name="adj1" fmla="val -56576"/>
                  <a:gd name="adj2" fmla="val -104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49488EF1-4883-4BE2-967D-ACA8900E6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871" y="5518401"/>
                <a:ext cx="5367991" cy="631186"/>
              </a:xfrm>
              <a:prstGeom prst="wedgeRectCallout">
                <a:avLst>
                  <a:gd name="adj1" fmla="val -56576"/>
                  <a:gd name="adj2" fmla="val -10496"/>
                </a:avLst>
              </a:prstGeom>
              <a:blipFill>
                <a:blip r:embed="rId7"/>
                <a:stretch>
                  <a:fillRect b="-186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526890-7990-4DE1-ABF4-9A589A59A1F8}"/>
                  </a:ext>
                </a:extLst>
              </p:cNvPr>
              <p:cNvSpPr txBox="1"/>
              <p:nvPr/>
            </p:nvSpPr>
            <p:spPr>
              <a:xfrm>
                <a:off x="1398744" y="3746087"/>
                <a:ext cx="247439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526890-7990-4DE1-ABF4-9A589A59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744" y="3746087"/>
                <a:ext cx="2474395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B9FB70-83C1-45AE-8428-D0A941C90C63}"/>
                  </a:ext>
                </a:extLst>
              </p:cNvPr>
              <p:cNvSpPr txBox="1"/>
              <p:nvPr/>
            </p:nvSpPr>
            <p:spPr>
              <a:xfrm>
                <a:off x="1388778" y="4532540"/>
                <a:ext cx="2922980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B9FB70-83C1-45AE-8428-D0A941C9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78" y="4532540"/>
                <a:ext cx="2922980" cy="770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674FE2-723B-4015-AD1D-2DA0766ED8EC}"/>
                  </a:ext>
                </a:extLst>
              </p:cNvPr>
              <p:cNvSpPr txBox="1"/>
              <p:nvPr/>
            </p:nvSpPr>
            <p:spPr>
              <a:xfrm>
                <a:off x="1388778" y="5376415"/>
                <a:ext cx="5054139" cy="77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674FE2-723B-4015-AD1D-2DA0766ED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78" y="5376415"/>
                <a:ext cx="5054139" cy="770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603EBA9-284A-46E9-A7B0-51880FB1E560}"/>
                  </a:ext>
                </a:extLst>
              </p:cNvPr>
              <p:cNvSpPr/>
              <p:nvPr/>
            </p:nvSpPr>
            <p:spPr>
              <a:xfrm>
                <a:off x="4380757" y="3739797"/>
                <a:ext cx="7475163" cy="609077"/>
              </a:xfrm>
              <a:prstGeom prst="wedgeRectCallout">
                <a:avLst>
                  <a:gd name="adj1" fmla="val -55430"/>
                  <a:gd name="adj2" fmla="val 335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# of training ex.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603EBA9-284A-46E9-A7B0-51880FB1E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57" y="3739797"/>
                <a:ext cx="7475163" cy="609077"/>
              </a:xfrm>
              <a:prstGeom prst="wedgeRectCallout">
                <a:avLst>
                  <a:gd name="adj1" fmla="val -55430"/>
                  <a:gd name="adj2" fmla="val 33546"/>
                </a:avLst>
              </a:prstGeom>
              <a:blipFill>
                <a:blip r:embed="rId11"/>
                <a:stretch>
                  <a:fillRect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115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630"/>
    </mc:Choice>
    <mc:Fallback xmlns="">
      <p:transition spd="slow" advTm="205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Detour: MLE for Generative Classification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 is a formal derivation of the MLE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IN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5B6F7-C154-4945-8697-562DD2F437FD}"/>
                  </a:ext>
                </a:extLst>
              </p:cNvPr>
              <p:cNvSpPr txBox="1"/>
              <p:nvPr/>
            </p:nvSpPr>
            <p:spPr>
              <a:xfrm>
                <a:off x="892842" y="1717375"/>
                <a:ext cx="3213572" cy="381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45B6F7-C154-4945-8697-562DD2F4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42" y="1717375"/>
                <a:ext cx="3213572" cy="381643"/>
              </a:xfrm>
              <a:prstGeom prst="rect">
                <a:avLst/>
              </a:prstGeom>
              <a:blipFill>
                <a:blip r:embed="rId6"/>
                <a:stretch>
                  <a:fillRect l="-1705" t="-19355" r="-3030" b="-33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DD177F-F39C-45B2-9E74-F362D5374892}"/>
                  </a:ext>
                </a:extLst>
              </p:cNvPr>
              <p:cNvSpPr txBox="1"/>
              <p:nvPr/>
            </p:nvSpPr>
            <p:spPr>
              <a:xfrm>
                <a:off x="4276131" y="1734397"/>
                <a:ext cx="3973139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DD177F-F39C-45B2-9E74-F362D537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31" y="1734397"/>
                <a:ext cx="3973139" cy="375744"/>
              </a:xfrm>
              <a:prstGeom prst="rect">
                <a:avLst/>
              </a:prstGeom>
              <a:blipFill>
                <a:blip r:embed="rId7"/>
                <a:stretch>
                  <a:fillRect l="-1687" t="-173770" r="-1074" b="-2557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FBE09-851D-4F13-AACD-A47512965B7F}"/>
                  </a:ext>
                </a:extLst>
              </p:cNvPr>
              <p:cNvSpPr txBox="1"/>
              <p:nvPr/>
            </p:nvSpPr>
            <p:spPr>
              <a:xfrm>
                <a:off x="4276131" y="2403029"/>
                <a:ext cx="5061514" cy="375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FBE09-851D-4F13-AACD-A4751296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31" y="2403029"/>
                <a:ext cx="5061514" cy="375744"/>
              </a:xfrm>
              <a:prstGeom prst="rect">
                <a:avLst/>
              </a:prstGeom>
              <a:blipFill>
                <a:blip r:embed="rId8"/>
                <a:stretch>
                  <a:fillRect l="-1324" t="-169355" r="-481" b="-25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2A94FC-208C-4765-9915-77CA702B7B59}"/>
                  </a:ext>
                </a:extLst>
              </p:cNvPr>
              <p:cNvSpPr txBox="1"/>
              <p:nvPr/>
            </p:nvSpPr>
            <p:spPr>
              <a:xfrm>
                <a:off x="4283716" y="3105042"/>
                <a:ext cx="7050200" cy="419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∏"/>
                            <m:limLoc m:val="subSup"/>
                            <m:ctrlP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I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I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IN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2A94FC-208C-4765-9915-77CA702B7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6" y="3105042"/>
                <a:ext cx="7050200" cy="4195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E7A542-CFE0-4CDF-A1D7-519DDDF7BB8D}"/>
                  </a:ext>
                </a:extLst>
              </p:cNvPr>
              <p:cNvSpPr txBox="1"/>
              <p:nvPr/>
            </p:nvSpPr>
            <p:spPr>
              <a:xfrm>
                <a:off x="4202185" y="3713837"/>
                <a:ext cx="6623288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E7A542-CFE0-4CDF-A1D7-519DDDF7B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85" y="3713837"/>
                <a:ext cx="6623288" cy="7559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DB6064-79B0-4EF4-99EB-D8B35669D526}"/>
                  </a:ext>
                </a:extLst>
              </p:cNvPr>
              <p:cNvSpPr txBox="1"/>
              <p:nvPr/>
            </p:nvSpPr>
            <p:spPr>
              <a:xfrm>
                <a:off x="3840336" y="4548687"/>
                <a:ext cx="702243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solidFill>
                            <a:srgbClr val="A21C8C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DB6064-79B0-4EF4-99EB-D8B35669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36" y="4548687"/>
                <a:ext cx="7022435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EFC87-3810-4CDE-8767-5D4C49BD4822}"/>
                  </a:ext>
                </a:extLst>
              </p:cNvPr>
              <p:cNvSpPr txBox="1"/>
              <p:nvPr/>
            </p:nvSpPr>
            <p:spPr>
              <a:xfrm>
                <a:off x="3840336" y="5472186"/>
                <a:ext cx="763305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8EFC87-3810-4CDE-8767-5D4C49BD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36" y="5472186"/>
                <a:ext cx="7633052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46665-C7B0-4EF2-A215-0391B26E4F5A}"/>
              </a:ext>
            </a:extLst>
          </p:cNvPr>
          <p:cNvCxnSpPr/>
          <p:nvPr/>
        </p:nvCxnSpPr>
        <p:spPr>
          <a:xfrm flipH="1">
            <a:off x="7513857" y="2182465"/>
            <a:ext cx="805343" cy="21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5350FB-9F0A-42A9-9251-48FBD30B2612}"/>
              </a:ext>
            </a:extLst>
          </p:cNvPr>
          <p:cNvSpPr txBox="1"/>
          <p:nvPr/>
        </p:nvSpPr>
        <p:spPr>
          <a:xfrm>
            <a:off x="8073259" y="187056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Abadi Extra Light" panose="020B0204020104020204" pitchFamily="34" charset="0"/>
              </a:rPr>
              <a:t>multinoulli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E0ACA-F4AD-4A17-82D5-4D7D6ADF7D5B}"/>
              </a:ext>
            </a:extLst>
          </p:cNvPr>
          <p:cNvSpPr txBox="1"/>
          <p:nvPr/>
        </p:nvSpPr>
        <p:spPr>
          <a:xfrm>
            <a:off x="9675602" y="189454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Gaussian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104DC3-E401-459C-951A-8E984054B511}"/>
              </a:ext>
            </a:extLst>
          </p:cNvPr>
          <p:cNvCxnSpPr/>
          <p:nvPr/>
        </p:nvCxnSpPr>
        <p:spPr>
          <a:xfrm flipH="1">
            <a:off x="9177996" y="2223680"/>
            <a:ext cx="805343" cy="210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C64ED22F-ACF4-4B7D-A29D-41C2418BADA8}"/>
                  </a:ext>
                </a:extLst>
              </p:cNvPr>
              <p:cNvSpPr/>
              <p:nvPr/>
            </p:nvSpPr>
            <p:spPr>
              <a:xfrm>
                <a:off x="677487" y="4726891"/>
                <a:ext cx="2750607" cy="1106939"/>
              </a:xfrm>
              <a:prstGeom prst="wedgeRectCallout">
                <a:avLst>
                  <a:gd name="adj1" fmla="val 83932"/>
                  <a:gd name="adj2" fmla="val 390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see that, when estimating the parameters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Gaussian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), we only will only need training examples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class, i.e.,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C64ED22F-ACF4-4B7D-A29D-41C2418BA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7" y="4726891"/>
                <a:ext cx="2750607" cy="1106939"/>
              </a:xfrm>
              <a:prstGeom prst="wedgeRectCallout">
                <a:avLst>
                  <a:gd name="adj1" fmla="val 83932"/>
                  <a:gd name="adj2" fmla="val 39081"/>
                </a:avLst>
              </a:prstGeom>
              <a:blipFill>
                <a:blip r:embed="rId13"/>
                <a:stretch>
                  <a:fillRect l="-325" t="-2703" b="-702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0B4EBD5-053C-4463-A296-83797A1C41B4}"/>
              </a:ext>
            </a:extLst>
          </p:cNvPr>
          <p:cNvSpPr/>
          <p:nvPr/>
        </p:nvSpPr>
        <p:spPr>
          <a:xfrm>
            <a:off x="718612" y="3556599"/>
            <a:ext cx="2900730" cy="966684"/>
          </a:xfrm>
          <a:prstGeom prst="wedgeRectCallout">
            <a:avLst>
              <a:gd name="adj1" fmla="val 39489"/>
              <a:gd name="adj2" fmla="val 724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due to the form of the likelihood (Gaussian) and prior (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multinoulli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), the MLE problem had a nice separable structure after taking the log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3AE7489-1994-4A28-9EF3-748DD6CAD48B}"/>
              </a:ext>
            </a:extLst>
          </p:cNvPr>
          <p:cNvSpPr/>
          <p:nvPr/>
        </p:nvSpPr>
        <p:spPr>
          <a:xfrm>
            <a:off x="218681" y="2669353"/>
            <a:ext cx="3621655" cy="686396"/>
          </a:xfrm>
          <a:prstGeom prst="wedgeRectCallout">
            <a:avLst>
              <a:gd name="adj1" fmla="val 35255"/>
              <a:gd name="adj2" fmla="val 844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in models with probability distributions from the </a:t>
            </a:r>
            <a:r>
              <a:rPr lang="en-IN" sz="14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exponential family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the MLE problem will usually have a simple analytic form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5C18865-EBBB-4FE1-9A5A-C1325699CEC2}"/>
              </a:ext>
            </a:extLst>
          </p:cNvPr>
          <p:cNvSpPr/>
          <p:nvPr/>
        </p:nvSpPr>
        <p:spPr>
          <a:xfrm>
            <a:off x="1196423" y="6138656"/>
            <a:ext cx="3621655" cy="524104"/>
          </a:xfrm>
          <a:prstGeom prst="wedgeRectCallout">
            <a:avLst>
              <a:gd name="adj1" fmla="val 67684"/>
              <a:gd name="adj2" fmla="val -3531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The form of this expression is important; will encounter this in GMM too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3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701"/>
    </mc:Choice>
    <mc:Fallback xmlns="">
      <p:transition spd="slow" advTm="388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7" grpId="0"/>
      <p:bldP spid="25" grpId="0"/>
      <p:bldP spid="27" grpId="0" animBg="1"/>
      <p:bldP spid="28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Detour: Exponential Family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Exponential Family is a family of prob. distributions that have the form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Many well-known distribution (Bernoulli, Binomial,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multinoulli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, Poisson, beta, gamma, Gaussian, etc.) are examples of exponential family distributions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natural parameter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of the family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are known functions (specific to the distribution)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is called the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sufficient statistics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: estimates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contain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form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suff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-stats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Every exp. family distribution also has a conjugate distribution (often also in exp. family)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Also, MLE/MAP is usually quite simple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have a simple expression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Also useful in fully Bayesian inference since they have conjugate priors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95471-ACF4-4377-82BF-1FBB252AEC3F}"/>
                  </a:ext>
                </a:extLst>
              </p:cNvPr>
              <p:cNvSpPr txBox="1"/>
              <p:nvPr/>
            </p:nvSpPr>
            <p:spPr>
              <a:xfrm>
                <a:off x="1523476" y="1765132"/>
                <a:ext cx="61644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495471-ACF4-4377-82BF-1FBB252A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476" y="1765132"/>
                <a:ext cx="616444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93999C8-3459-4E41-8A63-9500E00B2020}"/>
              </a:ext>
            </a:extLst>
          </p:cNvPr>
          <p:cNvSpPr/>
          <p:nvPr/>
        </p:nvSpPr>
        <p:spPr>
          <a:xfrm>
            <a:off x="7805366" y="1870758"/>
            <a:ext cx="3013624" cy="686396"/>
          </a:xfrm>
          <a:prstGeom prst="wedgeRectCallout">
            <a:avLst>
              <a:gd name="adj1" fmla="val -40787"/>
              <a:gd name="adj2" fmla="val 691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their standard form may not look like this, they can be rewritten in this form after some algebra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DDB924-3906-41D7-802D-F657244440CE}"/>
              </a:ext>
            </a:extLst>
          </p:cNvPr>
          <p:cNvSpPr/>
          <p:nvPr/>
        </p:nvSpPr>
        <p:spPr>
          <a:xfrm>
            <a:off x="6877182" y="3313497"/>
            <a:ext cx="4095618" cy="596055"/>
          </a:xfrm>
          <a:prstGeom prst="wedgeRectCallout">
            <a:avLst>
              <a:gd name="adj1" fmla="val -58613"/>
              <a:gd name="adj2" fmla="val 127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Natural params are a function of the distribution parameters in the standard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CEE55-D8AD-4B62-8108-6ED6A04B0273}"/>
              </a:ext>
            </a:extLst>
          </p:cNvPr>
          <p:cNvSpPr txBox="1"/>
          <p:nvPr/>
        </p:nvSpPr>
        <p:spPr>
          <a:xfrm>
            <a:off x="3440784" y="6318986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7"/>
              </a:rPr>
              <a:t>https://en.wikipedia.org/wiki/Exponential_family</a:t>
            </a: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A540A-3860-40B1-8AE2-477C41293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9998" y="16968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4643420C-5503-4100-A95A-F5B1FEEA867A}"/>
                  </a:ext>
                </a:extLst>
              </p:cNvPr>
              <p:cNvSpPr/>
              <p:nvPr/>
            </p:nvSpPr>
            <p:spPr>
              <a:xfrm>
                <a:off x="6440124" y="172603"/>
                <a:ext cx="4705016" cy="941811"/>
              </a:xfrm>
              <a:prstGeom prst="wedgeRectCallout">
                <a:avLst>
                  <a:gd name="adj1" fmla="val 55128"/>
                  <a:gd name="adj2" fmla="val -340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Exp-fam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also used for </a:t>
                </a:r>
                <a:r>
                  <a:rPr lang="en-IN" sz="1400" b="1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Genealized</a:t>
                </a:r>
                <a:r>
                  <a:rPr lang="en-IN" sz="14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Linear Models (GLM)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4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400" b="1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modeled by an exp-fam distribution whose natural parameter is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“linear”). Useful in problems where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not real/categorical but a count, or positive real, etc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4643420C-5503-4100-A95A-F5B1FEEA8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124" y="172603"/>
                <a:ext cx="4705016" cy="941811"/>
              </a:xfrm>
              <a:prstGeom prst="wedgeRectCallout">
                <a:avLst>
                  <a:gd name="adj1" fmla="val 55128"/>
                  <a:gd name="adj2" fmla="val -3404"/>
                </a:avLst>
              </a:prstGeom>
              <a:blipFill>
                <a:blip r:embed="rId9"/>
                <a:stretch>
                  <a:fillRect l="-244" t="-633" b="-56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7C107D-03C6-44CC-854B-10540A423045}"/>
              </a:ext>
            </a:extLst>
          </p:cNvPr>
          <p:cNvSpPr/>
          <p:nvPr/>
        </p:nvSpPr>
        <p:spPr>
          <a:xfrm>
            <a:off x="9592306" y="1254018"/>
            <a:ext cx="2475968" cy="448532"/>
          </a:xfrm>
          <a:prstGeom prst="wedgeRectCallout">
            <a:avLst>
              <a:gd name="adj1" fmla="val -47550"/>
              <a:gd name="adj2" fmla="val -823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Lin reg, logistic reg,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reg are also instances of GLMs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6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345"/>
    </mc:Choice>
    <mc:Fallback xmlns="">
      <p:transition spd="slow" advTm="4913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5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Already saw that MLE is hard for GMM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Two possible ways to solve this MLE problem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someone gave us optimal “point”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 of cluster 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’s, we could do MLE for the parameters just like we did for generative classification with Gaussian class-conditionals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IN" sz="2200" dirty="0">
                    <a:latin typeface="Abadi Extra Light" panose="020B0204020104020204" pitchFamily="34" charset="0"/>
                  </a:rPr>
                  <a:t>2.	Alternatively, if someone gave a “probabilistic”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’s, we can do MLE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Approach 1 is </a:t>
                </a:r>
                <a:r>
                  <a:rPr lang="en-IN" sz="2600" b="1" dirty="0">
                    <a:latin typeface="Abadi Extra Light" panose="020B0204020104020204" pitchFamily="34" charset="0"/>
                  </a:rPr>
                  <a:t>ALT-OPT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and Approach 2 is </a:t>
                </a:r>
                <a:r>
                  <a:rPr lang="en-IN" sz="2600" b="1" dirty="0">
                    <a:latin typeface="Abadi Extra Light" panose="020B0204020104020204" pitchFamily="34" charset="0"/>
                  </a:rPr>
                  <a:t>Expectation Maximization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(“soft” ALT-OPT). Both require alternating between estimating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until convergence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59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A5E596-094A-4A8D-BCF5-764658C65DD2}"/>
                  </a:ext>
                </a:extLst>
              </p:cNvPr>
              <p:cNvSpPr txBox="1"/>
              <p:nvPr/>
            </p:nvSpPr>
            <p:spPr>
              <a:xfrm>
                <a:off x="894249" y="1624651"/>
                <a:ext cx="10482607" cy="6299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A5E596-094A-4A8D-BCF5-764658C65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49" y="1624651"/>
                <a:ext cx="10482607" cy="6299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EDA02-D104-4D9B-8212-D4504A30ABAA}"/>
                  </a:ext>
                </a:extLst>
              </p:cNvPr>
              <p:cNvSpPr txBox="1"/>
              <p:nvPr/>
            </p:nvSpPr>
            <p:spPr>
              <a:xfrm>
                <a:off x="1213508" y="3659215"/>
                <a:ext cx="9764981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</m:acc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EDA02-D104-4D9B-8212-D4504A30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508" y="3659215"/>
                <a:ext cx="9764981" cy="6299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55B31-F209-4FAA-9885-490A95AACE16}"/>
                  </a:ext>
                </a:extLst>
              </p:cNvPr>
              <p:cNvSpPr txBox="1"/>
              <p:nvPr/>
            </p:nvSpPr>
            <p:spPr>
              <a:xfrm>
                <a:off x="1111674" y="5052076"/>
                <a:ext cx="10265182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 i="1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lim>
                      </m:limLow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55B31-F209-4FAA-9885-490A95AA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674" y="5052076"/>
                <a:ext cx="10265182" cy="6299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3441B0-D928-4046-8F62-9C6394FE2C3D}"/>
              </a:ext>
            </a:extLst>
          </p:cNvPr>
          <p:cNvSpPr/>
          <p:nvPr/>
        </p:nvSpPr>
        <p:spPr>
          <a:xfrm>
            <a:off x="7190894" y="2531759"/>
            <a:ext cx="1819825" cy="493161"/>
          </a:xfrm>
          <a:prstGeom prst="wedgeRectCallout">
            <a:avLst>
              <a:gd name="adj1" fmla="val -137848"/>
              <a:gd name="adj2" fmla="val 547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Will soon see how to get these guesses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C8F04D0-10B3-4244-B59C-0210E0DA780E}"/>
              </a:ext>
            </a:extLst>
          </p:cNvPr>
          <p:cNvSpPr/>
          <p:nvPr/>
        </p:nvSpPr>
        <p:spPr>
          <a:xfrm>
            <a:off x="3754381" y="5575080"/>
            <a:ext cx="2341618" cy="493161"/>
          </a:xfrm>
          <a:prstGeom prst="wedgeRectCallout">
            <a:avLst>
              <a:gd name="adj1" fmla="val -78072"/>
              <a:gd name="adj2" fmla="val -602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Similar to Approach 1 but maximizes an expectation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ABE13D1-38C7-43E5-90D8-C44A05CF8984}"/>
              </a:ext>
            </a:extLst>
          </p:cNvPr>
          <p:cNvSpPr/>
          <p:nvPr/>
        </p:nvSpPr>
        <p:spPr>
          <a:xfrm>
            <a:off x="6309277" y="5727214"/>
            <a:ext cx="4858858" cy="340947"/>
          </a:xfrm>
          <a:prstGeom prst="wedgeRectCallout">
            <a:avLst>
              <a:gd name="adj1" fmla="val -56490"/>
              <a:gd name="adj2" fmla="val -1101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The expectation is w.r.t a distribution of Z which we will see shortly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C140362-D5DB-4E24-AE5F-6C0DE4535D62}"/>
              </a:ext>
            </a:extLst>
          </p:cNvPr>
          <p:cNvSpPr/>
          <p:nvPr/>
        </p:nvSpPr>
        <p:spPr>
          <a:xfrm>
            <a:off x="7497624" y="4296270"/>
            <a:ext cx="3026190" cy="427731"/>
          </a:xfrm>
          <a:prstGeom prst="wedgeRectCallout">
            <a:avLst>
              <a:gd name="adj1" fmla="val -64955"/>
              <a:gd name="adj2" fmla="val 503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form of a probability distribution instead of a singe “optimal” guess </a:t>
            </a:r>
            <a:endParaRPr lang="en-IN" sz="1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180"/>
    </mc:Choice>
    <mc:Fallback xmlns="">
      <p:transition spd="slow" advTm="33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9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A927131-7470-4E1C-AD58-0C56A262FD9B}"/>
              </a:ext>
            </a:extLst>
          </p:cNvPr>
          <p:cNvSpPr/>
          <p:nvPr/>
        </p:nvSpPr>
        <p:spPr>
          <a:xfrm>
            <a:off x="276284" y="5397380"/>
            <a:ext cx="4006391" cy="13925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ALT-OPT for GMM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We will assume we have a “hard” (most probable) guess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Then ALT-OPT would look like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2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Repeat the following until convergence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, compute most probable value (our best guess)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 marL="914400" lvl="2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Solve MLE problem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2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using most probable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err="1">
                    <a:latin typeface="Abadi Extra Light" panose="020B0204020104020204" pitchFamily="34" charset="0"/>
                  </a:rPr>
                  <a:t>’s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E6F8954-F5D2-4A50-B875-1FC15AD2C21A}"/>
                  </a:ext>
                </a:extLst>
              </p:cNvPr>
              <p:cNvSpPr/>
              <p:nvPr/>
            </p:nvSpPr>
            <p:spPr>
              <a:xfrm>
                <a:off x="9605682" y="2676666"/>
                <a:ext cx="1819825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Posterior probability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belonging to cluster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6E6F8954-F5D2-4A50-B875-1FC15AD2C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682" y="2676666"/>
                <a:ext cx="1819825" cy="683751"/>
              </a:xfrm>
              <a:prstGeom prst="wedgeRectCallout">
                <a:avLst>
                  <a:gd name="adj1" fmla="val -70617"/>
                  <a:gd name="adj2" fmla="val 62665"/>
                </a:avLst>
              </a:prstGeom>
              <a:blipFill>
                <a:blip r:embed="rId6"/>
                <a:stretch>
                  <a:fillRect t="-37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DFCDDD1-D32B-4A6C-ACAA-D3744DD8983D}"/>
                  </a:ext>
                </a:extLst>
              </p:cNvPr>
              <p:cNvSpPr/>
              <p:nvPr/>
            </p:nvSpPr>
            <p:spPr>
              <a:xfrm>
                <a:off x="6096000" y="1946143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Proportional to prior prob times likelihood, i.e., 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N" sz="1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400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 sz="1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ADFCDDD1-D32B-4A6C-ACAA-D3744DD8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46143"/>
                <a:ext cx="4009810" cy="475684"/>
              </a:xfrm>
              <a:prstGeom prst="wedgeRectCallout">
                <a:avLst>
                  <a:gd name="adj1" fmla="val 46467"/>
                  <a:gd name="adj2" fmla="val 109091"/>
                </a:avLst>
              </a:prstGeom>
              <a:blipFill>
                <a:blip r:embed="rId7"/>
                <a:stretch>
                  <a:fillRect l="-303" t="-310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1422B-C89B-4290-821E-2E6A2B7FC87D}"/>
                  </a:ext>
                </a:extLst>
              </p:cNvPr>
              <p:cNvSpPr txBox="1"/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I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E1422B-C89B-4290-821E-2E6A2B7F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72" y="4404041"/>
                <a:ext cx="8889549" cy="452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0334F-9605-4D0F-97E0-D5CB110514F3}"/>
                  </a:ext>
                </a:extLst>
              </p:cNvPr>
              <p:cNvSpPr txBox="1"/>
              <p:nvPr/>
            </p:nvSpPr>
            <p:spPr>
              <a:xfrm>
                <a:off x="2608873" y="3211718"/>
                <a:ext cx="663418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200" dirty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=1,2,…, 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32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IN" sz="32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40334F-9605-4D0F-97E0-D5CB11051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73" y="3211718"/>
                <a:ext cx="6634187" cy="555858"/>
              </a:xfrm>
              <a:prstGeom prst="rect">
                <a:avLst/>
              </a:prstGeom>
              <a:blipFill>
                <a:blip r:embed="rId9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5F89132-333C-4759-B331-19DBC0502356}"/>
                  </a:ext>
                </a:extLst>
              </p:cNvPr>
              <p:cNvSpPr/>
              <p:nvPr/>
            </p:nvSpPr>
            <p:spPr>
              <a:xfrm>
                <a:off x="179577" y="4236345"/>
                <a:ext cx="1767009" cy="1063635"/>
              </a:xfrm>
              <a:prstGeom prst="wedgeRectCallout">
                <a:avLst>
                  <a:gd name="adj1" fmla="val 101809"/>
                  <a:gd name="adj2" fmla="val 894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Same objective function as generative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-class classification with Gaussian class-conditionals  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5F89132-333C-4759-B331-19DBC0502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7" y="4236345"/>
                <a:ext cx="1767009" cy="1063635"/>
              </a:xfrm>
              <a:prstGeom prst="wedgeRectCallout">
                <a:avLst>
                  <a:gd name="adj1" fmla="val 101809"/>
                  <a:gd name="adj2" fmla="val 8947"/>
                </a:avLst>
              </a:prstGeom>
              <a:blipFill>
                <a:blip r:embed="rId10"/>
                <a:stretch>
                  <a:fillRect l="-442" t="-5085" b="-960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C6D7638-12B6-400B-91D3-AC1D9984ADEE}"/>
                  </a:ext>
                </a:extLst>
              </p:cNvPr>
              <p:cNvSpPr/>
              <p:nvPr/>
            </p:nvSpPr>
            <p:spPr>
              <a:xfrm>
                <a:off x="2672043" y="4930861"/>
                <a:ext cx="8970553" cy="337383"/>
              </a:xfrm>
              <a:prstGeom prst="wedgeRectCallout">
                <a:avLst>
                  <a:gd name="adj1" fmla="val -59959"/>
                  <a:gd name="adj2" fmla="val 161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The objective function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IN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7C6D7638-12B6-400B-91D3-AC1D9984A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4930861"/>
                <a:ext cx="8970553" cy="337383"/>
              </a:xfrm>
              <a:prstGeom prst="wedgeRectCallout">
                <a:avLst>
                  <a:gd name="adj1" fmla="val -59959"/>
                  <a:gd name="adj2" fmla="val 16167"/>
                </a:avLst>
              </a:prstGeom>
              <a:blipFill>
                <a:blip r:embed="rId11"/>
                <a:stretch>
                  <a:fillRect t="-125862" b="-1982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197ABD85-511F-4C61-8D40-DB535E93737E}"/>
                  </a:ext>
                </a:extLst>
              </p:cNvPr>
              <p:cNvSpPr/>
              <p:nvPr/>
            </p:nvSpPr>
            <p:spPr>
              <a:xfrm>
                <a:off x="7386694" y="5518102"/>
                <a:ext cx="3454131" cy="1152750"/>
              </a:xfrm>
              <a:prstGeom prst="wedgeRectCallout">
                <a:avLst>
                  <a:gd name="adj1" fmla="val -52845"/>
                  <a:gd name="adj2" fmla="val -673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But wait! This is not the same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which was the original MLE objective for this LVM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IN" sz="20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197ABD85-511F-4C61-8D40-DB535E937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694" y="5518102"/>
                <a:ext cx="3454131" cy="1152750"/>
              </a:xfrm>
              <a:prstGeom prst="wedgeRectCallout">
                <a:avLst>
                  <a:gd name="adj1" fmla="val -52845"/>
                  <a:gd name="adj2" fmla="val -67393"/>
                </a:avLst>
              </a:prstGeom>
              <a:blipFill>
                <a:blip r:embed="rId12"/>
                <a:stretch>
                  <a:fillRect l="-5705" t="-2643" r="-2517" b="-14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96208CF-9AF9-4BA0-8077-8B77317D29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81313" y="13894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7B2DC81E-792D-4376-BAE5-4FE1FB11369D}"/>
                  </a:ext>
                </a:extLst>
              </p:cNvPr>
              <p:cNvSpPr/>
              <p:nvPr/>
            </p:nvSpPr>
            <p:spPr>
              <a:xfrm>
                <a:off x="4459464" y="222924"/>
                <a:ext cx="6760418" cy="965223"/>
              </a:xfrm>
              <a:prstGeom prst="wedgeRectCallout">
                <a:avLst>
                  <a:gd name="adj1" fmla="val 53281"/>
                  <a:gd name="adj2" fmla="val -164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Keep in mind: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LVMs, assuming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i.i.d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data, the quantity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incomplete data log-likelihood (ILL)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whereas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14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IN" sz="14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IN" sz="1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IN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called </a:t>
                </a:r>
                <a:r>
                  <a:rPr lang="en-IN" sz="1400" dirty="0">
                    <a:solidFill>
                      <a:srgbClr val="00B050"/>
                    </a:solidFill>
                    <a:latin typeface="Abadi Extra Light" panose="020B0204020104020204" pitchFamily="34" charset="0"/>
                  </a:rPr>
                  <a:t>complete data log-likelihood (CLL)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Goal is to maximize ILL but ALT-OPT maximizes CLL (EM too will maximize the expectation of CLL). The latent vars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 “complete”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7B2DC81E-792D-4376-BAE5-4FE1FB113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464" y="222924"/>
                <a:ext cx="6760418" cy="965223"/>
              </a:xfrm>
              <a:prstGeom prst="wedgeRectCallout">
                <a:avLst>
                  <a:gd name="adj1" fmla="val 53281"/>
                  <a:gd name="adj2" fmla="val -16474"/>
                </a:avLst>
              </a:prstGeom>
              <a:blipFill>
                <a:blip r:embed="rId14"/>
                <a:stretch>
                  <a:fillRect l="-174" t="-30435" b="-55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FBAE38-2E67-4B5F-B686-259C384D70D3}"/>
                  </a:ext>
                </a:extLst>
              </p:cNvPr>
              <p:cNvSpPr txBox="1"/>
              <p:nvPr/>
            </p:nvSpPr>
            <p:spPr>
              <a:xfrm>
                <a:off x="325794" y="5524102"/>
                <a:ext cx="1639551" cy="503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FBAE38-2E67-4B5F-B686-259C384D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4" y="5524102"/>
                <a:ext cx="1639551" cy="5038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C3B83-45BA-4FE6-A719-3C4BAB1A75CB}"/>
                  </a:ext>
                </a:extLst>
              </p:cNvPr>
              <p:cNvSpPr txBox="1"/>
              <p:nvPr/>
            </p:nvSpPr>
            <p:spPr>
              <a:xfrm>
                <a:off x="2109536" y="5655036"/>
                <a:ext cx="1939634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C3B83-45BA-4FE6-A719-3C4BAB1A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36" y="5655036"/>
                <a:ext cx="1939634" cy="5136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ADA647-0595-47C3-A215-540CC8823E9A}"/>
                  </a:ext>
                </a:extLst>
              </p:cNvPr>
              <p:cNvSpPr txBox="1"/>
              <p:nvPr/>
            </p:nvSpPr>
            <p:spPr>
              <a:xfrm>
                <a:off x="671431" y="6183367"/>
                <a:ext cx="3362011" cy="51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ADA647-0595-47C3-A215-540CC882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1" y="6183367"/>
                <a:ext cx="3362011" cy="5136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292362C-5CEA-4537-A868-155A7C5D796D}"/>
              </a:ext>
            </a:extLst>
          </p:cNvPr>
          <p:cNvSpPr/>
          <p:nvPr/>
        </p:nvSpPr>
        <p:spPr>
          <a:xfrm>
            <a:off x="4459464" y="5441574"/>
            <a:ext cx="2772222" cy="695327"/>
          </a:xfrm>
          <a:prstGeom prst="wedgeRectCallout">
            <a:avLst>
              <a:gd name="adj1" fmla="val 56432"/>
              <a:gd name="adj2" fmla="val -19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Does that matter? Should we worry that we aren’t solving the actual problem anymore?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FF745B4-B27A-415A-A7CA-E8FA77E23834}"/>
              </a:ext>
            </a:extLst>
          </p:cNvPr>
          <p:cNvSpPr/>
          <p:nvPr/>
        </p:nvSpPr>
        <p:spPr>
          <a:xfrm>
            <a:off x="4822323" y="6215484"/>
            <a:ext cx="2125232" cy="547584"/>
          </a:xfrm>
          <a:prstGeom prst="wedgeRectCallout">
            <a:avLst>
              <a:gd name="adj1" fmla="val 54387"/>
              <a:gd name="adj2" fmla="val -725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really; will see the justification soon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80283-C857-46DB-A818-F622E729CF29}"/>
              </a:ext>
            </a:extLst>
          </p:cNvPr>
          <p:cNvSpPr/>
          <p:nvPr/>
        </p:nvSpPr>
        <p:spPr>
          <a:xfrm>
            <a:off x="988840" y="5439584"/>
            <a:ext cx="1091083" cy="669033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76833B63-027A-4992-A37A-59CC7C2B26DB}"/>
                  </a:ext>
                </a:extLst>
              </p:cNvPr>
              <p:cNvSpPr/>
              <p:nvPr/>
            </p:nvSpPr>
            <p:spPr>
              <a:xfrm>
                <a:off x="2253520" y="5294865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: Effective number of points in cluster k</a:t>
                </a:r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76833B63-027A-4992-A37A-59CC7C2B2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20" y="5294865"/>
                <a:ext cx="1548172" cy="389243"/>
              </a:xfrm>
              <a:prstGeom prst="wedgeRectCallout">
                <a:avLst>
                  <a:gd name="adj1" fmla="val -65855"/>
                  <a:gd name="adj2" fmla="val 46714"/>
                </a:avLst>
              </a:prstGeom>
              <a:blipFill>
                <a:blip r:embed="rId18"/>
                <a:stretch>
                  <a:fillRect t="-7576" b="-1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034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002"/>
    </mc:Choice>
    <mc:Fallback xmlns="">
      <p:transition spd="slow" advTm="349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3" grpId="0"/>
      <p:bldP spid="8" grpId="0"/>
      <p:bldP spid="10" grpId="0" animBg="1"/>
      <p:bldP spid="11" grpId="0" animBg="1"/>
      <p:bldP spid="13" grpId="0" animBg="1"/>
      <p:bldP spid="15" grpId="0" animBg="1"/>
      <p:bldP spid="16" grpId="0"/>
      <p:bldP spid="17" grpId="0"/>
      <p:bldP spid="18" grpId="0"/>
      <p:bldP spid="20" grpId="0" animBg="1"/>
      <p:bldP spid="21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8.7|32.6|9.3|14.5|26|31.8|126.2|28|23.6|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7|32.7|80.4|27.8|38.4|15.8|67.7|47|39.9|4.3|26.5|28.4|6.6|39.3|53.5|11.2|48.2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5.8|8.4|26.4|30.2|6.9|1.1|36.2|9.3|36.8|1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0.2|16.5|8.7|17.1|10|3.7|52.9|21.7|13.2|32.2|45.3|25|4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18.5|15.9|34.3|22|16.8|35.1|9.5|53.4|21.8|39.2|22.4|23.3|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4.5|16.7|9.3|46.6|10.6|35.6|26.1|22.7|70.1|18.5|2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1|11.8|5.6|3.3|8.8|15.1|13.6|18.3|6.2|31.3|1.6|16.7|35.5|15.9|13.4|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8.6|14.3|12|30.9|14.3|17.5|24.2|6.9|7.6|2.3|26.5|1.5|28.9|19.1|21|25.9|15.6|32.9|16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40683</TotalTime>
  <Words>1825</Words>
  <Application>Microsoft Office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LVMs (Contd), Expectation Maximization (1)</vt:lpstr>
      <vt:lpstr>Plan</vt:lpstr>
      <vt:lpstr>Need for EM/ALT-OPT: Two Equivalent Perspectives</vt:lpstr>
      <vt:lpstr>ALT-OPT/EM for Gaussian Mixture Model</vt:lpstr>
      <vt:lpstr>Detour: MLE for Generative Classification</vt:lpstr>
      <vt:lpstr>Detour: MLE for Generative Classification</vt:lpstr>
      <vt:lpstr>Detour: Exponential Family</vt:lpstr>
      <vt:lpstr>MLE for GMM</vt:lpstr>
      <vt:lpstr>ALT-OPT for GMM</vt:lpstr>
      <vt:lpstr>Expectation-Maximization (EM) for GMM</vt:lpstr>
      <vt:lpstr>EM for GMM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2234</cp:revision>
  <dcterms:created xsi:type="dcterms:W3CDTF">2020-07-07T20:42:16Z</dcterms:created>
  <dcterms:modified xsi:type="dcterms:W3CDTF">2020-12-06T09:39:16Z</dcterms:modified>
</cp:coreProperties>
</file>