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551" r:id="rId2"/>
    <p:sldId id="544" r:id="rId3"/>
    <p:sldId id="545" r:id="rId4"/>
    <p:sldId id="546" r:id="rId5"/>
    <p:sldId id="549" r:id="rId6"/>
    <p:sldId id="547" r:id="rId7"/>
    <p:sldId id="548" r:id="rId8"/>
    <p:sldId id="5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806AB"/>
    <a:srgbClr val="A21C8C"/>
    <a:srgbClr val="33CC33"/>
    <a:srgbClr val="060AB2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3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7.png"/><Relationship Id="rId10" Type="http://schemas.openxmlformats.org/officeDocument/2006/relationships/image" Target="../media/image70.png"/><Relationship Id="rId9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6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png"/><Relationship Id="rId1" Type="http://schemas.openxmlformats.org/officeDocument/2006/relationships/tags" Target="../tags/tag5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84.png"/><Relationship Id="rId9" Type="http://schemas.openxmlformats.org/officeDocument/2006/relationships/image" Target="../media/image83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954516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LVMs (</a:t>
            </a:r>
            <a:r>
              <a:rPr lang="en-GB" sz="4400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), Expectation Maximization (2)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23593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81"/>
    </mc:Choice>
    <mc:Fallback xmlns="">
      <p:transition spd="slow" advTm="219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What is EM Doing?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MLE problem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lim>
                    </m:limLow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lim>
                    </m:limLow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What EM (and ALT-OPT in a crude way) did is max of CLL: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lim>
                    </m:limLow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But we did not solve the original problem. Is it okay?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to be some prob distribution over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4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b="1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then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In the above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Since KL is always non-negative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ea typeface="Cambria Math" panose="02040503050406030204" pitchFamily="18" charset="0"/>
                  </a:rPr>
                  <a:t>, </a:t>
                </a: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is a </a:t>
                </a:r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lower-bound on ILL</a:t>
                </a:r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Thus if we maximize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it will also improve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67E7462-CC70-48D0-8D87-5C3A1D4A70E4}"/>
              </a:ext>
            </a:extLst>
          </p:cNvPr>
          <p:cNvSpPr/>
          <p:nvPr/>
        </p:nvSpPr>
        <p:spPr>
          <a:xfrm>
            <a:off x="6385074" y="646398"/>
            <a:ext cx="1290854" cy="344784"/>
          </a:xfrm>
          <a:prstGeom prst="wedgeRectCallout">
            <a:avLst>
              <a:gd name="adj1" fmla="val -38365"/>
              <a:gd name="adj2" fmla="val 956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Maximizing ILL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DDD81DCC-1EF2-40BE-BA41-E852425329B6}"/>
                  </a:ext>
                </a:extLst>
              </p:cNvPr>
              <p:cNvSpPr/>
              <p:nvPr/>
            </p:nvSpPr>
            <p:spPr>
              <a:xfrm>
                <a:off x="9145134" y="502064"/>
                <a:ext cx="2473617" cy="489118"/>
              </a:xfrm>
              <a:prstGeom prst="wedgeRectCallout">
                <a:avLst>
                  <a:gd name="adj1" fmla="val -38365"/>
                  <a:gd name="adj2" fmla="val 8704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to be discrete, else replace it by an integral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DDD81DCC-1EF2-40BE-BA41-E85242532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134" y="502064"/>
                <a:ext cx="2473617" cy="489118"/>
              </a:xfrm>
              <a:prstGeom prst="wedgeRectCallout">
                <a:avLst>
                  <a:gd name="adj1" fmla="val -38365"/>
                  <a:gd name="adj2" fmla="val 87044"/>
                </a:avLst>
              </a:prstGeom>
              <a:blipFill>
                <a:blip r:embed="rId6"/>
                <a:stretch>
                  <a:fillRect l="-489" t="-260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666536-71D8-47A1-A77E-8F05DCF7C10B}"/>
                  </a:ext>
                </a:extLst>
              </p:cNvPr>
              <p:cNvSpPr txBox="1"/>
              <p:nvPr/>
            </p:nvSpPr>
            <p:spPr>
              <a:xfrm>
                <a:off x="3141439" y="3638082"/>
                <a:ext cx="5317481" cy="430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IN" sz="2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IN" sz="2800" b="0" dirty="0">
                    <a:ea typeface="Cambria Math" panose="02040503050406030204" pitchFamily="18" charset="0"/>
                  </a:rPr>
                </a:br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666536-71D8-47A1-A77E-8F05DCF7C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439" y="3638082"/>
                <a:ext cx="5317481" cy="4309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3032497-0CF6-4155-953D-13486AB54F37}"/>
              </a:ext>
            </a:extLst>
          </p:cNvPr>
          <p:cNvSpPr/>
          <p:nvPr/>
        </p:nvSpPr>
        <p:spPr>
          <a:xfrm>
            <a:off x="8614397" y="3522566"/>
            <a:ext cx="1767545" cy="369398"/>
          </a:xfrm>
          <a:prstGeom prst="wedgeRectCallout">
            <a:avLst>
              <a:gd name="adj1" fmla="val -61766"/>
              <a:gd name="adj2" fmla="val 3559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May verify this identity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CFB3DCD-5AA0-42CE-AC90-46F0231EAE8D}"/>
              </a:ext>
            </a:extLst>
          </p:cNvPr>
          <p:cNvSpPr/>
          <p:nvPr/>
        </p:nvSpPr>
        <p:spPr>
          <a:xfrm>
            <a:off x="10678503" y="1323564"/>
            <a:ext cx="1290854" cy="511986"/>
          </a:xfrm>
          <a:prstGeom prst="wedgeRectCallout">
            <a:avLst>
              <a:gd name="adj1" fmla="val -77800"/>
              <a:gd name="adj2" fmla="val 569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Easier than maximizing ILL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B84D8E08-F0C6-473C-B6CF-807E175611DD}"/>
                  </a:ext>
                </a:extLst>
              </p:cNvPr>
              <p:cNvSpPr/>
              <p:nvPr/>
            </p:nvSpPr>
            <p:spPr>
              <a:xfrm>
                <a:off x="926286" y="3522566"/>
                <a:ext cx="1411562" cy="727439"/>
              </a:xfrm>
              <a:prstGeom prst="wedgeRectCallout">
                <a:avLst>
                  <a:gd name="adj1" fmla="val 47441"/>
                  <a:gd name="adj2" fmla="val 823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Function of a distribution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and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B84D8E08-F0C6-473C-B6CF-807E17561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6" y="3522566"/>
                <a:ext cx="1411562" cy="727439"/>
              </a:xfrm>
              <a:prstGeom prst="wedgeRectCallout">
                <a:avLst>
                  <a:gd name="adj1" fmla="val 47441"/>
                  <a:gd name="adj2" fmla="val 82382"/>
                </a:avLst>
              </a:prstGeom>
              <a:blipFill>
                <a:blip r:embed="rId8"/>
                <a:stretch>
                  <a:fillRect l="-851" t="-613" r="-29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955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738"/>
    </mc:Choice>
    <mc:Fallback xmlns="">
      <p:transition spd="slow" advTm="339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8" grpId="0"/>
      <p:bldP spid="19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What is EM Doing?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As we saw,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Let’s maximize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fixed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400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p>
                    </m:sSup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Now let’s maximize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fixed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old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95F81E-3477-49C0-8EDF-9AE15B30A6F7}"/>
                  </a:ext>
                </a:extLst>
              </p:cNvPr>
              <p:cNvSpPr txBox="1"/>
              <p:nvPr/>
            </p:nvSpPr>
            <p:spPr>
              <a:xfrm>
                <a:off x="1928291" y="2288814"/>
                <a:ext cx="8780289" cy="42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old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old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95F81E-3477-49C0-8EDF-9AE15B30A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91" y="2288814"/>
                <a:ext cx="8780289" cy="42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B05A7DE1-AA72-4082-8DCB-699CFDCB8A30}"/>
                  </a:ext>
                </a:extLst>
              </p:cNvPr>
              <p:cNvSpPr/>
              <p:nvPr/>
            </p:nvSpPr>
            <p:spPr>
              <a:xfrm>
                <a:off x="6782819" y="1590406"/>
                <a:ext cx="3224229" cy="590250"/>
              </a:xfrm>
              <a:prstGeom prst="wedgeRectCallout">
                <a:avLst>
                  <a:gd name="adj1" fmla="val -47211"/>
                  <a:gd name="adj2" fmla="val 7819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is constant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held fixed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p>
                    </m:sSup>
                  </m:oMath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B05A7DE1-AA72-4082-8DCB-699CFDCB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819" y="1590406"/>
                <a:ext cx="3224229" cy="590250"/>
              </a:xfrm>
              <a:prstGeom prst="wedgeRectCallout">
                <a:avLst>
                  <a:gd name="adj1" fmla="val -47211"/>
                  <a:gd name="adj2" fmla="val 78195"/>
                </a:avLst>
              </a:prstGeom>
              <a:blipFill>
                <a:blip r:embed="rId7"/>
                <a:stretch>
                  <a:fillRect l="-3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3543EF-4E06-49ED-9EEA-27F73DD70E94}"/>
                  </a:ext>
                </a:extLst>
              </p:cNvPr>
              <p:cNvSpPr txBox="1"/>
              <p:nvPr/>
            </p:nvSpPr>
            <p:spPr>
              <a:xfrm>
                <a:off x="1284000" y="3463840"/>
                <a:ext cx="9703105" cy="914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old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old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sz="2400" dirty="0"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3543EF-4E06-49ED-9EEA-27F73DD7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000" y="3463840"/>
                <a:ext cx="9703105" cy="9145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19374A-66F9-4A67-A731-81EF01532C1D}"/>
                  </a:ext>
                </a:extLst>
              </p:cNvPr>
              <p:cNvSpPr txBox="1"/>
              <p:nvPr/>
            </p:nvSpPr>
            <p:spPr>
              <a:xfrm>
                <a:off x="4684822" y="4404821"/>
                <a:ext cx="5524269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old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IN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19374A-66F9-4A67-A731-81EF0153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22" y="4404821"/>
                <a:ext cx="5524269" cy="894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1AD48E-6415-40F3-AD1B-10CAF40DA45A}"/>
                  </a:ext>
                </a:extLst>
              </p:cNvPr>
              <p:cNvSpPr txBox="1"/>
              <p:nvPr/>
            </p:nvSpPr>
            <p:spPr>
              <a:xfrm>
                <a:off x="4684822" y="5280104"/>
                <a:ext cx="5322226" cy="57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old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1AD48E-6415-40F3-AD1B-10CAF40DA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22" y="5280104"/>
                <a:ext cx="5322226" cy="571760"/>
              </a:xfrm>
              <a:prstGeom prst="rect">
                <a:avLst/>
              </a:prstGeom>
              <a:blipFill>
                <a:blip r:embed="rId10"/>
                <a:stretch>
                  <a:fillRect l="-344" r="-1833" b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261DB289-91D1-4263-A240-669DB7872424}"/>
                  </a:ext>
                </a:extLst>
              </p:cNvPr>
              <p:cNvSpPr/>
              <p:nvPr/>
            </p:nvSpPr>
            <p:spPr>
              <a:xfrm>
                <a:off x="1073893" y="5272462"/>
                <a:ext cx="3224229" cy="675904"/>
              </a:xfrm>
              <a:prstGeom prst="wedgeRectCallout">
                <a:avLst>
                  <a:gd name="adj1" fmla="val 60766"/>
                  <a:gd name="adj2" fmla="val -148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Maximization of expected CLL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posterior distribution of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older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old</m:t>
                        </m:r>
                      </m:sup>
                    </m:sSup>
                  </m:oMath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261DB289-91D1-4263-A240-669DB7872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93" y="5272462"/>
                <a:ext cx="3224229" cy="675904"/>
              </a:xfrm>
              <a:prstGeom prst="wedgeRectCallout">
                <a:avLst>
                  <a:gd name="adj1" fmla="val 60766"/>
                  <a:gd name="adj2" fmla="val -14891"/>
                </a:avLst>
              </a:prstGeom>
              <a:blipFill>
                <a:blip r:embed="rId11"/>
                <a:stretch>
                  <a:fillRect l="-337" t="-5263" b="-114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1AC33430-7D71-4B8A-802D-92353F479E55}"/>
                  </a:ext>
                </a:extLst>
              </p:cNvPr>
              <p:cNvSpPr/>
              <p:nvPr/>
            </p:nvSpPr>
            <p:spPr>
              <a:xfrm>
                <a:off x="8702527" y="744178"/>
                <a:ext cx="3080978" cy="675904"/>
              </a:xfrm>
              <a:prstGeom prst="wedgeRectCallout">
                <a:avLst>
                  <a:gd name="adj1" fmla="val 51"/>
                  <a:gd name="adj2" fmla="val 1722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posterior distribution of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older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old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chemeClr val="tx1"/>
                    </a:solidFill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(will need this posterior to get the expectation of CLL)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1AC33430-7D71-4B8A-802D-92353F479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27" y="744178"/>
                <a:ext cx="3080978" cy="675904"/>
              </a:xfrm>
              <a:prstGeom prst="wedgeRectCallout">
                <a:avLst>
                  <a:gd name="adj1" fmla="val 51"/>
                  <a:gd name="adj2" fmla="val 172228"/>
                </a:avLst>
              </a:prstGeom>
              <a:blipFill>
                <a:blip r:embed="rId12"/>
                <a:stretch>
                  <a:fillRect l="-394" t="-237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56E03-72E4-46E7-8C1C-55881BFDBCC2}"/>
                  </a:ext>
                </a:extLst>
              </p:cNvPr>
              <p:cNvSpPr txBox="1"/>
              <p:nvPr/>
            </p:nvSpPr>
            <p:spPr>
              <a:xfrm>
                <a:off x="4684822" y="5984211"/>
                <a:ext cx="3026598" cy="385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old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56E03-72E4-46E7-8C1C-55881BFD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22" y="5984211"/>
                <a:ext cx="3026598" cy="385747"/>
              </a:xfrm>
              <a:prstGeom prst="rect">
                <a:avLst/>
              </a:prstGeom>
              <a:blipFill>
                <a:blip r:embed="rId13"/>
                <a:stretch>
                  <a:fillRect l="-605" t="-1587" r="-3226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666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304"/>
    </mc:Choice>
    <mc:Fallback xmlns="">
      <p:transition spd="slow" advTm="3213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/>
      <p:bldP spid="16" grpId="0"/>
      <p:bldP spid="17" grpId="0"/>
      <p:bldP spid="18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The EM Algorithm in its general form..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Maximization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gives the EM algorithm (Dempster, Laird, Rubin, 1977)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Note: If we can take the MAP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(not full posterior) in Step 1 and maximize the CLL in Step 2 using that, i.e.,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I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this will be ALT-OPT</a:t>
                </a:r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727" t="-1645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C891A6D-904E-478B-98AE-A0BE7C73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1" y="1587789"/>
            <a:ext cx="9658466" cy="406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956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02"/>
    </mc:Choice>
    <mc:Fallback xmlns="">
      <p:transition spd="slow" advTm="1893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The Expected CLL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Expected CLL in EM is given by (assume observations are </a:t>
                </a:r>
                <a:r>
                  <a:rPr lang="en-IN" sz="2400" dirty="0" err="1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i.i.d</a:t>
                </a: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.)</a:t>
                </a: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IN" sz="2400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 err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are exp-family distributions,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old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has a very simple form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In resulting expressions, replace terms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’s by their respective expectations,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However, in some LVMs, these expectations are intractable to compute and need to be approximated (beyond the score of CS771)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144AFE3-CFA9-45FF-8405-2E475A30B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708" y="1663059"/>
            <a:ext cx="6659713" cy="1636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2BFB6E6E-77AF-41F3-B26E-12E6516BEAB4}"/>
                  </a:ext>
                </a:extLst>
              </p:cNvPr>
              <p:cNvSpPr/>
              <p:nvPr/>
            </p:nvSpPr>
            <p:spPr>
              <a:xfrm>
                <a:off x="8099701" y="2709130"/>
                <a:ext cx="3224229" cy="590250"/>
              </a:xfrm>
              <a:prstGeom prst="wedgeRectCallout">
                <a:avLst>
                  <a:gd name="adj1" fmla="val -88436"/>
                  <a:gd name="adj2" fmla="val 8777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Was indeed the case of GMM: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IN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was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multinoulli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was Gaussian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2BFB6E6E-77AF-41F3-B26E-12E6516BE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01" y="2709130"/>
                <a:ext cx="3224229" cy="590250"/>
              </a:xfrm>
              <a:prstGeom prst="wedgeRectCallout">
                <a:avLst>
                  <a:gd name="adj1" fmla="val -88436"/>
                  <a:gd name="adj2" fmla="val 87777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968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725"/>
    </mc:Choice>
    <mc:Fallback xmlns="">
      <p:transition spd="slow" advTm="177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EM: An Illustration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As we saw, EM maximizes the lower bound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in two steps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Step 1 finds the optimal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) by setting it the posterior of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given current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4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Step 2 maximizes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which gives a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60C247B-4B02-43BB-97ED-C8FC4BC21BCE}"/>
              </a:ext>
            </a:extLst>
          </p:cNvPr>
          <p:cNvSpPr/>
          <p:nvPr/>
        </p:nvSpPr>
        <p:spPr>
          <a:xfrm>
            <a:off x="3157629" y="2847193"/>
            <a:ext cx="5243120" cy="2971015"/>
          </a:xfrm>
          <a:custGeom>
            <a:avLst/>
            <a:gdLst>
              <a:gd name="connsiteX0" fmla="*/ 0 w 3842158"/>
              <a:gd name="connsiteY0" fmla="*/ 2338327 h 2346716"/>
              <a:gd name="connsiteX1" fmla="*/ 562062 w 3842158"/>
              <a:gd name="connsiteY1" fmla="*/ 484360 h 2346716"/>
              <a:gd name="connsiteX2" fmla="*/ 1568741 w 3842158"/>
              <a:gd name="connsiteY2" fmla="*/ 920588 h 2346716"/>
              <a:gd name="connsiteX3" fmla="*/ 2231471 w 3842158"/>
              <a:gd name="connsiteY3" fmla="*/ 31355 h 2346716"/>
              <a:gd name="connsiteX4" fmla="*/ 2994870 w 3842158"/>
              <a:gd name="connsiteY4" fmla="*/ 408859 h 2346716"/>
              <a:gd name="connsiteX5" fmla="*/ 3842158 w 3842158"/>
              <a:gd name="connsiteY5" fmla="*/ 2346716 h 2346716"/>
              <a:gd name="connsiteX0" fmla="*/ 0 w 3842158"/>
              <a:gd name="connsiteY0" fmla="*/ 2447265 h 2455654"/>
              <a:gd name="connsiteX1" fmla="*/ 562062 w 3842158"/>
              <a:gd name="connsiteY1" fmla="*/ 593298 h 2455654"/>
              <a:gd name="connsiteX2" fmla="*/ 1568741 w 3842158"/>
              <a:gd name="connsiteY2" fmla="*/ 1029526 h 2455654"/>
              <a:gd name="connsiteX3" fmla="*/ 2344291 w 3842158"/>
              <a:gd name="connsiteY3" fmla="*/ 20995 h 2455654"/>
              <a:gd name="connsiteX4" fmla="*/ 2994870 w 3842158"/>
              <a:gd name="connsiteY4" fmla="*/ 517797 h 2455654"/>
              <a:gd name="connsiteX5" fmla="*/ 3842158 w 3842158"/>
              <a:gd name="connsiteY5" fmla="*/ 2455654 h 2455654"/>
              <a:gd name="connsiteX0" fmla="*/ 0 w 3842158"/>
              <a:gd name="connsiteY0" fmla="*/ 2457943 h 2466332"/>
              <a:gd name="connsiteX1" fmla="*/ 562062 w 3842158"/>
              <a:gd name="connsiteY1" fmla="*/ 603976 h 2466332"/>
              <a:gd name="connsiteX2" fmla="*/ 1568741 w 3842158"/>
              <a:gd name="connsiteY2" fmla="*/ 1040204 h 2466332"/>
              <a:gd name="connsiteX3" fmla="*/ 2344291 w 3842158"/>
              <a:gd name="connsiteY3" fmla="*/ 31673 h 2466332"/>
              <a:gd name="connsiteX4" fmla="*/ 2994870 w 3842158"/>
              <a:gd name="connsiteY4" fmla="*/ 528475 h 2466332"/>
              <a:gd name="connsiteX5" fmla="*/ 3842158 w 3842158"/>
              <a:gd name="connsiteY5" fmla="*/ 2466332 h 2466332"/>
              <a:gd name="connsiteX0" fmla="*/ 0 w 3842158"/>
              <a:gd name="connsiteY0" fmla="*/ 2457943 h 2466332"/>
              <a:gd name="connsiteX1" fmla="*/ 819042 w 3842158"/>
              <a:gd name="connsiteY1" fmla="*/ 283364 h 2466332"/>
              <a:gd name="connsiteX2" fmla="*/ 1568741 w 3842158"/>
              <a:gd name="connsiteY2" fmla="*/ 1040204 h 2466332"/>
              <a:gd name="connsiteX3" fmla="*/ 2344291 w 3842158"/>
              <a:gd name="connsiteY3" fmla="*/ 31673 h 2466332"/>
              <a:gd name="connsiteX4" fmla="*/ 2994870 w 3842158"/>
              <a:gd name="connsiteY4" fmla="*/ 528475 h 2466332"/>
              <a:gd name="connsiteX5" fmla="*/ 3842158 w 3842158"/>
              <a:gd name="connsiteY5" fmla="*/ 2466332 h 2466332"/>
              <a:gd name="connsiteX0" fmla="*/ 0 w 3842158"/>
              <a:gd name="connsiteY0" fmla="*/ 2457943 h 2466332"/>
              <a:gd name="connsiteX1" fmla="*/ 819042 w 3842158"/>
              <a:gd name="connsiteY1" fmla="*/ 283364 h 2466332"/>
              <a:gd name="connsiteX2" fmla="*/ 1568741 w 3842158"/>
              <a:gd name="connsiteY2" fmla="*/ 1040204 h 2466332"/>
              <a:gd name="connsiteX3" fmla="*/ 2344291 w 3842158"/>
              <a:gd name="connsiteY3" fmla="*/ 31673 h 2466332"/>
              <a:gd name="connsiteX4" fmla="*/ 2994870 w 3842158"/>
              <a:gd name="connsiteY4" fmla="*/ 528475 h 2466332"/>
              <a:gd name="connsiteX5" fmla="*/ 3842158 w 3842158"/>
              <a:gd name="connsiteY5" fmla="*/ 2466332 h 2466332"/>
              <a:gd name="connsiteX0" fmla="*/ 0 w 3842158"/>
              <a:gd name="connsiteY0" fmla="*/ 2437928 h 2446317"/>
              <a:gd name="connsiteX1" fmla="*/ 819042 w 3842158"/>
              <a:gd name="connsiteY1" fmla="*/ 263349 h 2446317"/>
              <a:gd name="connsiteX2" fmla="*/ 1643954 w 3842158"/>
              <a:gd name="connsiteY2" fmla="*/ 848699 h 2446317"/>
              <a:gd name="connsiteX3" fmla="*/ 2344291 w 3842158"/>
              <a:gd name="connsiteY3" fmla="*/ 11658 h 2446317"/>
              <a:gd name="connsiteX4" fmla="*/ 2994870 w 3842158"/>
              <a:gd name="connsiteY4" fmla="*/ 508460 h 2446317"/>
              <a:gd name="connsiteX5" fmla="*/ 3842158 w 3842158"/>
              <a:gd name="connsiteY5" fmla="*/ 2446317 h 2446317"/>
              <a:gd name="connsiteX0" fmla="*/ 0 w 3842158"/>
              <a:gd name="connsiteY0" fmla="*/ 2459408 h 2467797"/>
              <a:gd name="connsiteX1" fmla="*/ 819042 w 3842158"/>
              <a:gd name="connsiteY1" fmla="*/ 284829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842158"/>
              <a:gd name="connsiteY0" fmla="*/ 2459408 h 2467797"/>
              <a:gd name="connsiteX1" fmla="*/ 674883 w 3842158"/>
              <a:gd name="connsiteY1" fmla="*/ 202812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842158"/>
              <a:gd name="connsiteY0" fmla="*/ 2459408 h 2467797"/>
              <a:gd name="connsiteX1" fmla="*/ 674883 w 3842158"/>
              <a:gd name="connsiteY1" fmla="*/ 202812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842158"/>
              <a:gd name="connsiteY0" fmla="*/ 2459408 h 2467797"/>
              <a:gd name="connsiteX1" fmla="*/ 674883 w 3842158"/>
              <a:gd name="connsiteY1" fmla="*/ 202812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842158"/>
              <a:gd name="connsiteY0" fmla="*/ 2459408 h 2467797"/>
              <a:gd name="connsiteX1" fmla="*/ 674883 w 3842158"/>
              <a:gd name="connsiteY1" fmla="*/ 202812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842158"/>
              <a:gd name="connsiteY0" fmla="*/ 2459408 h 2467797"/>
              <a:gd name="connsiteX1" fmla="*/ 900524 w 3842158"/>
              <a:gd name="connsiteY1" fmla="*/ 225180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936175"/>
              <a:gd name="connsiteY0" fmla="*/ 2451952 h 2467797"/>
              <a:gd name="connsiteX1" fmla="*/ 994541 w 3936175"/>
              <a:gd name="connsiteY1" fmla="*/ 225180 h 2467797"/>
              <a:gd name="connsiteX2" fmla="*/ 1737971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51952 h 2467797"/>
              <a:gd name="connsiteX1" fmla="*/ 994541 w 3936175"/>
              <a:gd name="connsiteY1" fmla="*/ 225180 h 2467797"/>
              <a:gd name="connsiteX2" fmla="*/ 1737971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51952 h 2467797"/>
              <a:gd name="connsiteX1" fmla="*/ 994541 w 3936175"/>
              <a:gd name="connsiteY1" fmla="*/ 225180 h 2467797"/>
              <a:gd name="connsiteX2" fmla="*/ 1737971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51952 h 2467797"/>
              <a:gd name="connsiteX1" fmla="*/ 1195110 w 3936175"/>
              <a:gd name="connsiteY1" fmla="*/ 202812 h 2467797"/>
              <a:gd name="connsiteX2" fmla="*/ 1737971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51952 h 2467797"/>
              <a:gd name="connsiteX1" fmla="*/ 1195110 w 3936175"/>
              <a:gd name="connsiteY1" fmla="*/ 202812 h 2467797"/>
              <a:gd name="connsiteX2" fmla="*/ 1737971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51952 h 2467797"/>
              <a:gd name="connsiteX1" fmla="*/ 1195110 w 3936175"/>
              <a:gd name="connsiteY1" fmla="*/ 202812 h 2467797"/>
              <a:gd name="connsiteX2" fmla="*/ 1863327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42655 h 2458500"/>
              <a:gd name="connsiteX1" fmla="*/ 1195110 w 3936175"/>
              <a:gd name="connsiteY1" fmla="*/ 193515 h 2458500"/>
              <a:gd name="connsiteX2" fmla="*/ 1932273 w 3936175"/>
              <a:gd name="connsiteY2" fmla="*/ 622287 h 2458500"/>
              <a:gd name="connsiteX3" fmla="*/ 2344292 w 3936175"/>
              <a:gd name="connsiteY3" fmla="*/ 1473 h 2458500"/>
              <a:gd name="connsiteX4" fmla="*/ 3088887 w 3936175"/>
              <a:gd name="connsiteY4" fmla="*/ 520643 h 2458500"/>
              <a:gd name="connsiteX5" fmla="*/ 3936175 w 3936175"/>
              <a:gd name="connsiteY5" fmla="*/ 2458500 h 2458500"/>
              <a:gd name="connsiteX0" fmla="*/ 0 w 3936175"/>
              <a:gd name="connsiteY0" fmla="*/ 2442655 h 2458500"/>
              <a:gd name="connsiteX1" fmla="*/ 1195110 w 3936175"/>
              <a:gd name="connsiteY1" fmla="*/ 193515 h 2458500"/>
              <a:gd name="connsiteX2" fmla="*/ 1932273 w 3936175"/>
              <a:gd name="connsiteY2" fmla="*/ 622287 h 2458500"/>
              <a:gd name="connsiteX3" fmla="*/ 2344292 w 3936175"/>
              <a:gd name="connsiteY3" fmla="*/ 1473 h 2458500"/>
              <a:gd name="connsiteX4" fmla="*/ 3088887 w 3936175"/>
              <a:gd name="connsiteY4" fmla="*/ 520643 h 2458500"/>
              <a:gd name="connsiteX5" fmla="*/ 3936175 w 3936175"/>
              <a:gd name="connsiteY5" fmla="*/ 2458500 h 2458500"/>
              <a:gd name="connsiteX0" fmla="*/ 0 w 3936175"/>
              <a:gd name="connsiteY0" fmla="*/ 2465524 h 2481369"/>
              <a:gd name="connsiteX1" fmla="*/ 1195110 w 3936175"/>
              <a:gd name="connsiteY1" fmla="*/ 216384 h 2481369"/>
              <a:gd name="connsiteX2" fmla="*/ 1932273 w 3936175"/>
              <a:gd name="connsiteY2" fmla="*/ 645156 h 2481369"/>
              <a:gd name="connsiteX3" fmla="*/ 2344292 w 3936175"/>
              <a:gd name="connsiteY3" fmla="*/ 24342 h 2481369"/>
              <a:gd name="connsiteX4" fmla="*/ 3088887 w 3936175"/>
              <a:gd name="connsiteY4" fmla="*/ 543512 h 2481369"/>
              <a:gd name="connsiteX5" fmla="*/ 3936175 w 3936175"/>
              <a:gd name="connsiteY5" fmla="*/ 2481369 h 2481369"/>
              <a:gd name="connsiteX0" fmla="*/ 0 w 3936175"/>
              <a:gd name="connsiteY0" fmla="*/ 2468127 h 2483972"/>
              <a:gd name="connsiteX1" fmla="*/ 1195110 w 3936175"/>
              <a:gd name="connsiteY1" fmla="*/ 218987 h 2483972"/>
              <a:gd name="connsiteX2" fmla="*/ 1932273 w 3936175"/>
              <a:gd name="connsiteY2" fmla="*/ 647759 h 2483972"/>
              <a:gd name="connsiteX3" fmla="*/ 2344292 w 3936175"/>
              <a:gd name="connsiteY3" fmla="*/ 26945 h 2483972"/>
              <a:gd name="connsiteX4" fmla="*/ 3088887 w 3936175"/>
              <a:gd name="connsiteY4" fmla="*/ 546115 h 2483972"/>
              <a:gd name="connsiteX5" fmla="*/ 3936175 w 3936175"/>
              <a:gd name="connsiteY5" fmla="*/ 2483972 h 2483972"/>
              <a:gd name="connsiteX0" fmla="*/ 0 w 3936175"/>
              <a:gd name="connsiteY0" fmla="*/ 2468127 h 2483972"/>
              <a:gd name="connsiteX1" fmla="*/ 1195110 w 3936175"/>
              <a:gd name="connsiteY1" fmla="*/ 218987 h 2483972"/>
              <a:gd name="connsiteX2" fmla="*/ 1932273 w 3936175"/>
              <a:gd name="connsiteY2" fmla="*/ 647759 h 2483972"/>
              <a:gd name="connsiteX3" fmla="*/ 2344292 w 3936175"/>
              <a:gd name="connsiteY3" fmla="*/ 26945 h 2483972"/>
              <a:gd name="connsiteX4" fmla="*/ 3088887 w 3936175"/>
              <a:gd name="connsiteY4" fmla="*/ 546115 h 2483972"/>
              <a:gd name="connsiteX5" fmla="*/ 3936175 w 3936175"/>
              <a:gd name="connsiteY5" fmla="*/ 2483972 h 2483972"/>
              <a:gd name="connsiteX0" fmla="*/ 0 w 3936175"/>
              <a:gd name="connsiteY0" fmla="*/ 2588433 h 2604278"/>
              <a:gd name="connsiteX1" fmla="*/ 1195110 w 3936175"/>
              <a:gd name="connsiteY1" fmla="*/ 339293 h 2604278"/>
              <a:gd name="connsiteX2" fmla="*/ 1932273 w 3936175"/>
              <a:gd name="connsiteY2" fmla="*/ 768065 h 2604278"/>
              <a:gd name="connsiteX3" fmla="*/ 2488451 w 3936175"/>
              <a:gd name="connsiteY3" fmla="*/ 20497 h 2604278"/>
              <a:gd name="connsiteX4" fmla="*/ 3088887 w 3936175"/>
              <a:gd name="connsiteY4" fmla="*/ 666421 h 2604278"/>
              <a:gd name="connsiteX5" fmla="*/ 3936175 w 3936175"/>
              <a:gd name="connsiteY5" fmla="*/ 2604278 h 2604278"/>
              <a:gd name="connsiteX0" fmla="*/ 0 w 3936175"/>
              <a:gd name="connsiteY0" fmla="*/ 2588433 h 2604278"/>
              <a:gd name="connsiteX1" fmla="*/ 1195110 w 3936175"/>
              <a:gd name="connsiteY1" fmla="*/ 339293 h 2604278"/>
              <a:gd name="connsiteX2" fmla="*/ 1932273 w 3936175"/>
              <a:gd name="connsiteY2" fmla="*/ 768065 h 2604278"/>
              <a:gd name="connsiteX3" fmla="*/ 2488451 w 3936175"/>
              <a:gd name="connsiteY3" fmla="*/ 20497 h 2604278"/>
              <a:gd name="connsiteX4" fmla="*/ 3088887 w 3936175"/>
              <a:gd name="connsiteY4" fmla="*/ 666421 h 2604278"/>
              <a:gd name="connsiteX5" fmla="*/ 3936175 w 3936175"/>
              <a:gd name="connsiteY5" fmla="*/ 2604278 h 2604278"/>
              <a:gd name="connsiteX0" fmla="*/ 0 w 3936175"/>
              <a:gd name="connsiteY0" fmla="*/ 2588433 h 2604278"/>
              <a:gd name="connsiteX1" fmla="*/ 1282859 w 3936175"/>
              <a:gd name="connsiteY1" fmla="*/ 436223 h 2604278"/>
              <a:gd name="connsiteX2" fmla="*/ 1932273 w 3936175"/>
              <a:gd name="connsiteY2" fmla="*/ 768065 h 2604278"/>
              <a:gd name="connsiteX3" fmla="*/ 2488451 w 3936175"/>
              <a:gd name="connsiteY3" fmla="*/ 20497 h 2604278"/>
              <a:gd name="connsiteX4" fmla="*/ 3088887 w 3936175"/>
              <a:gd name="connsiteY4" fmla="*/ 666421 h 2604278"/>
              <a:gd name="connsiteX5" fmla="*/ 3936175 w 3936175"/>
              <a:gd name="connsiteY5" fmla="*/ 2604278 h 2604278"/>
              <a:gd name="connsiteX0" fmla="*/ 0 w 3917372"/>
              <a:gd name="connsiteY0" fmla="*/ 2640626 h 2640626"/>
              <a:gd name="connsiteX1" fmla="*/ 1264056 w 3917372"/>
              <a:gd name="connsiteY1" fmla="*/ 436223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144968 w 3917372"/>
              <a:gd name="connsiteY1" fmla="*/ 480959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144968 w 3917372"/>
              <a:gd name="connsiteY1" fmla="*/ 480959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032148 w 3917372"/>
              <a:gd name="connsiteY1" fmla="*/ 533152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032148 w 3917372"/>
              <a:gd name="connsiteY1" fmla="*/ 533152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032148 w 3917372"/>
              <a:gd name="connsiteY1" fmla="*/ 533152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032148 w 3917372"/>
              <a:gd name="connsiteY1" fmla="*/ 533152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032148 w 3917372"/>
              <a:gd name="connsiteY1" fmla="*/ 533152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938131 w 3917372"/>
              <a:gd name="connsiteY1" fmla="*/ 548064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938131 w 3917372"/>
              <a:gd name="connsiteY1" fmla="*/ 548064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875453 w 3917372"/>
              <a:gd name="connsiteY1" fmla="*/ 570433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7372" h="2640626">
                <a:moveTo>
                  <a:pt x="0" y="2640626"/>
                </a:moveTo>
                <a:cubicBezTo>
                  <a:pt x="369674" y="1876525"/>
                  <a:pt x="600417" y="576826"/>
                  <a:pt x="875453" y="570433"/>
                </a:cubicBezTo>
                <a:cubicBezTo>
                  <a:pt x="1150489" y="564040"/>
                  <a:pt x="1647771" y="859721"/>
                  <a:pt x="1913470" y="768065"/>
                </a:cubicBezTo>
                <a:cubicBezTo>
                  <a:pt x="2179169" y="676409"/>
                  <a:pt x="2258076" y="126911"/>
                  <a:pt x="2469648" y="20497"/>
                </a:cubicBezTo>
                <a:cubicBezTo>
                  <a:pt x="2681220" y="-85917"/>
                  <a:pt x="2828797" y="235791"/>
                  <a:pt x="3070084" y="666421"/>
                </a:cubicBezTo>
                <a:cubicBezTo>
                  <a:pt x="3311371" y="1097051"/>
                  <a:pt x="3627952" y="1828296"/>
                  <a:pt x="3917372" y="260427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C71027-0261-4D46-B189-61F3381ED5FF}"/>
              </a:ext>
            </a:extLst>
          </p:cNvPr>
          <p:cNvCxnSpPr>
            <a:cxnSpLocks/>
          </p:cNvCxnSpPr>
          <p:nvPr/>
        </p:nvCxnSpPr>
        <p:spPr>
          <a:xfrm flipV="1">
            <a:off x="2914350" y="5888010"/>
            <a:ext cx="6014907" cy="74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8400DD-AA35-4576-AF0A-522A13086F68}"/>
              </a:ext>
            </a:extLst>
          </p:cNvPr>
          <p:cNvSpPr/>
          <p:nvPr/>
        </p:nvSpPr>
        <p:spPr>
          <a:xfrm>
            <a:off x="3378917" y="4745699"/>
            <a:ext cx="947956" cy="909391"/>
          </a:xfrm>
          <a:custGeom>
            <a:avLst/>
            <a:gdLst>
              <a:gd name="connsiteX0" fmla="*/ 0 w 796954"/>
              <a:gd name="connsiteY0" fmla="*/ 1300295 h 1359018"/>
              <a:gd name="connsiteX1" fmla="*/ 360726 w 796954"/>
              <a:gd name="connsiteY1" fmla="*/ 1 h 1359018"/>
              <a:gd name="connsiteX2" fmla="*/ 780176 w 796954"/>
              <a:gd name="connsiteY2" fmla="*/ 1291906 h 1359018"/>
              <a:gd name="connsiteX3" fmla="*/ 780176 w 796954"/>
              <a:gd name="connsiteY3" fmla="*/ 1291906 h 1359018"/>
              <a:gd name="connsiteX4" fmla="*/ 796954 w 796954"/>
              <a:gd name="connsiteY4" fmla="*/ 1359018 h 1359018"/>
              <a:gd name="connsiteX0" fmla="*/ 0 w 796954"/>
              <a:gd name="connsiteY0" fmla="*/ 981514 h 1040237"/>
              <a:gd name="connsiteX1" fmla="*/ 377504 w 796954"/>
              <a:gd name="connsiteY1" fmla="*/ 2 h 1040237"/>
              <a:gd name="connsiteX2" fmla="*/ 780176 w 796954"/>
              <a:gd name="connsiteY2" fmla="*/ 973125 h 1040237"/>
              <a:gd name="connsiteX3" fmla="*/ 780176 w 796954"/>
              <a:gd name="connsiteY3" fmla="*/ 973125 h 1040237"/>
              <a:gd name="connsiteX4" fmla="*/ 796954 w 796954"/>
              <a:gd name="connsiteY4" fmla="*/ 1040237 h 1040237"/>
              <a:gd name="connsiteX0" fmla="*/ 0 w 780176"/>
              <a:gd name="connsiteY0" fmla="*/ 981514 h 981514"/>
              <a:gd name="connsiteX1" fmla="*/ 377504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3104 h 983104"/>
              <a:gd name="connsiteX1" fmla="*/ 385893 w 780176"/>
              <a:gd name="connsiteY1" fmla="*/ 1592 h 983104"/>
              <a:gd name="connsiteX2" fmla="*/ 780176 w 780176"/>
              <a:gd name="connsiteY2" fmla="*/ 974715 h 983104"/>
              <a:gd name="connsiteX3" fmla="*/ 780176 w 780176"/>
              <a:gd name="connsiteY3" fmla="*/ 974715 h 983104"/>
              <a:gd name="connsiteX0" fmla="*/ 0 w 780176"/>
              <a:gd name="connsiteY0" fmla="*/ 981618 h 981618"/>
              <a:gd name="connsiteX1" fmla="*/ 385893 w 780176"/>
              <a:gd name="connsiteY1" fmla="*/ 106 h 981618"/>
              <a:gd name="connsiteX2" fmla="*/ 780176 w 780176"/>
              <a:gd name="connsiteY2" fmla="*/ 973229 h 981618"/>
              <a:gd name="connsiteX3" fmla="*/ 780176 w 780176"/>
              <a:gd name="connsiteY3" fmla="*/ 973229 h 981618"/>
              <a:gd name="connsiteX0" fmla="*/ 0 w 780176"/>
              <a:gd name="connsiteY0" fmla="*/ 982564 h 982564"/>
              <a:gd name="connsiteX1" fmla="*/ 385893 w 780176"/>
              <a:gd name="connsiteY1" fmla="*/ 1052 h 982564"/>
              <a:gd name="connsiteX2" fmla="*/ 780176 w 780176"/>
              <a:gd name="connsiteY2" fmla="*/ 974175 h 982564"/>
              <a:gd name="connsiteX3" fmla="*/ 780176 w 780176"/>
              <a:gd name="connsiteY3" fmla="*/ 974175 h 982564"/>
              <a:gd name="connsiteX0" fmla="*/ 0 w 791755"/>
              <a:gd name="connsiteY0" fmla="*/ 982564 h 982564"/>
              <a:gd name="connsiteX1" fmla="*/ 385893 w 791755"/>
              <a:gd name="connsiteY1" fmla="*/ 1052 h 982564"/>
              <a:gd name="connsiteX2" fmla="*/ 780176 w 791755"/>
              <a:gd name="connsiteY2" fmla="*/ 974175 h 982564"/>
              <a:gd name="connsiteX3" fmla="*/ 780176 w 791755"/>
              <a:gd name="connsiteY3" fmla="*/ 974175 h 98256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0" fmla="*/ 0 w 947956"/>
              <a:gd name="connsiteY0" fmla="*/ 981529 h 981529"/>
              <a:gd name="connsiteX1" fmla="*/ 385893 w 947956"/>
              <a:gd name="connsiteY1" fmla="*/ 17 h 981529"/>
              <a:gd name="connsiteX2" fmla="*/ 947956 w 947956"/>
              <a:gd name="connsiteY2" fmla="*/ 956362 h 981529"/>
              <a:gd name="connsiteX0" fmla="*/ 0 w 947956"/>
              <a:gd name="connsiteY0" fmla="*/ 897642 h 897642"/>
              <a:gd name="connsiteX1" fmla="*/ 511728 w 947956"/>
              <a:gd name="connsiteY1" fmla="*/ 20 h 897642"/>
              <a:gd name="connsiteX2" fmla="*/ 947956 w 947956"/>
              <a:gd name="connsiteY2" fmla="*/ 872475 h 897642"/>
              <a:gd name="connsiteX0" fmla="*/ 0 w 947956"/>
              <a:gd name="connsiteY0" fmla="*/ 909391 h 909391"/>
              <a:gd name="connsiteX1" fmla="*/ 511728 w 947956"/>
              <a:gd name="connsiteY1" fmla="*/ 11769 h 909391"/>
              <a:gd name="connsiteX2" fmla="*/ 947956 w 947956"/>
              <a:gd name="connsiteY2" fmla="*/ 884224 h 90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956" h="909391">
                <a:moveTo>
                  <a:pt x="0" y="909391"/>
                </a:moveTo>
                <a:cubicBezTo>
                  <a:pt x="115348" y="259943"/>
                  <a:pt x="303401" y="-67926"/>
                  <a:pt x="511728" y="11769"/>
                </a:cubicBezTo>
                <a:cubicBezTo>
                  <a:pt x="720055" y="91464"/>
                  <a:pt x="865814" y="681490"/>
                  <a:pt x="947956" y="88422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ECD1C7-F43D-4D35-AE7C-A49208E49A96}"/>
                  </a:ext>
                </a:extLst>
              </p:cNvPr>
              <p:cNvSpPr txBox="1"/>
              <p:nvPr/>
            </p:nvSpPr>
            <p:spPr>
              <a:xfrm>
                <a:off x="3319635" y="5997554"/>
                <a:ext cx="34887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ECD1C7-F43D-4D35-AE7C-A49208E49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635" y="5997554"/>
                <a:ext cx="348878" cy="224357"/>
              </a:xfrm>
              <a:prstGeom prst="rect">
                <a:avLst/>
              </a:prstGeom>
              <a:blipFill>
                <a:blip r:embed="rId6"/>
                <a:stretch>
                  <a:fillRect l="-12281" t="-8108" r="-10526" b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5A3A9-0379-48A9-A792-75C913991668}"/>
              </a:ext>
            </a:extLst>
          </p:cNvPr>
          <p:cNvCxnSpPr>
            <a:cxnSpLocks/>
          </p:cNvCxnSpPr>
          <p:nvPr/>
        </p:nvCxnSpPr>
        <p:spPr>
          <a:xfrm flipV="1">
            <a:off x="3593348" y="4929509"/>
            <a:ext cx="0" cy="103295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C3E7C-CC3F-4B46-A7BD-C255133737D9}"/>
              </a:ext>
            </a:extLst>
          </p:cNvPr>
          <p:cNvCxnSpPr>
            <a:cxnSpLocks/>
          </p:cNvCxnSpPr>
          <p:nvPr/>
        </p:nvCxnSpPr>
        <p:spPr>
          <a:xfrm flipV="1">
            <a:off x="3851873" y="4201823"/>
            <a:ext cx="0" cy="173338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88560B-7B2B-4863-8250-578A3E235771}"/>
              </a:ext>
            </a:extLst>
          </p:cNvPr>
          <p:cNvSpPr/>
          <p:nvPr/>
        </p:nvSpPr>
        <p:spPr>
          <a:xfrm>
            <a:off x="3839908" y="3595411"/>
            <a:ext cx="947956" cy="909391"/>
          </a:xfrm>
          <a:custGeom>
            <a:avLst/>
            <a:gdLst>
              <a:gd name="connsiteX0" fmla="*/ 0 w 796954"/>
              <a:gd name="connsiteY0" fmla="*/ 1300295 h 1359018"/>
              <a:gd name="connsiteX1" fmla="*/ 360726 w 796954"/>
              <a:gd name="connsiteY1" fmla="*/ 1 h 1359018"/>
              <a:gd name="connsiteX2" fmla="*/ 780176 w 796954"/>
              <a:gd name="connsiteY2" fmla="*/ 1291906 h 1359018"/>
              <a:gd name="connsiteX3" fmla="*/ 780176 w 796954"/>
              <a:gd name="connsiteY3" fmla="*/ 1291906 h 1359018"/>
              <a:gd name="connsiteX4" fmla="*/ 796954 w 796954"/>
              <a:gd name="connsiteY4" fmla="*/ 1359018 h 1359018"/>
              <a:gd name="connsiteX0" fmla="*/ 0 w 796954"/>
              <a:gd name="connsiteY0" fmla="*/ 981514 h 1040237"/>
              <a:gd name="connsiteX1" fmla="*/ 377504 w 796954"/>
              <a:gd name="connsiteY1" fmla="*/ 2 h 1040237"/>
              <a:gd name="connsiteX2" fmla="*/ 780176 w 796954"/>
              <a:gd name="connsiteY2" fmla="*/ 973125 h 1040237"/>
              <a:gd name="connsiteX3" fmla="*/ 780176 w 796954"/>
              <a:gd name="connsiteY3" fmla="*/ 973125 h 1040237"/>
              <a:gd name="connsiteX4" fmla="*/ 796954 w 796954"/>
              <a:gd name="connsiteY4" fmla="*/ 1040237 h 1040237"/>
              <a:gd name="connsiteX0" fmla="*/ 0 w 780176"/>
              <a:gd name="connsiteY0" fmla="*/ 981514 h 981514"/>
              <a:gd name="connsiteX1" fmla="*/ 377504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3104 h 983104"/>
              <a:gd name="connsiteX1" fmla="*/ 385893 w 780176"/>
              <a:gd name="connsiteY1" fmla="*/ 1592 h 983104"/>
              <a:gd name="connsiteX2" fmla="*/ 780176 w 780176"/>
              <a:gd name="connsiteY2" fmla="*/ 974715 h 983104"/>
              <a:gd name="connsiteX3" fmla="*/ 780176 w 780176"/>
              <a:gd name="connsiteY3" fmla="*/ 974715 h 983104"/>
              <a:gd name="connsiteX0" fmla="*/ 0 w 780176"/>
              <a:gd name="connsiteY0" fmla="*/ 981618 h 981618"/>
              <a:gd name="connsiteX1" fmla="*/ 385893 w 780176"/>
              <a:gd name="connsiteY1" fmla="*/ 106 h 981618"/>
              <a:gd name="connsiteX2" fmla="*/ 780176 w 780176"/>
              <a:gd name="connsiteY2" fmla="*/ 973229 h 981618"/>
              <a:gd name="connsiteX3" fmla="*/ 780176 w 780176"/>
              <a:gd name="connsiteY3" fmla="*/ 973229 h 981618"/>
              <a:gd name="connsiteX0" fmla="*/ 0 w 780176"/>
              <a:gd name="connsiteY0" fmla="*/ 982564 h 982564"/>
              <a:gd name="connsiteX1" fmla="*/ 385893 w 780176"/>
              <a:gd name="connsiteY1" fmla="*/ 1052 h 982564"/>
              <a:gd name="connsiteX2" fmla="*/ 780176 w 780176"/>
              <a:gd name="connsiteY2" fmla="*/ 974175 h 982564"/>
              <a:gd name="connsiteX3" fmla="*/ 780176 w 780176"/>
              <a:gd name="connsiteY3" fmla="*/ 974175 h 982564"/>
              <a:gd name="connsiteX0" fmla="*/ 0 w 791755"/>
              <a:gd name="connsiteY0" fmla="*/ 982564 h 982564"/>
              <a:gd name="connsiteX1" fmla="*/ 385893 w 791755"/>
              <a:gd name="connsiteY1" fmla="*/ 1052 h 982564"/>
              <a:gd name="connsiteX2" fmla="*/ 780176 w 791755"/>
              <a:gd name="connsiteY2" fmla="*/ 974175 h 982564"/>
              <a:gd name="connsiteX3" fmla="*/ 780176 w 791755"/>
              <a:gd name="connsiteY3" fmla="*/ 974175 h 98256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0" fmla="*/ 0 w 947956"/>
              <a:gd name="connsiteY0" fmla="*/ 981529 h 981529"/>
              <a:gd name="connsiteX1" fmla="*/ 385893 w 947956"/>
              <a:gd name="connsiteY1" fmla="*/ 17 h 981529"/>
              <a:gd name="connsiteX2" fmla="*/ 947956 w 947956"/>
              <a:gd name="connsiteY2" fmla="*/ 956362 h 981529"/>
              <a:gd name="connsiteX0" fmla="*/ 0 w 947956"/>
              <a:gd name="connsiteY0" fmla="*/ 897642 h 897642"/>
              <a:gd name="connsiteX1" fmla="*/ 511728 w 947956"/>
              <a:gd name="connsiteY1" fmla="*/ 20 h 897642"/>
              <a:gd name="connsiteX2" fmla="*/ 947956 w 947956"/>
              <a:gd name="connsiteY2" fmla="*/ 872475 h 897642"/>
              <a:gd name="connsiteX0" fmla="*/ 0 w 947956"/>
              <a:gd name="connsiteY0" fmla="*/ 909391 h 909391"/>
              <a:gd name="connsiteX1" fmla="*/ 511728 w 947956"/>
              <a:gd name="connsiteY1" fmla="*/ 11769 h 909391"/>
              <a:gd name="connsiteX2" fmla="*/ 947956 w 947956"/>
              <a:gd name="connsiteY2" fmla="*/ 884224 h 90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956" h="909391">
                <a:moveTo>
                  <a:pt x="0" y="909391"/>
                </a:moveTo>
                <a:cubicBezTo>
                  <a:pt x="115348" y="259943"/>
                  <a:pt x="303401" y="-67926"/>
                  <a:pt x="511728" y="11769"/>
                </a:cubicBezTo>
                <a:cubicBezTo>
                  <a:pt x="720055" y="91464"/>
                  <a:pt x="865814" y="681490"/>
                  <a:pt x="947956" y="88422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CF5999-78B9-4C2D-996F-09BAEA46B10C}"/>
              </a:ext>
            </a:extLst>
          </p:cNvPr>
          <p:cNvCxnSpPr>
            <a:cxnSpLocks/>
          </p:cNvCxnSpPr>
          <p:nvPr/>
        </p:nvCxnSpPr>
        <p:spPr>
          <a:xfrm flipV="1">
            <a:off x="4073162" y="3732039"/>
            <a:ext cx="0" cy="220653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00CCF2-2722-422B-9313-760D789D5E81}"/>
              </a:ext>
            </a:extLst>
          </p:cNvPr>
          <p:cNvSpPr/>
          <p:nvPr/>
        </p:nvSpPr>
        <p:spPr>
          <a:xfrm>
            <a:off x="3863839" y="3498489"/>
            <a:ext cx="947956" cy="909391"/>
          </a:xfrm>
          <a:custGeom>
            <a:avLst/>
            <a:gdLst>
              <a:gd name="connsiteX0" fmla="*/ 0 w 796954"/>
              <a:gd name="connsiteY0" fmla="*/ 1300295 h 1359018"/>
              <a:gd name="connsiteX1" fmla="*/ 360726 w 796954"/>
              <a:gd name="connsiteY1" fmla="*/ 1 h 1359018"/>
              <a:gd name="connsiteX2" fmla="*/ 780176 w 796954"/>
              <a:gd name="connsiteY2" fmla="*/ 1291906 h 1359018"/>
              <a:gd name="connsiteX3" fmla="*/ 780176 w 796954"/>
              <a:gd name="connsiteY3" fmla="*/ 1291906 h 1359018"/>
              <a:gd name="connsiteX4" fmla="*/ 796954 w 796954"/>
              <a:gd name="connsiteY4" fmla="*/ 1359018 h 1359018"/>
              <a:gd name="connsiteX0" fmla="*/ 0 w 796954"/>
              <a:gd name="connsiteY0" fmla="*/ 981514 h 1040237"/>
              <a:gd name="connsiteX1" fmla="*/ 377504 w 796954"/>
              <a:gd name="connsiteY1" fmla="*/ 2 h 1040237"/>
              <a:gd name="connsiteX2" fmla="*/ 780176 w 796954"/>
              <a:gd name="connsiteY2" fmla="*/ 973125 h 1040237"/>
              <a:gd name="connsiteX3" fmla="*/ 780176 w 796954"/>
              <a:gd name="connsiteY3" fmla="*/ 973125 h 1040237"/>
              <a:gd name="connsiteX4" fmla="*/ 796954 w 796954"/>
              <a:gd name="connsiteY4" fmla="*/ 1040237 h 1040237"/>
              <a:gd name="connsiteX0" fmla="*/ 0 w 780176"/>
              <a:gd name="connsiteY0" fmla="*/ 981514 h 981514"/>
              <a:gd name="connsiteX1" fmla="*/ 377504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3104 h 983104"/>
              <a:gd name="connsiteX1" fmla="*/ 385893 w 780176"/>
              <a:gd name="connsiteY1" fmla="*/ 1592 h 983104"/>
              <a:gd name="connsiteX2" fmla="*/ 780176 w 780176"/>
              <a:gd name="connsiteY2" fmla="*/ 974715 h 983104"/>
              <a:gd name="connsiteX3" fmla="*/ 780176 w 780176"/>
              <a:gd name="connsiteY3" fmla="*/ 974715 h 983104"/>
              <a:gd name="connsiteX0" fmla="*/ 0 w 780176"/>
              <a:gd name="connsiteY0" fmla="*/ 981618 h 981618"/>
              <a:gd name="connsiteX1" fmla="*/ 385893 w 780176"/>
              <a:gd name="connsiteY1" fmla="*/ 106 h 981618"/>
              <a:gd name="connsiteX2" fmla="*/ 780176 w 780176"/>
              <a:gd name="connsiteY2" fmla="*/ 973229 h 981618"/>
              <a:gd name="connsiteX3" fmla="*/ 780176 w 780176"/>
              <a:gd name="connsiteY3" fmla="*/ 973229 h 981618"/>
              <a:gd name="connsiteX0" fmla="*/ 0 w 780176"/>
              <a:gd name="connsiteY0" fmla="*/ 982564 h 982564"/>
              <a:gd name="connsiteX1" fmla="*/ 385893 w 780176"/>
              <a:gd name="connsiteY1" fmla="*/ 1052 h 982564"/>
              <a:gd name="connsiteX2" fmla="*/ 780176 w 780176"/>
              <a:gd name="connsiteY2" fmla="*/ 974175 h 982564"/>
              <a:gd name="connsiteX3" fmla="*/ 780176 w 780176"/>
              <a:gd name="connsiteY3" fmla="*/ 974175 h 982564"/>
              <a:gd name="connsiteX0" fmla="*/ 0 w 791755"/>
              <a:gd name="connsiteY0" fmla="*/ 982564 h 982564"/>
              <a:gd name="connsiteX1" fmla="*/ 385893 w 791755"/>
              <a:gd name="connsiteY1" fmla="*/ 1052 h 982564"/>
              <a:gd name="connsiteX2" fmla="*/ 780176 w 791755"/>
              <a:gd name="connsiteY2" fmla="*/ 974175 h 982564"/>
              <a:gd name="connsiteX3" fmla="*/ 780176 w 791755"/>
              <a:gd name="connsiteY3" fmla="*/ 974175 h 98256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0" fmla="*/ 0 w 947956"/>
              <a:gd name="connsiteY0" fmla="*/ 981529 h 981529"/>
              <a:gd name="connsiteX1" fmla="*/ 385893 w 947956"/>
              <a:gd name="connsiteY1" fmla="*/ 17 h 981529"/>
              <a:gd name="connsiteX2" fmla="*/ 947956 w 947956"/>
              <a:gd name="connsiteY2" fmla="*/ 956362 h 981529"/>
              <a:gd name="connsiteX0" fmla="*/ 0 w 947956"/>
              <a:gd name="connsiteY0" fmla="*/ 897642 h 897642"/>
              <a:gd name="connsiteX1" fmla="*/ 511728 w 947956"/>
              <a:gd name="connsiteY1" fmla="*/ 20 h 897642"/>
              <a:gd name="connsiteX2" fmla="*/ 947956 w 947956"/>
              <a:gd name="connsiteY2" fmla="*/ 872475 h 897642"/>
              <a:gd name="connsiteX0" fmla="*/ 0 w 947956"/>
              <a:gd name="connsiteY0" fmla="*/ 909391 h 909391"/>
              <a:gd name="connsiteX1" fmla="*/ 511728 w 947956"/>
              <a:gd name="connsiteY1" fmla="*/ 11769 h 909391"/>
              <a:gd name="connsiteX2" fmla="*/ 947956 w 947956"/>
              <a:gd name="connsiteY2" fmla="*/ 884224 h 90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956" h="909391">
                <a:moveTo>
                  <a:pt x="0" y="909391"/>
                </a:moveTo>
                <a:cubicBezTo>
                  <a:pt x="115348" y="259943"/>
                  <a:pt x="303401" y="-67926"/>
                  <a:pt x="511728" y="11769"/>
                </a:cubicBezTo>
                <a:cubicBezTo>
                  <a:pt x="720055" y="91464"/>
                  <a:pt x="865814" y="681490"/>
                  <a:pt x="947956" y="88422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D55DE-36E2-4F46-AB79-7559D19FF052}"/>
              </a:ext>
            </a:extLst>
          </p:cNvPr>
          <p:cNvCxnSpPr>
            <a:cxnSpLocks/>
          </p:cNvCxnSpPr>
          <p:nvPr/>
        </p:nvCxnSpPr>
        <p:spPr>
          <a:xfrm flipH="1" flipV="1">
            <a:off x="4303574" y="3483065"/>
            <a:ext cx="18584" cy="24939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2C9B0F7-CFE8-456B-820D-7401CB484DAD}"/>
              </a:ext>
            </a:extLst>
          </p:cNvPr>
          <p:cNvSpPr/>
          <p:nvPr/>
        </p:nvSpPr>
        <p:spPr>
          <a:xfrm>
            <a:off x="3600205" y="4103300"/>
            <a:ext cx="947956" cy="909391"/>
          </a:xfrm>
          <a:custGeom>
            <a:avLst/>
            <a:gdLst>
              <a:gd name="connsiteX0" fmla="*/ 0 w 796954"/>
              <a:gd name="connsiteY0" fmla="*/ 1300295 h 1359018"/>
              <a:gd name="connsiteX1" fmla="*/ 360726 w 796954"/>
              <a:gd name="connsiteY1" fmla="*/ 1 h 1359018"/>
              <a:gd name="connsiteX2" fmla="*/ 780176 w 796954"/>
              <a:gd name="connsiteY2" fmla="*/ 1291906 h 1359018"/>
              <a:gd name="connsiteX3" fmla="*/ 780176 w 796954"/>
              <a:gd name="connsiteY3" fmla="*/ 1291906 h 1359018"/>
              <a:gd name="connsiteX4" fmla="*/ 796954 w 796954"/>
              <a:gd name="connsiteY4" fmla="*/ 1359018 h 1359018"/>
              <a:gd name="connsiteX0" fmla="*/ 0 w 796954"/>
              <a:gd name="connsiteY0" fmla="*/ 981514 h 1040237"/>
              <a:gd name="connsiteX1" fmla="*/ 377504 w 796954"/>
              <a:gd name="connsiteY1" fmla="*/ 2 h 1040237"/>
              <a:gd name="connsiteX2" fmla="*/ 780176 w 796954"/>
              <a:gd name="connsiteY2" fmla="*/ 973125 h 1040237"/>
              <a:gd name="connsiteX3" fmla="*/ 780176 w 796954"/>
              <a:gd name="connsiteY3" fmla="*/ 973125 h 1040237"/>
              <a:gd name="connsiteX4" fmla="*/ 796954 w 796954"/>
              <a:gd name="connsiteY4" fmla="*/ 1040237 h 1040237"/>
              <a:gd name="connsiteX0" fmla="*/ 0 w 780176"/>
              <a:gd name="connsiteY0" fmla="*/ 981514 h 981514"/>
              <a:gd name="connsiteX1" fmla="*/ 377504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3104 h 983104"/>
              <a:gd name="connsiteX1" fmla="*/ 385893 w 780176"/>
              <a:gd name="connsiteY1" fmla="*/ 1592 h 983104"/>
              <a:gd name="connsiteX2" fmla="*/ 780176 w 780176"/>
              <a:gd name="connsiteY2" fmla="*/ 974715 h 983104"/>
              <a:gd name="connsiteX3" fmla="*/ 780176 w 780176"/>
              <a:gd name="connsiteY3" fmla="*/ 974715 h 983104"/>
              <a:gd name="connsiteX0" fmla="*/ 0 w 780176"/>
              <a:gd name="connsiteY0" fmla="*/ 981618 h 981618"/>
              <a:gd name="connsiteX1" fmla="*/ 385893 w 780176"/>
              <a:gd name="connsiteY1" fmla="*/ 106 h 981618"/>
              <a:gd name="connsiteX2" fmla="*/ 780176 w 780176"/>
              <a:gd name="connsiteY2" fmla="*/ 973229 h 981618"/>
              <a:gd name="connsiteX3" fmla="*/ 780176 w 780176"/>
              <a:gd name="connsiteY3" fmla="*/ 973229 h 981618"/>
              <a:gd name="connsiteX0" fmla="*/ 0 w 780176"/>
              <a:gd name="connsiteY0" fmla="*/ 982564 h 982564"/>
              <a:gd name="connsiteX1" fmla="*/ 385893 w 780176"/>
              <a:gd name="connsiteY1" fmla="*/ 1052 h 982564"/>
              <a:gd name="connsiteX2" fmla="*/ 780176 w 780176"/>
              <a:gd name="connsiteY2" fmla="*/ 974175 h 982564"/>
              <a:gd name="connsiteX3" fmla="*/ 780176 w 780176"/>
              <a:gd name="connsiteY3" fmla="*/ 974175 h 982564"/>
              <a:gd name="connsiteX0" fmla="*/ 0 w 791755"/>
              <a:gd name="connsiteY0" fmla="*/ 982564 h 982564"/>
              <a:gd name="connsiteX1" fmla="*/ 385893 w 791755"/>
              <a:gd name="connsiteY1" fmla="*/ 1052 h 982564"/>
              <a:gd name="connsiteX2" fmla="*/ 780176 w 791755"/>
              <a:gd name="connsiteY2" fmla="*/ 974175 h 982564"/>
              <a:gd name="connsiteX3" fmla="*/ 780176 w 791755"/>
              <a:gd name="connsiteY3" fmla="*/ 974175 h 98256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0" fmla="*/ 0 w 947956"/>
              <a:gd name="connsiteY0" fmla="*/ 981529 h 981529"/>
              <a:gd name="connsiteX1" fmla="*/ 385893 w 947956"/>
              <a:gd name="connsiteY1" fmla="*/ 17 h 981529"/>
              <a:gd name="connsiteX2" fmla="*/ 947956 w 947956"/>
              <a:gd name="connsiteY2" fmla="*/ 956362 h 981529"/>
              <a:gd name="connsiteX0" fmla="*/ 0 w 947956"/>
              <a:gd name="connsiteY0" fmla="*/ 897642 h 897642"/>
              <a:gd name="connsiteX1" fmla="*/ 511728 w 947956"/>
              <a:gd name="connsiteY1" fmla="*/ 20 h 897642"/>
              <a:gd name="connsiteX2" fmla="*/ 947956 w 947956"/>
              <a:gd name="connsiteY2" fmla="*/ 872475 h 897642"/>
              <a:gd name="connsiteX0" fmla="*/ 0 w 947956"/>
              <a:gd name="connsiteY0" fmla="*/ 909391 h 909391"/>
              <a:gd name="connsiteX1" fmla="*/ 511728 w 947956"/>
              <a:gd name="connsiteY1" fmla="*/ 11769 h 909391"/>
              <a:gd name="connsiteX2" fmla="*/ 947956 w 947956"/>
              <a:gd name="connsiteY2" fmla="*/ 884224 h 90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956" h="909391">
                <a:moveTo>
                  <a:pt x="0" y="909391"/>
                </a:moveTo>
                <a:cubicBezTo>
                  <a:pt x="115348" y="259943"/>
                  <a:pt x="303401" y="-67926"/>
                  <a:pt x="511728" y="11769"/>
                </a:cubicBezTo>
                <a:cubicBezTo>
                  <a:pt x="720055" y="91464"/>
                  <a:pt x="865814" y="681490"/>
                  <a:pt x="947956" y="88422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54697C-9B81-4BCA-AF15-D0DCC288E1C0}"/>
                  </a:ext>
                </a:extLst>
              </p:cNvPr>
              <p:cNvSpPr txBox="1"/>
              <p:nvPr/>
            </p:nvSpPr>
            <p:spPr>
              <a:xfrm>
                <a:off x="3651858" y="5977049"/>
                <a:ext cx="34887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54697C-9B81-4BCA-AF15-D0DCC288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58" y="5977049"/>
                <a:ext cx="348878" cy="224357"/>
              </a:xfrm>
              <a:prstGeom prst="rect">
                <a:avLst/>
              </a:prstGeom>
              <a:blipFill>
                <a:blip r:embed="rId7"/>
                <a:stretch>
                  <a:fillRect l="-12281" t="-5405" r="-12281" b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D994D-AEE1-45CA-8F90-3F1D351F58EF}"/>
                  </a:ext>
                </a:extLst>
              </p:cNvPr>
              <p:cNvSpPr txBox="1"/>
              <p:nvPr/>
            </p:nvSpPr>
            <p:spPr>
              <a:xfrm>
                <a:off x="3943825" y="5957812"/>
                <a:ext cx="34887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D994D-AEE1-45CA-8F90-3F1D351F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25" y="5957812"/>
                <a:ext cx="348878" cy="224357"/>
              </a:xfrm>
              <a:prstGeom prst="rect">
                <a:avLst/>
              </a:prstGeom>
              <a:blipFill>
                <a:blip r:embed="rId8"/>
                <a:stretch>
                  <a:fillRect l="-12281" t="-5405" r="-10526" b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E189D5-D59F-4A63-8AA6-78C1D05FD742}"/>
                  </a:ext>
                </a:extLst>
              </p:cNvPr>
              <p:cNvSpPr txBox="1"/>
              <p:nvPr/>
            </p:nvSpPr>
            <p:spPr>
              <a:xfrm>
                <a:off x="4248305" y="5949005"/>
                <a:ext cx="34887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E189D5-D59F-4A63-8AA6-78C1D05FD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305" y="5949005"/>
                <a:ext cx="348878" cy="224357"/>
              </a:xfrm>
              <a:prstGeom prst="rect">
                <a:avLst/>
              </a:prstGeom>
              <a:blipFill>
                <a:blip r:embed="rId9"/>
                <a:stretch>
                  <a:fillRect l="-12281" t="-8108" r="-10526" b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5B4DDD-6853-44D0-B58E-0001B10955CA}"/>
                  </a:ext>
                </a:extLst>
              </p:cNvPr>
              <p:cNvSpPr txBox="1"/>
              <p:nvPr/>
            </p:nvSpPr>
            <p:spPr>
              <a:xfrm>
                <a:off x="797052" y="3178041"/>
                <a:ext cx="236057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Green curve: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after setting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5B4DDD-6853-44D0-B58E-0001B1095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52" y="3178041"/>
                <a:ext cx="2360577" cy="553998"/>
              </a:xfrm>
              <a:prstGeom prst="rect">
                <a:avLst/>
              </a:prstGeom>
              <a:blipFill>
                <a:blip r:embed="rId10"/>
                <a:stretch>
                  <a:fillRect l="-6202" t="-14286" r="-8010" b="-25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A9EE65-ACEB-4102-9DD0-9668DEF5F5F4}"/>
                  </a:ext>
                </a:extLst>
              </p:cNvPr>
              <p:cNvSpPr txBox="1"/>
              <p:nvPr/>
            </p:nvSpPr>
            <p:spPr>
              <a:xfrm>
                <a:off x="7291727" y="3221490"/>
                <a:ext cx="1109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A9EE65-ACEB-4102-9DD0-9668DEF5F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727" y="3221490"/>
                <a:ext cx="1109022" cy="276999"/>
              </a:xfrm>
              <a:prstGeom prst="rect">
                <a:avLst/>
              </a:prstGeom>
              <a:blipFill>
                <a:blip r:embed="rId11"/>
                <a:stretch>
                  <a:fillRect l="-7143" t="-2174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DF39C5-D817-4D98-8648-D82BD9342835}"/>
                  </a:ext>
                </a:extLst>
              </p:cNvPr>
              <p:cNvSpPr txBox="1"/>
              <p:nvPr/>
            </p:nvSpPr>
            <p:spPr>
              <a:xfrm>
                <a:off x="3715671" y="2889636"/>
                <a:ext cx="156437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Local optima found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DF39C5-D817-4D98-8648-D82BD9342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71" y="2889636"/>
                <a:ext cx="1564371" cy="553998"/>
              </a:xfrm>
              <a:prstGeom prst="rect">
                <a:avLst/>
              </a:prstGeom>
              <a:blipFill>
                <a:blip r:embed="rId12"/>
                <a:stretch>
                  <a:fillRect l="-9375" t="-14286" b="-25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AB5B4A08-8CB9-4B04-B16B-DD53FB4525DB}"/>
                  </a:ext>
                </a:extLst>
              </p:cNvPr>
              <p:cNvSpPr/>
              <p:nvPr/>
            </p:nvSpPr>
            <p:spPr>
              <a:xfrm>
                <a:off x="8781633" y="832318"/>
                <a:ext cx="3224229" cy="590250"/>
              </a:xfrm>
              <a:prstGeom prst="wedgeRectCallout">
                <a:avLst>
                  <a:gd name="adj1" fmla="val -47211"/>
                  <a:gd name="adj2" fmla="val 7819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Makes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</a:rPr>
                  <a:t>;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the curves touch at current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AB5B4A08-8CB9-4B04-B16B-DD53FB452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33" y="832318"/>
                <a:ext cx="3224229" cy="590250"/>
              </a:xfrm>
              <a:prstGeom prst="wedgeRectCallout">
                <a:avLst>
                  <a:gd name="adj1" fmla="val -47211"/>
                  <a:gd name="adj2" fmla="val 78195"/>
                </a:avLst>
              </a:prstGeom>
              <a:blipFill>
                <a:blip r:embed="rId13"/>
                <a:stretch>
                  <a:fillRect l="-3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564082AD-EA80-499A-B8D8-5BB4660043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1313" y="257193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34CBF6DF-CD0D-4956-B3C3-D8126589A398}"/>
                  </a:ext>
                </a:extLst>
              </p:cNvPr>
              <p:cNvSpPr/>
              <p:nvPr/>
            </p:nvSpPr>
            <p:spPr>
              <a:xfrm>
                <a:off x="8400749" y="2441275"/>
                <a:ext cx="2759478" cy="786969"/>
              </a:xfrm>
              <a:prstGeom prst="wedgeRectCallout">
                <a:avLst>
                  <a:gd name="adj1" fmla="val 62304"/>
                  <a:gd name="adj2" fmla="val 3344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only changes in Step 2 so the objective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IN" sz="1400" dirty="0">
                  <a:solidFill>
                    <a:schemeClr val="tx1"/>
                  </a:solidFill>
                </a:endParaRPr>
              </a:p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only change in Step 2</a:t>
                </a: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34CBF6DF-CD0D-4956-B3C3-D8126589A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749" y="2441275"/>
                <a:ext cx="2759478" cy="786969"/>
              </a:xfrm>
              <a:prstGeom prst="wedgeRectCallout">
                <a:avLst>
                  <a:gd name="adj1" fmla="val 62304"/>
                  <a:gd name="adj2" fmla="val 33440"/>
                </a:avLst>
              </a:prstGeom>
              <a:blipFill>
                <a:blip r:embed="rId15"/>
                <a:stretch>
                  <a:fillRect l="-388" b="-300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E2EFF7-C60C-499A-ABC7-B6DA78B5E8F8}"/>
              </a:ext>
            </a:extLst>
          </p:cNvPr>
          <p:cNvCxnSpPr>
            <a:cxnSpLocks/>
          </p:cNvCxnSpPr>
          <p:nvPr/>
        </p:nvCxnSpPr>
        <p:spPr>
          <a:xfrm flipV="1">
            <a:off x="6546786" y="2858508"/>
            <a:ext cx="0" cy="306672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B9B778-42E4-4EB5-8198-44DCAF0E38B6}"/>
                  </a:ext>
                </a:extLst>
              </p:cNvPr>
              <p:cNvSpPr txBox="1"/>
              <p:nvPr/>
            </p:nvSpPr>
            <p:spPr>
              <a:xfrm>
                <a:off x="6462039" y="5949005"/>
                <a:ext cx="54957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B9B778-42E4-4EB5-8198-44DCAF0E3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039" y="5949005"/>
                <a:ext cx="549574" cy="224357"/>
              </a:xfrm>
              <a:prstGeom prst="rect">
                <a:avLst/>
              </a:prstGeom>
              <a:blipFill>
                <a:blip r:embed="rId16"/>
                <a:stretch>
                  <a:fillRect l="-6667" t="-8108" r="-6667" b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03FDAF41-7F59-4765-842C-C66DD9270A2A}"/>
              </a:ext>
            </a:extLst>
          </p:cNvPr>
          <p:cNvSpPr/>
          <p:nvPr/>
        </p:nvSpPr>
        <p:spPr>
          <a:xfrm>
            <a:off x="906234" y="4619206"/>
            <a:ext cx="2025545" cy="786969"/>
          </a:xfrm>
          <a:prstGeom prst="wedgeRectCallout">
            <a:avLst>
              <a:gd name="adj1" fmla="val 62304"/>
              <a:gd name="adj2" fmla="val 334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matters; otherwise would converge to a poor local optima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6F290AB-EF15-4CC5-86F4-C0B40C5C07E9}"/>
              </a:ext>
            </a:extLst>
          </p:cNvPr>
          <p:cNvSpPr/>
          <p:nvPr/>
        </p:nvSpPr>
        <p:spPr>
          <a:xfrm>
            <a:off x="8400749" y="3606960"/>
            <a:ext cx="2860382" cy="786969"/>
          </a:xfrm>
          <a:prstGeom prst="wedgeRectCallout">
            <a:avLst>
              <a:gd name="adj1" fmla="val -65258"/>
              <a:gd name="adj2" fmla="val 522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kind of similar to Newton’s method (and has second order like convergence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behavior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in some cases)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21A3A2EE-BFA1-4BBF-B5E7-71056D28CF73}"/>
              </a:ext>
            </a:extLst>
          </p:cNvPr>
          <p:cNvSpPr/>
          <p:nvPr/>
        </p:nvSpPr>
        <p:spPr>
          <a:xfrm>
            <a:off x="8942899" y="4536024"/>
            <a:ext cx="2860382" cy="786969"/>
          </a:xfrm>
          <a:prstGeom prst="wedgeRectCallout">
            <a:avLst>
              <a:gd name="adj1" fmla="val -50175"/>
              <a:gd name="adj2" fmla="val -7047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Unlike Newton’s method, we don’t construct and optimize a quadratic approximation, but a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42CFC4F7-8469-49C5-B50A-C431FE7FE89D}"/>
                  </a:ext>
                </a:extLst>
              </p:cNvPr>
              <p:cNvSpPr/>
              <p:nvPr/>
            </p:nvSpPr>
            <p:spPr>
              <a:xfrm>
                <a:off x="9159668" y="5542766"/>
                <a:ext cx="2860382" cy="1035555"/>
              </a:xfrm>
              <a:prstGeom prst="wedgeRectCallout">
                <a:avLst>
                  <a:gd name="adj1" fmla="val -49499"/>
                  <a:gd name="adj2" fmla="val -7447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Even though original MLE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m:rPr>
                        <m:sty m:val="p"/>
                      </m:rP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could be solved using gradient methods, EM often works faster and has cleaner updates</a:t>
                </a: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42CFC4F7-8469-49C5-B50A-C431FE7FE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668" y="5542766"/>
                <a:ext cx="2860382" cy="1035555"/>
              </a:xfrm>
              <a:prstGeom prst="wedgeRectCallout">
                <a:avLst>
                  <a:gd name="adj1" fmla="val -49499"/>
                  <a:gd name="adj2" fmla="val -74473"/>
                </a:avLst>
              </a:prstGeom>
              <a:blipFill>
                <a:blip r:embed="rId17"/>
                <a:stretch>
                  <a:fillRect r="-1046" b="-46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0C22DDA4-666E-4FCC-8869-3B095714D3F4}"/>
              </a:ext>
            </a:extLst>
          </p:cNvPr>
          <p:cNvSpPr/>
          <p:nvPr/>
        </p:nvSpPr>
        <p:spPr>
          <a:xfrm>
            <a:off x="5616577" y="292231"/>
            <a:ext cx="1860417" cy="744851"/>
          </a:xfrm>
          <a:prstGeom prst="wedgeRectCallout">
            <a:avLst>
              <a:gd name="adj1" fmla="val 57372"/>
              <a:gd name="adj2" fmla="val 684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Alternating between them until convergence to some local optima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8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232"/>
    </mc:Choice>
    <mc:Fallback xmlns="">
      <p:transition spd="slow" advTm="432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0" grpId="0"/>
      <p:bldP spid="10" grpId="1"/>
      <p:bldP spid="17" grpId="0" animBg="1"/>
      <p:bldP spid="17" grpId="1" animBg="1"/>
      <p:bldP spid="21" grpId="0" animBg="1"/>
      <p:bldP spid="24" grpId="0" animBg="1"/>
      <p:bldP spid="24" grpId="1" animBg="1"/>
      <p:bldP spid="32" grpId="0"/>
      <p:bldP spid="32" grpId="1"/>
      <p:bldP spid="33" grpId="0"/>
      <p:bldP spid="33" grpId="1"/>
      <p:bldP spid="34" grpId="0"/>
      <p:bldP spid="31" grpId="0"/>
      <p:bldP spid="44" grpId="0"/>
      <p:bldP spid="46" grpId="0"/>
      <p:bldP spid="23" grpId="0" animBg="1"/>
      <p:bldP spid="26" grpId="0" animBg="1"/>
      <p:bldP spid="38" grpId="0"/>
      <p:bldP spid="39" grpId="0" animBg="1"/>
      <p:bldP spid="40" grpId="0" animBg="1"/>
      <p:bldP spid="41" grpId="0" animBg="1"/>
      <p:bldP spid="42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Recap: ALT-OPT vs EM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br>
              <a:rPr lang="en-IN" sz="2400" dirty="0">
                <a:ea typeface="Cambria Math" panose="02040503050406030204" pitchFamily="18" charset="0"/>
              </a:rPr>
            </a:b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DC651E-36BC-4014-915D-BAF794C21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6" y="929174"/>
            <a:ext cx="70294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FF5F8CBA-94E4-4AD4-A6E2-41829C673568}"/>
                  </a:ext>
                </a:extLst>
              </p:cNvPr>
              <p:cNvSpPr/>
              <p:nvPr/>
            </p:nvSpPr>
            <p:spPr>
              <a:xfrm>
                <a:off x="7420645" y="1225485"/>
                <a:ext cx="3071388" cy="980039"/>
              </a:xfrm>
              <a:prstGeom prst="wedgeRectCallout">
                <a:avLst>
                  <a:gd name="adj1" fmla="val -59215"/>
                  <a:gd name="adj2" fmla="val 3725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step could potentially throw away a lot of information about the latent variable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IN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FF5F8CBA-94E4-4AD4-A6E2-41829C673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645" y="1225485"/>
                <a:ext cx="3071388" cy="980039"/>
              </a:xfrm>
              <a:prstGeom prst="wedgeRectCallout">
                <a:avLst>
                  <a:gd name="adj1" fmla="val -59215"/>
                  <a:gd name="adj2" fmla="val 37252"/>
                </a:avLst>
              </a:prstGeom>
              <a:blipFill>
                <a:blip r:embed="rId6"/>
                <a:stretch>
                  <a:fillRect r="-2693" b="-48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A1669E24-81B5-4963-9245-FE5892F35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6" y="3621478"/>
            <a:ext cx="110585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A47DB1-7470-471F-A029-5528780ECF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1823" y="3399388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3D1DEA27-8E9F-4CDE-B0FA-0BDA1E29AEED}"/>
                  </a:ext>
                </a:extLst>
              </p:cNvPr>
              <p:cNvSpPr/>
              <p:nvPr/>
            </p:nvSpPr>
            <p:spPr>
              <a:xfrm>
                <a:off x="8437879" y="3120855"/>
                <a:ext cx="2589174" cy="935611"/>
              </a:xfrm>
              <a:prstGeom prst="wedgeRectCallout">
                <a:avLst>
                  <a:gd name="adj1" fmla="val 59106"/>
                  <a:gd name="adj2" fmla="val 208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ALT-OPT can be seen as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approximation of EM – the posterior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is replaced by a point mass at its mode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3D1DEA27-8E9F-4CDE-B0FA-0BDA1E29A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879" y="3120855"/>
                <a:ext cx="2589174" cy="935611"/>
              </a:xfrm>
              <a:prstGeom prst="wedgeRectCallout">
                <a:avLst>
                  <a:gd name="adj1" fmla="val 59106"/>
                  <a:gd name="adj2" fmla="val 20806"/>
                </a:avLst>
              </a:prstGeom>
              <a:blipFill>
                <a:blip r:embed="rId9"/>
                <a:stretch>
                  <a:fillRect l="-426" t="-1282" b="-641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128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80"/>
    </mc:Choice>
    <mc:Fallback xmlns="">
      <p:transition spd="slow" advTm="149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EM: Some Comments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The E and M steps may not always be possible to perform exactly. Some reasons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Posterior of latent variables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may not be easy to find and may require approx.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easy, expected CLL, i.e.,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may still not be tractable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Abadi Extra Light" panose="020B0204020104020204" pitchFamily="34" charset="0"/>
                  </a:rPr>
                  <a:t>     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>
                    <a:latin typeface="Abadi Extra Light" panose="020B0204020104020204" pitchFamily="34" charset="0"/>
                  </a:rPr>
                  <a:t>      ..and may need to be approximated, e.g., using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Monte-Carlo expectation</a:t>
                </a:r>
                <a:endParaRPr lang="en-IN" sz="24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Maximization of the expected CLL may not be possible in closed form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EM works even if the M step is only solved approximately (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Generalized EM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If M step has multiple parameters whose updates depend on each other, they are updated in an alternating fashion - called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Expectation Conditional Maximization (ECM)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Other advanced probabilistic inference algorithms are based on ideas similar to 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E.g., Variational Bayesian inference a.k.a.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Variational Inference (VI)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EM is also related to non-convex optimization algorithms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Majorization-Maximization (MM)</a:t>
                </a:r>
                <a:endParaRPr lang="en-IN" sz="24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b="-1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F850393-8757-4480-B354-DEAD61CB7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341" y="2440338"/>
            <a:ext cx="5814641" cy="716874"/>
          </a:xfrm>
          <a:prstGeom prst="rect">
            <a:avLst/>
          </a:prstGeom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183AD2B1-B924-43AA-ADFA-458DDB0EE387}"/>
              </a:ext>
            </a:extLst>
          </p:cNvPr>
          <p:cNvSpPr/>
          <p:nvPr/>
        </p:nvSpPr>
        <p:spPr>
          <a:xfrm>
            <a:off x="9204650" y="2715699"/>
            <a:ext cx="1321264" cy="476560"/>
          </a:xfrm>
          <a:prstGeom prst="wedgeRectCallout">
            <a:avLst>
              <a:gd name="adj1" fmla="val -72108"/>
              <a:gd name="adj2" fmla="val 6576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Monte-Carlo EM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2FBE309-6FD4-4314-8801-3A9ED8137B29}"/>
              </a:ext>
            </a:extLst>
          </p:cNvPr>
          <p:cNvSpPr/>
          <p:nvPr/>
        </p:nvSpPr>
        <p:spPr>
          <a:xfrm>
            <a:off x="9752975" y="3331863"/>
            <a:ext cx="2173779" cy="476560"/>
          </a:xfrm>
          <a:prstGeom prst="wedgeRectCallout">
            <a:avLst>
              <a:gd name="adj1" fmla="val -66904"/>
              <a:gd name="adj2" fmla="val 558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Gradient methods may still be needed for this step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70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404"/>
    </mc:Choice>
    <mc:Fallback xmlns="">
      <p:transition spd="slow" advTm="297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21.2|2.2|8.8|51.4|17.2|30.4|42.3|19.4|6.4|26.7|21.7|3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4.9|29.5|26.3|77.9|20.4|23.7|48.8|29.5|14|1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|13.4|10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.2|29.3|43.6|1.6|20.7|14.5|2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3.6|3.6|12|13.3|47.3|42.2|7.5|27.8|19.5|28.2|0.8|5.1|3.2|2.1|6.7|3.3|1.1|2|56.6|25.3|8.6|58.5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50.4|29.3|4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4.3|24.7|15.7|11.6|31.1|5.5|21.1|20.1|45.7|28.5|11.9|17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40656</TotalTime>
  <Words>1018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LVMs (Contd), Expectation Maximization (2)</vt:lpstr>
      <vt:lpstr>What is EM Doing?</vt:lpstr>
      <vt:lpstr>What is EM Doing?</vt:lpstr>
      <vt:lpstr>The EM Algorithm in its general form..</vt:lpstr>
      <vt:lpstr>The Expected CLL</vt:lpstr>
      <vt:lpstr>EM: An Illustration</vt:lpstr>
      <vt:lpstr>Recap: ALT-OPT vs EM</vt:lpstr>
      <vt:lpstr>EM: Some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2232</cp:revision>
  <dcterms:created xsi:type="dcterms:W3CDTF">2020-07-07T20:42:16Z</dcterms:created>
  <dcterms:modified xsi:type="dcterms:W3CDTF">2020-11-30T08:39:19Z</dcterms:modified>
</cp:coreProperties>
</file>