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551" r:id="rId2"/>
    <p:sldId id="535" r:id="rId3"/>
    <p:sldId id="559" r:id="rId4"/>
    <p:sldId id="554" r:id="rId5"/>
    <p:sldId id="553" r:id="rId6"/>
    <p:sldId id="555" r:id="rId7"/>
    <p:sldId id="556" r:id="rId8"/>
    <p:sldId id="557" r:id="rId9"/>
    <p:sldId id="5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060AB2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tags" Target="../tags/tag2.xml"/><Relationship Id="rId6" Type="http://schemas.openxmlformats.org/officeDocument/2006/relationships/image" Target="../media/image37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2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95451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LVMs for Dimensionality Reduction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23593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80"/>
    </mc:Choice>
    <mc:Fallback xmlns="">
      <p:transition spd="slow" advTm="579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 latent variable model for dimensionality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Probabilistic PCA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Expectation maximization (EM) algorithm for MLE for PPCA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3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9"/>
    </mc:Choice>
    <mc:Fallback xmlns="">
      <p:transition spd="slow" advTm="31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Probabilistic PCA (PPCA)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obs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as a linear mapping of a latent var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+ Gaussian noise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Equivalent to saying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a zero-mean Gaussian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Joint distr.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Gaussian (since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 err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err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err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are individually Gaussian) and the marginal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889C6-4E7F-4823-957C-8D453205A3D4}"/>
                  </a:ext>
                </a:extLst>
              </p:cNvPr>
              <p:cNvSpPr txBox="1"/>
              <p:nvPr/>
            </p:nvSpPr>
            <p:spPr>
              <a:xfrm>
                <a:off x="4572000" y="1781505"/>
                <a:ext cx="35703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1" i="1"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889C6-4E7F-4823-957C-8D453205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81505"/>
                <a:ext cx="3570336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AB1857F1-F229-4123-93FF-4F17ED435BEB}"/>
                  </a:ext>
                </a:extLst>
              </p:cNvPr>
              <p:cNvSpPr/>
              <p:nvPr/>
            </p:nvSpPr>
            <p:spPr>
              <a:xfrm>
                <a:off x="8289720" y="1673671"/>
                <a:ext cx="2567170" cy="492444"/>
              </a:xfrm>
              <a:prstGeom prst="wedgeRectCallout">
                <a:avLst>
                  <a:gd name="adj1" fmla="val -58198"/>
                  <a:gd name="adj2" fmla="val 2623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Drawn from a zero-mean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Gaussian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AB1857F1-F229-4123-93FF-4F17ED435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720" y="1673671"/>
                <a:ext cx="2567170" cy="492444"/>
              </a:xfrm>
              <a:prstGeom prst="wedgeRectCallout">
                <a:avLst>
                  <a:gd name="adj1" fmla="val -58198"/>
                  <a:gd name="adj2" fmla="val 26235"/>
                </a:avLst>
              </a:prstGeom>
              <a:blipFill>
                <a:blip r:embed="rId7"/>
                <a:stretch>
                  <a:fillRect t="-3614" b="-132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3C04BF96-8BDF-4DB3-8C93-0F05E3608FE5}"/>
                  </a:ext>
                </a:extLst>
              </p:cNvPr>
              <p:cNvSpPr/>
              <p:nvPr/>
            </p:nvSpPr>
            <p:spPr>
              <a:xfrm>
                <a:off x="6722793" y="1568514"/>
                <a:ext cx="1188036" cy="249959"/>
              </a:xfrm>
              <a:prstGeom prst="wedgeRectCallout">
                <a:avLst>
                  <a:gd name="adj1" fmla="val -56786"/>
                  <a:gd name="adj2" fmla="val 530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</a:t>
                </a: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3C04BF96-8BDF-4DB3-8C93-0F05E3608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793" y="1568514"/>
                <a:ext cx="1188036" cy="249959"/>
              </a:xfrm>
              <a:prstGeom prst="wedgeRectCallout">
                <a:avLst>
                  <a:gd name="adj1" fmla="val -56786"/>
                  <a:gd name="adj2" fmla="val 53084"/>
                </a:avLst>
              </a:prstGeom>
              <a:blipFill>
                <a:blip r:embed="rId8"/>
                <a:stretch>
                  <a:fillRect t="-10204" r="-926" b="-163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F2B22F5C-1D52-4954-B2DF-9006D90B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80" y="3276736"/>
            <a:ext cx="37433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24392F5D-F162-4313-B919-0BF428AFD5E3}"/>
                  </a:ext>
                </a:extLst>
              </p:cNvPr>
              <p:cNvSpPr/>
              <p:nvPr/>
            </p:nvSpPr>
            <p:spPr>
              <a:xfrm>
                <a:off x="604007" y="3699545"/>
                <a:ext cx="2828487" cy="947227"/>
              </a:xfrm>
              <a:prstGeom prst="wedgeRectCallout">
                <a:avLst>
                  <a:gd name="adj1" fmla="val 66519"/>
                  <a:gd name="adj2" fmla="val 483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“reverse” (generative) way of thinking: first generate a low-dim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and then map it to generate the high-dim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24392F5D-F162-4313-B919-0BF428AFD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07" y="3699545"/>
                <a:ext cx="2828487" cy="947227"/>
              </a:xfrm>
              <a:prstGeom prst="wedgeRectCallout">
                <a:avLst>
                  <a:gd name="adj1" fmla="val 66519"/>
                  <a:gd name="adj2" fmla="val 48381"/>
                </a:avLst>
              </a:prstGeom>
              <a:blipFill>
                <a:blip r:embed="rId10"/>
                <a:stretch>
                  <a:fillRect l="-364" t="-633" b="-569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46D945-F5F2-4E18-8597-B4A528FF5F72}"/>
                  </a:ext>
                </a:extLst>
              </p:cNvPr>
              <p:cNvSpPr txBox="1"/>
              <p:nvPr/>
            </p:nvSpPr>
            <p:spPr>
              <a:xfrm>
                <a:off x="4756558" y="4942837"/>
                <a:ext cx="548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46D945-F5F2-4E18-8597-B4A528FF5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58" y="4942837"/>
                <a:ext cx="548996" cy="276999"/>
              </a:xfrm>
              <a:prstGeom prst="rect">
                <a:avLst/>
              </a:prstGeom>
              <a:blipFill>
                <a:blip r:embed="rId11"/>
                <a:stretch>
                  <a:fillRect l="-11111" r="-15556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0EC212-5D92-4466-BA6C-D898D1F44917}"/>
                  </a:ext>
                </a:extLst>
              </p:cNvPr>
              <p:cNvSpPr txBox="1"/>
              <p:nvPr/>
            </p:nvSpPr>
            <p:spPr>
              <a:xfrm>
                <a:off x="6906506" y="4109786"/>
                <a:ext cx="670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0EC212-5D92-4466-BA6C-D898D1F4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506" y="4109786"/>
                <a:ext cx="670568" cy="276999"/>
              </a:xfrm>
              <a:prstGeom prst="rect">
                <a:avLst/>
              </a:prstGeom>
              <a:blipFill>
                <a:blip r:embed="rId12"/>
                <a:stretch>
                  <a:fillRect l="-9091" t="-4348" r="-636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CDFD3C-25AF-47A3-A6FA-B0CEBA7AF292}"/>
                  </a:ext>
                </a:extLst>
              </p:cNvPr>
              <p:cNvSpPr txBox="1"/>
              <p:nvPr/>
            </p:nvSpPr>
            <p:spPr>
              <a:xfrm>
                <a:off x="3171740" y="6181298"/>
                <a:ext cx="5159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sSup>
                            <m:s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CDFD3C-25AF-47A3-A6FA-B0CEBA7A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40" y="6181298"/>
                <a:ext cx="5159233" cy="369332"/>
              </a:xfrm>
              <a:prstGeom prst="rect">
                <a:avLst/>
              </a:prstGeom>
              <a:blipFill>
                <a:blip r:embed="rId13"/>
                <a:stretch>
                  <a:fillRect l="-94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7D9C34C9-9AD9-44E4-8DC4-80039D503F62}"/>
                  </a:ext>
                </a:extLst>
              </p:cNvPr>
              <p:cNvSpPr/>
              <p:nvPr/>
            </p:nvSpPr>
            <p:spPr>
              <a:xfrm>
                <a:off x="8689241" y="5690060"/>
                <a:ext cx="3237514" cy="860570"/>
              </a:xfrm>
              <a:prstGeom prst="wedgeRectCallout">
                <a:avLst>
                  <a:gd name="adj1" fmla="val -57398"/>
                  <a:gd name="adj2" fmla="val 3570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covariance become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approx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low-rank (rank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and only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params needed, as opposed to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the full covariance</a:t>
                </a:r>
              </a:p>
            </p:txBody>
          </p:sp>
        </mc:Choice>
        <mc:Fallback xmlns="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7D9C34C9-9AD9-44E4-8DC4-80039D503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241" y="5690060"/>
                <a:ext cx="3237514" cy="860570"/>
              </a:xfrm>
              <a:prstGeom prst="wedgeRectCallout">
                <a:avLst>
                  <a:gd name="adj1" fmla="val -57398"/>
                  <a:gd name="adj2" fmla="val 35702"/>
                </a:avLst>
              </a:prstGeom>
              <a:blipFill>
                <a:blip r:embed="rId14"/>
                <a:stretch>
                  <a:fillRect t="-4828" b="-103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07EEAA42-6408-44C4-9D5C-2F84CE09DDD6}"/>
              </a:ext>
            </a:extLst>
          </p:cNvPr>
          <p:cNvSpPr/>
          <p:nvPr/>
        </p:nvSpPr>
        <p:spPr>
          <a:xfrm>
            <a:off x="9678375" y="4543932"/>
            <a:ext cx="1945072" cy="675904"/>
          </a:xfrm>
          <a:prstGeom prst="wedgeRectCallout">
            <a:avLst>
              <a:gd name="adj1" fmla="val 41611"/>
              <a:gd name="adj2" fmla="val 1176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Thus PPCA does a low-rank approximation of the 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peech Bubble: Rectangle 50">
                <a:extLst>
                  <a:ext uri="{FF2B5EF4-FFF2-40B4-BE49-F238E27FC236}">
                    <a16:creationId xmlns:a16="http://schemas.microsoft.com/office/drawing/2014/main" id="{CFC8BF7F-E17E-4668-895F-4C6E8527E055}"/>
                  </a:ext>
                </a:extLst>
              </p:cNvPr>
              <p:cNvSpPr/>
              <p:nvPr/>
            </p:nvSpPr>
            <p:spPr>
              <a:xfrm>
                <a:off x="9612568" y="3480049"/>
                <a:ext cx="2158722" cy="675904"/>
              </a:xfrm>
              <a:prstGeom prst="wedgeRectCallout">
                <a:avLst>
                  <a:gd name="adj1" fmla="val 41611"/>
                  <a:gd name="adj2" fmla="val 1176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Need to estimate fewer parameters (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opposed to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1" name="Speech Bubble: Rectangle 50">
                <a:extLst>
                  <a:ext uri="{FF2B5EF4-FFF2-40B4-BE49-F238E27FC236}">
                    <a16:creationId xmlns:a16="http://schemas.microsoft.com/office/drawing/2014/main" id="{CFC8BF7F-E17E-4668-895F-4C6E8527E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8" y="3480049"/>
                <a:ext cx="2158722" cy="675904"/>
              </a:xfrm>
              <a:prstGeom prst="wedgeRectCallout">
                <a:avLst>
                  <a:gd name="adj1" fmla="val 41611"/>
                  <a:gd name="adj2" fmla="val 117618"/>
                </a:avLst>
              </a:prstGeom>
              <a:blipFill>
                <a:blip r:embed="rId15"/>
                <a:stretch>
                  <a:fillRect l="-560" t="-26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6B16EF-6A02-4C88-A080-FA5A1F727D52}"/>
                  </a:ext>
                </a:extLst>
              </p:cNvPr>
              <p:cNvSpPr txBox="1"/>
              <p:nvPr/>
            </p:nvSpPr>
            <p:spPr>
              <a:xfrm>
                <a:off x="6402487" y="4281398"/>
                <a:ext cx="200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6B16EF-6A02-4C88-A080-FA5A1F72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87" y="4281398"/>
                <a:ext cx="200376" cy="276999"/>
              </a:xfrm>
              <a:prstGeom prst="rect">
                <a:avLst/>
              </a:prstGeom>
              <a:blipFill>
                <a:blip r:embed="rId16"/>
                <a:stretch>
                  <a:fillRect l="-27273" r="-27273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C0CD74E-CB11-4B20-B2BC-48F6C81F54EE}"/>
              </a:ext>
            </a:extLst>
          </p:cNvPr>
          <p:cNvSpPr/>
          <p:nvPr/>
        </p:nvSpPr>
        <p:spPr>
          <a:xfrm flipH="1">
            <a:off x="6356767" y="4333741"/>
            <a:ext cx="45719" cy="530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B413A2-353C-4CEA-8DF9-6D1A253D58B0}"/>
              </a:ext>
            </a:extLst>
          </p:cNvPr>
          <p:cNvCxnSpPr/>
          <p:nvPr/>
        </p:nvCxnSpPr>
        <p:spPr>
          <a:xfrm flipV="1">
            <a:off x="6297769" y="3882980"/>
            <a:ext cx="708338" cy="3984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9310EE-1F69-47E4-8976-6237E63E27C9}"/>
                  </a:ext>
                </a:extLst>
              </p:cNvPr>
              <p:cNvSpPr txBox="1"/>
              <p:nvPr/>
            </p:nvSpPr>
            <p:spPr>
              <a:xfrm>
                <a:off x="6334097" y="3839728"/>
                <a:ext cx="399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𝑾𝒛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9310EE-1F69-47E4-8976-6237E63E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097" y="3839728"/>
                <a:ext cx="399148" cy="276999"/>
              </a:xfrm>
              <a:prstGeom prst="rect">
                <a:avLst/>
              </a:prstGeom>
              <a:blipFill>
                <a:blip r:embed="rId17"/>
                <a:stretch>
                  <a:fillRect l="-12121" r="-15152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2E18CA4E-B143-4333-A77A-83769FD464E0}"/>
                  </a:ext>
                </a:extLst>
              </p:cNvPr>
              <p:cNvSpPr/>
              <p:nvPr/>
            </p:nvSpPr>
            <p:spPr>
              <a:xfrm>
                <a:off x="5214450" y="1558526"/>
                <a:ext cx="1188036" cy="249959"/>
              </a:xfrm>
              <a:prstGeom prst="wedgeRectCallout">
                <a:avLst>
                  <a:gd name="adj1" fmla="val -4210"/>
                  <a:gd name="adj2" fmla="val 814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offset 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2E18CA4E-B143-4333-A77A-83769FD46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450" y="1558526"/>
                <a:ext cx="1188036" cy="249959"/>
              </a:xfrm>
              <a:prstGeom prst="wedgeRectCallout">
                <a:avLst>
                  <a:gd name="adj1" fmla="val -4210"/>
                  <a:gd name="adj2" fmla="val 81422"/>
                </a:avLst>
              </a:prstGeom>
              <a:blipFill>
                <a:blip r:embed="rId18"/>
                <a:stretch>
                  <a:fillRect t="-103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79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800"/>
    </mc:Choice>
    <mc:Fallback xmlns="">
      <p:transition spd="slow" advTm="430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5" grpId="0" animBg="1"/>
      <p:bldP spid="36" grpId="0" animBg="1"/>
      <p:bldP spid="44" grpId="0" animBg="1"/>
      <p:bldP spid="15" grpId="0"/>
      <p:bldP spid="48" grpId="0"/>
      <p:bldP spid="21" grpId="0"/>
      <p:bldP spid="49" grpId="0" animBg="1"/>
      <p:bldP spid="50" grpId="0" animBg="1"/>
      <p:bldP spid="51" grpId="0" animBg="1"/>
      <p:bldP spid="3" grpId="0"/>
      <p:bldP spid="5" grpId="0" animBg="1"/>
      <p:bldP spid="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Benefits of Generative Models for Dim-Red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benefit: Once model parameters are learned, we can even generate new data,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Generate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condition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other benefits. For example, can do dim-red,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has part of it as missing.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0684B07-4154-4783-A682-23E5B4AA5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508" y="2702838"/>
            <a:ext cx="5518866" cy="305756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4643905-9008-4CD8-A3CD-041011E809EA}"/>
              </a:ext>
            </a:extLst>
          </p:cNvPr>
          <p:cNvSpPr/>
          <p:nvPr/>
        </p:nvSpPr>
        <p:spPr>
          <a:xfrm>
            <a:off x="8907614" y="3731583"/>
            <a:ext cx="1910639" cy="1000075"/>
          </a:xfrm>
          <a:prstGeom prst="wedgeRectCallout">
            <a:avLst>
              <a:gd name="adj1" fmla="val -66341"/>
              <a:gd name="adj2" fmla="val 169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Generated using a more sophisticated generative model, not PPCA (but similar in formulation)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45"/>
    </mc:Choice>
    <mc:Fallback xmlns="">
      <p:transition spd="slow" advTm="203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PPCA using 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ILL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𝑾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integrated out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Ignoring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for notational simplicity, ILL is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𝑾</m:t>
                        </m:r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maximize ILL but requires solving eigen-decomposition (PRML: 12.2.1)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EM will instead maximize expected CLL, with CLL given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Using and simplifying                                  ,                         and simplifying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Expected CLL will need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the expectations are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dirty="0">
                    <a:latin typeface="Abadi Extra Light" panose="020B0204020104020204" pitchFamily="34" charset="0"/>
                  </a:rPr>
                  <a:t> the conditional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754" r="-103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E1F3F81-D802-4F42-9541-294008BAC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39" y="3212498"/>
            <a:ext cx="11740616" cy="775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0E5D3-BDEE-4BEF-8D61-BEEDEBA5B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518" y="4127360"/>
            <a:ext cx="5453063" cy="592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550AD-549D-4C27-9192-04D794F0E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6132" y="4059288"/>
            <a:ext cx="2247900" cy="648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ECB4C-8D82-4C80-9711-49241AA057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536" y="4778863"/>
            <a:ext cx="9594628" cy="8293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80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160"/>
    </mc:Choice>
    <mc:Fallback xmlns="">
      <p:transition spd="slow" advTm="320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PPCA using 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EM algo for PPCA alternates between two steps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Compute conditional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given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Maximize the expected CLL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</a:t>
                </a:r>
                <a:r>
                  <a:rPr lang="en-IN" dirty="0" err="1">
                    <a:latin typeface="Abadi Extra Light" panose="020B0204020104020204" pitchFamily="34" charset="0"/>
                  </a:rPr>
                  <a:t>.r.t.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Taking derivative of expected CLL </a:t>
                </a:r>
                <a:r>
                  <a:rPr lang="en-IN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setting to zero gives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Required expectations can be found from the conditional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37ED39F-29E1-486F-860A-4CF7B3E285B6}"/>
                  </a:ext>
                </a:extLst>
              </p:cNvPr>
              <p:cNvSpPr/>
              <p:nvPr/>
            </p:nvSpPr>
            <p:spPr>
              <a:xfrm>
                <a:off x="9686282" y="708281"/>
                <a:ext cx="1479399" cy="705406"/>
              </a:xfrm>
              <a:prstGeom prst="wedgeRectCallout">
                <a:avLst>
                  <a:gd name="adj1" fmla="val -69332"/>
                  <a:gd name="adj2" fmla="val 519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Ignoring the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parameter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37ED39F-29E1-486F-860A-4CF7B3E28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282" y="708281"/>
                <a:ext cx="1479399" cy="705406"/>
              </a:xfrm>
              <a:prstGeom prst="wedgeRectCallout">
                <a:avLst>
                  <a:gd name="adj1" fmla="val -69332"/>
                  <a:gd name="adj2" fmla="val 51983"/>
                </a:avLst>
              </a:prstGeom>
              <a:blipFill>
                <a:blip r:embed="rId6"/>
                <a:stretch>
                  <a:fillRect t="-3200" r="-336" b="-8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EBA2289-5BE5-4809-9E06-954C739DE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2815" y="1920917"/>
            <a:ext cx="8536781" cy="477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CB4A60-D65D-4163-930D-B9C44475E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681" y="2719956"/>
            <a:ext cx="10122694" cy="8430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1BAF2B-128D-4DBA-8966-BF882E19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6" y="4139566"/>
            <a:ext cx="4273221" cy="101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CD6A4-3A03-47A2-A4F5-BA52ACA213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4402" y="5617790"/>
            <a:ext cx="6191251" cy="1012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4710863F-9B2C-4BBD-ABEE-9B98868FDFDB}"/>
                  </a:ext>
                </a:extLst>
              </p:cNvPr>
              <p:cNvSpPr/>
              <p:nvPr/>
            </p:nvSpPr>
            <p:spPr>
              <a:xfrm>
                <a:off x="6538270" y="131723"/>
                <a:ext cx="3148012" cy="994609"/>
              </a:xfrm>
              <a:prstGeom prst="wedgeRectCallout">
                <a:avLst>
                  <a:gd name="adj1" fmla="val -92769"/>
                  <a:gd name="adj2" fmla="val 14706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and Gaussian reverse conditional property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4710863F-9B2C-4BBD-ABEE-9B98868FD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270" y="131723"/>
                <a:ext cx="3148012" cy="994609"/>
              </a:xfrm>
              <a:prstGeom prst="wedgeRectCallout">
                <a:avLst>
                  <a:gd name="adj1" fmla="val -92769"/>
                  <a:gd name="adj2" fmla="val 147062"/>
                </a:avLst>
              </a:prstGeom>
              <a:blipFill>
                <a:blip r:embed="rId11"/>
                <a:stretch>
                  <a:fillRect t="-1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EF4B05FD-F1B6-4D9F-9079-4901E4515BD4}"/>
                  </a:ext>
                </a:extLst>
              </p:cNvPr>
              <p:cNvSpPr/>
              <p:nvPr/>
            </p:nvSpPr>
            <p:spPr>
              <a:xfrm>
                <a:off x="9686283" y="4139566"/>
                <a:ext cx="2319580" cy="705406"/>
              </a:xfrm>
              <a:prstGeom prst="wedgeRectCallout">
                <a:avLst>
                  <a:gd name="adj1" fmla="val -66451"/>
                  <a:gd name="adj2" fmla="val -553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likewise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well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EF4B05FD-F1B6-4D9F-9079-4901E4515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283" y="4139566"/>
                <a:ext cx="2319580" cy="705406"/>
              </a:xfrm>
              <a:prstGeom prst="wedgeRectCallout">
                <a:avLst>
                  <a:gd name="adj1" fmla="val -66451"/>
                  <a:gd name="adj2" fmla="val -55365"/>
                </a:avLst>
              </a:prstGeom>
              <a:blipFill>
                <a:blip r:embed="rId12"/>
                <a:stretch>
                  <a:fillRect r="-3761" b="-1162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57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69"/>
    </mc:Choice>
    <mc:Fallback xmlns="">
      <p:transition spd="slow" advTm="311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Full EM algo for PPCA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C4140-014B-414C-BEC9-2E667201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6" y="1145368"/>
            <a:ext cx="11058685" cy="470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B8FD5E-77EC-4454-A04D-7E3BA2A80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28" y="1769736"/>
            <a:ext cx="11625253" cy="16754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2CC252-0BE3-45D6-BD84-797EAF7CD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28" y="3599415"/>
            <a:ext cx="9513094" cy="18222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B80C7D-E131-4BC4-90B8-478DEE3CB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81" y="5421709"/>
            <a:ext cx="11428544" cy="4786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3A8ADC-A35D-4721-893B-BCC854195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76" y="5956391"/>
            <a:ext cx="11349037" cy="651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88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182"/>
    </mc:Choice>
    <mc:Fallback xmlns="">
      <p:transition spd="slow" advTm="318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Other Generative Models for Dim-Red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5F65457-4DB0-41DE-A836-2649FC2FA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Factor Analysis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is similar to PPCA except that the noise covariance of a diagonal matrix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use a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mixture of probabilistic PCA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for nonlinear dimensionality reduction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Data assumed to come from a mixture of low-rank Gaussians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Each low-rank Gaussian is a PPCA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Basically does clustering + dimensionality reduction in each cluster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Variational auto-encoders (VAE)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mapping is defined by deep neural net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Generative adversarial networks (GAN)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are models that can only generate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Some variants of GANs (e.g., bi-directional GAN) can also be used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5F65457-4DB0-41DE-A836-2649FC2FA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4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4AF79E9-23E9-49B2-B450-240B2D3C062E}"/>
              </a:ext>
            </a:extLst>
          </p:cNvPr>
          <p:cNvSpPr/>
          <p:nvPr/>
        </p:nvSpPr>
        <p:spPr>
          <a:xfrm>
            <a:off x="8936831" y="5186362"/>
            <a:ext cx="3094298" cy="540851"/>
          </a:xfrm>
          <a:prstGeom prst="wedgeRectCallout">
            <a:avLst>
              <a:gd name="adj1" fmla="val -60522"/>
              <a:gd name="adj2" fmla="val -412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VAE and GAN briefly when talking about deep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4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65457-4DB0-41DE-A836-2649FC2F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Deep neural networks</a:t>
            </a:r>
            <a:endParaRPr lang="en-IN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5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4.4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6.9|8|2.6|6.5|14.2|18.7|26.7|61.1|38.6|75.6|25.7|113.7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25|18|30.2|38.9|3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9.9|33.2|54|10.1|46.3|15.6|3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0|22.2|9.9|11.2|65.5|7.6|35|11|32.9|19.2|6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4|45.8|111.9|4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21.2|2.2|8.8|51.4|17.2|30.4|42.3|19.4|6.4|26.7|21.7|3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41034</TotalTime>
  <Words>638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LVMs for Dimensionality Reduction</vt:lpstr>
      <vt:lpstr>Plan</vt:lpstr>
      <vt:lpstr>Probabilistic PCA (PPCA)</vt:lpstr>
      <vt:lpstr>Benefits of Generative Models for Dim-Red</vt:lpstr>
      <vt:lpstr>Learning PPCA using EM</vt:lpstr>
      <vt:lpstr>Learning PPCA using EM</vt:lpstr>
      <vt:lpstr>Full EM algo for PPCA</vt:lpstr>
      <vt:lpstr>Other Generative Models for Dim-Red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2262</cp:revision>
  <dcterms:created xsi:type="dcterms:W3CDTF">2020-07-07T20:42:16Z</dcterms:created>
  <dcterms:modified xsi:type="dcterms:W3CDTF">2020-12-07T12:00:54Z</dcterms:modified>
</cp:coreProperties>
</file>