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dipta Saha" initials="SS" lastIdx="2" clrIdx="0">
    <p:extLst>
      <p:ext uri="{19B8F6BF-5375-455C-9EA6-DF929625EA0E}">
        <p15:presenceInfo xmlns:p15="http://schemas.microsoft.com/office/powerpoint/2012/main" userId="S::sudipta@iitbbs.ac.in::5ea95a5f-0ad5-451f-b35d-d02591a645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807"/>
  </p:normalViewPr>
  <p:slideViewPr>
    <p:cSldViewPr snapToGrid="0">
      <p:cViewPr varScale="1">
        <p:scale>
          <a:sx n="82" d="100"/>
          <a:sy n="82" d="100"/>
        </p:scale>
        <p:origin x="15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35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085AB-7BF6-634D-8235-B96F84441063}" type="datetimeFigureOut">
              <a:rPr lang="bn-IN" smtClean="0"/>
              <a:t>05-09-24</a:t>
            </a:fld>
            <a:endParaRPr lang="b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04342-CF1E-D940-B7ED-E275A62BD747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00717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428E5-3D32-A862-C945-F4B9F16E66C8}"/>
              </a:ext>
            </a:extLst>
          </p:cNvPr>
          <p:cNvCxnSpPr>
            <a:cxnSpLocks/>
          </p:cNvCxnSpPr>
          <p:nvPr userDrawn="1"/>
        </p:nvCxnSpPr>
        <p:spPr>
          <a:xfrm>
            <a:off x="0" y="1877780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1FB981-49BF-DD3A-77BA-0799ADEA3818}"/>
              </a:ext>
            </a:extLst>
          </p:cNvPr>
          <p:cNvSpPr txBox="1"/>
          <p:nvPr userDrawn="1"/>
        </p:nvSpPr>
        <p:spPr>
          <a:xfrm>
            <a:off x="296636" y="331159"/>
            <a:ext cx="8730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Networks and Systems Security</a:t>
            </a:r>
          </a:p>
          <a:p>
            <a:pPr algn="ctr"/>
            <a:r>
              <a:rPr lang="en-US" sz="4400" b="0" u="none" dirty="0">
                <a:latin typeface="Arial" panose="020B0604020202020204" pitchFamily="34" charset="0"/>
                <a:cs typeface="Arial" panose="020B0604020202020204" pitchFamily="34" charset="0"/>
              </a:rPr>
              <a:t>Tutorial-I</a:t>
            </a:r>
            <a:endParaRPr lang="bn-IN" sz="4400" b="0" u="none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BD192-04DB-5B3F-070C-9C358EC2E3E6}"/>
              </a:ext>
            </a:extLst>
          </p:cNvPr>
          <p:cNvSpPr txBox="1"/>
          <p:nvPr userDrawn="1"/>
        </p:nvSpPr>
        <p:spPr>
          <a:xfrm>
            <a:off x="3408641" y="2351934"/>
            <a:ext cx="5506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 </a:t>
            </a:r>
            <a:r>
              <a:rPr lang="en-IN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Sudipta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Saha</a:t>
            </a:r>
            <a:endParaRPr lang="en-IN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0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www.iitbbs.ac.in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profile.php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sudipta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IN" sz="2000" b="1" i="0" u="none" strike="noStrike" dirty="0">
              <a:solidFill>
                <a:srgbClr val="0432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Decentralized and Smart Systems Research Group (DSSRG)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sites.google.com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iitbbs.ac.in</a:t>
            </a:r>
            <a:r>
              <a:rPr lang="en-IN" sz="20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0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dssrg</a:t>
            </a:r>
            <a:endParaRPr lang="en-IN" sz="20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D21D2A4-6ED3-57C4-F993-0E26A8F1A4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30" y="2377161"/>
            <a:ext cx="2564631" cy="23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032F4-A864-8AB9-E2B2-1E469BDBEB6D}"/>
              </a:ext>
            </a:extLst>
          </p:cNvPr>
          <p:cNvSpPr txBox="1"/>
          <p:nvPr userDrawn="1"/>
        </p:nvSpPr>
        <p:spPr>
          <a:xfrm>
            <a:off x="-10890" y="5938162"/>
            <a:ext cx="93453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 Science &amp; Engineering, School of Electrical Sciences</a:t>
            </a:r>
            <a:endParaRPr lang="en-IN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Indian Institute of Technology Bhubaneswar</a:t>
            </a:r>
            <a:endParaRPr lang="en-IN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EA29F8-3EF4-961E-F6F8-3A29DEA8C02B}"/>
              </a:ext>
            </a:extLst>
          </p:cNvPr>
          <p:cNvCxnSpPr>
            <a:cxnSpLocks/>
          </p:cNvCxnSpPr>
          <p:nvPr userDrawn="1"/>
        </p:nvCxnSpPr>
        <p:spPr>
          <a:xfrm>
            <a:off x="5439" y="5900066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23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63" y="65316"/>
            <a:ext cx="8497041" cy="701443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63" y="1012364"/>
            <a:ext cx="8497041" cy="4996551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4529" y="6472246"/>
            <a:ext cx="547007" cy="24923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</a:lstStyle>
          <a:p>
            <a:fld id="{0A2F25A1-DD3A-DD45-BA8F-C2EC4EC4EE14}" type="slidenum">
              <a:rPr lang="bn-IN" smtClean="0"/>
              <a:pPr/>
              <a:t>‹#›</a:t>
            </a:fld>
            <a:endParaRPr lang="b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661C4-E3AC-1E6A-DD51-72844D8E89C2}"/>
              </a:ext>
            </a:extLst>
          </p:cNvPr>
          <p:cNvCxnSpPr>
            <a:cxnSpLocks/>
          </p:cNvCxnSpPr>
          <p:nvPr userDrawn="1"/>
        </p:nvCxnSpPr>
        <p:spPr>
          <a:xfrm>
            <a:off x="0" y="849083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16346C-1C2A-3029-106C-B72518ED413A}"/>
              </a:ext>
            </a:extLst>
          </p:cNvPr>
          <p:cNvCxnSpPr>
            <a:cxnSpLocks/>
          </p:cNvCxnSpPr>
          <p:nvPr userDrawn="1"/>
        </p:nvCxnSpPr>
        <p:spPr>
          <a:xfrm>
            <a:off x="804451" y="6324604"/>
            <a:ext cx="83212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B7D344-28F5-442F-72FC-5B57E5536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66" y="5997353"/>
            <a:ext cx="908518" cy="84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9D004D-8D45-DE37-5C39-732D817A2C34}"/>
              </a:ext>
            </a:extLst>
          </p:cNvPr>
          <p:cNvSpPr txBox="1"/>
          <p:nvPr userDrawn="1"/>
        </p:nvSpPr>
        <p:spPr>
          <a:xfrm>
            <a:off x="804451" y="6385838"/>
            <a:ext cx="7818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Networks and Systems Security | Tutorial-1 | Dr Sudipta Saha</a:t>
            </a:r>
            <a:endParaRPr lang="bn-I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2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26C10-BA43-7846-2EDB-EC99E4767C7C}"/>
              </a:ext>
            </a:extLst>
          </p:cNvPr>
          <p:cNvSpPr txBox="1"/>
          <p:nvPr userDrawn="1"/>
        </p:nvSpPr>
        <p:spPr>
          <a:xfrm>
            <a:off x="685800" y="501722"/>
            <a:ext cx="79356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72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address your queries in an email to the respective TA with a CC to the course instructor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To: </a:t>
            </a:r>
            <a:endParaRPr lang="en-IN" sz="9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CC: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sudipta@iitbbs.ac.in</a:t>
            </a:r>
            <a:endParaRPr lang="bn-IN" sz="96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C1CD2-6D78-B09B-8139-0C8F83F7653D}"/>
              </a:ext>
            </a:extLst>
          </p:cNvPr>
          <p:cNvSpPr txBox="1"/>
          <p:nvPr userDrawn="1"/>
        </p:nvSpPr>
        <p:spPr>
          <a:xfrm>
            <a:off x="408214" y="3906383"/>
            <a:ext cx="82132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Decentralized and Smart Systems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 Group (DSSRG) </a:t>
            </a:r>
            <a:endParaRPr lang="en-IN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IN" sz="2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www://</a:t>
            </a:r>
            <a:r>
              <a:rPr lang="en-IN" sz="2800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sites.google.com</a:t>
            </a:r>
            <a:r>
              <a:rPr lang="en-IN" sz="2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800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iitbbs.ac.in</a:t>
            </a:r>
            <a:r>
              <a:rPr lang="en-IN" sz="28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800" b="1" i="0" u="none" strike="noStrik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dssrg</a:t>
            </a:r>
            <a:endParaRPr lang="en-IN" sz="2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bn-I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2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47DE-57E9-E845-BFB7-DB1825F8D817}" type="datetimeFigureOut">
              <a:rPr lang="bn-IN" smtClean="0"/>
              <a:t>05-09-24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25A1-DD3A-DD45-BA8F-C2EC4EC4EE14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52454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46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0A2E-5AA8-F952-85CB-BFC405619B7E}"/>
              </a:ext>
            </a:extLst>
          </p:cNvPr>
          <p:cNvSpPr txBox="1"/>
          <p:nvPr/>
        </p:nvSpPr>
        <p:spPr>
          <a:xfrm>
            <a:off x="967563" y="267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4CCFBF-C763-B8C9-8EDB-FDEC7832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88" y="1033619"/>
            <a:ext cx="8916465" cy="499420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333333"/>
                </a:solidFill>
              </a:rPr>
              <a:t>Suppose that at time t=0, node A starts transmitting the frame. The minimum time A can finish transmitting is t = 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512-bit times.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333333"/>
                </a:solidFill>
              </a:rPr>
              <a:t>● In the worst case, node B begins transmission at a time just before the first bit of node A arrives at node B before the propagation delay. So, node B starts its transmission at time t = 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324-bit times.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333333"/>
                </a:solidFill>
              </a:rPr>
              <a:t>● The propagation delay between node A and node B is 325-bit times. So, the first bit of node B arrives at node A at time =324 + 325 = 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649-bit times. </a:t>
            </a:r>
            <a:r>
              <a:rPr lang="en-US" sz="1800" b="0" i="0" u="none" strike="noStrike" baseline="0" dirty="0">
                <a:solidFill>
                  <a:srgbClr val="333333"/>
                </a:solidFill>
              </a:rPr>
              <a:t>Therefore, in the worst case, B’s signal reaches A at t = 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649 bit times </a:t>
            </a:r>
            <a:r>
              <a:rPr lang="en-US" sz="1800" b="0" i="0" u="none" strike="noStrike" baseline="0" dirty="0">
                <a:solidFill>
                  <a:srgbClr val="333333"/>
                </a:solidFill>
              </a:rPr>
              <a:t>= 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0.06 </a:t>
            </a:r>
            <a:r>
              <a:rPr lang="en-US" sz="1800" b="1" i="0" u="none" strike="noStrike" baseline="0" dirty="0" err="1">
                <a:solidFill>
                  <a:srgbClr val="333333"/>
                </a:solidFill>
              </a:rPr>
              <a:t>ms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 approx.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333333"/>
                </a:solidFill>
              </a:rPr>
              <a:t>● If the frame size &lt;= 649 bits. Then, 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Node A will never detect that a collision is happened.</a:t>
            </a:r>
          </a:p>
          <a:p>
            <a:pPr marL="0" indent="0" algn="l">
              <a:buNone/>
            </a:pPr>
            <a:endParaRPr lang="en-US" sz="1800" b="1" i="0" u="none" strike="noStrike" baseline="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333333"/>
                </a:solidFill>
              </a:rPr>
              <a:t>● If the frame size &gt; 649 bits. Then, </a:t>
            </a:r>
            <a:r>
              <a:rPr lang="en-US" sz="1800" b="1" i="0" u="none" strike="noStrike" baseline="0" dirty="0">
                <a:solidFill>
                  <a:srgbClr val="333333"/>
                </a:solidFill>
              </a:rPr>
              <a:t>Node A gets to know about the collision.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4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E25294-4CBB-7D9F-F779-45529F03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79" y="1138207"/>
            <a:ext cx="8860567" cy="3071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Imagine you are sending a file from your computer to a friend's computer over the Internet. The data travels through several connections between your computer and your friend's computer. Some of these connections are fast, and some are slow.</a:t>
            </a:r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r>
              <a:rPr lang="en-US" sz="2000" dirty="0"/>
              <a:t>Which connection in the path between your computer and your friend's computer will determine how quickly the file can be sent?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FA11AC-9676-2364-D9A1-ADC662C643CD}"/>
              </a:ext>
            </a:extLst>
          </p:cNvPr>
          <p:cNvSpPr/>
          <p:nvPr/>
        </p:nvSpPr>
        <p:spPr>
          <a:xfrm>
            <a:off x="536265" y="4246835"/>
            <a:ext cx="791219" cy="6683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D5CE7F-F7BB-8060-94F6-803E4203F5F8}"/>
              </a:ext>
            </a:extLst>
          </p:cNvPr>
          <p:cNvSpPr/>
          <p:nvPr/>
        </p:nvSpPr>
        <p:spPr>
          <a:xfrm>
            <a:off x="7546665" y="4246835"/>
            <a:ext cx="791219" cy="6683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8F558B-A2A1-76E7-468F-248DEE526462}"/>
              </a:ext>
            </a:extLst>
          </p:cNvPr>
          <p:cNvCxnSpPr>
            <a:stCxn id="6" idx="6"/>
          </p:cNvCxnSpPr>
          <p:nvPr/>
        </p:nvCxnSpPr>
        <p:spPr>
          <a:xfrm flipV="1">
            <a:off x="1327484" y="4581019"/>
            <a:ext cx="972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693850-DCCF-2292-D495-5C426A8D3799}"/>
              </a:ext>
            </a:extLst>
          </p:cNvPr>
          <p:cNvSpPr/>
          <p:nvPr/>
        </p:nvSpPr>
        <p:spPr>
          <a:xfrm>
            <a:off x="2341738" y="4246832"/>
            <a:ext cx="994372" cy="668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E2A22-66D4-05AE-CA6D-2956571ACC76}"/>
              </a:ext>
            </a:extLst>
          </p:cNvPr>
          <p:cNvSpPr/>
          <p:nvPr/>
        </p:nvSpPr>
        <p:spPr>
          <a:xfrm>
            <a:off x="5727195" y="4246834"/>
            <a:ext cx="994372" cy="668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99481C-C081-7C0D-2862-04FCD4A26991}"/>
              </a:ext>
            </a:extLst>
          </p:cNvPr>
          <p:cNvCxnSpPr>
            <a:cxnSpLocks/>
          </p:cNvCxnSpPr>
          <p:nvPr/>
        </p:nvCxnSpPr>
        <p:spPr>
          <a:xfrm flipV="1">
            <a:off x="6473645" y="4581015"/>
            <a:ext cx="122959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783180-9737-EF40-C7F9-7832CD991629}"/>
              </a:ext>
            </a:extLst>
          </p:cNvPr>
          <p:cNvCxnSpPr>
            <a:cxnSpLocks/>
          </p:cNvCxnSpPr>
          <p:nvPr/>
        </p:nvCxnSpPr>
        <p:spPr>
          <a:xfrm flipV="1">
            <a:off x="2727404" y="4581013"/>
            <a:ext cx="122959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8042F-75CC-B480-E1B3-03224F3C2508}"/>
              </a:ext>
            </a:extLst>
          </p:cNvPr>
          <p:cNvCxnSpPr>
            <a:cxnSpLocks/>
          </p:cNvCxnSpPr>
          <p:nvPr/>
        </p:nvCxnSpPr>
        <p:spPr>
          <a:xfrm>
            <a:off x="5030509" y="4581015"/>
            <a:ext cx="79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A2E5DC-2760-7A03-BEF9-417F348F21FA}"/>
              </a:ext>
            </a:extLst>
          </p:cNvPr>
          <p:cNvCxnSpPr>
            <a:cxnSpLocks/>
          </p:cNvCxnSpPr>
          <p:nvPr/>
        </p:nvCxnSpPr>
        <p:spPr>
          <a:xfrm>
            <a:off x="4007252" y="4581015"/>
            <a:ext cx="9872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9FB994-453E-DAA8-D3A6-191CCF81E6BE}"/>
              </a:ext>
            </a:extLst>
          </p:cNvPr>
          <p:cNvSpPr txBox="1"/>
          <p:nvPr/>
        </p:nvSpPr>
        <p:spPr>
          <a:xfrm>
            <a:off x="764390" y="4396349"/>
            <a:ext cx="36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EDA62-81B8-D912-2514-312923F8D2EA}"/>
              </a:ext>
            </a:extLst>
          </p:cNvPr>
          <p:cNvSpPr txBox="1"/>
          <p:nvPr/>
        </p:nvSpPr>
        <p:spPr>
          <a:xfrm>
            <a:off x="7733039" y="4381122"/>
            <a:ext cx="35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3B785A-096F-AA37-4D7B-6ECB684A28DA}"/>
              </a:ext>
            </a:extLst>
          </p:cNvPr>
          <p:cNvSpPr txBox="1"/>
          <p:nvPr/>
        </p:nvSpPr>
        <p:spPr>
          <a:xfrm>
            <a:off x="2597855" y="4396352"/>
            <a:ext cx="48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3E175A-BAD0-9523-3ED6-B972D0EDE604}"/>
              </a:ext>
            </a:extLst>
          </p:cNvPr>
          <p:cNvSpPr txBox="1"/>
          <p:nvPr/>
        </p:nvSpPr>
        <p:spPr>
          <a:xfrm>
            <a:off x="6002210" y="4396352"/>
            <a:ext cx="49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63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41B-6DB7-251B-5BD3-3AF98A35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slowest connection in the path will determine the overall speed of the file transfer, which is called the throughput of the network.</a:t>
            </a:r>
            <a:endParaRPr lang="en-US" sz="3600" dirty="0"/>
          </a:p>
          <a:p>
            <a:pPr marL="0" indent="0">
              <a:buNone/>
            </a:pPr>
            <a:endParaRPr lang="en-IN" dirty="0">
              <a:effectLst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0A2E-5AA8-F952-85CB-BFC405619B7E}"/>
              </a:ext>
            </a:extLst>
          </p:cNvPr>
          <p:cNvSpPr txBox="1"/>
          <p:nvPr/>
        </p:nvSpPr>
        <p:spPr>
          <a:xfrm>
            <a:off x="967563" y="267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n-IN" dirty="0"/>
          </a:p>
        </p:txBody>
      </p:sp>
    </p:spTree>
    <p:extLst>
      <p:ext uri="{BB962C8B-B14F-4D97-AF65-F5344CB8AC3E}">
        <p14:creationId xmlns:p14="http://schemas.microsoft.com/office/powerpoint/2010/main" val="380433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41B-6DB7-251B-5BD3-3AF98A35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cs typeface="Arial" panose="020B0604020202020204" pitchFamily="34" charset="0"/>
              </a:rPr>
              <a:t>Ayush Kumar. </a:t>
            </a:r>
          </a:p>
          <a:p>
            <a:pPr marL="0" indent="0">
              <a:buNone/>
            </a:pPr>
            <a:r>
              <a:rPr lang="en-IN" sz="2200" dirty="0">
                <a:cs typeface="Arial" panose="020B0604020202020204" pitchFamily="34" charset="0"/>
              </a:rPr>
              <a:t>Roll no: 20CS02008 	  </a:t>
            </a:r>
          </a:p>
          <a:p>
            <a:pPr marL="0" indent="0">
              <a:buNone/>
            </a:pPr>
            <a:r>
              <a:rPr lang="en-IN" sz="2200" dirty="0">
                <a:cs typeface="Arial" panose="020B0604020202020204" pitchFamily="34" charset="0"/>
              </a:rPr>
              <a:t>Mobile No: 8875231058</a:t>
            </a:r>
            <a:endParaRPr lang="en-IN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9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7CF1EA-DDBB-6D90-8A9D-D5C17580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" y="1172482"/>
            <a:ext cx="884697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333333"/>
                </a:solidFill>
              </a:rPr>
              <a:t>In CSMA/CD, what is the probability that a node chooses </a:t>
            </a:r>
            <a:r>
              <a:rPr lang="el-GR" sz="1800" b="1" i="0" u="none" strike="noStrike" baseline="0" dirty="0">
                <a:latin typeface="TimesNewRomanPS-BoldMT"/>
              </a:rPr>
              <a:t>τ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= 4 after the fifth collision from the back-off race? The result </a:t>
            </a:r>
            <a:r>
              <a:rPr lang="el-GR" sz="1800" b="1" i="0" u="none" strike="noStrike" baseline="0" dirty="0">
                <a:latin typeface="TimesNewRomanPS-BoldMT"/>
              </a:rPr>
              <a:t>τ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= 4 corresponds to a delay of how many seconds on a 10 Mbps Ethernet?</a:t>
            </a:r>
          </a:p>
          <a:p>
            <a:pPr marL="0" indent="0" algn="l">
              <a:buNone/>
            </a:pPr>
            <a:endParaRPr lang="en-US" sz="18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FF0000"/>
                </a:solidFill>
              </a:rPr>
              <a:t>Minimum frame size on Ethernet = </a:t>
            </a:r>
            <a:r>
              <a:rPr lang="en-US" sz="2000" b="1" i="0" u="none" strike="noStrike" baseline="0" dirty="0">
                <a:solidFill>
                  <a:srgbClr val="FF0000"/>
                </a:solidFill>
              </a:rPr>
              <a:t>512 bits </a:t>
            </a:r>
            <a:r>
              <a:rPr lang="en-US" sz="2000" b="0" i="0" u="none" strike="noStrike" baseline="0" dirty="0">
                <a:solidFill>
                  <a:srgbClr val="FF0000"/>
                </a:solidFill>
              </a:rPr>
              <a:t>= </a:t>
            </a:r>
            <a:r>
              <a:rPr lang="en-US" sz="2000" b="1" i="0" u="none" strike="noStrike" baseline="0" dirty="0">
                <a:solidFill>
                  <a:srgbClr val="FF0000"/>
                </a:solidFill>
              </a:rPr>
              <a:t>64 bytes</a:t>
            </a:r>
          </a:p>
          <a:p>
            <a:pPr marL="0" indent="0" algn="l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153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0A2E-5AA8-F952-85CB-BFC405619B7E}"/>
              </a:ext>
            </a:extLst>
          </p:cNvPr>
          <p:cNvSpPr txBox="1"/>
          <p:nvPr/>
        </p:nvSpPr>
        <p:spPr>
          <a:xfrm>
            <a:off x="967563" y="267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D0301A-3CB3-55C3-108D-F5BEE043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253331"/>
            <a:ext cx="9023683" cy="4351338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333333"/>
                </a:solidFill>
              </a:rPr>
              <a:t>In CSMA/CD, after the 5th collision, the range of possible values will be </a:t>
            </a:r>
            <a:r>
              <a:rPr lang="en-US" sz="2000" b="1" i="0" u="none" strike="noStrike" baseline="0" dirty="0">
                <a:solidFill>
                  <a:srgbClr val="333333"/>
                </a:solidFill>
              </a:rPr>
              <a:t>{0,1,2,…31}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. The size is 32. So the probability of choosing any particular value of </a:t>
            </a:r>
            <a:r>
              <a:rPr lang="el-GR" sz="1800" b="1" i="0" u="none" strike="noStrike" baseline="0" dirty="0">
                <a:latin typeface="TimesNewRomanPS-BoldMT"/>
              </a:rPr>
              <a:t>τ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 = 1/32.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333333"/>
                </a:solidFill>
              </a:rPr>
              <a:t>	The probability that a node chooses </a:t>
            </a:r>
            <a:r>
              <a:rPr lang="el-GR" sz="1800" b="1" i="0" u="none" strike="noStrike" baseline="0" dirty="0">
                <a:latin typeface="TimesNewRomanPS-BoldMT"/>
              </a:rPr>
              <a:t>τ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 = 4 is </a:t>
            </a:r>
            <a:r>
              <a:rPr lang="en-US" sz="2000" b="1" i="0" u="none" strike="noStrike" baseline="0" dirty="0">
                <a:solidFill>
                  <a:srgbClr val="333333"/>
                </a:solidFill>
              </a:rPr>
              <a:t>1/32 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= </a:t>
            </a:r>
            <a:r>
              <a:rPr lang="en-US" sz="2000" b="1" i="0" u="none" strike="noStrike" baseline="0" dirty="0">
                <a:solidFill>
                  <a:srgbClr val="333333"/>
                </a:solidFill>
              </a:rPr>
              <a:t>0.03125.</a:t>
            </a:r>
          </a:p>
          <a:p>
            <a:pPr marL="0" indent="0" algn="l">
              <a:buNone/>
            </a:pPr>
            <a:endParaRPr lang="en-US" sz="2000" b="1" dirty="0">
              <a:solidFill>
                <a:srgbClr val="333333"/>
              </a:solidFill>
            </a:endParaRPr>
          </a:p>
          <a:p>
            <a:r>
              <a:rPr lang="en-US" sz="2000" b="0" i="0" u="none" strike="noStrike" baseline="0" dirty="0">
                <a:solidFill>
                  <a:srgbClr val="333333"/>
                </a:solidFill>
              </a:rPr>
              <a:t>For Ethernet, the amount of time a node waits is k x 512 bit times.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333333"/>
                </a:solidFill>
              </a:rPr>
              <a:t>			= </a:t>
            </a:r>
            <a:r>
              <a:rPr lang="en-IN" sz="2000" b="0" i="0" u="none" strike="noStrike" baseline="0" dirty="0">
                <a:solidFill>
                  <a:srgbClr val="333333"/>
                </a:solidFill>
              </a:rPr>
              <a:t>(</a:t>
            </a:r>
            <a:r>
              <a:rPr lang="el-GR" sz="1800" b="1" i="0" u="none" strike="noStrike" baseline="0" dirty="0">
                <a:latin typeface="TimesNewRomanPS-BoldMT"/>
              </a:rPr>
              <a:t>τ</a:t>
            </a:r>
            <a:r>
              <a:rPr lang="en-IN" sz="2000" b="0" i="0" u="none" strike="noStrike" baseline="0" dirty="0">
                <a:solidFill>
                  <a:srgbClr val="333333"/>
                </a:solidFill>
              </a:rPr>
              <a:t> x 512/10*10</a:t>
            </a:r>
            <a:r>
              <a:rPr lang="en-IN" sz="2000" b="0" i="0" u="none" strike="noStrike" baseline="30000" dirty="0">
                <a:solidFill>
                  <a:srgbClr val="333333"/>
                </a:solidFill>
              </a:rPr>
              <a:t>6</a:t>
            </a:r>
            <a:r>
              <a:rPr lang="en-IN" sz="2000" b="0" i="0" u="none" strike="noStrike" baseline="0" dirty="0">
                <a:solidFill>
                  <a:srgbClr val="333333"/>
                </a:solidFill>
              </a:rPr>
              <a:t>) s = (2048/10*1000*1000) s</a:t>
            </a:r>
          </a:p>
          <a:p>
            <a:pPr marL="0" indent="0" algn="l">
              <a:buNone/>
            </a:pPr>
            <a:r>
              <a:rPr lang="en-IN" sz="2000" b="1" i="0" u="none" strike="noStrike" baseline="0" dirty="0">
                <a:solidFill>
                  <a:srgbClr val="333333"/>
                </a:solidFill>
              </a:rPr>
              <a:t>			= 0.2 ms </a:t>
            </a:r>
            <a:r>
              <a:rPr lang="en-IN" sz="2000" b="0" i="0" u="none" strike="noStrike" baseline="0" dirty="0">
                <a:solidFill>
                  <a:srgbClr val="333333"/>
                </a:solidFill>
              </a:rPr>
              <a:t>(approx.)</a:t>
            </a:r>
          </a:p>
          <a:p>
            <a:pPr algn="l"/>
            <a:r>
              <a:rPr lang="en-US" sz="1800" b="0" i="0" u="none" strike="noStrike" baseline="0" dirty="0">
                <a:solidFill>
                  <a:srgbClr val="38761D"/>
                </a:solidFill>
              </a:rPr>
              <a:t>This is because at minimum 512 bits will be sent by any node, so it should wait at least that long to reduce collisions.</a:t>
            </a:r>
            <a:endParaRPr lang="en-IN" sz="3600" dirty="0"/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11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508FEC-FFF2-B507-2161-524B94AD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1231525"/>
            <a:ext cx="8714732" cy="257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333333"/>
                </a:solidFill>
              </a:rPr>
              <a:t>A 2 km long broadcast LAN has 10</a:t>
            </a:r>
            <a:r>
              <a:rPr lang="en-US" sz="2400" b="0" i="0" u="none" strike="noStrike" baseline="30000" dirty="0">
                <a:solidFill>
                  <a:srgbClr val="333333"/>
                </a:solidFill>
              </a:rPr>
              <a:t>7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bps bandwidth and uses CSMA/CD. The signal travels along the wire at 2 x 10</a:t>
            </a:r>
            <a:r>
              <a:rPr lang="en-US" sz="2400" b="0" i="0" u="none" strike="noStrike" baseline="30000" dirty="0">
                <a:solidFill>
                  <a:srgbClr val="333333"/>
                </a:solidFill>
              </a:rPr>
              <a:t>8</a:t>
            </a:r>
            <a:r>
              <a:rPr lang="en-US" sz="2400" b="0" i="0" u="none" strike="noStrike" baseline="0" dirty="0">
                <a:solidFill>
                  <a:srgbClr val="333333"/>
                </a:solidFill>
              </a:rPr>
              <a:t> m/sec. What is the minimum packet size that can be used on this network?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</a:rPr>
              <a:t>Hint: Relation is derived from the CSMA/CD technique used to avoid collision detection </a:t>
            </a:r>
            <a:r>
              <a:rPr lang="en-US" sz="1800" dirty="0">
                <a:solidFill>
                  <a:srgbClr val="FF0000"/>
                </a:solidFill>
              </a:rPr>
              <a:t>by the transmitter.</a:t>
            </a:r>
            <a:endParaRPr lang="en-US" sz="1800" b="0" i="0" u="none" strike="noStrike" baseline="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216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0A2E-5AA8-F952-85CB-BFC405619B7E}"/>
              </a:ext>
            </a:extLst>
          </p:cNvPr>
          <p:cNvSpPr txBox="1"/>
          <p:nvPr/>
        </p:nvSpPr>
        <p:spPr>
          <a:xfrm>
            <a:off x="967563" y="267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0642E3-C4BA-BB78-DB97-0E0FC2BB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3" y="950495"/>
            <a:ext cx="8879305" cy="51330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Given:</a:t>
            </a:r>
          </a:p>
          <a:p>
            <a:pPr marL="0" indent="0" algn="l">
              <a:buNone/>
            </a:pPr>
            <a:r>
              <a:rPr lang="en-US" sz="2000" dirty="0"/>
              <a:t>Distance = 2 km,  Bandwidth = 10</a:t>
            </a:r>
            <a:r>
              <a:rPr lang="en-US" sz="2000" baseline="30000" dirty="0"/>
              <a:t>7</a:t>
            </a:r>
            <a:r>
              <a:rPr lang="en-US" sz="2000" dirty="0"/>
              <a:t> bps,   Speed = 2 x 10</a:t>
            </a:r>
            <a:r>
              <a:rPr lang="en-US" sz="2000" baseline="30000" dirty="0"/>
              <a:t>8</a:t>
            </a:r>
            <a:r>
              <a:rPr lang="en-US" sz="2000" dirty="0"/>
              <a:t> m/sec</a:t>
            </a:r>
          </a:p>
          <a:p>
            <a:pPr marL="0" indent="0" algn="ctr">
              <a:buNone/>
            </a:pPr>
            <a:r>
              <a:rPr lang="fr-FR" sz="2000" dirty="0">
                <a:solidFill>
                  <a:srgbClr val="FF0000"/>
                </a:solidFill>
              </a:rPr>
              <a:t>frame size &gt;= 2 * Bandwidth_delay_product</a:t>
            </a:r>
          </a:p>
          <a:p>
            <a:pPr marL="0" indent="0" algn="l">
              <a:buNone/>
            </a:pPr>
            <a:r>
              <a:rPr lang="fr-FR" sz="2000" dirty="0"/>
              <a:t>	Propagation Delay (Tp)  = Distance / Propagation speed</a:t>
            </a:r>
          </a:p>
          <a:p>
            <a:pPr marL="0" indent="0" algn="l">
              <a:buNone/>
            </a:pPr>
            <a:r>
              <a:rPr lang="fr-FR" sz="2000" dirty="0"/>
              <a:t>				= 2 km / (2 x 10</a:t>
            </a:r>
            <a:r>
              <a:rPr lang="fr-FR" sz="2000" baseline="30000" dirty="0"/>
              <a:t>8</a:t>
            </a:r>
            <a:r>
              <a:rPr lang="fr-FR" sz="2000" dirty="0"/>
              <a:t> m/sec)</a:t>
            </a:r>
          </a:p>
          <a:p>
            <a:pPr marL="0" indent="0" algn="l">
              <a:buNone/>
            </a:pPr>
            <a:r>
              <a:rPr lang="fr-FR" sz="2000" dirty="0"/>
              <a:t>				= 2 x 10</a:t>
            </a:r>
            <a:r>
              <a:rPr lang="fr-FR" sz="2000" baseline="30000" dirty="0"/>
              <a:t>3</a:t>
            </a:r>
            <a:r>
              <a:rPr lang="fr-FR" sz="2000" dirty="0"/>
              <a:t> m / (2 x 10</a:t>
            </a:r>
            <a:r>
              <a:rPr lang="fr-FR" sz="2000" baseline="30000" dirty="0"/>
              <a:t>8</a:t>
            </a:r>
            <a:r>
              <a:rPr lang="fr-FR" sz="2000" dirty="0"/>
              <a:t> m/sec)</a:t>
            </a:r>
          </a:p>
          <a:p>
            <a:pPr marL="0" indent="0" algn="l">
              <a:buNone/>
            </a:pPr>
            <a:r>
              <a:rPr lang="fr-FR" sz="2000" dirty="0"/>
              <a:t>				= 10</a:t>
            </a:r>
            <a:r>
              <a:rPr lang="fr-FR" sz="2000" baseline="30000" dirty="0"/>
              <a:t>-5</a:t>
            </a:r>
            <a:r>
              <a:rPr lang="fr-FR" sz="2000" dirty="0"/>
              <a:t> sec</a:t>
            </a:r>
          </a:p>
          <a:p>
            <a:pPr marL="0" indent="0" algn="l">
              <a:buNone/>
            </a:pPr>
            <a:r>
              <a:rPr lang="en-IN" sz="2000" dirty="0"/>
              <a:t>	Minimum frame size  	= 2 x Propagation delay x Bandwidth</a:t>
            </a:r>
          </a:p>
          <a:p>
            <a:pPr marL="0" indent="0" algn="l">
              <a:buNone/>
            </a:pPr>
            <a:r>
              <a:rPr lang="en-IN" sz="2000" dirty="0"/>
              <a:t>				= 2 x 10</a:t>
            </a:r>
            <a:r>
              <a:rPr lang="en-IN" sz="2000" baseline="30000" dirty="0"/>
              <a:t>-5</a:t>
            </a:r>
            <a:r>
              <a:rPr lang="en-IN" sz="2000" dirty="0"/>
              <a:t> sec x 10</a:t>
            </a:r>
            <a:r>
              <a:rPr lang="en-IN" sz="2000" baseline="30000" dirty="0"/>
              <a:t>7</a:t>
            </a:r>
            <a:r>
              <a:rPr lang="en-IN" sz="2000" dirty="0"/>
              <a:t> bits per sec</a:t>
            </a:r>
          </a:p>
          <a:p>
            <a:pPr marL="0" indent="0" algn="l">
              <a:buNone/>
            </a:pPr>
            <a:r>
              <a:rPr lang="en-IN" sz="2000" dirty="0"/>
              <a:t>				= 200 bit or 25 Bytes</a:t>
            </a:r>
          </a:p>
        </p:txBody>
      </p:sp>
    </p:spTree>
    <p:extLst>
      <p:ext uri="{BB962C8B-B14F-4D97-AF65-F5344CB8AC3E}">
        <p14:creationId xmlns:p14="http://schemas.microsoft.com/office/powerpoint/2010/main" val="160326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FC83A-7E84-0FFB-E30D-63733245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1243558"/>
            <a:ext cx="8726763" cy="1571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/>
              <a:t>A and B are the only two stations on Ethernet. Each has a steady queue of frames to send. Both A and B attempt to transmit a frame, collide and What is the probability that A wins the first back-off race?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0191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60A2E-5AA8-F952-85CB-BFC405619B7E}"/>
              </a:ext>
            </a:extLst>
          </p:cNvPr>
          <p:cNvSpPr txBox="1"/>
          <p:nvPr/>
        </p:nvSpPr>
        <p:spPr>
          <a:xfrm>
            <a:off x="967563" y="2679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B0680F-6EF5-EF71-5461-FD9DA9841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12172"/>
            <a:ext cx="8162343" cy="51359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/>
              <a:t>During the first transmission collision happens,</a:t>
            </a:r>
          </a:p>
          <a:p>
            <a:pPr marL="0" indent="0" algn="l">
              <a:buNone/>
            </a:pPr>
            <a:r>
              <a:rPr lang="en-US" sz="2000" dirty="0"/>
              <a:t>K</a:t>
            </a:r>
            <a:r>
              <a:rPr lang="en-US" sz="2000" baseline="-25000" dirty="0"/>
              <a:t>A</a:t>
            </a:r>
            <a:r>
              <a:rPr lang="en-US" sz="2000" dirty="0"/>
              <a:t> = 1 and K</a:t>
            </a:r>
            <a:r>
              <a:rPr lang="en-US" sz="2000" baseline="-25000" dirty="0"/>
              <a:t>B</a:t>
            </a:r>
            <a:r>
              <a:rPr lang="en-US" sz="2000" dirty="0"/>
              <a:t> = 1.</a:t>
            </a:r>
          </a:p>
          <a:p>
            <a:pPr marL="0" indent="0" algn="l">
              <a:buNone/>
            </a:pPr>
            <a:r>
              <a:rPr lang="en-US" sz="2000" dirty="0"/>
              <a:t>Now, Station A chose any backoff value from [0, 2</a:t>
            </a:r>
            <a:r>
              <a:rPr lang="en-US" sz="2000" baseline="30000" dirty="0"/>
              <a:t>1 </a:t>
            </a:r>
            <a:r>
              <a:rPr lang="en-US" sz="2000" dirty="0"/>
              <a:t>- 1] = [0, 1]</a:t>
            </a:r>
          </a:p>
          <a:p>
            <a:pPr marL="0" indent="0" algn="l">
              <a:buNone/>
            </a:pPr>
            <a:r>
              <a:rPr lang="en-US" sz="2000" dirty="0"/>
              <a:t>Similarly, Station B chooses a backoff value from [0, 2</a:t>
            </a:r>
            <a:r>
              <a:rPr lang="en-US" sz="2000" baseline="30000" dirty="0"/>
              <a:t>1 </a:t>
            </a:r>
            <a:r>
              <a:rPr lang="en-US" sz="2000" dirty="0"/>
              <a:t>- 1] = [0, 1]</a:t>
            </a:r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endParaRPr lang="en-US" sz="2200" dirty="0"/>
          </a:p>
          <a:p>
            <a:pPr marL="0" indent="0" algn="l">
              <a:buNone/>
            </a:pPr>
            <a:r>
              <a:rPr lang="en-US" sz="2200" dirty="0"/>
              <a:t>Probability (A win Back-off race) = 1 / 4 = </a:t>
            </a:r>
            <a:r>
              <a:rPr lang="en-US" sz="2200" b="1" dirty="0"/>
              <a:t>0.25</a:t>
            </a:r>
            <a:endParaRPr lang="en-IN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53DAF-F3DC-D66C-022B-612F448E7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19099"/>
              </p:ext>
            </p:extLst>
          </p:nvPr>
        </p:nvGraphicFramePr>
        <p:xfrm>
          <a:off x="1504943" y="3048737"/>
          <a:ext cx="62953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59">
                  <a:extLst>
                    <a:ext uri="{9D8B030D-6E8A-4147-A177-3AD203B41FA5}">
                      <a16:colId xmlns:a16="http://schemas.microsoft.com/office/drawing/2014/main" val="495023971"/>
                    </a:ext>
                  </a:extLst>
                </a:gridCol>
                <a:gridCol w="2098459">
                  <a:extLst>
                    <a:ext uri="{9D8B030D-6E8A-4147-A177-3AD203B41FA5}">
                      <a16:colId xmlns:a16="http://schemas.microsoft.com/office/drawing/2014/main" val="3933339976"/>
                    </a:ext>
                  </a:extLst>
                </a:gridCol>
                <a:gridCol w="2098459">
                  <a:extLst>
                    <a:ext uri="{9D8B030D-6E8A-4147-A177-3AD203B41FA5}">
                      <a16:colId xmlns:a16="http://schemas.microsoft.com/office/drawing/2014/main" val="2774979993"/>
                    </a:ext>
                  </a:extLst>
                </a:gridCol>
              </a:tblGrid>
              <a:tr h="342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Station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Station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55103"/>
                  </a:ext>
                </a:extLst>
              </a:tr>
              <a:tr h="342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54080"/>
                  </a:ext>
                </a:extLst>
              </a:tr>
              <a:tr h="342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99446"/>
                  </a:ext>
                </a:extLst>
              </a:tr>
              <a:tr h="342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894194"/>
                  </a:ext>
                </a:extLst>
              </a:tr>
              <a:tr h="342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68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5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5BE0-9366-78A8-F968-2184E97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5161B2-5F10-66BD-AAA6-E6971C58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1109240"/>
            <a:ext cx="8750826" cy="44413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333333"/>
                </a:solidFill>
              </a:rPr>
              <a:t>Suppose nodes A and B are on the same 10 Mbps broadcast channel, and the propagation delay between the two nodes is </a:t>
            </a:r>
            <a:r>
              <a:rPr lang="en-US" sz="2000" b="1" i="0" u="none" strike="noStrike" baseline="0" dirty="0">
                <a:solidFill>
                  <a:srgbClr val="333333"/>
                </a:solidFill>
              </a:rPr>
              <a:t>325-bit times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. Suppose CSMA/CD and Ethernet packets are used for this broadcast channel. Node A begins transmitting a frame and, before it finishes, node B begins transmitting a </a:t>
            </a:r>
            <a:r>
              <a:rPr lang="en-IN" sz="2000" b="0" i="0" u="none" strike="noStrike" baseline="0" dirty="0">
                <a:solidFill>
                  <a:srgbClr val="333333"/>
                </a:solidFill>
              </a:rPr>
              <a:t>frame.</a:t>
            </a:r>
          </a:p>
          <a:p>
            <a:pPr marL="0" indent="0" algn="l">
              <a:buNone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333333"/>
                </a:solidFill>
              </a:rPr>
              <a:t>Can A finish transmitting before it detects that B has transmitted? Why or </a:t>
            </a:r>
            <a:r>
              <a:rPr lang="en-IN" sz="2000" b="0" i="0" u="none" strike="noStrike" baseline="0" dirty="0">
                <a:solidFill>
                  <a:srgbClr val="333333"/>
                </a:solidFill>
              </a:rPr>
              <a:t>why not? </a:t>
            </a:r>
            <a:r>
              <a:rPr lang="en-US" sz="2000" b="0" i="0" u="none" strike="noStrike" baseline="0" dirty="0">
                <a:solidFill>
                  <a:srgbClr val="333333"/>
                </a:solidFill>
              </a:rPr>
              <a:t>(Assume t = 0 is when A starts transmitting)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333333"/>
              </a:solidFill>
            </a:endParaRPr>
          </a:p>
          <a:p>
            <a:pPr algn="l"/>
            <a:r>
              <a:rPr lang="en-US" sz="1600" b="0" i="0" u="none" strike="noStrike" baseline="0" dirty="0">
                <a:solidFill>
                  <a:srgbClr val="CD0000"/>
                </a:solidFill>
                <a:latin typeface="Verdana" panose="020B0604030504040204" pitchFamily="34" charset="0"/>
              </a:rPr>
              <a:t>Hint: Minimum frame size on Ethernet = </a:t>
            </a:r>
            <a:r>
              <a:rPr lang="en-US" sz="1600" b="1" i="0" u="none" strike="noStrike" baseline="0" dirty="0">
                <a:solidFill>
                  <a:srgbClr val="CD0000"/>
                </a:solidFill>
                <a:latin typeface="Verdana-Bold"/>
              </a:rPr>
              <a:t>512 bits </a:t>
            </a:r>
            <a:r>
              <a:rPr lang="en-US" sz="1600" b="0" i="0" u="none" strike="noStrike" baseline="0" dirty="0">
                <a:solidFill>
                  <a:srgbClr val="CD0000"/>
                </a:solidFill>
                <a:latin typeface="Verdana" panose="020B0604030504040204" pitchFamily="34" charset="0"/>
              </a:rPr>
              <a:t>= </a:t>
            </a:r>
            <a:r>
              <a:rPr lang="en-US" sz="1600" b="1" i="0" u="none" strike="noStrike" baseline="0" dirty="0">
                <a:solidFill>
                  <a:srgbClr val="CD0000"/>
                </a:solidFill>
                <a:latin typeface="Verdana-Bold"/>
              </a:rPr>
              <a:t>64 bytes</a:t>
            </a:r>
          </a:p>
          <a:p>
            <a:pPr algn="l"/>
            <a:r>
              <a:rPr lang="en-US" sz="1600" b="1" dirty="0">
                <a:solidFill>
                  <a:srgbClr val="CD0000"/>
                </a:solidFill>
                <a:latin typeface="Verdana-Bold"/>
              </a:rPr>
              <a:t>bit-time is the propagation delay in terms of bits.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040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10837</TotalTime>
  <Words>893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TimesNewRomanPS-BoldMT</vt:lpstr>
      <vt:lpstr>Verdana</vt:lpstr>
      <vt:lpstr>Verdana-Bold</vt:lpstr>
      <vt:lpstr>Office Theme</vt:lpstr>
      <vt:lpstr>PowerPoint Presentation</vt:lpstr>
      <vt:lpstr>TA</vt:lpstr>
      <vt:lpstr>Problem-1</vt:lpstr>
      <vt:lpstr>Solution</vt:lpstr>
      <vt:lpstr>Problem-2</vt:lpstr>
      <vt:lpstr>Solution</vt:lpstr>
      <vt:lpstr>Problem-3</vt:lpstr>
      <vt:lpstr>Solution</vt:lpstr>
      <vt:lpstr>Problem-4</vt:lpstr>
      <vt:lpstr>Solution</vt:lpstr>
      <vt:lpstr>Problem-5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Ayush Kumar</cp:lastModifiedBy>
  <cp:revision>135</cp:revision>
  <dcterms:created xsi:type="dcterms:W3CDTF">2023-06-20T17:06:09Z</dcterms:created>
  <dcterms:modified xsi:type="dcterms:W3CDTF">2024-09-05T11:15:41Z</dcterms:modified>
</cp:coreProperties>
</file>