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357" r:id="rId3"/>
    <p:sldId id="358" r:id="rId4"/>
    <p:sldId id="359" r:id="rId5"/>
    <p:sldId id="360" r:id="rId6"/>
    <p:sldId id="361" r:id="rId7"/>
    <p:sldId id="362" r:id="rId8"/>
    <p:sldId id="363" r:id="rId9"/>
    <p:sldId id="367" r:id="rId10"/>
    <p:sldId id="368" r:id="rId11"/>
    <p:sldId id="364" r:id="rId12"/>
    <p:sldId id="3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udipta Saha" initials="SS" lastIdx="2" clrIdx="0">
    <p:extLst>
      <p:ext uri="{19B8F6BF-5375-455C-9EA6-DF929625EA0E}">
        <p15:presenceInfo xmlns:p15="http://schemas.microsoft.com/office/powerpoint/2012/main" userId="S::sudipta@iitbbs.ac.in::5ea95a5f-0ad5-451f-b35d-d02591a645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ADD12-511D-4481-A0A5-BF6E0CC6831B}" v="1" dt="2024-09-04T16:45:53.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4807"/>
  </p:normalViewPr>
  <p:slideViewPr>
    <p:cSldViewPr snapToGrid="0">
      <p:cViewPr varScale="1">
        <p:scale>
          <a:sx n="59" d="100"/>
          <a:sy n="59" d="100"/>
        </p:scale>
        <p:origin x="1696" y="72"/>
      </p:cViewPr>
      <p:guideLst/>
    </p:cSldViewPr>
  </p:slideViewPr>
  <p:notesTextViewPr>
    <p:cViewPr>
      <p:scale>
        <a:sx n="1" d="1"/>
        <a:sy n="1" d="1"/>
      </p:scale>
      <p:origin x="0" y="0"/>
    </p:cViewPr>
  </p:notesTextViewPr>
  <p:notesViewPr>
    <p:cSldViewPr snapToGrid="0">
      <p:cViewPr varScale="1">
        <p:scale>
          <a:sx n="74" d="100"/>
          <a:sy n="74" d="100"/>
        </p:scale>
        <p:origin x="352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shni kumari" userId="a9cc2ac24bd9dc9d" providerId="LiveId" clId="{054ADD12-511D-4481-A0A5-BF6E0CC6831B}"/>
    <pc:docChg chg="undo redo custSel modSld sldOrd">
      <pc:chgData name="raushni kumari" userId="a9cc2ac24bd9dc9d" providerId="LiveId" clId="{054ADD12-511D-4481-A0A5-BF6E0CC6831B}" dt="2024-09-05T04:41:32.918" v="249" actId="20577"/>
      <pc:docMkLst>
        <pc:docMk/>
      </pc:docMkLst>
      <pc:sldChg chg="modSp mod">
        <pc:chgData name="raushni kumari" userId="a9cc2ac24bd9dc9d" providerId="LiveId" clId="{054ADD12-511D-4481-A0A5-BF6E0CC6831B}" dt="2024-09-04T12:44:05.002" v="1" actId="20577"/>
        <pc:sldMkLst>
          <pc:docMk/>
          <pc:sldMk cId="720116730" sldId="359"/>
        </pc:sldMkLst>
        <pc:spChg chg="mod">
          <ac:chgData name="raushni kumari" userId="a9cc2ac24bd9dc9d" providerId="LiveId" clId="{054ADD12-511D-4481-A0A5-BF6E0CC6831B}" dt="2024-09-04T12:44:05.002" v="1" actId="20577"/>
          <ac:spMkLst>
            <pc:docMk/>
            <pc:sldMk cId="720116730" sldId="359"/>
            <ac:spMk id="3" creationId="{1C8A841B-6DB7-251B-5BD3-3AF98A35F0DD}"/>
          </ac:spMkLst>
        </pc:spChg>
      </pc:sldChg>
      <pc:sldChg chg="delSp modSp mod">
        <pc:chgData name="raushni kumari" userId="a9cc2ac24bd9dc9d" providerId="LiveId" clId="{054ADD12-511D-4481-A0A5-BF6E0CC6831B}" dt="2024-09-04T16:46:02.149" v="12" actId="20577"/>
        <pc:sldMkLst>
          <pc:docMk/>
          <pc:sldMk cId="1946576437" sldId="362"/>
        </pc:sldMkLst>
        <pc:spChg chg="mod">
          <ac:chgData name="raushni kumari" userId="a9cc2ac24bd9dc9d" providerId="LiveId" clId="{054ADD12-511D-4481-A0A5-BF6E0CC6831B}" dt="2024-09-04T16:46:02.149" v="12" actId="20577"/>
          <ac:spMkLst>
            <pc:docMk/>
            <pc:sldMk cId="1946576437" sldId="362"/>
            <ac:spMk id="3" creationId="{1C8A841B-6DB7-251B-5BD3-3AF98A35F0DD}"/>
          </ac:spMkLst>
        </pc:spChg>
        <pc:picChg chg="del">
          <ac:chgData name="raushni kumari" userId="a9cc2ac24bd9dc9d" providerId="LiveId" clId="{054ADD12-511D-4481-A0A5-BF6E0CC6831B}" dt="2024-09-04T16:45:53.904" v="9" actId="478"/>
          <ac:picMkLst>
            <pc:docMk/>
            <pc:sldMk cId="1946576437" sldId="362"/>
            <ac:picMk id="2050" creationId="{21651978-EE0B-56A7-3418-80A9569B9466}"/>
          </ac:picMkLst>
        </pc:picChg>
      </pc:sldChg>
      <pc:sldChg chg="modSp mod">
        <pc:chgData name="raushni kumari" userId="a9cc2ac24bd9dc9d" providerId="LiveId" clId="{054ADD12-511D-4481-A0A5-BF6E0CC6831B}" dt="2024-09-04T16:57:49.776" v="155" actId="20577"/>
        <pc:sldMkLst>
          <pc:docMk/>
          <pc:sldMk cId="2328848398" sldId="363"/>
        </pc:sldMkLst>
        <pc:spChg chg="mod">
          <ac:chgData name="raushni kumari" userId="a9cc2ac24bd9dc9d" providerId="LiveId" clId="{054ADD12-511D-4481-A0A5-BF6E0CC6831B}" dt="2024-09-04T16:57:49.776" v="155" actId="20577"/>
          <ac:spMkLst>
            <pc:docMk/>
            <pc:sldMk cId="2328848398" sldId="363"/>
            <ac:spMk id="3" creationId="{1C8A841B-6DB7-251B-5BD3-3AF98A35F0DD}"/>
          </ac:spMkLst>
        </pc:spChg>
      </pc:sldChg>
      <pc:sldChg chg="modSp mod ord">
        <pc:chgData name="raushni kumari" userId="a9cc2ac24bd9dc9d" providerId="LiveId" clId="{054ADD12-511D-4481-A0A5-BF6E0CC6831B}" dt="2024-09-05T04:41:23.689" v="247" actId="20577"/>
        <pc:sldMkLst>
          <pc:docMk/>
          <pc:sldMk cId="49033541" sldId="364"/>
        </pc:sldMkLst>
        <pc:spChg chg="mod">
          <ac:chgData name="raushni kumari" userId="a9cc2ac24bd9dc9d" providerId="LiveId" clId="{054ADD12-511D-4481-A0A5-BF6E0CC6831B}" dt="2024-09-05T04:41:23.689" v="247" actId="20577"/>
          <ac:spMkLst>
            <pc:docMk/>
            <pc:sldMk cId="49033541" sldId="364"/>
            <ac:spMk id="2" creationId="{7DE35BE0-9366-78A8-F968-2184E9749FC8}"/>
          </ac:spMkLst>
        </pc:spChg>
        <pc:spChg chg="mod">
          <ac:chgData name="raushni kumari" userId="a9cc2ac24bd9dc9d" providerId="LiveId" clId="{054ADD12-511D-4481-A0A5-BF6E0CC6831B}" dt="2024-09-05T04:34:17.765" v="187" actId="20577"/>
          <ac:spMkLst>
            <pc:docMk/>
            <pc:sldMk cId="49033541" sldId="364"/>
            <ac:spMk id="3" creationId="{1C8A841B-6DB7-251B-5BD3-3AF98A35F0DD}"/>
          </ac:spMkLst>
        </pc:spChg>
      </pc:sldChg>
      <pc:sldChg chg="modSp mod ord">
        <pc:chgData name="raushni kumari" userId="a9cc2ac24bd9dc9d" providerId="LiveId" clId="{054ADD12-511D-4481-A0A5-BF6E0CC6831B}" dt="2024-09-05T04:40:43.877" v="243"/>
        <pc:sldMkLst>
          <pc:docMk/>
          <pc:sldMk cId="2772838890" sldId="365"/>
        </pc:sldMkLst>
        <pc:spChg chg="mod">
          <ac:chgData name="raushni kumari" userId="a9cc2ac24bd9dc9d" providerId="LiveId" clId="{054ADD12-511D-4481-A0A5-BF6E0CC6831B}" dt="2024-09-05T04:40:03.234" v="239" actId="20577"/>
          <ac:spMkLst>
            <pc:docMk/>
            <pc:sldMk cId="2772838890" sldId="365"/>
            <ac:spMk id="3" creationId="{1C8A841B-6DB7-251B-5BD3-3AF98A35F0DD}"/>
          </ac:spMkLst>
        </pc:spChg>
      </pc:sldChg>
      <pc:sldChg chg="modSp mod">
        <pc:chgData name="raushni kumari" userId="a9cc2ac24bd9dc9d" providerId="LiveId" clId="{054ADD12-511D-4481-A0A5-BF6E0CC6831B}" dt="2024-09-05T04:41:32.918" v="249" actId="20577"/>
        <pc:sldMkLst>
          <pc:docMk/>
          <pc:sldMk cId="3991967985" sldId="367"/>
        </pc:sldMkLst>
        <pc:spChg chg="mod">
          <ac:chgData name="raushni kumari" userId="a9cc2ac24bd9dc9d" providerId="LiveId" clId="{054ADD12-511D-4481-A0A5-BF6E0CC6831B}" dt="2024-09-05T04:41:32.918" v="249" actId="20577"/>
          <ac:spMkLst>
            <pc:docMk/>
            <pc:sldMk cId="3991967985" sldId="367"/>
            <ac:spMk id="2" creationId="{7DE35BE0-9366-78A8-F968-2184E9749F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085AB-7BF6-634D-8235-B96F84441063}" type="datetimeFigureOut">
              <a:rPr lang="bn-IN" smtClean="0"/>
              <a:t>05-09-24</a:t>
            </a:fld>
            <a:endParaRPr lang="b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b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b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04342-CF1E-D940-B7ED-E275A62BD747}" type="slidenum">
              <a:rPr lang="bn-IN" smtClean="0"/>
              <a:t>‹#›</a:t>
            </a:fld>
            <a:endParaRPr lang="bn-IN"/>
          </a:p>
        </p:txBody>
      </p:sp>
    </p:spTree>
    <p:extLst>
      <p:ext uri="{BB962C8B-B14F-4D97-AF65-F5344CB8AC3E}">
        <p14:creationId xmlns:p14="http://schemas.microsoft.com/office/powerpoint/2010/main" val="100717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2428E5-3D32-A862-C945-F4B9F16E66C8}"/>
              </a:ext>
            </a:extLst>
          </p:cNvPr>
          <p:cNvCxnSpPr>
            <a:cxnSpLocks/>
          </p:cNvCxnSpPr>
          <p:nvPr userDrawn="1"/>
        </p:nvCxnSpPr>
        <p:spPr>
          <a:xfrm>
            <a:off x="0" y="1877780"/>
            <a:ext cx="9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1FB981-49BF-DD3A-77BA-0799ADEA3818}"/>
              </a:ext>
            </a:extLst>
          </p:cNvPr>
          <p:cNvSpPr txBox="1"/>
          <p:nvPr userDrawn="1"/>
        </p:nvSpPr>
        <p:spPr>
          <a:xfrm>
            <a:off x="296636" y="331159"/>
            <a:ext cx="8730277" cy="1446550"/>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Networks and Systems Security</a:t>
            </a:r>
          </a:p>
          <a:p>
            <a:pPr algn="ctr"/>
            <a:r>
              <a:rPr lang="en-US" sz="4400" b="0" u="none" dirty="0">
                <a:latin typeface="Arial" panose="020B0604020202020204" pitchFamily="34" charset="0"/>
                <a:cs typeface="Arial" panose="020B0604020202020204" pitchFamily="34" charset="0"/>
              </a:rPr>
              <a:t>Tutorial-I</a:t>
            </a:r>
            <a:endParaRPr lang="bn-IN" sz="4400" b="0" u="none" dirty="0">
              <a:latin typeface="Arial" panose="020B0604020202020204" pitchFamily="34" charset="0"/>
            </a:endParaRPr>
          </a:p>
        </p:txBody>
      </p:sp>
      <p:sp>
        <p:nvSpPr>
          <p:cNvPr id="9" name="TextBox 8">
            <a:extLst>
              <a:ext uri="{FF2B5EF4-FFF2-40B4-BE49-F238E27FC236}">
                <a16:creationId xmlns:a16="http://schemas.microsoft.com/office/drawing/2014/main" id="{6D2BD192-04DB-5B3F-070C-9C358EC2E3E6}"/>
              </a:ext>
            </a:extLst>
          </p:cNvPr>
          <p:cNvSpPr txBox="1"/>
          <p:nvPr userDrawn="1"/>
        </p:nvSpPr>
        <p:spPr>
          <a:xfrm>
            <a:off x="3408641" y="2351934"/>
            <a:ext cx="5506758" cy="2862322"/>
          </a:xfrm>
          <a:prstGeom prst="rect">
            <a:avLst/>
          </a:prstGeom>
          <a:noFill/>
        </p:spPr>
        <p:txBody>
          <a:bodyPr wrap="square">
            <a:spAutoFit/>
          </a:bodyPr>
          <a:lstStyle/>
          <a:p>
            <a:pPr rtl="0">
              <a:spcBef>
                <a:spcPts val="0"/>
              </a:spcBef>
              <a:spcAft>
                <a:spcPts val="0"/>
              </a:spcAft>
            </a:pPr>
            <a:r>
              <a:rPr lang="en-IN" sz="2400" b="1" i="0" u="none" strike="noStrike" dirty="0">
                <a:solidFill>
                  <a:srgbClr val="000000"/>
                </a:solidFill>
                <a:effectLst/>
                <a:latin typeface="Arial" panose="020B0604020202020204" pitchFamily="34" charset="0"/>
                <a:cs typeface="Arial" panose="020B0604020202020204" pitchFamily="34" charset="0"/>
              </a:rPr>
              <a:t>Dr </a:t>
            </a:r>
            <a:r>
              <a:rPr lang="en-IN" sz="2400" b="1" i="0" u="none" strike="noStrike" dirty="0" err="1">
                <a:solidFill>
                  <a:srgbClr val="000000"/>
                </a:solidFill>
                <a:effectLst/>
                <a:latin typeface="Arial" panose="020B0604020202020204" pitchFamily="34" charset="0"/>
                <a:cs typeface="Arial" panose="020B0604020202020204" pitchFamily="34" charset="0"/>
              </a:rPr>
              <a:t>Sudipta</a:t>
            </a:r>
            <a:r>
              <a:rPr lang="en-IN" sz="2400" b="1" i="0" u="none" strike="noStrike" dirty="0">
                <a:solidFill>
                  <a:srgbClr val="000000"/>
                </a:solidFill>
                <a:effectLst/>
                <a:latin typeface="Arial" panose="020B0604020202020204" pitchFamily="34" charset="0"/>
                <a:cs typeface="Arial" panose="020B0604020202020204" pitchFamily="34" charset="0"/>
              </a:rPr>
              <a:t> </a:t>
            </a:r>
            <a:r>
              <a:rPr lang="en-IN" sz="2400" b="1" i="0" u="none" strike="noStrike" dirty="0" err="1">
                <a:solidFill>
                  <a:srgbClr val="000000"/>
                </a:solidFill>
                <a:effectLst/>
                <a:latin typeface="Arial" panose="020B0604020202020204" pitchFamily="34" charset="0"/>
                <a:cs typeface="Arial" panose="020B0604020202020204" pitchFamily="34" charset="0"/>
              </a:rPr>
              <a:t>Saha</a:t>
            </a:r>
            <a:endParaRPr lang="en-IN" sz="2400" b="1"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endParaRPr lang="en-IN" sz="2000" b="1" dirty="0">
              <a:solidFill>
                <a:srgbClr val="0432FF"/>
              </a:solidFill>
              <a:latin typeface="Arial" panose="020B0604020202020204" pitchFamily="34" charset="0"/>
              <a:cs typeface="Arial" panose="020B0604020202020204" pitchFamily="34" charset="0"/>
            </a:endParaRPr>
          </a:p>
          <a:p>
            <a:pPr rtl="0">
              <a:spcBef>
                <a:spcPts val="0"/>
              </a:spcBef>
              <a:spcAft>
                <a:spcPts val="0"/>
              </a:spcAft>
            </a:pPr>
            <a:r>
              <a:rPr lang="en-IN" sz="2000" b="1" dirty="0">
                <a:solidFill>
                  <a:srgbClr val="0432FF"/>
                </a:solidFill>
                <a:latin typeface="Arial" panose="020B0604020202020204" pitchFamily="34" charset="0"/>
                <a:cs typeface="Arial" panose="020B0604020202020204" pitchFamily="34" charset="0"/>
              </a:rPr>
              <a:t>https://</a:t>
            </a:r>
            <a:r>
              <a:rPr lang="en-IN" sz="2000" b="1" dirty="0" err="1">
                <a:solidFill>
                  <a:srgbClr val="0432FF"/>
                </a:solidFill>
                <a:latin typeface="Arial" panose="020B0604020202020204" pitchFamily="34" charset="0"/>
                <a:cs typeface="Arial" panose="020B0604020202020204" pitchFamily="34" charset="0"/>
              </a:rPr>
              <a:t>www.iitbbs.ac.in</a:t>
            </a:r>
            <a:r>
              <a:rPr lang="en-IN" sz="2000" b="1" dirty="0">
                <a:solidFill>
                  <a:srgbClr val="0432FF"/>
                </a:solidFill>
                <a:latin typeface="Arial" panose="020B0604020202020204" pitchFamily="34" charset="0"/>
                <a:cs typeface="Arial" panose="020B0604020202020204" pitchFamily="34" charset="0"/>
              </a:rPr>
              <a:t>/</a:t>
            </a:r>
            <a:r>
              <a:rPr lang="en-IN" sz="2000" b="1" dirty="0" err="1">
                <a:solidFill>
                  <a:srgbClr val="0432FF"/>
                </a:solidFill>
                <a:latin typeface="Arial" panose="020B0604020202020204" pitchFamily="34" charset="0"/>
                <a:cs typeface="Arial" panose="020B0604020202020204" pitchFamily="34" charset="0"/>
              </a:rPr>
              <a:t>profile.php</a:t>
            </a:r>
            <a:r>
              <a:rPr lang="en-IN" sz="2000" b="1" dirty="0">
                <a:solidFill>
                  <a:srgbClr val="0432FF"/>
                </a:solidFill>
                <a:latin typeface="Arial" panose="020B0604020202020204" pitchFamily="34" charset="0"/>
                <a:cs typeface="Arial" panose="020B0604020202020204" pitchFamily="34" charset="0"/>
              </a:rPr>
              <a:t>/</a:t>
            </a:r>
            <a:r>
              <a:rPr lang="en-IN" sz="2000" b="1" dirty="0" err="1">
                <a:solidFill>
                  <a:srgbClr val="0432FF"/>
                </a:solidFill>
                <a:latin typeface="Arial" panose="020B0604020202020204" pitchFamily="34" charset="0"/>
                <a:cs typeface="Arial" panose="020B0604020202020204" pitchFamily="34" charset="0"/>
              </a:rPr>
              <a:t>sudipta</a:t>
            </a:r>
            <a:r>
              <a:rPr lang="en-IN" sz="2000" b="1" dirty="0">
                <a:solidFill>
                  <a:srgbClr val="0432FF"/>
                </a:solidFill>
                <a:latin typeface="Arial" panose="020B0604020202020204" pitchFamily="34" charset="0"/>
                <a:cs typeface="Arial" panose="020B0604020202020204" pitchFamily="34" charset="0"/>
              </a:rPr>
              <a:t>/</a:t>
            </a:r>
            <a:endParaRPr lang="en-IN" sz="2000" b="1" i="0" u="none" strike="noStrike" dirty="0">
              <a:solidFill>
                <a:srgbClr val="0432FF"/>
              </a:solidFill>
              <a:effectLst/>
              <a:latin typeface="Arial" panose="020B0604020202020204" pitchFamily="34" charset="0"/>
              <a:cs typeface="Arial" panose="020B0604020202020204" pitchFamily="34" charset="0"/>
            </a:endParaRPr>
          </a:p>
          <a:p>
            <a:pPr rtl="0">
              <a:spcBef>
                <a:spcPts val="0"/>
              </a:spcBef>
              <a:spcAft>
                <a:spcPts val="0"/>
              </a:spcAft>
            </a:pPr>
            <a:endParaRPr lang="en-IN" sz="2400" b="1"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r>
              <a:rPr lang="en-IN" sz="2400" dirty="0">
                <a:solidFill>
                  <a:srgbClr val="000000"/>
                </a:solidFill>
                <a:latin typeface="Arial" panose="020B0604020202020204" pitchFamily="34" charset="0"/>
                <a:cs typeface="Arial" panose="020B0604020202020204" pitchFamily="34" charset="0"/>
              </a:rPr>
              <a:t>Decentralized and Smart Systems Research Group (DSSRG)</a:t>
            </a:r>
          </a:p>
          <a:p>
            <a:pPr rtl="0">
              <a:spcBef>
                <a:spcPts val="0"/>
              </a:spcBef>
              <a:spcAft>
                <a:spcPts val="0"/>
              </a:spcAft>
            </a:pPr>
            <a:endParaRPr lang="en-IN" sz="24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r>
              <a:rPr lang="en-IN" sz="2000" b="1" dirty="0">
                <a:solidFill>
                  <a:srgbClr val="0432FF"/>
                </a:solidFill>
                <a:latin typeface="Arial" panose="020B0604020202020204" pitchFamily="34" charset="0"/>
                <a:cs typeface="Arial" panose="020B0604020202020204" pitchFamily="34" charset="0"/>
              </a:rPr>
              <a:t>https://</a:t>
            </a:r>
            <a:r>
              <a:rPr lang="en-IN" sz="2000" b="1" dirty="0" err="1">
                <a:solidFill>
                  <a:srgbClr val="0432FF"/>
                </a:solidFill>
                <a:latin typeface="Arial" panose="020B0604020202020204" pitchFamily="34" charset="0"/>
                <a:cs typeface="Arial" panose="020B0604020202020204" pitchFamily="34" charset="0"/>
              </a:rPr>
              <a:t>sites.google.com</a:t>
            </a:r>
            <a:r>
              <a:rPr lang="en-IN" sz="2000" b="1" dirty="0">
                <a:solidFill>
                  <a:srgbClr val="0432FF"/>
                </a:solidFill>
                <a:latin typeface="Arial" panose="020B0604020202020204" pitchFamily="34" charset="0"/>
                <a:cs typeface="Arial" panose="020B0604020202020204" pitchFamily="34" charset="0"/>
              </a:rPr>
              <a:t>/</a:t>
            </a:r>
            <a:r>
              <a:rPr lang="en-IN" sz="2000" b="1" dirty="0" err="1">
                <a:solidFill>
                  <a:srgbClr val="0432FF"/>
                </a:solidFill>
                <a:latin typeface="Arial" panose="020B0604020202020204" pitchFamily="34" charset="0"/>
                <a:cs typeface="Arial" panose="020B0604020202020204" pitchFamily="34" charset="0"/>
              </a:rPr>
              <a:t>iitbbs.ac.in</a:t>
            </a:r>
            <a:r>
              <a:rPr lang="en-IN" sz="2000" b="1" dirty="0">
                <a:solidFill>
                  <a:srgbClr val="0432FF"/>
                </a:solidFill>
                <a:latin typeface="Arial" panose="020B0604020202020204" pitchFamily="34" charset="0"/>
                <a:cs typeface="Arial" panose="020B0604020202020204" pitchFamily="34" charset="0"/>
              </a:rPr>
              <a:t>/</a:t>
            </a:r>
            <a:r>
              <a:rPr lang="en-IN" sz="2000" b="1" dirty="0" err="1">
                <a:solidFill>
                  <a:srgbClr val="0432FF"/>
                </a:solidFill>
                <a:latin typeface="Arial" panose="020B0604020202020204" pitchFamily="34" charset="0"/>
                <a:cs typeface="Arial" panose="020B0604020202020204" pitchFamily="34" charset="0"/>
              </a:rPr>
              <a:t>dssrg</a:t>
            </a:r>
            <a:endParaRPr lang="en-IN" sz="2000" b="1" dirty="0">
              <a:solidFill>
                <a:srgbClr val="0432FF"/>
              </a:solidFill>
              <a:latin typeface="Arial" panose="020B0604020202020204" pitchFamily="34" charset="0"/>
              <a:cs typeface="Arial" panose="020B0604020202020204" pitchFamily="34" charset="0"/>
            </a:endParaRPr>
          </a:p>
        </p:txBody>
      </p:sp>
      <p:pic>
        <p:nvPicPr>
          <p:cNvPr id="10" name="Picture 4">
            <a:extLst>
              <a:ext uri="{FF2B5EF4-FFF2-40B4-BE49-F238E27FC236}">
                <a16:creationId xmlns:a16="http://schemas.microsoft.com/office/drawing/2014/main" id="{7D21D2A4-6ED3-57C4-F993-0E26A8F1A4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6130" y="2377161"/>
            <a:ext cx="2564631" cy="237445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2B032F4-A864-8AB9-E2B2-1E469BDBEB6D}"/>
              </a:ext>
            </a:extLst>
          </p:cNvPr>
          <p:cNvSpPr txBox="1"/>
          <p:nvPr userDrawn="1"/>
        </p:nvSpPr>
        <p:spPr>
          <a:xfrm>
            <a:off x="-10890" y="5938162"/>
            <a:ext cx="9345331" cy="830997"/>
          </a:xfrm>
          <a:prstGeom prst="rect">
            <a:avLst/>
          </a:prstGeom>
          <a:noFill/>
        </p:spPr>
        <p:txBody>
          <a:bodyPr wrap="square">
            <a:spAutoFit/>
          </a:bodyPr>
          <a:lstStyle/>
          <a:p>
            <a:pPr algn="ctr" rtl="0">
              <a:spcBef>
                <a:spcPts val="0"/>
              </a:spcBef>
              <a:spcAft>
                <a:spcPts val="0"/>
              </a:spcAft>
            </a:pPr>
            <a:r>
              <a:rPr lang="en-IN" sz="2400" b="0" i="0" u="none" strike="noStrike" dirty="0">
                <a:solidFill>
                  <a:srgbClr val="000000"/>
                </a:solidFill>
                <a:effectLst/>
                <a:latin typeface="Arial" panose="020B0604020202020204" pitchFamily="34" charset="0"/>
                <a:cs typeface="Arial" panose="020B0604020202020204" pitchFamily="34" charset="0"/>
              </a:rPr>
              <a:t>Computer Science &amp; Engineering, School of Electrical Sciences</a:t>
            </a:r>
            <a:endParaRPr lang="en-IN" sz="2400" b="0" dirty="0">
              <a:effectLst/>
              <a:latin typeface="Arial" panose="020B0604020202020204" pitchFamily="34" charset="0"/>
              <a:cs typeface="Arial" panose="020B0604020202020204" pitchFamily="34" charset="0"/>
            </a:endParaRPr>
          </a:p>
          <a:p>
            <a:pPr algn="ctr" rtl="0">
              <a:spcBef>
                <a:spcPts val="0"/>
              </a:spcBef>
              <a:spcAft>
                <a:spcPts val="0"/>
              </a:spcAft>
            </a:pPr>
            <a:r>
              <a:rPr lang="en-IN" sz="2400" b="0" i="0" u="none" strike="noStrike" dirty="0">
                <a:solidFill>
                  <a:srgbClr val="000000"/>
                </a:solidFill>
                <a:effectLst/>
                <a:latin typeface="Arial" panose="020B0604020202020204" pitchFamily="34" charset="0"/>
                <a:cs typeface="Arial" panose="020B0604020202020204" pitchFamily="34" charset="0"/>
              </a:rPr>
              <a:t>Indian Institute of Technology Bhubaneswar</a:t>
            </a:r>
            <a:endParaRPr lang="en-IN" sz="2400" b="0" dirty="0">
              <a:effectLst/>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6DEA29F8-3EF4-961E-F6F8-3A29DEA8C02B}"/>
              </a:ext>
            </a:extLst>
          </p:cNvPr>
          <p:cNvCxnSpPr>
            <a:cxnSpLocks/>
          </p:cNvCxnSpPr>
          <p:nvPr userDrawn="1"/>
        </p:nvCxnSpPr>
        <p:spPr>
          <a:xfrm>
            <a:off x="5439" y="5900066"/>
            <a:ext cx="9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23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6763" y="65316"/>
            <a:ext cx="8497041" cy="701443"/>
          </a:xfrm>
        </p:spPr>
        <p:txBody>
          <a:bodyPr/>
          <a:lstStyle>
            <a:lvl1pPr>
              <a:defRPr>
                <a:latin typeface="Arial" panose="020B0604020202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a:xfrm>
            <a:off x="236763" y="1012364"/>
            <a:ext cx="8497041" cy="4996551"/>
          </a:xfrm>
        </p:spPr>
        <p:txBody>
          <a:bodyPr/>
          <a:lstStyle>
            <a:lvl1pPr>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12"/>
          </p:nvPr>
        </p:nvSpPr>
        <p:spPr>
          <a:xfrm>
            <a:off x="8474529" y="6472246"/>
            <a:ext cx="547007" cy="249230"/>
          </a:xfrm>
        </p:spPr>
        <p:txBody>
          <a:bodyPr/>
          <a:lstStyle>
            <a:lvl1pPr>
              <a:defRPr sz="2400">
                <a:latin typeface="Arial" panose="020B0604020202020204" pitchFamily="34" charset="0"/>
              </a:defRPr>
            </a:lvl1pPr>
          </a:lstStyle>
          <a:p>
            <a:fld id="{0A2F25A1-DD3A-DD45-BA8F-C2EC4EC4EE14}" type="slidenum">
              <a:rPr lang="bn-IN" smtClean="0"/>
              <a:pPr/>
              <a:t>‹#›</a:t>
            </a:fld>
            <a:endParaRPr lang="bn-IN" dirty="0"/>
          </a:p>
        </p:txBody>
      </p:sp>
      <p:cxnSp>
        <p:nvCxnSpPr>
          <p:cNvPr id="7" name="Straight Connector 6">
            <a:extLst>
              <a:ext uri="{FF2B5EF4-FFF2-40B4-BE49-F238E27FC236}">
                <a16:creationId xmlns:a16="http://schemas.microsoft.com/office/drawing/2014/main" id="{816661C4-E3AC-1E6A-DD51-72844D8E89C2}"/>
              </a:ext>
            </a:extLst>
          </p:cNvPr>
          <p:cNvCxnSpPr>
            <a:cxnSpLocks/>
          </p:cNvCxnSpPr>
          <p:nvPr userDrawn="1"/>
        </p:nvCxnSpPr>
        <p:spPr>
          <a:xfrm>
            <a:off x="0" y="849083"/>
            <a:ext cx="9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16346C-1C2A-3029-106C-B72518ED413A}"/>
              </a:ext>
            </a:extLst>
          </p:cNvPr>
          <p:cNvCxnSpPr>
            <a:cxnSpLocks/>
          </p:cNvCxnSpPr>
          <p:nvPr userDrawn="1"/>
        </p:nvCxnSpPr>
        <p:spPr>
          <a:xfrm>
            <a:off x="804451" y="6324604"/>
            <a:ext cx="8321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08B7D344-28F5-442F-72FC-5B57E5536C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66" y="5997353"/>
            <a:ext cx="908518" cy="84114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E9D004D-8D45-DE37-5C39-732D817A2C34}"/>
              </a:ext>
            </a:extLst>
          </p:cNvPr>
          <p:cNvSpPr txBox="1"/>
          <p:nvPr userDrawn="1"/>
        </p:nvSpPr>
        <p:spPr>
          <a:xfrm>
            <a:off x="804451" y="6385838"/>
            <a:ext cx="7818858" cy="369332"/>
          </a:xfrm>
          <a:prstGeom prst="rect">
            <a:avLst/>
          </a:prstGeom>
          <a:noFill/>
        </p:spPr>
        <p:txBody>
          <a:bodyPr wrap="square">
            <a:spAutoFit/>
          </a:bodyPr>
          <a:lstStyle/>
          <a:p>
            <a:pPr rtl="0">
              <a:spcBef>
                <a:spcPts val="0"/>
              </a:spcBef>
              <a:spcAft>
                <a:spcPts val="0"/>
              </a:spcAft>
            </a:pPr>
            <a:r>
              <a:rPr lang="en-IN" sz="1800" b="1" i="0" u="none" strike="noStrike" dirty="0">
                <a:solidFill>
                  <a:srgbClr val="0000FF"/>
                </a:solidFill>
                <a:effectLst/>
                <a:latin typeface="Arial" panose="020B0604020202020204" pitchFamily="34" charset="0"/>
                <a:cs typeface="Arial" panose="020B0604020202020204" pitchFamily="34" charset="0"/>
              </a:rPr>
              <a:t>      Networks and Systems Security | Tutorial-1 | Dr Sudipta Saha</a:t>
            </a:r>
            <a:endParaRPr lang="bn-IN" sz="1800" dirty="0">
              <a:latin typeface="Arial" panose="020B0604020202020204" pitchFamily="34" charset="0"/>
            </a:endParaRPr>
          </a:p>
        </p:txBody>
      </p:sp>
    </p:spTree>
    <p:extLst>
      <p:ext uri="{BB962C8B-B14F-4D97-AF65-F5344CB8AC3E}">
        <p14:creationId xmlns:p14="http://schemas.microsoft.com/office/powerpoint/2010/main" val="209221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226C10-BA43-7846-2EDB-EC99E4767C7C}"/>
              </a:ext>
            </a:extLst>
          </p:cNvPr>
          <p:cNvSpPr txBox="1"/>
          <p:nvPr userDrawn="1"/>
        </p:nvSpPr>
        <p:spPr>
          <a:xfrm>
            <a:off x="685800" y="501722"/>
            <a:ext cx="7935686" cy="2677656"/>
          </a:xfrm>
          <a:prstGeom prst="rect">
            <a:avLst/>
          </a:prstGeom>
          <a:noFill/>
        </p:spPr>
        <p:txBody>
          <a:bodyPr wrap="square">
            <a:spAutoFit/>
          </a:bodyPr>
          <a:lstStyle/>
          <a:p>
            <a:pPr algn="ctr" rtl="0">
              <a:spcBef>
                <a:spcPts val="0"/>
              </a:spcBef>
              <a:spcAft>
                <a:spcPts val="0"/>
              </a:spcAft>
            </a:pPr>
            <a:r>
              <a:rPr lang="en-IN" sz="7200" b="1" i="0" u="none" strike="noStrike" dirty="0">
                <a:solidFill>
                  <a:srgbClr val="0000FF"/>
                </a:solidFill>
                <a:effectLst/>
                <a:latin typeface="Arial" panose="020B0604020202020204" pitchFamily="34" charset="0"/>
                <a:cs typeface="Arial" panose="020B0604020202020204" pitchFamily="34" charset="0"/>
              </a:rPr>
              <a:t>Thank you</a:t>
            </a:r>
            <a:endParaRPr lang="en-IN" sz="7200" b="0" dirty="0">
              <a:effectLst/>
              <a:latin typeface="Arial" panose="020B0604020202020204" pitchFamily="34" charset="0"/>
              <a:cs typeface="Arial" panose="020B0604020202020204" pitchFamily="34" charset="0"/>
            </a:endParaRPr>
          </a:p>
          <a:p>
            <a:pPr algn="ctr" rtl="0">
              <a:spcBef>
                <a:spcPts val="0"/>
              </a:spcBef>
              <a:spcAft>
                <a:spcPts val="0"/>
              </a:spcAft>
            </a:pPr>
            <a:r>
              <a:rPr lang="en-IN" sz="2400" b="0" i="0" u="none" strike="noStrike" dirty="0">
                <a:solidFill>
                  <a:srgbClr val="000000"/>
                </a:solidFill>
                <a:effectLst/>
                <a:latin typeface="Arial" panose="020B0604020202020204" pitchFamily="34" charset="0"/>
                <a:cs typeface="Arial" panose="020B0604020202020204" pitchFamily="34" charset="0"/>
              </a:rPr>
              <a:t>Please address your queries in an email to the respective TA with a CC to the course instructor</a:t>
            </a:r>
          </a:p>
          <a:p>
            <a:pPr algn="ctr" rtl="0">
              <a:spcBef>
                <a:spcPts val="0"/>
              </a:spcBef>
              <a:spcAft>
                <a:spcPts val="0"/>
              </a:spcAft>
            </a:pPr>
            <a:r>
              <a:rPr lang="en-IN" sz="2400" b="0" i="0" u="none" strike="noStrike" dirty="0">
                <a:solidFill>
                  <a:srgbClr val="000000"/>
                </a:solidFill>
                <a:effectLst/>
                <a:latin typeface="Arial" panose="020B0604020202020204" pitchFamily="34" charset="0"/>
                <a:cs typeface="Arial" panose="020B0604020202020204" pitchFamily="34" charset="0"/>
              </a:rPr>
              <a:t>To: </a:t>
            </a:r>
            <a:endParaRPr lang="en-IN" sz="9600" b="0" dirty="0">
              <a:effectLst/>
              <a:latin typeface="Arial" panose="020B0604020202020204" pitchFamily="34" charset="0"/>
              <a:cs typeface="Arial" panose="020B0604020202020204" pitchFamily="34" charset="0"/>
            </a:endParaRPr>
          </a:p>
          <a:p>
            <a:pPr algn="ctr" rtl="0">
              <a:spcBef>
                <a:spcPts val="0"/>
              </a:spcBef>
              <a:spcAft>
                <a:spcPts val="0"/>
              </a:spcAft>
            </a:pPr>
            <a:r>
              <a:rPr lang="en-IN" sz="2400" b="0" i="0" u="none" strike="noStrike" dirty="0">
                <a:solidFill>
                  <a:srgbClr val="000000"/>
                </a:solidFill>
                <a:effectLst/>
                <a:latin typeface="Arial" panose="020B0604020202020204" pitchFamily="34" charset="0"/>
                <a:cs typeface="Arial" panose="020B0604020202020204" pitchFamily="34" charset="0"/>
              </a:rPr>
              <a:t>CC: </a:t>
            </a:r>
            <a:r>
              <a:rPr lang="en-IN" sz="2400" b="0" i="0" u="none" strike="noStrike" dirty="0" err="1">
                <a:solidFill>
                  <a:srgbClr val="000000"/>
                </a:solidFill>
                <a:effectLst/>
                <a:latin typeface="Arial" panose="020B0604020202020204" pitchFamily="34" charset="0"/>
                <a:cs typeface="Arial" panose="020B0604020202020204" pitchFamily="34" charset="0"/>
              </a:rPr>
              <a:t>sudipta@iitbbs.ac.in</a:t>
            </a:r>
            <a:endParaRPr lang="bn-IN" sz="9600" dirty="0">
              <a:latin typeface="Arial" panose="020B0604020202020204" pitchFamily="34" charset="0"/>
            </a:endParaRPr>
          </a:p>
        </p:txBody>
      </p:sp>
      <p:sp>
        <p:nvSpPr>
          <p:cNvPr id="9" name="TextBox 8">
            <a:extLst>
              <a:ext uri="{FF2B5EF4-FFF2-40B4-BE49-F238E27FC236}">
                <a16:creationId xmlns:a16="http://schemas.microsoft.com/office/drawing/2014/main" id="{2C5C1CD2-6D78-B09B-8139-0C8F83F7653D}"/>
              </a:ext>
            </a:extLst>
          </p:cNvPr>
          <p:cNvSpPr txBox="1"/>
          <p:nvPr userDrawn="1"/>
        </p:nvSpPr>
        <p:spPr>
          <a:xfrm>
            <a:off x="408214" y="3906383"/>
            <a:ext cx="8213272" cy="3108543"/>
          </a:xfrm>
          <a:prstGeom prst="rect">
            <a:avLst/>
          </a:prstGeom>
          <a:noFill/>
        </p:spPr>
        <p:txBody>
          <a:bodyPr wrap="square">
            <a:spAutoFit/>
          </a:bodyPr>
          <a:lstStyle/>
          <a:p>
            <a:pPr algn="ctr" rtl="0">
              <a:spcBef>
                <a:spcPts val="0"/>
              </a:spcBef>
              <a:spcAft>
                <a:spcPts val="0"/>
              </a:spcAft>
            </a:pPr>
            <a:br>
              <a:rPr lang="en-IN" sz="2800" b="0" dirty="0">
                <a:effectLst/>
                <a:latin typeface="Arial" panose="020B0604020202020204" pitchFamily="34" charset="0"/>
                <a:cs typeface="Arial" panose="020B0604020202020204" pitchFamily="34" charset="0"/>
              </a:rPr>
            </a:br>
            <a:r>
              <a:rPr lang="en-IN" sz="2800" b="1" i="0" u="none" strike="noStrike" dirty="0">
                <a:solidFill>
                  <a:srgbClr val="000000"/>
                </a:solidFill>
                <a:effectLst/>
                <a:latin typeface="Arial" panose="020B0604020202020204" pitchFamily="34" charset="0"/>
                <a:cs typeface="Arial" panose="020B0604020202020204" pitchFamily="34" charset="0"/>
              </a:rPr>
              <a:t>Decentralized and Smart Systems </a:t>
            </a:r>
          </a:p>
          <a:p>
            <a:pPr algn="ctr" rtl="0">
              <a:spcBef>
                <a:spcPts val="0"/>
              </a:spcBef>
              <a:spcAft>
                <a:spcPts val="0"/>
              </a:spcAft>
            </a:pPr>
            <a:r>
              <a:rPr lang="en-IN" sz="2800" b="1" i="0" u="none" strike="noStrike" dirty="0">
                <a:solidFill>
                  <a:srgbClr val="000000"/>
                </a:solidFill>
                <a:effectLst/>
                <a:latin typeface="Arial" panose="020B0604020202020204" pitchFamily="34" charset="0"/>
                <a:cs typeface="Arial" panose="020B0604020202020204" pitchFamily="34" charset="0"/>
              </a:rPr>
              <a:t>Research Group (DSSRG) </a:t>
            </a:r>
            <a:endParaRPr lang="en-IN" sz="2800" b="0" dirty="0">
              <a:effectLst/>
              <a:latin typeface="Arial" panose="020B0604020202020204" pitchFamily="34" charset="0"/>
              <a:cs typeface="Arial" panose="020B0604020202020204" pitchFamily="34" charset="0"/>
            </a:endParaRPr>
          </a:p>
          <a:p>
            <a:pPr algn="ctr" rtl="0">
              <a:spcBef>
                <a:spcPts val="0"/>
              </a:spcBef>
              <a:spcAft>
                <a:spcPts val="0"/>
              </a:spcAft>
            </a:pPr>
            <a:br>
              <a:rPr lang="en-IN" sz="2800" b="0" dirty="0">
                <a:effectLst/>
                <a:latin typeface="Arial" panose="020B0604020202020204" pitchFamily="34" charset="0"/>
                <a:cs typeface="Arial" panose="020B0604020202020204" pitchFamily="34" charset="0"/>
              </a:rPr>
            </a:br>
            <a:r>
              <a:rPr lang="en-IN" sz="2800" b="1" i="0" u="none" strike="noStrike" dirty="0">
                <a:solidFill>
                  <a:srgbClr val="0000FF"/>
                </a:solidFill>
                <a:effectLst/>
                <a:latin typeface="Arial" panose="020B0604020202020204" pitchFamily="34" charset="0"/>
                <a:cs typeface="Arial" panose="020B0604020202020204" pitchFamily="34" charset="0"/>
              </a:rPr>
              <a:t>www://</a:t>
            </a:r>
            <a:r>
              <a:rPr lang="en-IN" sz="2800" b="1" i="0" u="none" strike="noStrike" dirty="0" err="1">
                <a:solidFill>
                  <a:srgbClr val="0000FF"/>
                </a:solidFill>
                <a:effectLst/>
                <a:latin typeface="Arial" panose="020B0604020202020204" pitchFamily="34" charset="0"/>
                <a:cs typeface="Arial" panose="020B0604020202020204" pitchFamily="34" charset="0"/>
              </a:rPr>
              <a:t>sites.google.com</a:t>
            </a:r>
            <a:r>
              <a:rPr lang="en-IN" sz="2800" b="1" i="0" u="none" strike="noStrike" dirty="0">
                <a:solidFill>
                  <a:srgbClr val="0000FF"/>
                </a:solidFill>
                <a:effectLst/>
                <a:latin typeface="Arial" panose="020B0604020202020204" pitchFamily="34" charset="0"/>
                <a:cs typeface="Arial" panose="020B0604020202020204" pitchFamily="34" charset="0"/>
              </a:rPr>
              <a:t>/</a:t>
            </a:r>
            <a:r>
              <a:rPr lang="en-IN" sz="2800" b="1" i="0" u="none" strike="noStrike" dirty="0" err="1">
                <a:solidFill>
                  <a:srgbClr val="0000FF"/>
                </a:solidFill>
                <a:effectLst/>
                <a:latin typeface="Arial" panose="020B0604020202020204" pitchFamily="34" charset="0"/>
                <a:cs typeface="Arial" panose="020B0604020202020204" pitchFamily="34" charset="0"/>
              </a:rPr>
              <a:t>iitbbs.ac.in</a:t>
            </a:r>
            <a:r>
              <a:rPr lang="en-IN" sz="2800" b="1" i="0" u="none" strike="noStrike" dirty="0">
                <a:solidFill>
                  <a:srgbClr val="0000FF"/>
                </a:solidFill>
                <a:effectLst/>
                <a:latin typeface="Arial" panose="020B0604020202020204" pitchFamily="34" charset="0"/>
                <a:cs typeface="Arial" panose="020B0604020202020204" pitchFamily="34" charset="0"/>
              </a:rPr>
              <a:t>/</a:t>
            </a:r>
            <a:r>
              <a:rPr lang="en-IN" sz="2800" b="1" i="0" u="none" strike="noStrike" dirty="0" err="1">
                <a:solidFill>
                  <a:srgbClr val="0000FF"/>
                </a:solidFill>
                <a:effectLst/>
                <a:latin typeface="Arial" panose="020B0604020202020204" pitchFamily="34" charset="0"/>
                <a:cs typeface="Arial" panose="020B0604020202020204" pitchFamily="34" charset="0"/>
              </a:rPr>
              <a:t>dssrg</a:t>
            </a:r>
            <a:endParaRPr lang="en-IN" sz="2800" b="0" dirty="0">
              <a:effectLst/>
              <a:latin typeface="Arial" panose="020B0604020202020204" pitchFamily="34" charset="0"/>
              <a:cs typeface="Arial" panose="020B0604020202020204" pitchFamily="34" charset="0"/>
            </a:endParaRPr>
          </a:p>
          <a:p>
            <a:br>
              <a:rPr lang="en-IN" sz="2800" dirty="0">
                <a:latin typeface="Arial" panose="020B0604020202020204" pitchFamily="34" charset="0"/>
                <a:cs typeface="Arial" panose="020B0604020202020204" pitchFamily="34" charset="0"/>
              </a:rPr>
            </a:br>
            <a:endParaRPr lang="bn-IN" sz="2800" dirty="0">
              <a:latin typeface="Arial" panose="020B0604020202020204" pitchFamily="34" charset="0"/>
            </a:endParaRPr>
          </a:p>
        </p:txBody>
      </p:sp>
    </p:spTree>
    <p:extLst>
      <p:ext uri="{BB962C8B-B14F-4D97-AF65-F5344CB8AC3E}">
        <p14:creationId xmlns:p14="http://schemas.microsoft.com/office/powerpoint/2010/main" val="6482250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C47DE-57E9-E845-BFB7-DB1825F8D817}" type="datetimeFigureOut">
              <a:rPr lang="bn-IN" smtClean="0"/>
              <a:t>05-09-24</a:t>
            </a:fld>
            <a:endParaRPr lang="b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F25A1-DD3A-DD45-BA8F-C2EC4EC4EE14}" type="slidenum">
              <a:rPr lang="bn-IN" smtClean="0"/>
              <a:t>‹#›</a:t>
            </a:fld>
            <a:endParaRPr lang="bn-IN"/>
          </a:p>
        </p:txBody>
      </p:sp>
    </p:spTree>
    <p:extLst>
      <p:ext uri="{BB962C8B-B14F-4D97-AF65-F5344CB8AC3E}">
        <p14:creationId xmlns:p14="http://schemas.microsoft.com/office/powerpoint/2010/main" val="2524547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846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Autofit/>
          </a:bodyPr>
          <a:lstStyle/>
          <a:p>
            <a:pPr algn="l"/>
            <a:r>
              <a:rPr lang="en-US" sz="2000" b="0" i="0" dirty="0">
                <a:solidFill>
                  <a:srgbClr val="040304"/>
                </a:solidFill>
                <a:effectLst/>
                <a:latin typeface="Roboto" panose="02000000000000000000" pitchFamily="2" charset="0"/>
              </a:rPr>
              <a:t>No. of packets sent =10000/5000=2.</a:t>
            </a:r>
          </a:p>
          <a:p>
            <a:pPr algn="l"/>
            <a:r>
              <a:rPr lang="en-US" sz="2000" b="0" i="0" dirty="0">
                <a:solidFill>
                  <a:srgbClr val="040304"/>
                </a:solidFill>
                <a:effectLst/>
                <a:latin typeface="Roboto" panose="02000000000000000000" pitchFamily="2" charset="0"/>
              </a:rPr>
              <a:t>Time for the first packet to reach switch =Transmission time + Propagation delay </a:t>
            </a:r>
            <a:br>
              <a:rPr lang="en-US" sz="2000" b="0" i="0" dirty="0">
                <a:solidFill>
                  <a:srgbClr val="040304"/>
                </a:solidFill>
                <a:effectLst/>
                <a:latin typeface="Roboto" panose="02000000000000000000" pitchFamily="2" charset="0"/>
              </a:rPr>
            </a:br>
            <a:r>
              <a:rPr lang="en-US" sz="2000" b="0" i="0" dirty="0">
                <a:solidFill>
                  <a:srgbClr val="040304"/>
                </a:solidFill>
                <a:effectLst/>
                <a:latin typeface="Roboto" panose="02000000000000000000" pitchFamily="2" charset="0"/>
              </a:rPr>
              <a:t>=(5000/10^7)×10^6μs+20μs=520μs.</a:t>
            </a:r>
          </a:p>
          <a:p>
            <a:pPr algn="l"/>
            <a:r>
              <a:rPr lang="en-US" sz="2000" b="0" i="0" dirty="0">
                <a:solidFill>
                  <a:srgbClr val="040304"/>
                </a:solidFill>
                <a:effectLst/>
                <a:latin typeface="Roboto" panose="02000000000000000000" pitchFamily="2" charset="0"/>
              </a:rPr>
              <a:t>(Another 520μs is required for the same packet to reach the destination from the switch and in between there is a forwarding delay of 35μs. So, first packet is received at destination at 2×520+35=1075μs.)</a:t>
            </a:r>
          </a:p>
          <a:p>
            <a:pPr algn="l"/>
            <a:r>
              <a:rPr lang="en-US" sz="2000" b="0" i="0" dirty="0">
                <a:solidFill>
                  <a:srgbClr val="040304"/>
                </a:solidFill>
                <a:effectLst/>
                <a:latin typeface="Roboto" panose="02000000000000000000" pitchFamily="2" charset="0"/>
              </a:rPr>
              <a:t>After 520μs, the switch can start receiving the second packet and at 520+500=1020μs, second frame is completely received by the switch (we don't need to add propagation time here as packet 2 can just follow packet 1).</a:t>
            </a:r>
          </a:p>
          <a:p>
            <a:pPr algn="l"/>
            <a:r>
              <a:rPr lang="en-US" sz="2000" b="0" i="0" dirty="0">
                <a:solidFill>
                  <a:srgbClr val="040304"/>
                </a:solidFill>
                <a:effectLst/>
                <a:latin typeface="Roboto" panose="02000000000000000000" pitchFamily="2" charset="0"/>
              </a:rPr>
              <a:t>So, at 1055μs from the start the switch starts sending the second packet and this will be received at destination after another 520μs=1575μs. Since we added transmission time, this ensures that the last bit of data is received at the sender. </a:t>
            </a:r>
          </a:p>
          <a:p>
            <a:endParaRPr lang="en-IN" sz="2000" dirty="0">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8E360A2E-5AA8-F952-85CB-BFC405619B7E}"/>
              </a:ext>
            </a:extLst>
          </p:cNvPr>
          <p:cNvSpPr txBox="1"/>
          <p:nvPr/>
        </p:nvSpPr>
        <p:spPr>
          <a:xfrm>
            <a:off x="967563" y="2679405"/>
            <a:ext cx="184731" cy="369332"/>
          </a:xfrm>
          <a:prstGeom prst="rect">
            <a:avLst/>
          </a:prstGeom>
          <a:noFill/>
        </p:spPr>
        <p:txBody>
          <a:bodyPr wrap="none" rtlCol="0">
            <a:spAutoFit/>
          </a:bodyPr>
          <a:lstStyle/>
          <a:p>
            <a:endParaRPr lang="bn-IN" dirty="0"/>
          </a:p>
        </p:txBody>
      </p:sp>
    </p:spTree>
    <p:extLst>
      <p:ext uri="{BB962C8B-B14F-4D97-AF65-F5344CB8AC3E}">
        <p14:creationId xmlns:p14="http://schemas.microsoft.com/office/powerpoint/2010/main" val="63845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Problem-5</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rmAutofit/>
          </a:bodyPr>
          <a:lstStyle/>
          <a:p>
            <a:pPr algn="l"/>
            <a:r>
              <a:rPr lang="en-US" dirty="0"/>
              <a:t>If the slot time in Slotted ALOHA is incorrectly set to half the required value or set to double the required value what will be the impact on the network performance</a:t>
            </a:r>
            <a:r>
              <a:rPr lang="en-US" sz="2000" dirty="0"/>
              <a:t>?</a:t>
            </a:r>
            <a:endParaRPr lang="en-US" sz="2000" b="0" i="0" dirty="0">
              <a:solidFill>
                <a:srgbClr val="040304"/>
              </a:solidFill>
              <a:effectLst/>
              <a:latin typeface="Roboto" panose="02000000000000000000" pitchFamily="2" charset="0"/>
            </a:endParaRPr>
          </a:p>
        </p:txBody>
      </p:sp>
    </p:spTree>
    <p:extLst>
      <p:ext uri="{BB962C8B-B14F-4D97-AF65-F5344CB8AC3E}">
        <p14:creationId xmlns:p14="http://schemas.microsoft.com/office/powerpoint/2010/main" val="4903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Autofit/>
          </a:bodyPr>
          <a:lstStyle/>
          <a:p>
            <a:r>
              <a:rPr lang="en-US" sz="2000" b="1" dirty="0"/>
              <a:t>Slot Time Set to Half the Required Value:</a:t>
            </a:r>
          </a:p>
          <a:p>
            <a:pPr marL="342900" indent="-342900">
              <a:buAutoNum type="arabicPeriod"/>
            </a:pPr>
            <a:r>
              <a:rPr lang="en-IN" sz="1800" b="1" dirty="0"/>
              <a:t>Increased Collisions</a:t>
            </a:r>
            <a:r>
              <a:rPr lang="en-IN" sz="1800" dirty="0"/>
              <a:t>:</a:t>
            </a:r>
            <a:r>
              <a:rPr lang="en-US" sz="1800" dirty="0"/>
              <a:t>With slot time set to half, the slots are too short, leading to more frequent transmission attempts. This increases the likelihood of collisions as multiple nodes may attempt to transmit simultaneously</a:t>
            </a:r>
            <a:r>
              <a:rPr lang="en-US" sz="1200" dirty="0"/>
              <a:t>.</a:t>
            </a:r>
          </a:p>
          <a:p>
            <a:pPr marL="342900" indent="-342900">
              <a:buAutoNum type="arabicPeriod"/>
            </a:pPr>
            <a:r>
              <a:rPr lang="en-US" sz="1800" b="1" dirty="0"/>
              <a:t>Reduced Efficiency</a:t>
            </a:r>
            <a:r>
              <a:rPr lang="en-US" sz="1800" dirty="0"/>
              <a:t>: The higher rate of collisions results in more retransmissions, increasing the network load and reducing overall efficiency</a:t>
            </a:r>
            <a:r>
              <a:rPr lang="en-US" sz="1200" dirty="0"/>
              <a:t>.</a:t>
            </a:r>
          </a:p>
          <a:p>
            <a:pPr marL="0" indent="0">
              <a:buNone/>
            </a:pPr>
            <a:endParaRPr lang="en-US" sz="1200" dirty="0"/>
          </a:p>
          <a:p>
            <a:pPr marL="0" indent="0">
              <a:buNone/>
            </a:pPr>
            <a:r>
              <a:rPr lang="en-US" sz="2000" b="1" dirty="0"/>
              <a:t>Slot Time Set to Double the Required Value</a:t>
            </a:r>
            <a:r>
              <a:rPr lang="en-US" sz="1800" b="1" dirty="0"/>
              <a:t>:</a:t>
            </a:r>
          </a:p>
          <a:p>
            <a:pPr marL="0" indent="0">
              <a:buNone/>
            </a:pPr>
            <a:r>
              <a:rPr lang="en-US" sz="1800" b="1" dirty="0"/>
              <a:t>1.Lower Collision Probability but Inefficiency</a:t>
            </a:r>
            <a:r>
              <a:rPr lang="en-US" sz="1800" dirty="0"/>
              <a:t>: Although the chances of collisions decrease, the longer slots cause the network to be less efficient because of the increased idle time</a:t>
            </a:r>
            <a:r>
              <a:rPr lang="en-US" sz="1200" dirty="0"/>
              <a:t>.</a:t>
            </a:r>
          </a:p>
          <a:p>
            <a:pPr marL="0" indent="0">
              <a:buNone/>
            </a:pPr>
            <a:r>
              <a:rPr lang="en-US" sz="1800" b="1" dirty="0"/>
              <a:t>2.Underutilization of the Channel</a:t>
            </a:r>
            <a:r>
              <a:rPr lang="en-US" sz="1800" dirty="0"/>
              <a:t>: When slot time is set to double, the slots are too long, causing unnecessary delays between transmission opportunities</a:t>
            </a:r>
            <a:r>
              <a:rPr lang="en-US" sz="1200" dirty="0"/>
              <a:t>. </a:t>
            </a:r>
            <a:endParaRPr lang="en-IN" sz="1800" b="1" dirty="0">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8E360A2E-5AA8-F952-85CB-BFC405619B7E}"/>
              </a:ext>
            </a:extLst>
          </p:cNvPr>
          <p:cNvSpPr txBox="1"/>
          <p:nvPr/>
        </p:nvSpPr>
        <p:spPr>
          <a:xfrm>
            <a:off x="967563" y="2679405"/>
            <a:ext cx="184731" cy="369332"/>
          </a:xfrm>
          <a:prstGeom prst="rect">
            <a:avLst/>
          </a:prstGeom>
          <a:noFill/>
        </p:spPr>
        <p:txBody>
          <a:bodyPr wrap="none" rtlCol="0">
            <a:spAutoFit/>
          </a:bodyPr>
          <a:lstStyle/>
          <a:p>
            <a:endParaRPr lang="bn-IN" dirty="0"/>
          </a:p>
        </p:txBody>
      </p:sp>
    </p:spTree>
    <p:extLst>
      <p:ext uri="{BB962C8B-B14F-4D97-AF65-F5344CB8AC3E}">
        <p14:creationId xmlns:p14="http://schemas.microsoft.com/office/powerpoint/2010/main" val="277283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Name of the TAs</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rmAutofit fontScale="92500" lnSpcReduction="10000"/>
          </a:bodyPr>
          <a:lstStyle/>
          <a:p>
            <a:pPr marL="514350" indent="-514350">
              <a:buAutoNum type="arabicPeriod"/>
            </a:pPr>
            <a:r>
              <a:rPr lang="en-IN" dirty="0" err="1">
                <a:cs typeface="Arial" panose="020B0604020202020204" pitchFamily="34" charset="0"/>
              </a:rPr>
              <a:t>Raushni</a:t>
            </a:r>
            <a:r>
              <a:rPr lang="en-IN" dirty="0">
                <a:cs typeface="Arial" panose="020B0604020202020204" pitchFamily="34" charset="0"/>
              </a:rPr>
              <a:t> Kumari, Roll No:		Mobile No: </a:t>
            </a:r>
          </a:p>
          <a:p>
            <a:pPr marL="0" indent="0">
              <a:buNone/>
            </a:pPr>
            <a:r>
              <a:rPr lang="en-IN" dirty="0">
                <a:cs typeface="Arial" panose="020B0604020202020204" pitchFamily="34" charset="0"/>
              </a:rPr>
              <a:t>     Problem No YYY to Problem No YYY</a:t>
            </a:r>
          </a:p>
          <a:p>
            <a:pPr marL="0" indent="0">
              <a:buNone/>
            </a:pPr>
            <a:endParaRPr lang="en-IN" dirty="0">
              <a:effectLst/>
              <a:cs typeface="Arial" panose="020B0604020202020204" pitchFamily="34" charset="0"/>
            </a:endParaRPr>
          </a:p>
          <a:p>
            <a:pPr marL="0" indent="0">
              <a:buNone/>
            </a:pPr>
            <a:r>
              <a:rPr lang="en-IN" dirty="0">
                <a:cs typeface="Arial" panose="020B0604020202020204" pitchFamily="34" charset="0"/>
              </a:rPr>
              <a:t>2.   </a:t>
            </a:r>
            <a:r>
              <a:rPr lang="en-IN" dirty="0" err="1">
                <a:cs typeface="Arial" panose="020B0604020202020204" pitchFamily="34" charset="0"/>
              </a:rPr>
              <a:t>Ayush</a:t>
            </a:r>
            <a:r>
              <a:rPr lang="en-IN" dirty="0">
                <a:cs typeface="Arial" panose="020B0604020202020204" pitchFamily="34" charset="0"/>
              </a:rPr>
              <a:t> Kumar</a:t>
            </a:r>
          </a:p>
          <a:p>
            <a:pPr marL="0" indent="0">
              <a:buNone/>
            </a:pPr>
            <a:r>
              <a:rPr lang="en-IN" dirty="0">
                <a:cs typeface="Arial" panose="020B0604020202020204" pitchFamily="34" charset="0"/>
              </a:rPr>
              <a:t>      Problem No YYY to Problem No YYY</a:t>
            </a:r>
          </a:p>
          <a:p>
            <a:pPr marL="0" indent="0">
              <a:buNone/>
            </a:pPr>
            <a:endParaRPr lang="en-IN" dirty="0">
              <a:effectLst/>
              <a:cs typeface="Arial" panose="020B0604020202020204" pitchFamily="34" charset="0"/>
            </a:endParaRPr>
          </a:p>
          <a:p>
            <a:pPr marL="0" indent="0">
              <a:buNone/>
            </a:pPr>
            <a:r>
              <a:rPr lang="en-IN" dirty="0">
                <a:effectLst/>
                <a:cs typeface="Arial" panose="020B0604020202020204" pitchFamily="34" charset="0"/>
              </a:rPr>
              <a:t>3.  Vaibhav</a:t>
            </a:r>
          </a:p>
          <a:p>
            <a:pPr marL="0" indent="0">
              <a:buNone/>
            </a:pPr>
            <a:r>
              <a:rPr lang="en-IN" dirty="0">
                <a:cs typeface="Arial" panose="020B0604020202020204" pitchFamily="34" charset="0"/>
              </a:rPr>
              <a:t>     Problem No YYY to Problem No YYY</a:t>
            </a:r>
            <a:endParaRPr lang="en-IN" dirty="0">
              <a:effectLst/>
              <a:cs typeface="Arial" panose="020B0604020202020204" pitchFamily="34" charset="0"/>
            </a:endParaRPr>
          </a:p>
          <a:p>
            <a:pPr marL="0" indent="0">
              <a:buNone/>
            </a:pPr>
            <a:endParaRPr lang="en-IN" dirty="0">
              <a:cs typeface="Arial" panose="020B0604020202020204" pitchFamily="34" charset="0"/>
            </a:endParaRPr>
          </a:p>
          <a:p>
            <a:pPr marL="0" indent="0">
              <a:buNone/>
            </a:pPr>
            <a:r>
              <a:rPr lang="en-IN" dirty="0">
                <a:cs typeface="Arial" panose="020B0604020202020204" pitchFamily="34" charset="0"/>
              </a:rPr>
              <a:t>4.  </a:t>
            </a:r>
            <a:r>
              <a:rPr lang="en-IN" dirty="0" err="1">
                <a:cs typeface="Arial" panose="020B0604020202020204" pitchFamily="34" charset="0"/>
              </a:rPr>
              <a:t>Shanmukha</a:t>
            </a:r>
            <a:r>
              <a:rPr lang="en-IN" dirty="0">
                <a:cs typeface="Arial" panose="020B0604020202020204" pitchFamily="34" charset="0"/>
              </a:rPr>
              <a:t> Sharma</a:t>
            </a:r>
          </a:p>
          <a:p>
            <a:pPr marL="0" indent="0">
              <a:buNone/>
            </a:pPr>
            <a:r>
              <a:rPr lang="en-IN" dirty="0">
                <a:cs typeface="Arial" panose="020B0604020202020204" pitchFamily="34" charset="0"/>
              </a:rPr>
              <a:t>     Problem No YYY to Problem No YYY</a:t>
            </a:r>
          </a:p>
          <a:p>
            <a:pPr marL="0" indent="0">
              <a:buNone/>
            </a:pPr>
            <a:endParaRPr lang="en-IN" dirty="0">
              <a:effectLst/>
              <a:cs typeface="Arial" panose="020B0604020202020204" pitchFamily="34" charset="0"/>
            </a:endParaRPr>
          </a:p>
        </p:txBody>
      </p:sp>
    </p:spTree>
    <p:extLst>
      <p:ext uri="{BB962C8B-B14F-4D97-AF65-F5344CB8AC3E}">
        <p14:creationId xmlns:p14="http://schemas.microsoft.com/office/powerpoint/2010/main" val="406679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Problem-1</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rmAutofit/>
          </a:bodyPr>
          <a:lstStyle/>
          <a:p>
            <a:pPr marL="0" indent="0">
              <a:buNone/>
            </a:pPr>
            <a:br>
              <a:rPr lang="en-US" sz="2000" dirty="0"/>
            </a:br>
            <a:r>
              <a:rPr lang="en-US" sz="2000" b="0" i="0" dirty="0">
                <a:solidFill>
                  <a:srgbClr val="040304"/>
                </a:solidFill>
                <a:effectLst/>
                <a:latin typeface="Roboto" panose="02000000000000000000" pitchFamily="2" charset="0"/>
              </a:rPr>
              <a:t>Consider a source computer </a:t>
            </a:r>
            <a:r>
              <a:rPr lang="en-US" sz="2000" dirty="0"/>
              <a:t>(S)</a:t>
            </a:r>
            <a:r>
              <a:rPr lang="en-US" sz="2000" b="0" i="0" dirty="0">
                <a:solidFill>
                  <a:srgbClr val="040304"/>
                </a:solidFill>
                <a:effectLst/>
                <a:latin typeface="Roboto" panose="02000000000000000000" pitchFamily="2" charset="0"/>
              </a:rPr>
              <a:t> transmitting a file of size </a:t>
            </a:r>
            <a:r>
              <a:rPr lang="en-US" sz="2000" dirty="0"/>
              <a:t>10^6</a:t>
            </a:r>
            <a:r>
              <a:rPr lang="en-US" sz="2000" b="0" i="0" dirty="0">
                <a:solidFill>
                  <a:srgbClr val="040304"/>
                </a:solidFill>
                <a:effectLst/>
                <a:latin typeface="Roboto" panose="02000000000000000000" pitchFamily="2" charset="0"/>
              </a:rPr>
              <a:t> bits to a destination computer </a:t>
            </a:r>
            <a:r>
              <a:rPr lang="en-US" sz="2000" dirty="0"/>
              <a:t>(D)</a:t>
            </a:r>
            <a:r>
              <a:rPr lang="en-US" sz="2000" b="0" i="0" dirty="0">
                <a:solidFill>
                  <a:srgbClr val="040304"/>
                </a:solidFill>
                <a:effectLst/>
                <a:latin typeface="Roboto" panose="02000000000000000000" pitchFamily="2" charset="0"/>
              </a:rPr>
              <a:t> over a network of two routers </a:t>
            </a:r>
            <a:r>
              <a:rPr lang="en-US" sz="2000" dirty="0"/>
              <a:t>(R1 and R2)</a:t>
            </a:r>
            <a:r>
              <a:rPr lang="en-US" sz="2000" b="0" i="0" dirty="0">
                <a:solidFill>
                  <a:srgbClr val="040304"/>
                </a:solidFill>
                <a:effectLst/>
                <a:latin typeface="Roboto" panose="02000000000000000000" pitchFamily="2" charset="0"/>
              </a:rPr>
              <a:t> and three links </a:t>
            </a:r>
            <a:r>
              <a:rPr lang="en-US" sz="2000" dirty="0"/>
              <a:t>(L1,L2, and L3)</a:t>
            </a:r>
            <a:r>
              <a:rPr lang="en-US" sz="2000" b="0" i="0" dirty="0">
                <a:solidFill>
                  <a:srgbClr val="040304"/>
                </a:solidFill>
                <a:effectLst/>
                <a:latin typeface="Roboto" panose="02000000000000000000" pitchFamily="2" charset="0"/>
              </a:rPr>
              <a:t>. </a:t>
            </a:r>
            <a:r>
              <a:rPr lang="en-US" sz="2000" dirty="0"/>
              <a:t>L1</a:t>
            </a:r>
            <a:r>
              <a:rPr lang="en-US" sz="2000" b="0" i="0" dirty="0">
                <a:solidFill>
                  <a:srgbClr val="040304"/>
                </a:solidFill>
                <a:effectLst/>
                <a:latin typeface="Roboto" panose="02000000000000000000" pitchFamily="2" charset="0"/>
              </a:rPr>
              <a:t> connects </a:t>
            </a:r>
            <a:r>
              <a:rPr lang="en-US" sz="2000" dirty="0"/>
              <a:t>S</a:t>
            </a:r>
            <a:r>
              <a:rPr lang="en-US" sz="2000" b="0" i="0" dirty="0">
                <a:solidFill>
                  <a:srgbClr val="040304"/>
                </a:solidFill>
                <a:effectLst/>
                <a:latin typeface="Roboto" panose="02000000000000000000" pitchFamily="2" charset="0"/>
              </a:rPr>
              <a:t> to </a:t>
            </a:r>
            <a:r>
              <a:rPr lang="en-US" sz="2000" dirty="0"/>
              <a:t>R1</a:t>
            </a:r>
            <a:r>
              <a:rPr lang="en-US" sz="2000" b="0" i="0" dirty="0">
                <a:solidFill>
                  <a:srgbClr val="040304"/>
                </a:solidFill>
                <a:effectLst/>
                <a:latin typeface="Roboto" panose="02000000000000000000" pitchFamily="2" charset="0"/>
              </a:rPr>
              <a:t>; </a:t>
            </a:r>
            <a:r>
              <a:rPr lang="en-US" sz="2000" dirty="0"/>
              <a:t>L2</a:t>
            </a:r>
            <a:r>
              <a:rPr lang="en-US" sz="2000" b="0" i="0" dirty="0">
                <a:solidFill>
                  <a:srgbClr val="040304"/>
                </a:solidFill>
                <a:effectLst/>
                <a:latin typeface="Roboto" panose="02000000000000000000" pitchFamily="2" charset="0"/>
              </a:rPr>
              <a:t> connects </a:t>
            </a:r>
            <a:r>
              <a:rPr lang="en-US" sz="2000" dirty="0"/>
              <a:t>R1</a:t>
            </a:r>
            <a:r>
              <a:rPr lang="en-US" sz="2000" b="0" i="0" dirty="0">
                <a:solidFill>
                  <a:srgbClr val="040304"/>
                </a:solidFill>
                <a:effectLst/>
                <a:latin typeface="Roboto" panose="02000000000000000000" pitchFamily="2" charset="0"/>
              </a:rPr>
              <a:t> to </a:t>
            </a:r>
            <a:r>
              <a:rPr lang="en-US" sz="2000" dirty="0"/>
              <a:t>R2</a:t>
            </a:r>
            <a:r>
              <a:rPr lang="en-US" sz="2000" b="0" i="0" dirty="0">
                <a:solidFill>
                  <a:srgbClr val="040304"/>
                </a:solidFill>
                <a:effectLst/>
                <a:latin typeface="Roboto" panose="02000000000000000000" pitchFamily="2" charset="0"/>
              </a:rPr>
              <a:t>; and </a:t>
            </a:r>
            <a:r>
              <a:rPr lang="en-US" sz="2000" dirty="0"/>
              <a:t>L3</a:t>
            </a:r>
            <a:r>
              <a:rPr lang="en-US" sz="2000" b="0" i="0" dirty="0">
                <a:solidFill>
                  <a:srgbClr val="040304"/>
                </a:solidFill>
                <a:effectLst/>
                <a:latin typeface="Roboto" panose="02000000000000000000" pitchFamily="2" charset="0"/>
              </a:rPr>
              <a:t> connects </a:t>
            </a:r>
            <a:r>
              <a:rPr lang="en-US" sz="2000" dirty="0"/>
              <a:t>R2</a:t>
            </a:r>
            <a:r>
              <a:rPr lang="en-US" sz="2000" b="0" i="0" dirty="0">
                <a:solidFill>
                  <a:srgbClr val="040304"/>
                </a:solidFill>
                <a:effectLst/>
                <a:latin typeface="Roboto" panose="02000000000000000000" pitchFamily="2" charset="0"/>
              </a:rPr>
              <a:t> to </a:t>
            </a:r>
            <a:r>
              <a:rPr lang="en-US" sz="2000" dirty="0"/>
              <a:t>D</a:t>
            </a:r>
            <a:r>
              <a:rPr lang="en-US" sz="2000" b="0" i="0" dirty="0">
                <a:solidFill>
                  <a:srgbClr val="040304"/>
                </a:solidFill>
                <a:effectLst/>
                <a:latin typeface="Roboto" panose="02000000000000000000" pitchFamily="2" charset="0"/>
              </a:rPr>
              <a:t>. Let each link be of length </a:t>
            </a:r>
            <a:r>
              <a:rPr lang="en-US" sz="2000" dirty="0"/>
              <a:t>100 km</a:t>
            </a:r>
            <a:r>
              <a:rPr lang="en-US" sz="2000" b="0" i="0" dirty="0">
                <a:solidFill>
                  <a:srgbClr val="040304"/>
                </a:solidFill>
                <a:effectLst/>
                <a:latin typeface="Roboto" panose="02000000000000000000" pitchFamily="2" charset="0"/>
              </a:rPr>
              <a:t>. Assume signals travel over each link at a speed of </a:t>
            </a:r>
            <a:r>
              <a:rPr lang="en-US" sz="2000" dirty="0"/>
              <a:t>108</a:t>
            </a:r>
            <a:r>
              <a:rPr lang="en-US" sz="2000" b="0" i="0" dirty="0">
                <a:solidFill>
                  <a:srgbClr val="040304"/>
                </a:solidFill>
                <a:effectLst/>
                <a:latin typeface="Roboto" panose="02000000000000000000" pitchFamily="2" charset="0"/>
              </a:rPr>
              <a:t> meters per second. Assume that the link bandwidth on each link is </a:t>
            </a:r>
            <a:r>
              <a:rPr lang="en-US" sz="2000" dirty="0"/>
              <a:t>1 Mbps</a:t>
            </a:r>
            <a:r>
              <a:rPr lang="en-US" sz="2000" b="0" i="0" dirty="0">
                <a:solidFill>
                  <a:srgbClr val="040304"/>
                </a:solidFill>
                <a:effectLst/>
                <a:latin typeface="Roboto" panose="02000000000000000000" pitchFamily="2" charset="0"/>
              </a:rPr>
              <a:t>. Let the file be broken down into </a:t>
            </a:r>
            <a:r>
              <a:rPr lang="en-US" sz="2000" dirty="0"/>
              <a:t>1000</a:t>
            </a:r>
            <a:r>
              <a:rPr lang="en-US" sz="2000" b="0" i="0" dirty="0">
                <a:solidFill>
                  <a:srgbClr val="040304"/>
                </a:solidFill>
                <a:effectLst/>
                <a:latin typeface="Roboto" panose="02000000000000000000" pitchFamily="2" charset="0"/>
              </a:rPr>
              <a:t> packets each of size </a:t>
            </a:r>
            <a:r>
              <a:rPr lang="en-US" sz="2000" dirty="0"/>
              <a:t>1000</a:t>
            </a:r>
            <a:r>
              <a:rPr lang="en-US" sz="2000" b="0" i="0" dirty="0">
                <a:solidFill>
                  <a:srgbClr val="040304"/>
                </a:solidFill>
                <a:effectLst/>
                <a:latin typeface="Roboto" panose="02000000000000000000" pitchFamily="2" charset="0"/>
              </a:rPr>
              <a:t> bits. Find the total sum of transmission and propagation delays in transmitting the file from </a:t>
            </a:r>
            <a:r>
              <a:rPr lang="en-US" sz="2000" dirty="0"/>
              <a:t>S</a:t>
            </a:r>
            <a:r>
              <a:rPr lang="en-US" sz="2000" b="0" i="0" dirty="0">
                <a:solidFill>
                  <a:srgbClr val="040304"/>
                </a:solidFill>
                <a:effectLst/>
                <a:latin typeface="Roboto" panose="02000000000000000000" pitchFamily="2" charset="0"/>
              </a:rPr>
              <a:t> to </a:t>
            </a:r>
            <a:r>
              <a:rPr lang="en-US" sz="2000" dirty="0"/>
              <a:t>D</a:t>
            </a:r>
            <a:r>
              <a:rPr lang="en-US" sz="2000" b="0" i="0" dirty="0">
                <a:solidFill>
                  <a:srgbClr val="040304"/>
                </a:solidFill>
                <a:effectLst/>
                <a:latin typeface="Roboto" panose="02000000000000000000" pitchFamily="2" charset="0"/>
              </a:rPr>
              <a:t>?</a:t>
            </a:r>
            <a:endParaRPr lang="en-IN" sz="2000" dirty="0">
              <a:effectLst/>
              <a:cs typeface="Arial" panose="020B0604020202020204" pitchFamily="34" charset="0"/>
            </a:endParaRPr>
          </a:p>
        </p:txBody>
      </p:sp>
    </p:spTree>
    <p:extLst>
      <p:ext uri="{BB962C8B-B14F-4D97-AF65-F5344CB8AC3E}">
        <p14:creationId xmlns:p14="http://schemas.microsoft.com/office/powerpoint/2010/main" val="111153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rmAutofit/>
          </a:bodyPr>
          <a:lstStyle/>
          <a:p>
            <a:r>
              <a:rPr lang="en-US" sz="2000" b="0" i="0" dirty="0">
                <a:solidFill>
                  <a:srgbClr val="040304"/>
                </a:solidFill>
                <a:effectLst/>
                <a:latin typeface="Roboto" panose="02000000000000000000" pitchFamily="2" charset="0"/>
              </a:rPr>
              <a:t>Routers are store and forward devices.</a:t>
            </a:r>
          </a:p>
          <a:p>
            <a:r>
              <a:rPr lang="en-US" sz="2000" b="0" i="0" dirty="0">
                <a:solidFill>
                  <a:srgbClr val="040304"/>
                </a:solidFill>
                <a:effectLst/>
                <a:latin typeface="Roboto" panose="02000000000000000000" pitchFamily="2" charset="0"/>
              </a:rPr>
              <a:t>Propagation time </a:t>
            </a:r>
            <a:r>
              <a:rPr lang="en-US" sz="2000" dirty="0"/>
              <a:t>=100km/108m/s=1milli second</a:t>
            </a:r>
          </a:p>
          <a:p>
            <a:r>
              <a:rPr lang="en-US" sz="2000" b="0" i="0" dirty="0">
                <a:solidFill>
                  <a:srgbClr val="040304"/>
                </a:solidFill>
                <a:effectLst/>
                <a:latin typeface="Roboto" panose="02000000000000000000" pitchFamily="2" charset="0"/>
              </a:rPr>
              <a:t>Transmission time for a packet </a:t>
            </a:r>
            <a:r>
              <a:rPr lang="en-US" sz="2000" dirty="0"/>
              <a:t>=1000 bits/106 bits/sec=1milli second</a:t>
            </a:r>
          </a:p>
          <a:p>
            <a:r>
              <a:rPr lang="en-US" sz="2000" b="0" i="0" dirty="0">
                <a:solidFill>
                  <a:srgbClr val="040304"/>
                </a:solidFill>
                <a:effectLst/>
                <a:latin typeface="Roboto" panose="02000000000000000000" pitchFamily="2" charset="0"/>
              </a:rPr>
              <a:t>Packets will be forwarded in a pipelined manner after the first packet reaches the receiver, in every </a:t>
            </a:r>
            <a:r>
              <a:rPr lang="en-US" sz="2000" dirty="0"/>
              <a:t>1ms</a:t>
            </a:r>
            <a:r>
              <a:rPr lang="en-US" sz="2000" b="0" i="0" dirty="0">
                <a:solidFill>
                  <a:srgbClr val="040304"/>
                </a:solidFill>
                <a:effectLst/>
                <a:latin typeface="Roboto" panose="02000000000000000000" pitchFamily="2" charset="0"/>
              </a:rPr>
              <a:t> a new one arrives.</a:t>
            </a:r>
          </a:p>
          <a:p>
            <a:r>
              <a:rPr lang="en-US" sz="2000" b="0" i="0" dirty="0">
                <a:solidFill>
                  <a:srgbClr val="040304"/>
                </a:solidFill>
                <a:effectLst/>
                <a:latin typeface="Roboto" panose="02000000000000000000" pitchFamily="2" charset="0"/>
              </a:rPr>
              <a:t>Now time taken by packet no </a:t>
            </a:r>
            <a:r>
              <a:rPr lang="en-US" sz="2000" dirty="0"/>
              <a:t>1</a:t>
            </a:r>
            <a:r>
              <a:rPr lang="en-US" sz="2000" b="0" i="0" dirty="0">
                <a:solidFill>
                  <a:srgbClr val="040304"/>
                </a:solidFill>
                <a:effectLst/>
                <a:latin typeface="Roboto" panose="02000000000000000000" pitchFamily="2" charset="0"/>
              </a:rPr>
              <a:t> to reach destination is :</a:t>
            </a:r>
          </a:p>
          <a:p>
            <a:r>
              <a:rPr lang="en-US" sz="2000" dirty="0"/>
              <a:t>1 </a:t>
            </a:r>
            <a:r>
              <a:rPr lang="en-US" sz="2000" dirty="0" err="1"/>
              <a:t>ms</a:t>
            </a:r>
            <a:r>
              <a:rPr lang="en-US" sz="2000" dirty="0"/>
              <a:t> (Tx at sender) + 1 </a:t>
            </a:r>
            <a:r>
              <a:rPr lang="en-US" sz="2000" dirty="0" err="1"/>
              <a:t>ms</a:t>
            </a:r>
            <a:r>
              <a:rPr lang="en-US" sz="2000" dirty="0"/>
              <a:t> (</a:t>
            </a:r>
            <a:r>
              <a:rPr lang="en-US" sz="2000" dirty="0" err="1"/>
              <a:t>Tp</a:t>
            </a:r>
            <a:r>
              <a:rPr lang="en-US" sz="2000" dirty="0"/>
              <a:t> from sender to R1) + 1ms  (Tx at R1) + 1 </a:t>
            </a:r>
            <a:r>
              <a:rPr lang="en-US" sz="2000" dirty="0" err="1"/>
              <a:t>ms</a:t>
            </a:r>
            <a:r>
              <a:rPr lang="en-US" sz="2000" dirty="0"/>
              <a:t>(</a:t>
            </a:r>
            <a:r>
              <a:rPr lang="en-US" sz="2000" dirty="0" err="1"/>
              <a:t>Tp</a:t>
            </a:r>
            <a:r>
              <a:rPr lang="en-US" sz="2000" dirty="0"/>
              <a:t> from R1 to R2) + 1ms (Tx at R2) + 1 </a:t>
            </a:r>
            <a:r>
              <a:rPr lang="en-US" sz="2000" dirty="0" err="1"/>
              <a:t>ms</a:t>
            </a:r>
            <a:r>
              <a:rPr lang="en-US" sz="2000" dirty="0"/>
              <a:t> ( </a:t>
            </a:r>
            <a:r>
              <a:rPr lang="en-US" sz="2000" dirty="0" err="1"/>
              <a:t>Tp</a:t>
            </a:r>
            <a:r>
              <a:rPr lang="en-US" sz="2000" dirty="0"/>
              <a:t> from R2 to destination) = 6ms</a:t>
            </a:r>
          </a:p>
          <a:p>
            <a:r>
              <a:rPr lang="en-US" sz="2000" b="0" i="0" dirty="0">
                <a:solidFill>
                  <a:srgbClr val="040304"/>
                </a:solidFill>
                <a:effectLst/>
                <a:latin typeface="Roboto" panose="02000000000000000000" pitchFamily="2" charset="0"/>
              </a:rPr>
              <a:t>So, time for packet, </a:t>
            </a:r>
            <a:r>
              <a:rPr lang="en-US" sz="2000" dirty="0"/>
              <a:t>1000=6ms+999ms=1005ms</a:t>
            </a:r>
            <a:endParaRPr lang="en-IN" sz="2000" dirty="0">
              <a:effectLst/>
              <a:cs typeface="Arial" panose="020B0604020202020204" pitchFamily="34" charset="0"/>
            </a:endParaRPr>
          </a:p>
        </p:txBody>
      </p:sp>
      <p:sp>
        <p:nvSpPr>
          <p:cNvPr id="4" name="TextBox 3">
            <a:extLst>
              <a:ext uri="{FF2B5EF4-FFF2-40B4-BE49-F238E27FC236}">
                <a16:creationId xmlns:a16="http://schemas.microsoft.com/office/drawing/2014/main" id="{8E360A2E-5AA8-F952-85CB-BFC405619B7E}"/>
              </a:ext>
            </a:extLst>
          </p:cNvPr>
          <p:cNvSpPr txBox="1"/>
          <p:nvPr/>
        </p:nvSpPr>
        <p:spPr>
          <a:xfrm>
            <a:off x="967563" y="2679405"/>
            <a:ext cx="184731" cy="369332"/>
          </a:xfrm>
          <a:prstGeom prst="rect">
            <a:avLst/>
          </a:prstGeom>
          <a:noFill/>
        </p:spPr>
        <p:txBody>
          <a:bodyPr wrap="none" rtlCol="0">
            <a:spAutoFit/>
          </a:bodyPr>
          <a:lstStyle/>
          <a:p>
            <a:endParaRPr lang="bn-IN" dirty="0"/>
          </a:p>
        </p:txBody>
      </p:sp>
    </p:spTree>
    <p:extLst>
      <p:ext uri="{BB962C8B-B14F-4D97-AF65-F5344CB8AC3E}">
        <p14:creationId xmlns:p14="http://schemas.microsoft.com/office/powerpoint/2010/main" val="72011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Problem-2</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rmAutofit/>
          </a:bodyPr>
          <a:lstStyle/>
          <a:p>
            <a:pPr algn="l"/>
            <a:r>
              <a:rPr lang="en-US" sz="2000" b="0" i="0" dirty="0">
                <a:solidFill>
                  <a:srgbClr val="040304"/>
                </a:solidFill>
                <a:effectLst/>
                <a:latin typeface="Roboto" panose="02000000000000000000" pitchFamily="2" charset="0"/>
              </a:rPr>
              <a:t>Consider three IP networks A,B and C. Host HA in network A sends messages each containing 180 bytes of application data to a host HC in network C. The TCP layer prefixes 20 byte header to the message.</a:t>
            </a:r>
          </a:p>
          <a:p>
            <a:pPr algn="l"/>
            <a:r>
              <a:rPr lang="en-US" sz="2000" b="0" i="0" dirty="0">
                <a:solidFill>
                  <a:srgbClr val="040304"/>
                </a:solidFill>
                <a:effectLst/>
                <a:latin typeface="Roboto" panose="02000000000000000000" pitchFamily="2" charset="0"/>
              </a:rPr>
              <a:t>This passes through an intermediate network </a:t>
            </a:r>
            <a:r>
              <a:rPr lang="en-US" sz="2000" b="0" i="0" dirty="0" err="1">
                <a:solidFill>
                  <a:srgbClr val="040304"/>
                </a:solidFill>
                <a:effectLst/>
                <a:latin typeface="Roboto" panose="02000000000000000000" pitchFamily="2" charset="0"/>
              </a:rPr>
              <a:t>B.The</a:t>
            </a:r>
            <a:r>
              <a:rPr lang="en-US" sz="2000" b="0" i="0" dirty="0">
                <a:solidFill>
                  <a:srgbClr val="040304"/>
                </a:solidFill>
                <a:effectLst/>
                <a:latin typeface="Roboto" panose="02000000000000000000" pitchFamily="2" charset="0"/>
              </a:rPr>
              <a:t> maximum packet size, including 20 byte IP header, in each network is?</a:t>
            </a:r>
          </a:p>
          <a:p>
            <a:pPr algn="l"/>
            <a:r>
              <a:rPr lang="en-US" sz="2000" b="0" i="0" dirty="0">
                <a:solidFill>
                  <a:srgbClr val="040304"/>
                </a:solidFill>
                <a:effectLst/>
                <a:latin typeface="Roboto" panose="02000000000000000000" pitchFamily="2" charset="0"/>
              </a:rPr>
              <a:t>The network </a:t>
            </a:r>
            <a:r>
              <a:rPr lang="en-US" sz="2000" dirty="0"/>
              <a:t>A</a:t>
            </a:r>
            <a:r>
              <a:rPr lang="en-US" sz="2000" b="0" i="0" dirty="0">
                <a:solidFill>
                  <a:srgbClr val="040304"/>
                </a:solidFill>
                <a:effectLst/>
                <a:latin typeface="Roboto" panose="02000000000000000000" pitchFamily="2" charset="0"/>
              </a:rPr>
              <a:t> and </a:t>
            </a:r>
            <a:r>
              <a:rPr lang="en-US" sz="2000" dirty="0"/>
              <a:t>B</a:t>
            </a:r>
            <a:r>
              <a:rPr lang="en-US" sz="2000" b="0" i="0" dirty="0">
                <a:solidFill>
                  <a:srgbClr val="040304"/>
                </a:solidFill>
                <a:effectLst/>
                <a:latin typeface="Roboto" panose="02000000000000000000" pitchFamily="2" charset="0"/>
              </a:rPr>
              <a:t> are connected through a </a:t>
            </a:r>
            <a:r>
              <a:rPr lang="en-US" sz="2000" dirty="0"/>
              <a:t>1</a:t>
            </a:r>
            <a:r>
              <a:rPr lang="en-US" sz="2000" b="0" i="0" dirty="0">
                <a:solidFill>
                  <a:srgbClr val="040304"/>
                </a:solidFill>
                <a:effectLst/>
                <a:latin typeface="Roboto" panose="02000000000000000000" pitchFamily="2" charset="0"/>
              </a:rPr>
              <a:t> Mbps link, while </a:t>
            </a:r>
            <a:r>
              <a:rPr lang="en-US" sz="2000" dirty="0"/>
              <a:t>B</a:t>
            </a:r>
            <a:r>
              <a:rPr lang="en-US" sz="2000" b="0" i="0" dirty="0">
                <a:solidFill>
                  <a:srgbClr val="040304"/>
                </a:solidFill>
                <a:effectLst/>
                <a:latin typeface="Roboto" panose="02000000000000000000" pitchFamily="2" charset="0"/>
              </a:rPr>
              <a:t> and </a:t>
            </a:r>
            <a:r>
              <a:rPr lang="en-US" sz="2000" dirty="0"/>
              <a:t>C</a:t>
            </a:r>
            <a:br>
              <a:rPr lang="en-US" sz="2000" dirty="0"/>
            </a:br>
            <a:r>
              <a:rPr lang="en-US" sz="2000" b="0" i="0" dirty="0">
                <a:solidFill>
                  <a:srgbClr val="040304"/>
                </a:solidFill>
                <a:effectLst/>
                <a:latin typeface="Roboto" panose="02000000000000000000" pitchFamily="2" charset="0"/>
              </a:rPr>
              <a:t> are connected by a </a:t>
            </a:r>
            <a:r>
              <a:rPr lang="en-US" sz="2000" dirty="0"/>
              <a:t>512</a:t>
            </a:r>
            <a:r>
              <a:rPr lang="en-US" sz="2000" b="0" i="0" dirty="0">
                <a:solidFill>
                  <a:srgbClr val="040304"/>
                </a:solidFill>
                <a:effectLst/>
                <a:latin typeface="Roboto" panose="02000000000000000000" pitchFamily="2" charset="0"/>
              </a:rPr>
              <a:t> Kbps link (bps = bits per second).    </a:t>
            </a:r>
          </a:p>
          <a:p>
            <a:pPr algn="l"/>
            <a:r>
              <a:rPr lang="en-US" sz="2000" b="0" i="0" dirty="0">
                <a:solidFill>
                  <a:srgbClr val="040304"/>
                </a:solidFill>
                <a:effectLst/>
                <a:latin typeface="Roboto" panose="02000000000000000000" pitchFamily="2" charset="0"/>
              </a:rPr>
              <a:t>Assuming that the packets are correctly delivered, how many bytes, including headers, are delivered to the </a:t>
            </a:r>
            <a:r>
              <a:rPr lang="en-US" sz="2000" dirty="0"/>
              <a:t>IP</a:t>
            </a:r>
            <a:r>
              <a:rPr lang="en-US" sz="2000" b="0" i="0" dirty="0">
                <a:solidFill>
                  <a:srgbClr val="040304"/>
                </a:solidFill>
                <a:effectLst/>
                <a:latin typeface="Roboto" panose="02000000000000000000" pitchFamily="2" charset="0"/>
              </a:rPr>
              <a:t> layer at the destination for one application message, in the best case? Consider only data packets.</a:t>
            </a:r>
          </a:p>
        </p:txBody>
      </p:sp>
      <p:pic>
        <p:nvPicPr>
          <p:cNvPr id="1034" name="Picture 10">
            <a:extLst>
              <a:ext uri="{FF2B5EF4-FFF2-40B4-BE49-F238E27FC236}">
                <a16:creationId xmlns:a16="http://schemas.microsoft.com/office/drawing/2014/main" id="{8CA49C6C-C38F-DFA8-0C09-3B2807FFC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4914592"/>
            <a:ext cx="57150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16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rmAutofit/>
          </a:bodyPr>
          <a:lstStyle/>
          <a:p>
            <a:br>
              <a:rPr lang="en-US" sz="2000" dirty="0"/>
            </a:br>
            <a:r>
              <a:rPr lang="en-US" sz="2000" b="0" i="0" dirty="0">
                <a:solidFill>
                  <a:srgbClr val="040304"/>
                </a:solidFill>
                <a:effectLst/>
                <a:latin typeface="Roboto" panose="02000000000000000000" pitchFamily="2" charset="0"/>
              </a:rPr>
              <a:t>Packet </a:t>
            </a:r>
            <a:r>
              <a:rPr lang="en-US" sz="2000" dirty="0"/>
              <a:t>A</a:t>
            </a:r>
            <a:r>
              <a:rPr lang="en-US" sz="2000" b="0" i="0" dirty="0">
                <a:solidFill>
                  <a:srgbClr val="040304"/>
                </a:solidFill>
                <a:effectLst/>
                <a:latin typeface="Roboto" panose="02000000000000000000" pitchFamily="2" charset="0"/>
              </a:rPr>
              <a:t> sends an </a:t>
            </a:r>
            <a:r>
              <a:rPr lang="en-US" sz="2000" dirty="0"/>
              <a:t>IP</a:t>
            </a:r>
            <a:r>
              <a:rPr lang="en-US" sz="2000" b="0" i="0" dirty="0">
                <a:solidFill>
                  <a:srgbClr val="040304"/>
                </a:solidFill>
                <a:effectLst/>
                <a:latin typeface="Roboto" panose="02000000000000000000" pitchFamily="2" charset="0"/>
              </a:rPr>
              <a:t> packet of </a:t>
            </a:r>
            <a:r>
              <a:rPr lang="en-US" sz="2000" dirty="0"/>
              <a:t>180</a:t>
            </a:r>
            <a:r>
              <a:rPr lang="en-US" sz="2000" b="0" i="0" dirty="0">
                <a:solidFill>
                  <a:srgbClr val="040304"/>
                </a:solidFill>
                <a:effectLst/>
                <a:latin typeface="Roboto" panose="02000000000000000000" pitchFamily="2" charset="0"/>
              </a:rPr>
              <a:t> bytes of data </a:t>
            </a:r>
            <a:r>
              <a:rPr lang="en-US" sz="2000" dirty="0"/>
              <a:t>+20</a:t>
            </a:r>
            <a:r>
              <a:rPr lang="en-US" sz="2000" b="0" i="0" dirty="0">
                <a:solidFill>
                  <a:srgbClr val="040304"/>
                </a:solidFill>
                <a:effectLst/>
                <a:latin typeface="Roboto" panose="02000000000000000000" pitchFamily="2" charset="0"/>
              </a:rPr>
              <a:t> bytes of TCP header </a:t>
            </a:r>
            <a:r>
              <a:rPr lang="en-US" sz="2000" dirty="0"/>
              <a:t>+20</a:t>
            </a:r>
            <a:r>
              <a:rPr lang="en-US" sz="2000" b="0" i="0" dirty="0">
                <a:solidFill>
                  <a:srgbClr val="040304"/>
                </a:solidFill>
                <a:effectLst/>
                <a:latin typeface="Roboto" panose="02000000000000000000" pitchFamily="2" charset="0"/>
              </a:rPr>
              <a:t> </a:t>
            </a:r>
            <a:r>
              <a:rPr lang="en-US" sz="2000" dirty="0"/>
              <a:t>bytes</a:t>
            </a:r>
            <a:r>
              <a:rPr lang="en-US" sz="2000" b="0" i="0" dirty="0">
                <a:solidFill>
                  <a:srgbClr val="040304"/>
                </a:solidFill>
                <a:effectLst/>
                <a:latin typeface="Roboto" panose="02000000000000000000" pitchFamily="2" charset="0"/>
              </a:rPr>
              <a:t> of IP header to </a:t>
            </a:r>
            <a:r>
              <a:rPr lang="en-US" sz="2000" dirty="0"/>
              <a:t>B</a:t>
            </a:r>
            <a:r>
              <a:rPr lang="en-US" sz="2000" b="0" i="0" dirty="0">
                <a:solidFill>
                  <a:srgbClr val="040304"/>
                </a:solidFill>
                <a:effectLst/>
                <a:latin typeface="Roboto" panose="02000000000000000000" pitchFamily="2" charset="0"/>
              </a:rPr>
              <a:t>.</a:t>
            </a:r>
          </a:p>
          <a:p>
            <a:r>
              <a:rPr lang="en-US" sz="2000" dirty="0"/>
              <a:t>IP</a:t>
            </a:r>
            <a:r>
              <a:rPr lang="en-US" sz="2000" b="0" i="0" dirty="0">
                <a:solidFill>
                  <a:srgbClr val="040304"/>
                </a:solidFill>
                <a:effectLst/>
                <a:latin typeface="Roboto" panose="02000000000000000000" pitchFamily="2" charset="0"/>
              </a:rPr>
              <a:t> layer of </a:t>
            </a:r>
            <a:r>
              <a:rPr lang="en-US" sz="2000" dirty="0"/>
              <a:t>B</a:t>
            </a:r>
            <a:r>
              <a:rPr lang="en-US" sz="2000" b="0" i="0" dirty="0">
                <a:solidFill>
                  <a:srgbClr val="040304"/>
                </a:solidFill>
                <a:effectLst/>
                <a:latin typeface="Roboto" panose="02000000000000000000" pitchFamily="2" charset="0"/>
              </a:rPr>
              <a:t> now removes </a:t>
            </a:r>
            <a:r>
              <a:rPr lang="en-US" sz="2000" dirty="0"/>
              <a:t>20</a:t>
            </a:r>
            <a:r>
              <a:rPr lang="en-US" sz="2000" b="0" i="0" dirty="0">
                <a:solidFill>
                  <a:srgbClr val="040304"/>
                </a:solidFill>
                <a:effectLst/>
                <a:latin typeface="Roboto" panose="02000000000000000000" pitchFamily="2" charset="0"/>
              </a:rPr>
              <a:t> </a:t>
            </a:r>
            <a:r>
              <a:rPr lang="en-US" sz="2000" dirty="0"/>
              <a:t>bytes</a:t>
            </a:r>
            <a:r>
              <a:rPr lang="en-US" sz="2000" b="0" i="0" dirty="0">
                <a:solidFill>
                  <a:srgbClr val="040304"/>
                </a:solidFill>
                <a:effectLst/>
                <a:latin typeface="Roboto" panose="02000000000000000000" pitchFamily="2" charset="0"/>
              </a:rPr>
              <a:t> of </a:t>
            </a:r>
            <a:r>
              <a:rPr lang="en-US" sz="2000" dirty="0"/>
              <a:t>IP</a:t>
            </a:r>
            <a:r>
              <a:rPr lang="en-US" sz="2000" b="0" i="0" dirty="0">
                <a:solidFill>
                  <a:srgbClr val="040304"/>
                </a:solidFill>
                <a:effectLst/>
                <a:latin typeface="Roboto" panose="02000000000000000000" pitchFamily="2" charset="0"/>
              </a:rPr>
              <a:t> header and has </a:t>
            </a:r>
            <a:r>
              <a:rPr lang="en-US" sz="2000" dirty="0"/>
              <a:t>200</a:t>
            </a:r>
            <a:r>
              <a:rPr lang="en-US" sz="2000" b="0" i="0" dirty="0">
                <a:solidFill>
                  <a:srgbClr val="040304"/>
                </a:solidFill>
                <a:effectLst/>
                <a:latin typeface="Roboto" panose="02000000000000000000" pitchFamily="2" charset="0"/>
              </a:rPr>
              <a:t> bytes of data. So, it makes </a:t>
            </a:r>
            <a:r>
              <a:rPr lang="en-US" sz="2000" dirty="0"/>
              <a:t>3</a:t>
            </a:r>
            <a:r>
              <a:rPr lang="en-US" sz="2000" b="0" i="0" dirty="0">
                <a:solidFill>
                  <a:srgbClr val="040304"/>
                </a:solidFill>
                <a:effectLst/>
                <a:latin typeface="Roboto" panose="02000000000000000000" pitchFamily="2" charset="0"/>
              </a:rPr>
              <a:t> IP packets - </a:t>
            </a:r>
            <a:r>
              <a:rPr lang="en-US" sz="2000" dirty="0"/>
              <a:t>[80+20,80+20,40+20]</a:t>
            </a:r>
            <a:r>
              <a:rPr lang="en-US" sz="2000" b="0" i="0" dirty="0">
                <a:solidFill>
                  <a:srgbClr val="040304"/>
                </a:solidFill>
                <a:effectLst/>
                <a:latin typeface="Roboto" panose="02000000000000000000" pitchFamily="2" charset="0"/>
              </a:rPr>
              <a:t> and sends to </a:t>
            </a:r>
            <a:r>
              <a:rPr lang="en-US" sz="2000" dirty="0"/>
              <a:t>C</a:t>
            </a:r>
            <a:r>
              <a:rPr lang="en-US" sz="2000" b="0" i="0" dirty="0">
                <a:solidFill>
                  <a:srgbClr val="040304"/>
                </a:solidFill>
                <a:effectLst/>
                <a:latin typeface="Roboto" panose="02000000000000000000" pitchFamily="2" charset="0"/>
              </a:rPr>
              <a:t> as the Ip packet size of </a:t>
            </a:r>
            <a:r>
              <a:rPr lang="en-US" sz="2000" dirty="0"/>
              <a:t>B</a:t>
            </a:r>
            <a:r>
              <a:rPr lang="en-US" sz="2000" b="0" i="0" dirty="0">
                <a:solidFill>
                  <a:srgbClr val="040304"/>
                </a:solidFill>
                <a:effectLst/>
                <a:latin typeface="Roboto" panose="02000000000000000000" pitchFamily="2" charset="0"/>
              </a:rPr>
              <a:t> is </a:t>
            </a:r>
            <a:r>
              <a:rPr lang="en-US" sz="2000" dirty="0"/>
              <a:t>100</a:t>
            </a:r>
            <a:r>
              <a:rPr lang="en-US" sz="2000" b="0" i="0" dirty="0">
                <a:solidFill>
                  <a:srgbClr val="040304"/>
                </a:solidFill>
                <a:effectLst/>
                <a:latin typeface="Roboto" panose="02000000000000000000" pitchFamily="2" charset="0"/>
              </a:rPr>
              <a:t>. So, </a:t>
            </a:r>
            <a:r>
              <a:rPr lang="en-US" sz="2000" dirty="0"/>
              <a:t>C</a:t>
            </a:r>
            <a:r>
              <a:rPr lang="en-US" sz="2000" b="0" i="0" dirty="0">
                <a:solidFill>
                  <a:srgbClr val="040304"/>
                </a:solidFill>
                <a:effectLst/>
                <a:latin typeface="Roboto" panose="02000000000000000000" pitchFamily="2" charset="0"/>
              </a:rPr>
              <a:t> receives </a:t>
            </a:r>
            <a:r>
              <a:rPr lang="en-US" sz="2000" dirty="0"/>
              <a:t>260</a:t>
            </a:r>
            <a:r>
              <a:rPr lang="en-US" sz="2000" b="0" i="0" dirty="0">
                <a:solidFill>
                  <a:srgbClr val="040304"/>
                </a:solidFill>
                <a:effectLst/>
                <a:latin typeface="Roboto" panose="02000000000000000000" pitchFamily="2" charset="0"/>
              </a:rPr>
              <a:t> bytes of data which includes </a:t>
            </a:r>
            <a:r>
              <a:rPr lang="en-US" sz="2000" dirty="0"/>
              <a:t>60</a:t>
            </a:r>
            <a:r>
              <a:rPr lang="en-US" sz="2000" b="0" i="0" dirty="0">
                <a:solidFill>
                  <a:srgbClr val="040304"/>
                </a:solidFill>
                <a:effectLst/>
                <a:latin typeface="Roboto" panose="02000000000000000000" pitchFamily="2" charset="0"/>
              </a:rPr>
              <a:t> bytes of </a:t>
            </a:r>
            <a:r>
              <a:rPr lang="en-US" sz="2000" dirty="0"/>
              <a:t>IP</a:t>
            </a:r>
            <a:r>
              <a:rPr lang="en-US" sz="2000" b="0" i="0" dirty="0">
                <a:solidFill>
                  <a:srgbClr val="040304"/>
                </a:solidFill>
                <a:effectLst/>
                <a:latin typeface="Roboto" panose="02000000000000000000" pitchFamily="2" charset="0"/>
              </a:rPr>
              <a:t> headers and </a:t>
            </a:r>
            <a:r>
              <a:rPr lang="en-US" sz="2000" dirty="0"/>
              <a:t>20</a:t>
            </a:r>
            <a:r>
              <a:rPr lang="en-US" sz="2000" b="0" i="0" dirty="0">
                <a:solidFill>
                  <a:srgbClr val="040304"/>
                </a:solidFill>
                <a:effectLst/>
                <a:latin typeface="Roboto" panose="02000000000000000000" pitchFamily="2" charset="0"/>
              </a:rPr>
              <a:t> bytes of TCP header.</a:t>
            </a:r>
          </a:p>
          <a:p>
            <a:r>
              <a:rPr lang="en-US" sz="2000" b="0" i="0" dirty="0">
                <a:solidFill>
                  <a:srgbClr val="040304"/>
                </a:solidFill>
                <a:effectLst/>
                <a:latin typeface="Roboto" panose="02000000000000000000" pitchFamily="2" charset="0"/>
              </a:rPr>
              <a:t>For data rate, we need to consider only the slowest part of the network as data will be getting accumulated at that sender (data rate till that slowest part, we need to add time if a faster part follows a slower part).</a:t>
            </a:r>
          </a:p>
          <a:p>
            <a:r>
              <a:rPr lang="en-US" sz="2000" b="0" i="0" dirty="0">
                <a:solidFill>
                  <a:srgbClr val="040304"/>
                </a:solidFill>
                <a:effectLst/>
                <a:latin typeface="Roboto" panose="02000000000000000000" pitchFamily="2" charset="0"/>
              </a:rPr>
              <a:t>So, here </a:t>
            </a:r>
            <a:r>
              <a:rPr lang="en-US" sz="2000" dirty="0"/>
              <a:t>180</a:t>
            </a:r>
            <a:r>
              <a:rPr lang="en-US" sz="2000" b="0" i="0" dirty="0">
                <a:solidFill>
                  <a:srgbClr val="040304"/>
                </a:solidFill>
                <a:effectLst/>
                <a:latin typeface="Roboto" panose="02000000000000000000" pitchFamily="2" charset="0"/>
              </a:rPr>
              <a:t> bytes of application data are transferred from </a:t>
            </a:r>
            <a:r>
              <a:rPr lang="en-US" sz="2000" dirty="0"/>
              <a:t>A</a:t>
            </a:r>
            <a:r>
              <a:rPr lang="en-US" sz="2000" b="0" i="0" dirty="0">
                <a:solidFill>
                  <a:srgbClr val="040304"/>
                </a:solidFill>
                <a:effectLst/>
                <a:latin typeface="Roboto" panose="02000000000000000000" pitchFamily="2" charset="0"/>
              </a:rPr>
              <a:t> to </a:t>
            </a:r>
            <a:r>
              <a:rPr lang="en-US" sz="2000" dirty="0"/>
              <a:t>C</a:t>
            </a:r>
            <a:r>
              <a:rPr lang="en-US" sz="2000" b="0" i="0" dirty="0">
                <a:solidFill>
                  <a:srgbClr val="040304"/>
                </a:solidFill>
                <a:effectLst/>
                <a:latin typeface="Roboto" panose="02000000000000000000" pitchFamily="2" charset="0"/>
              </a:rPr>
              <a:t> and this causes </a:t>
            </a:r>
            <a:r>
              <a:rPr lang="en-US" sz="2000" dirty="0"/>
              <a:t>260</a:t>
            </a:r>
            <a:r>
              <a:rPr lang="en-US" sz="2000" b="0" i="0" dirty="0">
                <a:solidFill>
                  <a:srgbClr val="040304"/>
                </a:solidFill>
                <a:effectLst/>
                <a:latin typeface="Roboto" panose="02000000000000000000" pitchFamily="2" charset="0"/>
              </a:rPr>
              <a:t> </a:t>
            </a:r>
            <a:r>
              <a:rPr lang="en-US" sz="2000" dirty="0"/>
              <a:t>bytes</a:t>
            </a:r>
            <a:r>
              <a:rPr lang="en-US" sz="2000" b="0" i="0" dirty="0">
                <a:solidFill>
                  <a:srgbClr val="040304"/>
                </a:solidFill>
                <a:effectLst/>
                <a:latin typeface="Roboto" panose="02000000000000000000" pitchFamily="2" charset="0"/>
              </a:rPr>
              <a:t> to be transferred from </a:t>
            </a:r>
            <a:r>
              <a:rPr lang="en-US" sz="2000" dirty="0"/>
              <a:t>B</a:t>
            </a:r>
            <a:r>
              <a:rPr lang="en-US" sz="2000" b="0" i="0" dirty="0">
                <a:solidFill>
                  <a:srgbClr val="040304"/>
                </a:solidFill>
                <a:effectLst/>
                <a:latin typeface="Roboto" panose="02000000000000000000" pitchFamily="2" charset="0"/>
              </a:rPr>
              <a:t> to </a:t>
            </a:r>
            <a:r>
              <a:rPr lang="en-US" sz="2000" dirty="0"/>
              <a:t>C</a:t>
            </a:r>
            <a:r>
              <a:rPr lang="en-US" sz="2000" b="0" i="0" dirty="0">
                <a:solidFill>
                  <a:srgbClr val="040304"/>
                </a:solidFill>
                <a:effectLst/>
                <a:latin typeface="Roboto" panose="02000000000000000000" pitchFamily="2" charset="0"/>
              </a:rPr>
              <a:t>.</a:t>
            </a:r>
            <a:endParaRPr lang="en-IN" sz="2000" dirty="0">
              <a:effectLst/>
              <a:cs typeface="Arial" panose="020B0604020202020204" pitchFamily="34" charset="0"/>
            </a:endParaRPr>
          </a:p>
        </p:txBody>
      </p:sp>
      <p:sp>
        <p:nvSpPr>
          <p:cNvPr id="4" name="TextBox 3">
            <a:extLst>
              <a:ext uri="{FF2B5EF4-FFF2-40B4-BE49-F238E27FC236}">
                <a16:creationId xmlns:a16="http://schemas.microsoft.com/office/drawing/2014/main" id="{8E360A2E-5AA8-F952-85CB-BFC405619B7E}"/>
              </a:ext>
            </a:extLst>
          </p:cNvPr>
          <p:cNvSpPr txBox="1"/>
          <p:nvPr/>
        </p:nvSpPr>
        <p:spPr>
          <a:xfrm>
            <a:off x="967563" y="2679405"/>
            <a:ext cx="184731" cy="369332"/>
          </a:xfrm>
          <a:prstGeom prst="rect">
            <a:avLst/>
          </a:prstGeom>
          <a:noFill/>
        </p:spPr>
        <p:txBody>
          <a:bodyPr wrap="none" rtlCol="0">
            <a:spAutoFit/>
          </a:bodyPr>
          <a:lstStyle/>
          <a:p>
            <a:endParaRPr lang="bn-IN" dirty="0"/>
          </a:p>
        </p:txBody>
      </p:sp>
    </p:spTree>
    <p:extLst>
      <p:ext uri="{BB962C8B-B14F-4D97-AF65-F5344CB8AC3E}">
        <p14:creationId xmlns:p14="http://schemas.microsoft.com/office/powerpoint/2010/main" val="160326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Problem-3</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rmAutofit/>
          </a:bodyPr>
          <a:lstStyle/>
          <a:p>
            <a:pPr marL="0" indent="0" algn="l">
              <a:buNone/>
            </a:pPr>
            <a:r>
              <a:rPr lang="en-US" sz="3200" b="0" i="0" dirty="0">
                <a:solidFill>
                  <a:srgbClr val="333333"/>
                </a:solidFill>
                <a:effectLst/>
                <a:latin typeface="Lato" panose="020F0502020204030203" pitchFamily="34" charset="0"/>
              </a:rPr>
              <a:t>A group of N stations shares 50 Kbps slotted ALOHA channel. Each station outputs a 500-bit frame on an average of once 5000 </a:t>
            </a:r>
            <a:r>
              <a:rPr lang="en-US" sz="3200" b="0" i="0" dirty="0" err="1">
                <a:solidFill>
                  <a:srgbClr val="333333"/>
                </a:solidFill>
                <a:effectLst/>
                <a:latin typeface="Lato" panose="020F0502020204030203" pitchFamily="34" charset="0"/>
              </a:rPr>
              <a:t>ms</a:t>
            </a:r>
            <a:r>
              <a:rPr lang="en-US" sz="3200" b="0" i="0" dirty="0">
                <a:solidFill>
                  <a:srgbClr val="333333"/>
                </a:solidFill>
                <a:effectLst/>
                <a:latin typeface="Lato" panose="020F0502020204030203" pitchFamily="34" charset="0"/>
              </a:rPr>
              <a:t>, even if the previous one has not been sent. What is the maximum value of N? </a:t>
            </a:r>
            <a:br>
              <a:rPr lang="en-US" sz="1200" dirty="0"/>
            </a:br>
            <a:endParaRPr lang="en-US"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4657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Autofit/>
          </a:bodyPr>
          <a:lstStyle/>
          <a:p>
            <a:r>
              <a:rPr lang="en-US" sz="3200" dirty="0">
                <a:solidFill>
                  <a:srgbClr val="333333"/>
                </a:solidFill>
                <a:latin typeface="Lato" panose="020F0502020204030203" pitchFamily="34" charset="0"/>
              </a:rPr>
              <a:t>Each station can transmit</a:t>
            </a:r>
            <a:r>
              <a:rPr lang="en-US" sz="3200" b="0" i="0" dirty="0">
                <a:solidFill>
                  <a:srgbClr val="333333"/>
                </a:solidFill>
                <a:effectLst/>
                <a:latin typeface="Lato" panose="020F0502020204030203" pitchFamily="34" charset="0"/>
              </a:rPr>
              <a:t> = 500 bits/(5000 x 10-3 sec = 100 bps (Throughput of one station )</a:t>
            </a:r>
          </a:p>
          <a:p>
            <a:r>
              <a:rPr lang="en-US" sz="3200" b="0" i="0" dirty="0">
                <a:solidFill>
                  <a:srgbClr val="333333"/>
                </a:solidFill>
                <a:effectLst/>
                <a:latin typeface="Lato" panose="020F0502020204030203" pitchFamily="34" charset="0"/>
              </a:rPr>
              <a:t>Maximum throughput in case  slotted ALOHA =  50 x 0.368 Kbps = 0.184Kbps(channel throughput)</a:t>
            </a:r>
          </a:p>
          <a:p>
            <a:r>
              <a:rPr lang="en-US" sz="3200" b="0" i="0" dirty="0">
                <a:solidFill>
                  <a:srgbClr val="333333"/>
                </a:solidFill>
                <a:effectLst/>
                <a:latin typeface="Lato" panose="020F0502020204030203" pitchFamily="34" charset="0"/>
              </a:rPr>
              <a:t>So, N x 100bps&lt;=0.184</a:t>
            </a:r>
          </a:p>
          <a:p>
            <a:r>
              <a:rPr lang="en-US" sz="3200">
                <a:solidFill>
                  <a:srgbClr val="333333"/>
                </a:solidFill>
                <a:latin typeface="Lato" panose="020F0502020204030203" pitchFamily="34" charset="0"/>
              </a:rPr>
              <a:t>N=184</a:t>
            </a:r>
            <a:br>
              <a:rPr lang="en-US" sz="1100" dirty="0"/>
            </a:br>
            <a:endParaRPr lang="en-IN" sz="1600" dirty="0">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8E360A2E-5AA8-F952-85CB-BFC405619B7E}"/>
              </a:ext>
            </a:extLst>
          </p:cNvPr>
          <p:cNvSpPr txBox="1"/>
          <p:nvPr/>
        </p:nvSpPr>
        <p:spPr>
          <a:xfrm>
            <a:off x="967563" y="2679405"/>
            <a:ext cx="184731" cy="369332"/>
          </a:xfrm>
          <a:prstGeom prst="rect">
            <a:avLst/>
          </a:prstGeom>
          <a:noFill/>
        </p:spPr>
        <p:txBody>
          <a:bodyPr wrap="none" rtlCol="0">
            <a:spAutoFit/>
          </a:bodyPr>
          <a:lstStyle/>
          <a:p>
            <a:endParaRPr lang="bn-IN" dirty="0"/>
          </a:p>
        </p:txBody>
      </p:sp>
    </p:spTree>
    <p:extLst>
      <p:ext uri="{BB962C8B-B14F-4D97-AF65-F5344CB8AC3E}">
        <p14:creationId xmlns:p14="http://schemas.microsoft.com/office/powerpoint/2010/main" val="232884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BE0-9366-78A8-F968-2184E9749FC8}"/>
              </a:ext>
            </a:extLst>
          </p:cNvPr>
          <p:cNvSpPr>
            <a:spLocks noGrp="1"/>
          </p:cNvSpPr>
          <p:nvPr>
            <p:ph type="title"/>
          </p:nvPr>
        </p:nvSpPr>
        <p:spPr/>
        <p:txBody>
          <a:bodyPr/>
          <a:lstStyle/>
          <a:p>
            <a:r>
              <a:rPr lang="en-US" dirty="0"/>
              <a:t>Problem-4</a:t>
            </a:r>
          </a:p>
        </p:txBody>
      </p:sp>
      <p:sp>
        <p:nvSpPr>
          <p:cNvPr id="3" name="Content Placeholder 2">
            <a:extLst>
              <a:ext uri="{FF2B5EF4-FFF2-40B4-BE49-F238E27FC236}">
                <a16:creationId xmlns:a16="http://schemas.microsoft.com/office/drawing/2014/main" id="{1C8A841B-6DB7-251B-5BD3-3AF98A35F0DD}"/>
              </a:ext>
            </a:extLst>
          </p:cNvPr>
          <p:cNvSpPr>
            <a:spLocks noGrp="1"/>
          </p:cNvSpPr>
          <p:nvPr>
            <p:ph idx="1"/>
          </p:nvPr>
        </p:nvSpPr>
        <p:spPr/>
        <p:txBody>
          <a:bodyPr>
            <a:normAutofit/>
          </a:bodyPr>
          <a:lstStyle/>
          <a:p>
            <a:pPr algn="l"/>
            <a:r>
              <a:rPr lang="en-US" sz="2000" b="0" i="0" dirty="0">
                <a:solidFill>
                  <a:srgbClr val="040304"/>
                </a:solidFill>
                <a:effectLst/>
                <a:latin typeface="Roboto" panose="02000000000000000000" pitchFamily="2" charset="0"/>
                <a:ea typeface="Roboto" panose="02000000000000000000" pitchFamily="2" charset="0"/>
                <a:cs typeface="Roboto" panose="02000000000000000000" pitchFamily="2" charset="0"/>
              </a:rPr>
              <a:t>Two hosts are connected via a packet switch with </a:t>
            </a:r>
            <a:r>
              <a:rPr lang="en-US" sz="2000" dirty="0">
                <a:latin typeface="Roboto" panose="02000000000000000000" pitchFamily="2" charset="0"/>
                <a:ea typeface="Roboto" panose="02000000000000000000" pitchFamily="2" charset="0"/>
                <a:cs typeface="Roboto" panose="02000000000000000000" pitchFamily="2" charset="0"/>
              </a:rPr>
              <a:t>10^7</a:t>
            </a:r>
            <a:r>
              <a:rPr lang="en-US" sz="2000" b="0" i="0" dirty="0">
                <a:solidFill>
                  <a:srgbClr val="040304"/>
                </a:solidFill>
                <a:effectLst/>
                <a:latin typeface="Roboto" panose="02000000000000000000" pitchFamily="2" charset="0"/>
                <a:ea typeface="Roboto" panose="02000000000000000000" pitchFamily="2" charset="0"/>
                <a:cs typeface="Roboto" panose="02000000000000000000" pitchFamily="2" charset="0"/>
              </a:rPr>
              <a:t> bits per second links. Each link has a propagation delay of </a:t>
            </a:r>
            <a:r>
              <a:rPr lang="en-US" sz="2000" dirty="0">
                <a:latin typeface="Roboto" panose="02000000000000000000" pitchFamily="2" charset="0"/>
                <a:ea typeface="Roboto" panose="02000000000000000000" pitchFamily="2" charset="0"/>
                <a:cs typeface="Roboto" panose="02000000000000000000" pitchFamily="2" charset="0"/>
              </a:rPr>
              <a:t>20</a:t>
            </a:r>
            <a:r>
              <a:rPr lang="en-US" sz="2000" b="0" i="0" dirty="0">
                <a:solidFill>
                  <a:srgbClr val="040304"/>
                </a:solidFill>
                <a:effectLst/>
                <a:latin typeface="Roboto" panose="02000000000000000000" pitchFamily="2" charset="0"/>
                <a:ea typeface="Roboto" panose="02000000000000000000" pitchFamily="2" charset="0"/>
                <a:cs typeface="Roboto" panose="02000000000000000000" pitchFamily="2" charset="0"/>
              </a:rPr>
              <a:t> microseconds. The switch begins forwarding a packet </a:t>
            </a:r>
            <a:r>
              <a:rPr lang="en-US" sz="2000" dirty="0">
                <a:latin typeface="Roboto" panose="02000000000000000000" pitchFamily="2" charset="0"/>
                <a:ea typeface="Roboto" panose="02000000000000000000" pitchFamily="2" charset="0"/>
                <a:cs typeface="Roboto" panose="02000000000000000000" pitchFamily="2" charset="0"/>
              </a:rPr>
              <a:t>35</a:t>
            </a:r>
            <a:r>
              <a:rPr lang="en-US" sz="2000" b="0" i="0" dirty="0">
                <a:solidFill>
                  <a:srgbClr val="040304"/>
                </a:solidFill>
                <a:effectLst/>
                <a:latin typeface="Roboto" panose="02000000000000000000" pitchFamily="2" charset="0"/>
                <a:ea typeface="Roboto" panose="02000000000000000000" pitchFamily="2" charset="0"/>
                <a:cs typeface="Roboto" panose="02000000000000000000" pitchFamily="2" charset="0"/>
              </a:rPr>
              <a:t> microseconds after it receives the same. If </a:t>
            </a:r>
            <a:r>
              <a:rPr lang="en-US" sz="2000" dirty="0">
                <a:latin typeface="Roboto" panose="02000000000000000000" pitchFamily="2" charset="0"/>
                <a:ea typeface="Roboto" panose="02000000000000000000" pitchFamily="2" charset="0"/>
                <a:cs typeface="Roboto" panose="02000000000000000000" pitchFamily="2" charset="0"/>
              </a:rPr>
              <a:t>10000</a:t>
            </a:r>
            <a:r>
              <a:rPr lang="en-US" sz="2000" b="0" i="0" dirty="0">
                <a:solidFill>
                  <a:srgbClr val="040304"/>
                </a:solidFill>
                <a:effectLst/>
                <a:latin typeface="Roboto" panose="02000000000000000000" pitchFamily="2" charset="0"/>
                <a:ea typeface="Roboto" panose="02000000000000000000" pitchFamily="2" charset="0"/>
                <a:cs typeface="Roboto" panose="02000000000000000000" pitchFamily="2" charset="0"/>
              </a:rPr>
              <a:t> bits of data are to be transmitted between the two hosts using a packet size of </a:t>
            </a:r>
            <a:r>
              <a:rPr lang="en-US" sz="2000" dirty="0">
                <a:latin typeface="Roboto" panose="02000000000000000000" pitchFamily="2" charset="0"/>
                <a:ea typeface="Roboto" panose="02000000000000000000" pitchFamily="2" charset="0"/>
                <a:cs typeface="Roboto" panose="02000000000000000000" pitchFamily="2" charset="0"/>
              </a:rPr>
              <a:t>5000</a:t>
            </a:r>
            <a:r>
              <a:rPr lang="en-US" sz="2000" b="0" i="0" dirty="0">
                <a:solidFill>
                  <a:srgbClr val="040304"/>
                </a:solidFill>
                <a:effectLst/>
                <a:latin typeface="Roboto" panose="02000000000000000000" pitchFamily="2" charset="0"/>
                <a:ea typeface="Roboto" panose="02000000000000000000" pitchFamily="2" charset="0"/>
                <a:cs typeface="Roboto" panose="02000000000000000000" pitchFamily="2" charset="0"/>
              </a:rPr>
              <a:t> bits, the time elapsed between the transmission of the first bit of data and the reception of the last bit of the data in microseconds is ______.</a:t>
            </a:r>
          </a:p>
        </p:txBody>
      </p:sp>
    </p:spTree>
    <p:extLst>
      <p:ext uri="{BB962C8B-B14F-4D97-AF65-F5344CB8AC3E}">
        <p14:creationId xmlns:p14="http://schemas.microsoft.com/office/powerpoint/2010/main" val="3991967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11266</TotalTime>
  <Words>1146</Words>
  <Application>Microsoft Office PowerPoint</Application>
  <PresentationFormat>On-screen Show (4:3)</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vt:lpstr>
      <vt:lpstr>Roboto</vt:lpstr>
      <vt:lpstr>Office Theme</vt:lpstr>
      <vt:lpstr>PowerPoint Presentation</vt:lpstr>
      <vt:lpstr>Name of the TAs</vt:lpstr>
      <vt:lpstr>Problem-1</vt:lpstr>
      <vt:lpstr>Solution</vt:lpstr>
      <vt:lpstr>Problem-2</vt:lpstr>
      <vt:lpstr>Solution</vt:lpstr>
      <vt:lpstr>Problem-3</vt:lpstr>
      <vt:lpstr>Solution</vt:lpstr>
      <vt:lpstr>Problem-4</vt:lpstr>
      <vt:lpstr>Solution</vt:lpstr>
      <vt:lpstr>Problem-5</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raushni kumari</cp:lastModifiedBy>
  <cp:revision>133</cp:revision>
  <dcterms:created xsi:type="dcterms:W3CDTF">2023-06-20T17:06:09Z</dcterms:created>
  <dcterms:modified xsi:type="dcterms:W3CDTF">2024-09-05T04:41:41Z</dcterms:modified>
</cp:coreProperties>
</file>