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28" r:id="rId2"/>
    <p:sldId id="363" r:id="rId3"/>
    <p:sldId id="364" r:id="rId4"/>
    <p:sldId id="365" r:id="rId5"/>
    <p:sldId id="366" r:id="rId6"/>
    <p:sldId id="367" r:id="rId7"/>
    <p:sldId id="370" r:id="rId8"/>
    <p:sldId id="368" r:id="rId9"/>
    <p:sldId id="369" r:id="rId10"/>
    <p:sldId id="372" r:id="rId11"/>
    <p:sldId id="371" r:id="rId12"/>
    <p:sldId id="375" r:id="rId13"/>
    <p:sldId id="374" r:id="rId14"/>
    <p:sldId id="380" r:id="rId15"/>
    <p:sldId id="376" r:id="rId16"/>
    <p:sldId id="378" r:id="rId17"/>
    <p:sldId id="379" r:id="rId18"/>
    <p:sldId id="38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0FFCC"/>
    <a:srgbClr val="66FF99"/>
    <a:srgbClr val="84FF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63" d="100"/>
          <a:sy n="63" d="100"/>
        </p:scale>
        <p:origin x="1404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5T04:19:07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5T04:30:26.3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314 370 24575,'16'0'0,"0"-1"0,0-1 0,0-1 0,-1 0 0,1-1 0,15-6 0,85-43 0,-22 9 0,-80 38 0,1 2 0,23-4 0,-27 6 0,0 0 0,0-1 0,0 0 0,-1 0 0,1-1 0,12-7 0,75-42 0,-19 12 0,-40 21 0,75-25 0,-78 32 0,-13 5 0,1 2 0,1 0 0,-1 1 0,46-2 0,101 8 0,-64 2 0,-23-4 0,90 3 0,-56 15 0,-75-10 0,-17-1 0,0 0 0,-1 1 0,0 2 0,-1 1 0,1 0 0,34 22 0,-36-20 0,44 16 0,10 4 0,-61-23 0,45 25 0,-55-30 0,-1 0 0,0 0 0,-1 0 0,1 0 0,-1 1 0,1 0 0,-1 0 0,5 10 0,31 45 0,-27-42 0,17 31 0,-3 2 0,20 45 0,-42-83 0,0 1 0,-1-1 0,-1 1 0,0 0 0,1 23 0,-4 111 0,-2-69 0,2-69 0,0 1 0,-1-1 0,-1 0 0,0 0 0,0 0 0,-1 0 0,0-1 0,-1 1 0,0-1 0,0 1 0,-1-1 0,0 0 0,-10 12 0,9-13 0,1-1 0,0 2 0,1-1 0,-6 16 0,-12 20 0,8-20 0,-18 43 0,-1 2 0,30-65 0,0 1 0,0-1 0,0 1 0,-1-1 0,1 0 0,-1 0 0,0 0 0,0-1 0,-1 1 0,1-1 0,-1 0 0,1-1 0,-1 1 0,0-1 0,-7 3 0,-4-1 0,0 0 0,0-1 0,-28 2 0,-22 4 0,10 0 0,0-3 0,0-3 0,-88-4 0,50-1 0,-326 1 0,368 4 0,-56 9 0,-31 2 0,66-13 0,35-2 0,-1 3 0,-52 8 0,38-2 0,-90 3 0,-54-12 0,70-1 0,93 2 0,0-1 0,-62-10 0,85 8 0,-1 0 0,1-1 0,-1 0 0,1 0 0,0-2 0,1 1 0,-1-1 0,1 0 0,0-1 0,1-1 0,-14-12 0,1-3 0,0 0 0,-23-35 0,41 52 0,1-1 0,0 1 0,1 0 0,-1-1 0,1 1 0,0-1 0,1 0 0,-2-13 0,3-57 0,0 54 0,3-12 0,1 1 0,2-1 0,10-35 0,6-38 0,-18 86 0,0 0 0,11-33 0,-12 46 0,0 0 0,2 1 0,-1-1 0,1 1 0,0 0 0,0 1 0,1-1 0,12-11 0,76-77 0,59-54 0,-100 104-1365,-35 28-5461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5T04:32:15.4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146 264 24575,'28'0'0,"0"2"0,1 1 0,-2 1 0,1 2 0,0 1 0,-1 0 0,33 16 0,-29-11 0,0 0 0,1-2 0,0-2 0,1-1 0,-1-1 0,66 3 0,58 3 0,7 2 0,-87-15 0,-1-4 0,0-3 0,-1-3 0,0-3 0,0-3 0,82-32 0,-119 38 0,0 2 0,0 2 0,1 1 0,0 1 0,43 2 0,-3-3 0,-1-3 0,0-3 0,111-34 0,-109 24 0,155-25 0,-163 36 0,-38 5 0,50-1 0,303 6 0,-174 2 0,-39 14 0,-17 0 0,-115-15 0,-14 0 0,0 1 0,-1 1 0,28 6 0,15 3 0,-50-9 0,1 1 0,-1 1 0,0 1 0,26 10 0,-23-8 0,-1 0 0,1-1 0,0-1 0,0-1 0,25 1 0,-31-3 0,14 3 0,0 2 0,0 1 0,46 20 0,-5-2 0,-28-14 0,1-2 0,75 7 0,-50-5 0,-54-8 0,0-1 0,1-1 0,-1 0 0,1-1 0,-1 0 0,1-2 0,-1 1 0,19-5 0,-2-4 0,-1-2 0,0-1 0,33-19 0,-38 18 0,-1 1 0,1 1 0,1 1 0,0 1 0,41-7 0,-22 11 0,-1 2 0,1 3 0,67 7 0,-40 6 0,-48-7 0,42 3 0,-25-9 0,0-1 0,66-12 0,36-2 0,103 17 0,71-4 0,-261-4 0,68-16 0,-79 12 0,0 2 0,80-3 0,-69 12 0,111 16 0,-10-3 0,-25-5 0,-119-7 0,40 5 0,0 2 0,61 18 0,86 29 0,-107-29 0,-65-18 0,54 11 0,69 15 0,-75-16 0,-6-1 0,-22-5 0,-1-2 0,100 9 0,-21-7 0,1-1 0,-69-7 0,92 20 0,-99-14 0,1-3 0,78 3 0,475-13 0,-535-2 0,116-20 0,-182 23 0,362-83 0,-324 72 0,6-1 0,90-14 0,206-28 0,-263 39 0,-18 7 0,98-3 0,69 13 0,-81 1 0,750-2 0,-861-3 0,0-1 0,76-17 0,-66 10 0,52-4 0,-56 9 0,0-2 0,51-15 0,-53 11 0,21 0 0,-42 9 0,0-1 0,31-11 0,-15 1 0,0 2 0,2 1 0,-1 2 0,1 2 0,1 2 0,68-1 0,-14 7 0,130-16 0,-145 8 0,88 4 0,-5 1 0,-45-11 0,10-1 0,-88 10 0,64-13 0,-38 5 0,-47 9 0,-1 1 0,1 1 0,-1 1 0,1 1 0,0 0 0,-1 2 0,23 5 0,-11 0 0,-1 2 0,-1 0 0,46 25 0,-59-29 0,1 0 0,1 0 0,-1-2 0,1 0 0,28 2 0,-4 1 0,351 76 0,-335-74 0,-18-3 0,-1 2 0,63 19 0,-94-23 0,0-1 0,-1 1 0,1 1 0,-1-1 0,0 1 0,0 0 0,0 0 0,-1 1 0,0 0 0,0 0 0,5 8 0,0 2 0,-1-1 0,0 1 0,10 29 0,-14-31 0,-1 0 0,0 1 0,-1-1 0,1 26 0,-3-32 0,-1 0 0,0 0 0,-1 0 0,1 0 0,-2-1 0,1 1 0,-1 0 0,0-1 0,-1 1 0,-4 9 0,-13 21 0,-18 33 0,33-65 0,1 1 0,-1-1 0,0 0 0,0 0 0,-1-1 0,0 1 0,-12 7 0,-9 6 0,1 1 0,1 2 0,0 0 0,-20 26 0,35-39 0,0-1 0,0-1 0,0 1 0,-1-2 0,0 1 0,-13 4 0,11-5 0,1 0 0,0 1 0,0 1 0,-21 17 0,18-11 0,-1 0 0,-1-1 0,-30 19 0,36-26 0,1-1 0,-1 0 0,0-1 0,0 0 0,0 0 0,-1-2 0,1 1 0,-17 0 0,-35 0 0,-97-7 0,138 0 0,-32-7 0,13 1 0,-149-37 0,12 2 0,132 36 0,-91-6 0,116 14 0,-175 2 0,176 1 0,0 0 0,0 2 0,0 0 0,1 1 0,0 1 0,0 1 0,-28 14 0,27-10 0,0-1 0,-1-1 0,0-1 0,0-1 0,-1-1 0,0 0 0,-32 2 0,30-3 0,-1 0 0,-38 14 0,22-5 0,21-9 0,0-1 0,-29 2 0,-19 3 0,-102 17 0,108-19 0,-167 22 0,125-20 0,-172-6 0,142-5 0,86 2 0,-5 1 0,-1-3 0,-57-8 0,-62-9 0,59 8 0,-478-6 0,398 19 0,-313-2 0,466 2 0,-57 10 0,-33 2 0,52-15 0,44 0 0,-1 1 0,1 2 0,-51 8 0,46-2 0,-1-2 0,-50 1 0,-85-8 0,73-1 0,-457 2 0,517 2 0,-62 11 0,-34 1 0,-528-12 0,317-4 0,35 18 0,220-3 0,1 1 0,-98 0 0,-225-15 0,362-2 0,-91-17 0,119 16 0,-34-9 0,38 8 0,0 0 0,-34-2 0,-398 6 0,220 3 0,95-4 0,-165 4 0,192 11 0,-30 2 0,78-15 0,-205 11 0,-50 8 0,290-15 0,0 1 0,1 1 0,-29 11 0,-12 3 0,51-16 0,-25 6 0,1 2 0,-65 27 0,85-29 0,-1-1 0,-1-1 0,0 0 0,0-2 0,0-1 0,-1-2 0,1 0 0,-1-1 0,-28-3 0,44 2 0,1 0 0,-1 1 0,1-1 0,-1 2 0,1-1 0,0 1 0,0 1 0,0 0 0,-9 6 0,-23 8 0,-22 4 0,-2-2 0,-101 18 0,-139-2 0,-175-31 0,263-8 0,-404 3 0,606-1 0,0 0 0,0-1 0,0 0 0,0-1 0,1-1 0,-1 0 0,1-1 0,0-1 0,0 0 0,0-1 0,1 0 0,-16-13 0,-181-132 0,150 109 0,20 16 0,-59-55 0,56 45 0,-2 2 0,-84-50 0,124 81 0,-17-9 0,0 1 0,-1 1 0,0 0 0,-1 2 0,0 1 0,0 1 0,-1 1 0,0 1 0,0 1 0,-34-1 0,16 2 0,-43-9 0,24 3 0,4-1 0,-61-20 0,70 17 0,37 11 0,-1-2 0,1 0 0,0 0 0,0-1 0,1 0 0,-1-1 0,1-1 0,0 0 0,1 0 0,-12-11 0,-150-153 0,168 166 0,0 0 0,1-1 0,-1 1 0,1-1 0,0 1 0,1-1 0,-1 0 0,1 0 0,0 0 0,1 0 0,-1-1 0,1 1 0,0-8 0,0-7 0,0 1 0,5-37 0,-2 49-27,-1 0-1,2 0 1,-1 0-1,1 0 1,0 1-1,1 0 1,0-1-1,0 1 1,0 1-1,1-1 1,0 1-1,1-1 1,6-5-1,3-5-952,-7 7-5846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5T04:36:06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 24575,'2'1'0,"1"0"0,-1-1 0,1 1 0,-1 0 0,0 0 0,1 1 0,-1-1 0,0 0 0,0 1 0,3 2 0,5 4 0,14 5 0,1-1 0,0-1 0,0-1 0,1-1 0,47 10 0,-27-11 0,1-2 0,71 0 0,-86-5 0,48 10 0,13 1 0,19 1 0,6 0 0,539-8 0,-351-7 0,-166 3 0,52 0 0,217-25 0,-65-11 0,-5 0 0,124-16 0,-283 24 0,-123 16 0,0 3 0,71-2 0,-77 10 0,71-10 0,16-3 0,219 8 0,-205 6 0,553-1 0,-392 27 0,-243-14 0,18 2 0,-36-9 0,59 16 0,-66-12 0,0-1 0,55 2 0,-38-8 0,62 12 0,14 3 0,66 14 0,203 51 0,-367-75 0,0-2 0,56 1 0,82-7 0,-82-2 0,1425 1 0,-1440-3 0,126-22 0,-22 2 0,115 20 0,-166 6 0,64 12 0,-26 0 0,105 1 0,-68-3 0,224 14 0,-1 29 0,-390-47 0,192 30 0,-158-29 0,84-1 0,-43-8 0,142-3 0,-228-1 0,1-1 0,46-14 0,-49 11 0,1 1 0,54-6 0,-42 9 0,48-11 0,-76 12 0,4-2 0,0-1 0,-1-1 0,0 0 0,0-1 0,17-11 0,22-10 0,-39 21 0,32-19 0,-43 23 0,0-1 0,-1 0 0,1 0 0,-1 0 0,0 0 0,0-1 0,7-12 0,2-4-341,-2 0 0,-1-1-1,12-35 1,-16 35-6485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38C360-1451-4FAC-96AE-AED9435A5117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9F04D0-699D-4D6B-A94F-1A7A83CC3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81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51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45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1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38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04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04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6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818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74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02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394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619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47140-E761-4776-BB05-B90A68E34D6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6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customXml" Target="../ink/ink3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F1B1374-6C99-4642-9617-4426B07B7CEA}"/>
              </a:ext>
            </a:extLst>
          </p:cNvPr>
          <p:cNvSpPr txBox="1"/>
          <p:nvPr/>
        </p:nvSpPr>
        <p:spPr>
          <a:xfrm>
            <a:off x="533400" y="1827074"/>
            <a:ext cx="77724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0070C0"/>
                </a:solidFill>
              </a:rPr>
              <a:t>Bias-Variance Tradeoff, Bayesian Classification</a:t>
            </a:r>
          </a:p>
          <a:p>
            <a:pPr algn="ctr"/>
            <a:r>
              <a:rPr lang="en-US" sz="4800" dirty="0">
                <a:solidFill>
                  <a:srgbClr val="0070C0"/>
                </a:solidFill>
              </a:rPr>
              <a:t>Bayes Classification Boundary</a:t>
            </a:r>
          </a:p>
          <a:p>
            <a:pPr algn="ctr"/>
            <a:endParaRPr lang="en-US" sz="4800" dirty="0">
              <a:solidFill>
                <a:srgbClr val="0070C0"/>
              </a:solidFill>
            </a:endParaRPr>
          </a:p>
          <a:p>
            <a:pPr algn="ctr"/>
            <a:r>
              <a:rPr lang="en-US" sz="3600" dirty="0" err="1">
                <a:solidFill>
                  <a:srgbClr val="0070C0"/>
                </a:solidFill>
              </a:rPr>
              <a:t>Chapt</a:t>
            </a:r>
            <a:r>
              <a:rPr lang="en-US" sz="3600" dirty="0">
                <a:solidFill>
                  <a:srgbClr val="0070C0"/>
                </a:solidFill>
              </a:rPr>
              <a:t> 2 </a:t>
            </a:r>
          </a:p>
        </p:txBody>
      </p:sp>
    </p:spTree>
    <p:extLst>
      <p:ext uri="{BB962C8B-B14F-4D97-AF65-F5344CB8AC3E}">
        <p14:creationId xmlns:p14="http://schemas.microsoft.com/office/powerpoint/2010/main" val="1765348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225631" y="152400"/>
            <a:ext cx="8765969" cy="274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u="sng" dirty="0">
                <a:solidFill>
                  <a:srgbClr val="0055A0"/>
                </a:solidFill>
              </a:rPr>
              <a:t>Error Rates in Classification Setting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IN" sz="1400" dirty="0">
              <a:solidFill>
                <a:srgbClr val="0055A0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rgbClr val="0055A0"/>
                </a:solidFill>
              </a:rPr>
              <a:t>The </a:t>
            </a:r>
            <a:r>
              <a:rPr lang="en-IN" sz="2800" i="1" dirty="0">
                <a:solidFill>
                  <a:srgbClr val="C00000"/>
                </a:solidFill>
              </a:rPr>
              <a:t>training error </a:t>
            </a:r>
            <a:r>
              <a:rPr lang="en-IN" sz="2800" dirty="0">
                <a:solidFill>
                  <a:srgbClr val="0055A0"/>
                </a:solidFill>
              </a:rPr>
              <a:t>in a classification setting is given by:</a:t>
            </a:r>
          </a:p>
          <a:p>
            <a:pPr algn="l"/>
            <a:endParaRPr lang="en-IN" sz="2800" dirty="0">
              <a:solidFill>
                <a:srgbClr val="0055A0"/>
              </a:solidFill>
            </a:endParaRPr>
          </a:p>
          <a:p>
            <a:pPr algn="l"/>
            <a:r>
              <a:rPr lang="en-US" sz="2800" dirty="0">
                <a:solidFill>
                  <a:srgbClr val="0055A0"/>
                </a:solidFill>
              </a:rPr>
              <a:t> </a:t>
            </a:r>
          </a:p>
          <a:p>
            <a:pPr algn="l"/>
            <a:r>
              <a:rPr lang="en-US" sz="2800" dirty="0">
                <a:solidFill>
                  <a:srgbClr val="0055A0"/>
                </a:solidFill>
              </a:rPr>
              <a:t>   </a:t>
            </a:r>
          </a:p>
          <a:p>
            <a:pPr algn="l"/>
            <a:r>
              <a:rPr lang="en-US" sz="2800" dirty="0">
                <a:solidFill>
                  <a:srgbClr val="0055A0"/>
                </a:solidFill>
              </a:rPr>
              <a:t>     Where, if                        0,</a:t>
            </a:r>
            <a:r>
              <a:rPr lang="en-US" sz="2800" i="1" dirty="0">
                <a:solidFill>
                  <a:srgbClr val="0055A0"/>
                </a:solidFill>
              </a:rPr>
              <a:t>  </a:t>
            </a:r>
            <a:r>
              <a:rPr lang="en-US" sz="2800" i="1" dirty="0" err="1">
                <a:solidFill>
                  <a:srgbClr val="0055A0"/>
                </a:solidFill>
              </a:rPr>
              <a:t>ith</a:t>
            </a:r>
            <a:r>
              <a:rPr lang="en-US" sz="2800" i="1" dirty="0">
                <a:solidFill>
                  <a:srgbClr val="0055A0"/>
                </a:solidFill>
              </a:rPr>
              <a:t> </a:t>
            </a:r>
            <a:r>
              <a:rPr lang="en-US" sz="2800" dirty="0">
                <a:solidFill>
                  <a:srgbClr val="0055A0"/>
                </a:solidFill>
              </a:rPr>
              <a:t>observation was classified </a:t>
            </a:r>
          </a:p>
          <a:p>
            <a:pPr algn="l"/>
            <a:r>
              <a:rPr lang="en-US" sz="2800" dirty="0">
                <a:solidFill>
                  <a:srgbClr val="0055A0"/>
                </a:solidFill>
              </a:rPr>
              <a:t>                  correctly;   if 1,  it was misclassified.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55A0"/>
                </a:solidFill>
              </a:rPr>
              <a:t>The </a:t>
            </a:r>
            <a:r>
              <a:rPr lang="en-US" sz="2800" i="1" dirty="0">
                <a:solidFill>
                  <a:srgbClr val="C00000"/>
                </a:solidFill>
              </a:rPr>
              <a:t>test error </a:t>
            </a:r>
            <a:r>
              <a:rPr lang="en-US" sz="2800" dirty="0">
                <a:solidFill>
                  <a:srgbClr val="0055A0"/>
                </a:solidFill>
              </a:rPr>
              <a:t>rate associated with a set of test observations of the form (</a:t>
            </a:r>
            <a:r>
              <a:rPr lang="en-US" sz="2800" i="1" dirty="0">
                <a:solidFill>
                  <a:srgbClr val="0055A0"/>
                </a:solidFill>
              </a:rPr>
              <a:t>x</a:t>
            </a:r>
            <a:r>
              <a:rPr lang="en-US" sz="1800" i="1" dirty="0">
                <a:solidFill>
                  <a:srgbClr val="0055A0"/>
                </a:solidFill>
              </a:rPr>
              <a:t>0</a:t>
            </a:r>
            <a:r>
              <a:rPr lang="en-US" sz="2800" i="1" dirty="0">
                <a:solidFill>
                  <a:srgbClr val="0055A0"/>
                </a:solidFill>
              </a:rPr>
              <a:t>, y</a:t>
            </a:r>
            <a:r>
              <a:rPr lang="en-US" sz="1800" i="1" dirty="0">
                <a:solidFill>
                  <a:srgbClr val="0055A0"/>
                </a:solidFill>
              </a:rPr>
              <a:t>0</a:t>
            </a:r>
            <a:r>
              <a:rPr lang="en-US" sz="2800" dirty="0">
                <a:solidFill>
                  <a:srgbClr val="0055A0"/>
                </a:solidFill>
              </a:rPr>
              <a:t>) is given by: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US" sz="2800" dirty="0">
              <a:solidFill>
                <a:srgbClr val="0055A0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IN" sz="2400" dirty="0">
              <a:solidFill>
                <a:srgbClr val="0055A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270A4D-3B90-26CD-15F5-CC9C80DFC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4" y="3124200"/>
            <a:ext cx="1676396" cy="381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DD0F1A-2F34-81C0-91D7-E2CDBADCB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693" y="1676400"/>
            <a:ext cx="8044400" cy="1143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BE09342-D209-9168-2545-FA12DA0838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5181600"/>
            <a:ext cx="7477212" cy="60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555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152400"/>
            <a:ext cx="8537369" cy="274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u="sng" dirty="0">
                <a:solidFill>
                  <a:srgbClr val="0055A0"/>
                </a:solidFill>
              </a:rPr>
              <a:t>Bayes Classifier: the Gold Standard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IN" sz="1400" dirty="0">
              <a:solidFill>
                <a:srgbClr val="0055A0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rgbClr val="0055A0"/>
                </a:solidFill>
              </a:rPr>
              <a:t>The Test Error is minimised by a simple classifier called Bayes </a:t>
            </a:r>
            <a:r>
              <a:rPr lang="en-IN" sz="2800" dirty="0" err="1">
                <a:solidFill>
                  <a:srgbClr val="0055A0"/>
                </a:solidFill>
              </a:rPr>
              <a:t>Classifer</a:t>
            </a:r>
            <a:endParaRPr lang="en-IN" sz="2800" dirty="0">
              <a:solidFill>
                <a:srgbClr val="0055A0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rgbClr val="0055A0"/>
                </a:solidFill>
              </a:rPr>
              <a:t>The Bayes Classifier </a:t>
            </a:r>
            <a:r>
              <a:rPr lang="en-US" sz="2800" dirty="0">
                <a:solidFill>
                  <a:srgbClr val="0055A0"/>
                </a:solidFill>
              </a:rPr>
              <a:t>assigns each observation to the most likely class, given its predictor values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55A0"/>
                </a:solidFill>
              </a:rPr>
              <a:t>simply assign a test observation with predictor vector </a:t>
            </a:r>
            <a:r>
              <a:rPr lang="en-US" sz="2800" i="1" dirty="0">
                <a:solidFill>
                  <a:srgbClr val="0055A0"/>
                </a:solidFill>
              </a:rPr>
              <a:t>x</a:t>
            </a:r>
            <a:r>
              <a:rPr lang="en-US" sz="1600" i="1" dirty="0">
                <a:solidFill>
                  <a:srgbClr val="0055A0"/>
                </a:solidFill>
              </a:rPr>
              <a:t>0</a:t>
            </a:r>
            <a:r>
              <a:rPr lang="en-US" sz="2800" dirty="0">
                <a:solidFill>
                  <a:srgbClr val="0055A0"/>
                </a:solidFill>
              </a:rPr>
              <a:t> to the class </a:t>
            </a:r>
            <a:r>
              <a:rPr lang="en-US" sz="2800" i="1" dirty="0">
                <a:solidFill>
                  <a:srgbClr val="0055A0"/>
                </a:solidFill>
              </a:rPr>
              <a:t>j</a:t>
            </a:r>
            <a:r>
              <a:rPr lang="en-US" sz="2800" dirty="0">
                <a:solidFill>
                  <a:srgbClr val="0055A0"/>
                </a:solidFill>
              </a:rPr>
              <a:t> for which  </a:t>
            </a:r>
          </a:p>
          <a:p>
            <a:pPr algn="l"/>
            <a:r>
              <a:rPr lang="en-US" sz="2400" i="1" dirty="0">
                <a:solidFill>
                  <a:srgbClr val="0055A0"/>
                </a:solidFill>
              </a:rPr>
              <a:t>                            </a:t>
            </a:r>
            <a:r>
              <a:rPr lang="en-US" sz="2400" i="1" dirty="0" err="1">
                <a:solidFill>
                  <a:srgbClr val="0055A0"/>
                </a:solidFill>
              </a:rPr>
              <a:t>Pr</a:t>
            </a:r>
            <a:r>
              <a:rPr lang="en-US" sz="2400" i="1" dirty="0">
                <a:solidFill>
                  <a:srgbClr val="0055A0"/>
                </a:solidFill>
              </a:rPr>
              <a:t>(Y = </a:t>
            </a:r>
            <a:r>
              <a:rPr lang="en-US" sz="2400" i="1" dirty="0" err="1">
                <a:solidFill>
                  <a:srgbClr val="0055A0"/>
                </a:solidFill>
              </a:rPr>
              <a:t>j|X</a:t>
            </a:r>
            <a:r>
              <a:rPr lang="en-US" sz="2400" i="1" dirty="0">
                <a:solidFill>
                  <a:srgbClr val="0055A0"/>
                </a:solidFill>
              </a:rPr>
              <a:t> = x0)                                    (2.10)</a:t>
            </a:r>
            <a:endParaRPr lang="en-IN" sz="2400" i="1" dirty="0">
              <a:solidFill>
                <a:srgbClr val="0055A0"/>
              </a:solidFill>
            </a:endParaRPr>
          </a:p>
          <a:p>
            <a:pPr algn="l"/>
            <a:r>
              <a:rPr lang="en-IN" sz="2800" dirty="0">
                <a:solidFill>
                  <a:srgbClr val="0055A0"/>
                </a:solidFill>
              </a:rPr>
              <a:t>      is maximum over all</a:t>
            </a:r>
            <a:r>
              <a:rPr lang="en-IN" sz="2800" i="1" dirty="0">
                <a:solidFill>
                  <a:srgbClr val="0055A0"/>
                </a:solidFill>
              </a:rPr>
              <a:t> j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55A0"/>
                </a:solidFill>
              </a:rPr>
              <a:t>For a two class scenario, </a:t>
            </a:r>
            <a:r>
              <a:rPr lang="en-IN" sz="2400" dirty="0" err="1">
                <a:solidFill>
                  <a:srgbClr val="0055A0"/>
                </a:solidFill>
              </a:rPr>
              <a:t>ssign</a:t>
            </a:r>
            <a:r>
              <a:rPr lang="en-IN" sz="2400" dirty="0">
                <a:solidFill>
                  <a:srgbClr val="0055A0"/>
                </a:solidFill>
              </a:rPr>
              <a:t> </a:t>
            </a:r>
            <a:r>
              <a:rPr lang="en-US" sz="2400" dirty="0">
                <a:solidFill>
                  <a:srgbClr val="0055A0"/>
                </a:solidFill>
              </a:rPr>
              <a:t>x</a:t>
            </a:r>
            <a:r>
              <a:rPr lang="en-US" sz="1400" dirty="0">
                <a:solidFill>
                  <a:srgbClr val="0055A0"/>
                </a:solidFill>
              </a:rPr>
              <a:t>0</a:t>
            </a:r>
            <a:r>
              <a:rPr lang="en-US" sz="2400" dirty="0">
                <a:solidFill>
                  <a:srgbClr val="0055A0"/>
                </a:solidFill>
              </a:rPr>
              <a:t> to the class 1 for which this conditional probability is &gt; 0.5, otherwise to class 2.</a:t>
            </a:r>
          </a:p>
          <a:p>
            <a:pPr algn="l"/>
            <a:endParaRPr lang="en-IN" sz="2400" dirty="0">
              <a:solidFill>
                <a:srgbClr val="0055A0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IN" sz="1600" dirty="0">
              <a:solidFill>
                <a:srgbClr val="0055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096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225631" y="152400"/>
            <a:ext cx="8765969" cy="990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u="sng" dirty="0">
                <a:solidFill>
                  <a:srgbClr val="0055A0"/>
                </a:solidFill>
              </a:rPr>
              <a:t>Bayes Decision Boundary</a:t>
            </a:r>
          </a:p>
          <a:p>
            <a:pPr algn="l"/>
            <a:endParaRPr lang="en-US" sz="2800" dirty="0">
              <a:solidFill>
                <a:srgbClr val="0055A0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IN" sz="2400" dirty="0">
              <a:solidFill>
                <a:srgbClr val="0055A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D4D7CA-D541-1AE9-DE52-CA5103F82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673445"/>
            <a:ext cx="7803127" cy="603215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9133238-E1D9-42B2-CF32-5FFA26D90983}"/>
                  </a:ext>
                </a:extLst>
              </p14:cNvPr>
              <p14:cNvContentPartPr/>
              <p14:nvPr/>
            </p14:nvContentPartPr>
            <p14:xfrm>
              <a:off x="9570600" y="275324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9133238-E1D9-42B2-CF32-5FFA26D9098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61960" y="2744240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84084B2-DBA5-FCCE-37BD-B5FB4A66A5A7}"/>
              </a:ext>
            </a:extLst>
          </p:cNvPr>
          <p:cNvCxnSpPr/>
          <p:nvPr/>
        </p:nvCxnSpPr>
        <p:spPr>
          <a:xfrm>
            <a:off x="10058400" y="4572000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D84912A-FC41-D214-9970-C0723242F75E}"/>
              </a:ext>
            </a:extLst>
          </p:cNvPr>
          <p:cNvCxnSpPr>
            <a:cxnSpLocks/>
          </p:cNvCxnSpPr>
          <p:nvPr/>
        </p:nvCxnSpPr>
        <p:spPr>
          <a:xfrm>
            <a:off x="4495800" y="533400"/>
            <a:ext cx="1066800" cy="99060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970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225631" y="152400"/>
            <a:ext cx="8765969" cy="274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u="sng" dirty="0">
                <a:solidFill>
                  <a:srgbClr val="0055A0"/>
                </a:solidFill>
              </a:rPr>
              <a:t>Bayes Error Rate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IN" sz="1400" dirty="0">
              <a:solidFill>
                <a:srgbClr val="0055A0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rgbClr val="0055A0"/>
                </a:solidFill>
              </a:rPr>
              <a:t>Using equations (2.9) and (2.10) above, the Bayes Error Rate can be calculated as: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IN" sz="2800" dirty="0">
              <a:solidFill>
                <a:srgbClr val="0055A0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IN" sz="2800" dirty="0">
              <a:solidFill>
                <a:srgbClr val="0055A0"/>
              </a:solidFill>
            </a:endParaRPr>
          </a:p>
          <a:p>
            <a:pPr algn="l"/>
            <a:r>
              <a:rPr lang="en-IN" sz="2800" dirty="0">
                <a:solidFill>
                  <a:srgbClr val="0055A0"/>
                </a:solidFill>
              </a:rPr>
              <a:t> </a:t>
            </a:r>
            <a:r>
              <a:rPr lang="en-IN" sz="2400" dirty="0">
                <a:solidFill>
                  <a:srgbClr val="0055A0"/>
                </a:solidFill>
              </a:rPr>
              <a:t>      where the expected value </a:t>
            </a:r>
            <a:r>
              <a:rPr lang="en-IN" sz="2400" i="1" dirty="0">
                <a:solidFill>
                  <a:srgbClr val="0055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2400" dirty="0">
                <a:solidFill>
                  <a:srgbClr val="0055A0"/>
                </a:solidFill>
              </a:rPr>
              <a:t>  is computed over all values of </a:t>
            </a:r>
            <a:r>
              <a:rPr lang="en-IN" sz="2400" i="1" dirty="0">
                <a:solidFill>
                  <a:srgbClr val="0055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 algn="l"/>
            <a:endParaRPr lang="en-IN" sz="2400" i="1" dirty="0">
              <a:solidFill>
                <a:srgbClr val="0055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2800" i="1" dirty="0">
                <a:solidFill>
                  <a:srgbClr val="0055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IN" sz="2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previous example, Bayes Error Rate = 0.133</a:t>
            </a:r>
          </a:p>
          <a:p>
            <a:pPr algn="l"/>
            <a:endParaRPr lang="en-IN" sz="2400" i="1" dirty="0">
              <a:solidFill>
                <a:srgbClr val="0055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i="1" dirty="0">
              <a:solidFill>
                <a:srgbClr val="0055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6FEF86-17A8-D676-CF36-E3945C8A0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962137"/>
            <a:ext cx="8012589" cy="100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931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225631" y="152400"/>
            <a:ext cx="8765969" cy="274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u="sng" dirty="0">
                <a:solidFill>
                  <a:srgbClr val="0055A0"/>
                </a:solidFill>
              </a:rPr>
              <a:t>KNN as an Approximation of Bayes Classifier</a:t>
            </a:r>
          </a:p>
          <a:p>
            <a:pPr algn="l"/>
            <a:endParaRPr lang="en-IN" sz="1600" u="sng" dirty="0">
              <a:solidFill>
                <a:srgbClr val="0055A0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55A0"/>
                </a:solidFill>
              </a:rPr>
              <a:t>In the KNN model, an observation </a:t>
            </a:r>
            <a:r>
              <a:rPr lang="en-IN" sz="2800" i="1" dirty="0">
                <a:solidFill>
                  <a:srgbClr val="0055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IN" dirty="0">
                <a:solidFill>
                  <a:srgbClr val="0055A0"/>
                </a:solidFill>
              </a:rPr>
              <a:t>is assigned to class</a:t>
            </a:r>
            <a:r>
              <a:rPr lang="en-IN" i="1" dirty="0">
                <a:solidFill>
                  <a:srgbClr val="0055A0"/>
                </a:solidFill>
              </a:rPr>
              <a:t> j </a:t>
            </a:r>
            <a:r>
              <a:rPr lang="en-IN" dirty="0">
                <a:solidFill>
                  <a:srgbClr val="0055A0"/>
                </a:solidFill>
              </a:rPr>
              <a:t>if: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IN" dirty="0">
              <a:solidFill>
                <a:srgbClr val="0055A0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IN" dirty="0">
              <a:solidFill>
                <a:srgbClr val="0055A0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55A0"/>
                </a:solidFill>
              </a:rPr>
              <a:t>This is an approximation of the Bayes Classifier:</a:t>
            </a:r>
          </a:p>
          <a:p>
            <a:pPr marL="914400" lvl="1" indent="-457200" algn="l">
              <a:buFont typeface="Wingdings" panose="05000000000000000000" pitchFamily="2" charset="2"/>
              <a:buChar char="v"/>
            </a:pPr>
            <a:r>
              <a:rPr lang="en-IN" dirty="0">
                <a:solidFill>
                  <a:srgbClr val="0055A0"/>
                </a:solidFill>
              </a:rPr>
              <a:t>since the conditional probability </a:t>
            </a:r>
            <a:r>
              <a:rPr lang="en-IN" sz="2400" i="1" dirty="0" err="1">
                <a:solidFill>
                  <a:srgbClr val="0055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IN" sz="2400" i="1" dirty="0">
                <a:solidFill>
                  <a:srgbClr val="0055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(Y=</a:t>
            </a:r>
            <a:r>
              <a:rPr lang="en-IN" sz="2400" i="1" dirty="0" err="1">
                <a:solidFill>
                  <a:srgbClr val="0055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j|X</a:t>
            </a:r>
            <a:r>
              <a:rPr lang="en-IN" sz="2400" i="1" dirty="0">
                <a:solidFill>
                  <a:srgbClr val="0055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=x</a:t>
            </a:r>
            <a:r>
              <a:rPr lang="en-IN" sz="1400" i="1" dirty="0">
                <a:solidFill>
                  <a:srgbClr val="0055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sz="2400" i="1" dirty="0">
                <a:solidFill>
                  <a:srgbClr val="0055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IN" dirty="0">
                <a:solidFill>
                  <a:srgbClr val="0055A0"/>
                </a:solidFill>
              </a:rPr>
              <a:t>is not exactly known, it is estimated by using various values of K</a:t>
            </a:r>
            <a:endParaRPr lang="en-US" dirty="0">
              <a:solidFill>
                <a:srgbClr val="0055A0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IN" sz="2400" dirty="0">
              <a:solidFill>
                <a:srgbClr val="0055A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A15A09-3D97-E4A0-1B73-D5668EC01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057400"/>
            <a:ext cx="8311747" cy="120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29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225631" y="152400"/>
            <a:ext cx="8765969" cy="274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u="sng" dirty="0">
                <a:solidFill>
                  <a:srgbClr val="0055A0"/>
                </a:solidFill>
              </a:rPr>
              <a:t>KNN as an Approximation of Bayes Classifier </a:t>
            </a:r>
            <a:endParaRPr lang="en-US" sz="2800" dirty="0">
              <a:solidFill>
                <a:srgbClr val="0055A0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IN" sz="2400" dirty="0">
              <a:solidFill>
                <a:srgbClr val="0055A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09E3EC-6B33-454B-0CE7-F1EE2F8A6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838200"/>
            <a:ext cx="7867784" cy="572376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7C8990C-DD9B-81D9-CB4F-4E4445D4A23A}"/>
                  </a:ext>
                </a:extLst>
              </p14:cNvPr>
              <p14:cNvContentPartPr/>
              <p14:nvPr/>
            </p14:nvContentPartPr>
            <p14:xfrm>
              <a:off x="4885360" y="4225280"/>
              <a:ext cx="978120" cy="520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7C8990C-DD9B-81D9-CB4F-4E4445D4A23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76720" y="4216280"/>
                <a:ext cx="995760" cy="53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5486EB1-367B-6A25-1B3D-EFF9C9A50E76}"/>
                  </a:ext>
                </a:extLst>
              </p14:cNvPr>
              <p14:cNvContentPartPr/>
              <p14:nvPr/>
            </p14:nvContentPartPr>
            <p14:xfrm>
              <a:off x="2395960" y="5492840"/>
              <a:ext cx="5886360" cy="594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5486EB1-367B-6A25-1B3D-EFF9C9A50E7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86960" y="5483840"/>
                <a:ext cx="5904000" cy="61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1006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225631" y="152400"/>
            <a:ext cx="8765969" cy="274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u="sng" dirty="0">
                <a:solidFill>
                  <a:srgbClr val="0055A0"/>
                </a:solidFill>
              </a:rPr>
              <a:t>KNN as an Approximation of Bayes Classifier </a:t>
            </a:r>
            <a:endParaRPr lang="en-US" sz="2800" dirty="0">
              <a:solidFill>
                <a:srgbClr val="0055A0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IN" sz="2400" dirty="0">
              <a:solidFill>
                <a:srgbClr val="0055A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F5C4E5-D688-1417-BD38-0D90DE9FA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852880"/>
            <a:ext cx="9029362" cy="561170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CA959F2-456E-A3EA-6E8E-9527990222F4}"/>
                  </a:ext>
                </a:extLst>
              </p14:cNvPr>
              <p14:cNvContentPartPr/>
              <p14:nvPr/>
            </p14:nvContentPartPr>
            <p14:xfrm>
              <a:off x="599200" y="5851400"/>
              <a:ext cx="4937760" cy="1537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CA959F2-456E-A3EA-6E8E-9527990222F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0560" y="5842760"/>
                <a:ext cx="4955400" cy="17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070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225631" y="152400"/>
            <a:ext cx="8765969" cy="274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u="sng" dirty="0">
                <a:solidFill>
                  <a:srgbClr val="0055A0"/>
                </a:solidFill>
              </a:rPr>
              <a:t>KNN as an Approximation of Bayes Classifier </a:t>
            </a:r>
            <a:endParaRPr lang="en-US" sz="2800" dirty="0">
              <a:solidFill>
                <a:srgbClr val="0055A0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IN" sz="2400" dirty="0">
              <a:solidFill>
                <a:srgbClr val="0055A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0B7BF0-5EEC-D932-0C5E-715A936BA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62000"/>
            <a:ext cx="8305800" cy="60055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862CAF1-3A27-6783-518B-7B2CF7F77AB1}"/>
              </a:ext>
            </a:extLst>
          </p:cNvPr>
          <p:cNvSpPr txBox="1"/>
          <p:nvPr/>
        </p:nvSpPr>
        <p:spPr>
          <a:xfrm>
            <a:off x="5410200" y="685800"/>
            <a:ext cx="1021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solidFill>
                  <a:srgbClr val="C00000"/>
                </a:solidFill>
              </a:rPr>
              <a:t>Optimal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273AE6-6B61-F5EF-453E-9FB15C6F08BC}"/>
              </a:ext>
            </a:extLst>
          </p:cNvPr>
          <p:cNvSpPr txBox="1"/>
          <p:nvPr/>
        </p:nvSpPr>
        <p:spPr>
          <a:xfrm>
            <a:off x="4084411" y="1219200"/>
            <a:ext cx="17829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solidFill>
                  <a:srgbClr val="7030A0"/>
                </a:solidFill>
              </a:rPr>
              <a:t>Bayes Decision </a:t>
            </a:r>
          </a:p>
          <a:p>
            <a:r>
              <a:rPr lang="en-IN" sz="2000" dirty="0">
                <a:solidFill>
                  <a:srgbClr val="7030A0"/>
                </a:solidFill>
              </a:rPr>
              <a:t>        Boundary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291DC3-9FBD-0E0E-CC31-684DCB34AE92}"/>
              </a:ext>
            </a:extLst>
          </p:cNvPr>
          <p:cNvSpPr txBox="1"/>
          <p:nvPr/>
        </p:nvSpPr>
        <p:spPr>
          <a:xfrm>
            <a:off x="6019800" y="1371600"/>
            <a:ext cx="17043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  KNN Decision</a:t>
            </a:r>
          </a:p>
          <a:p>
            <a:r>
              <a:rPr lang="en-IN" sz="2000" dirty="0"/>
              <a:t>Boundary</a:t>
            </a:r>
          </a:p>
        </p:txBody>
      </p:sp>
    </p:spTree>
    <p:extLst>
      <p:ext uri="{BB962C8B-B14F-4D97-AF65-F5344CB8AC3E}">
        <p14:creationId xmlns:p14="http://schemas.microsoft.com/office/powerpoint/2010/main" val="3966344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225631" y="152400"/>
            <a:ext cx="8765969" cy="274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u="sng" dirty="0">
                <a:solidFill>
                  <a:srgbClr val="0055A0"/>
                </a:solidFill>
              </a:rPr>
              <a:t>KNN as an Approximation of Bayes Classifier </a:t>
            </a:r>
            <a:endParaRPr lang="en-US" sz="2800" dirty="0">
              <a:solidFill>
                <a:srgbClr val="0055A0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IN" sz="2400" dirty="0">
              <a:solidFill>
                <a:srgbClr val="0055A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A73221-892C-D6CB-4F98-CEA3F292B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70" y="914400"/>
            <a:ext cx="9070770" cy="81142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862CAF1-3A27-6783-518B-7B2CF7F77AB1}"/>
              </a:ext>
            </a:extLst>
          </p:cNvPr>
          <p:cNvSpPr txBox="1"/>
          <p:nvPr/>
        </p:nvSpPr>
        <p:spPr>
          <a:xfrm>
            <a:off x="5410200" y="742890"/>
            <a:ext cx="1715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solidFill>
                  <a:srgbClr val="C00000"/>
                </a:solidFill>
              </a:rPr>
              <a:t>Optimal K = 10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291DC3-9FBD-0E0E-CC31-684DCB34AE92}"/>
              </a:ext>
            </a:extLst>
          </p:cNvPr>
          <p:cNvSpPr txBox="1"/>
          <p:nvPr/>
        </p:nvSpPr>
        <p:spPr>
          <a:xfrm>
            <a:off x="3429000" y="1120914"/>
            <a:ext cx="20556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Test Errors</a:t>
            </a:r>
          </a:p>
          <a:p>
            <a:r>
              <a:rPr lang="en-IN" sz="2000" dirty="0" err="1"/>
              <a:t>Baysean</a:t>
            </a:r>
            <a:r>
              <a:rPr lang="en-IN" sz="2000" dirty="0"/>
              <a:t>: 0.1304</a:t>
            </a:r>
          </a:p>
          <a:p>
            <a:r>
              <a:rPr lang="en-IN" sz="2000" dirty="0"/>
              <a:t>Best KNN:  0.1363</a:t>
            </a:r>
          </a:p>
        </p:txBody>
      </p:sp>
    </p:spTree>
    <p:extLst>
      <p:ext uri="{BB962C8B-B14F-4D97-AF65-F5344CB8AC3E}">
        <p14:creationId xmlns:p14="http://schemas.microsoft.com/office/powerpoint/2010/main" val="230440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457200"/>
            <a:ext cx="8537369" cy="18951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2800" u="sng" dirty="0">
                <a:solidFill>
                  <a:srgbClr val="0055A0"/>
                </a:solidFill>
              </a:rPr>
              <a:t>Interpretability vs. Accuracy</a:t>
            </a:r>
          </a:p>
          <a:p>
            <a:pPr algn="l"/>
            <a:endParaRPr lang="en-IN" sz="2800" dirty="0">
              <a:solidFill>
                <a:srgbClr val="0055A0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rgbClr val="0055A0"/>
                </a:solidFill>
              </a:rPr>
              <a:t>Linear Models are more interpretable, but less accurate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rgbClr val="0055A0"/>
                </a:solidFill>
              </a:rPr>
              <a:t>Non-linear models are less interpretable, mote more accurate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rgbClr val="0055A0"/>
                </a:solidFill>
              </a:rPr>
              <a:t>Non-linear models are more Flexible =&gt; they are closer to the ideal function representing input-output relationships</a:t>
            </a:r>
          </a:p>
        </p:txBody>
      </p:sp>
    </p:spTree>
    <p:extLst>
      <p:ext uri="{BB962C8B-B14F-4D97-AF65-F5344CB8AC3E}">
        <p14:creationId xmlns:p14="http://schemas.microsoft.com/office/powerpoint/2010/main" val="3849694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94A1C1A-6A4C-C6FF-C1AD-5477C446A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900" y="838200"/>
            <a:ext cx="7621500" cy="462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81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152400" y="314671"/>
            <a:ext cx="8537369" cy="18951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2800" u="sng" dirty="0">
                <a:solidFill>
                  <a:srgbClr val="0055A0"/>
                </a:solidFill>
              </a:rPr>
              <a:t>ASSESING MODEL ACCURACY</a:t>
            </a:r>
          </a:p>
          <a:p>
            <a:pPr algn="l"/>
            <a:endParaRPr lang="en-IN" sz="2800" u="sng" dirty="0">
              <a:solidFill>
                <a:srgbClr val="0055A0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rgbClr val="0055A0"/>
                </a:solidFill>
              </a:rPr>
              <a:t>Model accuracy is determined by the Mean Squared Error (MSE): 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IN" sz="2800" dirty="0">
              <a:solidFill>
                <a:srgbClr val="0055A0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IN" sz="2800" dirty="0">
              <a:solidFill>
                <a:srgbClr val="0055A0"/>
              </a:solidFill>
            </a:endParaRPr>
          </a:p>
          <a:p>
            <a:pPr algn="l"/>
            <a:endParaRPr lang="en-IN" sz="2800" dirty="0">
              <a:solidFill>
                <a:srgbClr val="0055A0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rgbClr val="0055A0"/>
                </a:solidFill>
              </a:rPr>
              <a:t>Training MSE    vs    Test MSE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IN" sz="2800" dirty="0">
              <a:solidFill>
                <a:srgbClr val="0055A0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rgbClr val="0055A0"/>
                </a:solidFill>
              </a:rPr>
              <a:t>Model Overfitting:  When the Test MSE &gt;&gt; Training MSE    =&gt;  </a:t>
            </a:r>
            <a:r>
              <a:rPr lang="en-IN" sz="2800" i="1" dirty="0">
                <a:solidFill>
                  <a:srgbClr val="0055A0"/>
                </a:solidFill>
              </a:rPr>
              <a:t>Model is too optimized to fit every training data point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IN" sz="2800" dirty="0">
              <a:solidFill>
                <a:srgbClr val="0055A0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IN" sz="2800" dirty="0">
              <a:solidFill>
                <a:srgbClr val="0055A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487A6B-95A8-CBAD-FD6B-E65E2BA52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500165"/>
            <a:ext cx="8305800" cy="123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16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E07D09-5838-7376-3307-0962AE684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15" y="304800"/>
            <a:ext cx="8993385" cy="632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857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679CA6-8F50-F683-6592-E3375DCEF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1" y="457200"/>
            <a:ext cx="8812972" cy="564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245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940D98-F676-A4B1-A9B4-CB01AD31A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5" y="457200"/>
            <a:ext cx="8977415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176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457200"/>
            <a:ext cx="8537369" cy="274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u="sng" dirty="0">
                <a:solidFill>
                  <a:srgbClr val="0055A0"/>
                </a:solidFill>
              </a:rPr>
              <a:t>Bias – Variance </a:t>
            </a:r>
            <a:r>
              <a:rPr lang="en-IN" u="sng" dirty="0" err="1">
                <a:solidFill>
                  <a:srgbClr val="0055A0"/>
                </a:solidFill>
              </a:rPr>
              <a:t>Tradeoff</a:t>
            </a:r>
            <a:endParaRPr lang="en-IN" u="sng" dirty="0">
              <a:solidFill>
                <a:srgbClr val="0055A0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IN" sz="2800" dirty="0">
              <a:solidFill>
                <a:srgbClr val="0055A0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rgbClr val="0055A0"/>
                </a:solidFill>
              </a:rPr>
              <a:t>The U shape in the Test MSE in the preceding figures is a result of two competing factors, Bias and Variance moving in opposite directions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IN" sz="2800" dirty="0">
              <a:solidFill>
                <a:srgbClr val="0055A0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rgbClr val="0055A0"/>
                </a:solidFill>
              </a:rPr>
              <a:t>Expected Value of Test MSE at a given test input </a:t>
            </a:r>
            <a:r>
              <a:rPr lang="en-IN" sz="2400" dirty="0">
                <a:solidFill>
                  <a:srgbClr val="0055A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X</a:t>
            </a:r>
            <a:r>
              <a:rPr lang="en-IN" sz="2000" dirty="0">
                <a:solidFill>
                  <a:srgbClr val="0055A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o</a:t>
            </a:r>
            <a:r>
              <a:rPr lang="en-IN" sz="2800" dirty="0">
                <a:solidFill>
                  <a:srgbClr val="0055A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solidFill>
                  <a:srgbClr val="0055A0"/>
                </a:solidFill>
              </a:rPr>
              <a:t>has three components: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IN" sz="1600" dirty="0">
              <a:solidFill>
                <a:srgbClr val="0055A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3667AB-9302-6714-4FE5-2703BAB8C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282" y="4572000"/>
            <a:ext cx="9170282" cy="1066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FAB2B1-98DC-FA7C-2E22-165414957C6D}"/>
              </a:ext>
            </a:extLst>
          </p:cNvPr>
          <p:cNvSpPr txBox="1"/>
          <p:nvPr/>
        </p:nvSpPr>
        <p:spPr>
          <a:xfrm>
            <a:off x="5090160" y="5181600"/>
            <a:ext cx="10820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IN" sz="2800" b="0" i="1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Bias</a:t>
            </a:r>
            <a:endParaRPr lang="en-IN" sz="2800" i="1" dirty="0">
              <a:solidFill>
                <a:srgbClr val="C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4548B5-0D4F-BCF2-DE20-2C27392BE53F}"/>
              </a:ext>
            </a:extLst>
          </p:cNvPr>
          <p:cNvSpPr txBox="1"/>
          <p:nvPr/>
        </p:nvSpPr>
        <p:spPr>
          <a:xfrm>
            <a:off x="2971800" y="5191780"/>
            <a:ext cx="1447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i="1" dirty="0">
                <a:solidFill>
                  <a:srgbClr val="C00000"/>
                </a:solidFill>
                <a:latin typeface="Calibri"/>
              </a:rPr>
              <a:t>Variance</a:t>
            </a:r>
            <a:endParaRPr lang="en-IN" sz="2800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495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CFCC1B-BE43-3108-9D7C-1C5B13D03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81" y="304800"/>
            <a:ext cx="8891519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286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6834</TotalTime>
  <Words>451</Words>
  <Application>Microsoft Office PowerPoint</Application>
  <PresentationFormat>On-screen Show (4:3)</PresentationFormat>
  <Paragraphs>71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Cambria Math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 NANDA</dc:creator>
  <cp:lastModifiedBy>ashwini nanda</cp:lastModifiedBy>
  <cp:revision>12</cp:revision>
  <dcterms:created xsi:type="dcterms:W3CDTF">2017-03-30T12:09:41Z</dcterms:created>
  <dcterms:modified xsi:type="dcterms:W3CDTF">2024-09-25T12:17:34Z</dcterms:modified>
</cp:coreProperties>
</file>