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9" r:id="rId3"/>
    <p:sldId id="280" r:id="rId4"/>
    <p:sldId id="292" r:id="rId5"/>
    <p:sldId id="293" r:id="rId6"/>
    <p:sldId id="294" r:id="rId7"/>
    <p:sldId id="296" r:id="rId8"/>
    <p:sldId id="298" r:id="rId9"/>
    <p:sldId id="299" r:id="rId10"/>
    <p:sldId id="300" r:id="rId11"/>
    <p:sldId id="301" r:id="rId12"/>
    <p:sldId id="302" r:id="rId13"/>
    <p:sldId id="30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CC"/>
    <a:srgbClr val="66FF99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27" d="100"/>
          <a:sy n="27" d="100"/>
        </p:scale>
        <p:origin x="1008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334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1467" y="1959114"/>
            <a:ext cx="6780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ea typeface="굴림" panose="020B0600000101010101" pitchFamily="34" charset="-127"/>
              </a:rPr>
              <a:t>Bayes Theorem and</a:t>
            </a:r>
          </a:p>
          <a:p>
            <a:pPr algn="ctr"/>
            <a:r>
              <a:rPr lang="en-US" altLang="ko-KR" sz="4000" dirty="0">
                <a:ea typeface="굴림" panose="020B0600000101010101" pitchFamily="34" charset="-127"/>
              </a:rPr>
              <a:t>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424411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9867" y="0"/>
            <a:ext cx="853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The Model Training Phase</a:t>
            </a:r>
            <a:endParaRPr lang="en-US" sz="40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9658" y="761999"/>
            <a:ext cx="8714342" cy="709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000" dirty="0">
                <a:solidFill>
                  <a:srgbClr val="0055A0"/>
                </a:solidFill>
              </a:rPr>
              <a:t>Learning Phase</a:t>
            </a:r>
          </a:p>
          <a:p>
            <a:pPr algn="l"/>
            <a:endParaRPr lang="en-US" sz="2000" dirty="0">
              <a:solidFill>
                <a:srgbClr val="0055A0"/>
              </a:solidFill>
            </a:endParaRPr>
          </a:p>
        </p:txBody>
      </p:sp>
      <p:graphicFrame>
        <p:nvGraphicFramePr>
          <p:cNvPr id="21" name="Group 128"/>
          <p:cNvGraphicFramePr>
            <a:graphicFrameLocks noGrp="1"/>
          </p:cNvGraphicFramePr>
          <p:nvPr/>
        </p:nvGraphicFramePr>
        <p:xfrm>
          <a:off x="609600" y="1600201"/>
          <a:ext cx="3668116" cy="1676401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114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357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Outlook</a:t>
                      </a:r>
                      <a:endParaRPr kumimoji="0" lang="en-GB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128" marR="86128" marT="43080" marB="43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Play=Yes</a:t>
                      </a:r>
                      <a:endParaRPr kumimoji="0" lang="en-GB" sz="17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128" marR="86128" marT="43080" marB="43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Play=No</a:t>
                      </a:r>
                      <a:endParaRPr kumimoji="0" lang="en-GB" sz="17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128" marR="86128" marT="43080" marB="43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Sunny</a:t>
                      </a:r>
                      <a:endParaRPr kumimoji="0" lang="en-GB" sz="17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128" marR="86128" marT="43080" marB="43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2/9</a:t>
                      </a:r>
                      <a:endParaRPr kumimoji="0" lang="en-GB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128" marR="86128" marT="43080" marB="43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3/5</a:t>
                      </a:r>
                      <a:endParaRPr kumimoji="0" lang="en-GB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128" marR="86128" marT="43080" marB="43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4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Overcast</a:t>
                      </a:r>
                      <a:endParaRPr kumimoji="0" lang="en-GB" sz="17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128" marR="86128" marT="43080" marB="43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4/9</a:t>
                      </a:r>
                      <a:endParaRPr kumimoji="0" lang="en-GB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128" marR="86128" marT="43080" marB="43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0/5</a:t>
                      </a:r>
                      <a:endParaRPr kumimoji="0" lang="en-GB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128" marR="86128" marT="43080" marB="43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4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Rain</a:t>
                      </a:r>
                      <a:endParaRPr kumimoji="0" lang="en-GB" sz="17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128" marR="86128" marT="43080" marB="43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3/9</a:t>
                      </a:r>
                      <a:endParaRPr kumimoji="0" lang="en-GB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128" marR="86128" marT="43080" marB="43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2/5</a:t>
                      </a:r>
                      <a:endParaRPr kumimoji="0" lang="en-GB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128" marR="86128" marT="43080" marB="43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Group 74"/>
          <p:cNvGraphicFramePr>
            <a:graphicFrameLocks noGrp="1"/>
          </p:cNvGraphicFramePr>
          <p:nvPr/>
        </p:nvGraphicFramePr>
        <p:xfrm>
          <a:off x="4347790" y="1600201"/>
          <a:ext cx="4306429" cy="167640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79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357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Temperature</a:t>
                      </a:r>
                      <a:endParaRPr kumimoji="0" lang="en-GB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128" marR="86128" marT="43080" marB="43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Play=Yes</a:t>
                      </a:r>
                      <a:endParaRPr kumimoji="0" lang="en-GB" sz="17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128" marR="86128" marT="43080" marB="43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Play=No</a:t>
                      </a:r>
                      <a:endParaRPr kumimoji="0" lang="en-GB" sz="17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128" marR="86128" marT="43080" marB="43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Hot</a:t>
                      </a:r>
                      <a:endParaRPr kumimoji="0" lang="en-GB" sz="17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128" marR="86128" marT="43080" marB="43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2/9</a:t>
                      </a:r>
                      <a:endParaRPr kumimoji="0" lang="en-GB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128" marR="86128" marT="43080" marB="43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2/5</a:t>
                      </a:r>
                      <a:endParaRPr kumimoji="0" lang="en-GB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128" marR="86128" marT="43080" marB="43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4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Mild</a:t>
                      </a:r>
                      <a:endParaRPr kumimoji="0" lang="en-GB" sz="17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128" marR="86128" marT="43080" marB="43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4/9</a:t>
                      </a:r>
                      <a:endParaRPr kumimoji="0" lang="en-GB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128" marR="86128" marT="43080" marB="43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2/5</a:t>
                      </a:r>
                      <a:endParaRPr kumimoji="0" lang="en-GB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128" marR="86128" marT="43080" marB="43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4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Cool</a:t>
                      </a:r>
                      <a:endParaRPr kumimoji="0" lang="en-GB" sz="17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128" marR="86128" marT="43080" marB="43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3/9</a:t>
                      </a:r>
                      <a:endParaRPr kumimoji="0" lang="en-GB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128" marR="86128" marT="43080" marB="43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1/5</a:t>
                      </a:r>
                      <a:endParaRPr kumimoji="0" lang="en-GB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128" marR="86128" marT="43080" marB="430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roup 132"/>
          <p:cNvGraphicFramePr>
            <a:graphicFrameLocks noGrp="1"/>
          </p:cNvGraphicFramePr>
          <p:nvPr/>
        </p:nvGraphicFramePr>
        <p:xfrm>
          <a:off x="609600" y="3432772"/>
          <a:ext cx="3662738" cy="1291627"/>
        </p:xfrm>
        <a:graphic>
          <a:graphicData uri="http://schemas.openxmlformats.org/drawingml/2006/table">
            <a:tbl>
              <a:tblPr firstRow="1" firstCol="1">
                <a:tableStyleId>{69012ECD-51FC-41F1-AA8D-1B2483CD663E}</a:tableStyleId>
              </a:tblPr>
              <a:tblGrid>
                <a:gridCol w="1279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089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Humidity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5424" marR="85424" marT="42713" marB="42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Play=Yes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5424" marR="85424" marT="42713" marB="42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Play=No</a:t>
                      </a:r>
                      <a:endParaRPr kumimoji="0" lang="en-GB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5424" marR="85424" marT="42713" marB="42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769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High</a:t>
                      </a:r>
                      <a:endParaRPr kumimoji="0" lang="en-GB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5424" marR="85424" marT="42713" marB="42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3/9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5424" marR="85424" marT="42713" marB="42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4/5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5424" marR="85424" marT="42713" marB="42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769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Normal</a:t>
                      </a:r>
                      <a:endParaRPr kumimoji="0" lang="en-GB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5424" marR="85424" marT="42713" marB="42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6/9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5424" marR="85424" marT="42713" marB="42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1/5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5424" marR="85424" marT="42713" marB="42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Group 137"/>
          <p:cNvGraphicFramePr>
            <a:graphicFrameLocks noGrp="1"/>
          </p:cNvGraphicFramePr>
          <p:nvPr/>
        </p:nvGraphicFramePr>
        <p:xfrm>
          <a:off x="4343400" y="3428393"/>
          <a:ext cx="4305488" cy="1296007"/>
        </p:xfrm>
        <a:graphic>
          <a:graphicData uri="http://schemas.openxmlformats.org/drawingml/2006/table">
            <a:tbl>
              <a:tblPr firstRow="1" firstCol="1">
                <a:tableStyleId>{69012ECD-51FC-41F1-AA8D-1B2483CD663E}</a:tableStyleId>
              </a:tblPr>
              <a:tblGrid>
                <a:gridCol w="150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559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Wind</a:t>
                      </a:r>
                      <a:endParaRPr kumimoji="0" lang="en-GB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109" marR="86109" marT="43055" marB="430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Play=Yes</a:t>
                      </a:r>
                      <a:endParaRPr kumimoji="0" lang="en-GB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109" marR="86109" marT="43055" marB="430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Play=No</a:t>
                      </a:r>
                      <a:endParaRPr kumimoji="0" lang="en-GB" sz="17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109" marR="86109" marT="43055" marB="430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224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Strong</a:t>
                      </a:r>
                      <a:endParaRPr kumimoji="0" lang="en-GB" sz="17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109" marR="86109" marT="43055" marB="430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3/9</a:t>
                      </a:r>
                      <a:endParaRPr kumimoji="0" lang="en-GB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109" marR="86109" marT="43055" marB="430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3/5</a:t>
                      </a:r>
                      <a:endParaRPr kumimoji="0" lang="en-GB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109" marR="86109" marT="43055" marB="430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224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u="none" strike="noStrike" cap="none" normalizeH="0" baseline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Weak</a:t>
                      </a:r>
                      <a:endParaRPr kumimoji="0" lang="en-GB" sz="17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109" marR="86109" marT="43055" marB="430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6/9</a:t>
                      </a:r>
                      <a:endParaRPr kumimoji="0" lang="en-GB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109" marR="86109" marT="43055" marB="430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u="none" strike="noStrike" cap="none" normalizeH="0" baseline="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</a:rPr>
                        <a:t>2/5</a:t>
                      </a:r>
                      <a:endParaRPr kumimoji="0" lang="en-GB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86109" marR="86109" marT="43055" marB="430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Text Box 119"/>
          <p:cNvSpPr txBox="1">
            <a:spLocks noChangeArrowheads="1"/>
          </p:cNvSpPr>
          <p:nvPr/>
        </p:nvSpPr>
        <p:spPr bwMode="auto">
          <a:xfrm>
            <a:off x="1600200" y="4914181"/>
            <a:ext cx="2020105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1042935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GB" altLang="en-US" sz="1633" b="1" i="1" kern="0" dirty="0">
                <a:solidFill>
                  <a:prstClr val="black"/>
                </a:solidFill>
                <a:latin typeface="Cambria" panose="02040503050406030204" pitchFamily="18" charset="0"/>
              </a:rPr>
              <a:t>P</a:t>
            </a:r>
            <a:r>
              <a:rPr lang="en-GB" altLang="en-US" sz="1633" b="1" kern="0" dirty="0">
                <a:solidFill>
                  <a:prstClr val="black"/>
                </a:solidFill>
                <a:latin typeface="Cambria" panose="02040503050406030204" pitchFamily="18" charset="0"/>
              </a:rPr>
              <a:t>(Play</a:t>
            </a:r>
            <a:r>
              <a:rPr lang="en-GB" altLang="en-US" sz="1633" b="1" i="1" kern="0" dirty="0">
                <a:solidFill>
                  <a:prstClr val="black"/>
                </a:solidFill>
                <a:latin typeface="Cambria" panose="02040503050406030204" pitchFamily="18" charset="0"/>
              </a:rPr>
              <a:t>=Yes) = </a:t>
            </a:r>
            <a:r>
              <a:rPr lang="en-GB" altLang="en-US" sz="1633" b="1" kern="0" dirty="0">
                <a:solidFill>
                  <a:prstClr val="black"/>
                </a:solidFill>
                <a:latin typeface="Cambria" panose="02040503050406030204" pitchFamily="18" charset="0"/>
              </a:rPr>
              <a:t>9/14</a:t>
            </a:r>
          </a:p>
        </p:txBody>
      </p:sp>
      <p:sp>
        <p:nvSpPr>
          <p:cNvPr id="26" name="Text Box 120"/>
          <p:cNvSpPr txBox="1">
            <a:spLocks noChangeArrowheads="1"/>
          </p:cNvSpPr>
          <p:nvPr/>
        </p:nvSpPr>
        <p:spPr bwMode="auto">
          <a:xfrm>
            <a:off x="5258863" y="4953000"/>
            <a:ext cx="1980137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1042935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GB" altLang="en-US" sz="1633" b="1" i="1" kern="0" dirty="0">
                <a:solidFill>
                  <a:prstClr val="black"/>
                </a:solidFill>
                <a:latin typeface="Cambria" panose="02040503050406030204" pitchFamily="18" charset="0"/>
              </a:rPr>
              <a:t>P</a:t>
            </a:r>
            <a:r>
              <a:rPr lang="en-GB" altLang="en-US" sz="1633" b="1" kern="0" dirty="0">
                <a:solidFill>
                  <a:prstClr val="black"/>
                </a:solidFill>
                <a:latin typeface="Cambria" panose="02040503050406030204" pitchFamily="18" charset="0"/>
              </a:rPr>
              <a:t>(Play</a:t>
            </a:r>
            <a:r>
              <a:rPr lang="en-GB" altLang="en-US" sz="1633" b="1" i="1" kern="0" dirty="0">
                <a:solidFill>
                  <a:prstClr val="black"/>
                </a:solidFill>
                <a:latin typeface="Cambria" panose="02040503050406030204" pitchFamily="18" charset="0"/>
              </a:rPr>
              <a:t>=No) = </a:t>
            </a:r>
            <a:r>
              <a:rPr lang="en-GB" altLang="en-US" sz="1633" b="1" kern="0" dirty="0">
                <a:solidFill>
                  <a:prstClr val="black"/>
                </a:solidFill>
                <a:latin typeface="Cambria" panose="02040503050406030204" pitchFamily="18" charset="0"/>
              </a:rPr>
              <a:t>5/14</a:t>
            </a:r>
          </a:p>
        </p:txBody>
      </p:sp>
    </p:spTree>
    <p:extLst>
      <p:ext uri="{BB962C8B-B14F-4D97-AF65-F5344CB8AC3E}">
        <p14:creationId xmlns:p14="http://schemas.microsoft.com/office/powerpoint/2010/main" val="25121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9867" y="0"/>
            <a:ext cx="853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The Model Test Phase</a:t>
            </a:r>
            <a:endParaRPr lang="en-US" sz="4000" b="1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29392" y="1223158"/>
            <a:ext cx="7964364" cy="393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954" tIns="35477" rIns="70954" bIns="35477"/>
          <a:lstStyle>
            <a:lvl1pPr marL="533400" indent="-533400"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79488" indent="-45720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defTabSz="1042935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sz="2000" dirty="0">
                <a:solidFill>
                  <a:srgbClr val="0055A0"/>
                </a:solidFill>
                <a:latin typeface="+mn-lt"/>
              </a:rPr>
              <a:t>Test Phase</a:t>
            </a:r>
          </a:p>
          <a:p>
            <a:pPr marL="979438" lvl="1" indent="-457177" defTabSz="1042935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000" dirty="0">
                <a:solidFill>
                  <a:srgbClr val="0055A0"/>
                </a:solidFill>
                <a:latin typeface="+mn-lt"/>
              </a:rPr>
              <a:t>Given</a:t>
            </a:r>
            <a:r>
              <a:rPr lang="en-US" altLang="en-US" sz="1633" kern="0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000" dirty="0">
                <a:solidFill>
                  <a:srgbClr val="0055A0"/>
                </a:solidFill>
                <a:latin typeface="+mn-lt"/>
              </a:rPr>
              <a:t>a new instance, predict its label</a:t>
            </a:r>
          </a:p>
          <a:p>
            <a:pPr marL="979438" lvl="1" indent="-457177" defTabSz="1042935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en-US" sz="1633" b="1" kern="0" dirty="0">
                <a:solidFill>
                  <a:srgbClr val="FF0000"/>
                </a:solidFill>
                <a:latin typeface="Palatino Linotype" panose="02040502050505030304" pitchFamily="18" charset="0"/>
              </a:rPr>
              <a:t>      x</a:t>
            </a:r>
            <a:r>
              <a:rPr lang="en-US" altLang="en-US" sz="1361" b="1" kern="0" dirty="0">
                <a:solidFill>
                  <a:srgbClr val="FF0000"/>
                </a:solidFill>
                <a:latin typeface="Palatino Linotype" panose="02040502050505030304" pitchFamily="18" charset="0"/>
              </a:rPr>
              <a:t>’=(Outlook=</a:t>
            </a:r>
            <a:r>
              <a:rPr lang="en-US" altLang="en-US" sz="1361" b="1" i="1" kern="0" dirty="0">
                <a:solidFill>
                  <a:srgbClr val="FF0000"/>
                </a:solidFill>
                <a:latin typeface="Palatino Linotype" panose="02040502050505030304" pitchFamily="18" charset="0"/>
              </a:rPr>
              <a:t>Sunny, </a:t>
            </a:r>
            <a:r>
              <a:rPr lang="en-US" altLang="en-US" sz="1361" b="1" kern="0" dirty="0">
                <a:solidFill>
                  <a:srgbClr val="FF0000"/>
                </a:solidFill>
                <a:latin typeface="Palatino Linotype" panose="02040502050505030304" pitchFamily="18" charset="0"/>
              </a:rPr>
              <a:t>Temperature=</a:t>
            </a:r>
            <a:r>
              <a:rPr lang="en-US" altLang="en-US" sz="1361" b="1" i="1" kern="0" dirty="0">
                <a:solidFill>
                  <a:srgbClr val="FF0000"/>
                </a:solidFill>
                <a:latin typeface="Palatino Linotype" panose="02040502050505030304" pitchFamily="18" charset="0"/>
              </a:rPr>
              <a:t>Cool, </a:t>
            </a:r>
            <a:r>
              <a:rPr lang="en-US" altLang="en-US" sz="1361" b="1" kern="0" dirty="0">
                <a:solidFill>
                  <a:srgbClr val="FF0000"/>
                </a:solidFill>
                <a:latin typeface="Palatino Linotype" panose="02040502050505030304" pitchFamily="18" charset="0"/>
              </a:rPr>
              <a:t>Humidity</a:t>
            </a:r>
            <a:r>
              <a:rPr lang="en-US" altLang="en-US" sz="1361" b="1" i="1" kern="0" dirty="0">
                <a:solidFill>
                  <a:srgbClr val="FF0000"/>
                </a:solidFill>
                <a:latin typeface="Palatino Linotype" panose="02040502050505030304" pitchFamily="18" charset="0"/>
              </a:rPr>
              <a:t>=High, </a:t>
            </a:r>
            <a:r>
              <a:rPr lang="en-US" altLang="en-US" sz="1361" b="1" kern="0" dirty="0">
                <a:solidFill>
                  <a:srgbClr val="FF0000"/>
                </a:solidFill>
                <a:latin typeface="Palatino Linotype" panose="02040502050505030304" pitchFamily="18" charset="0"/>
              </a:rPr>
              <a:t>Wind=</a:t>
            </a:r>
            <a:r>
              <a:rPr lang="en-US" altLang="en-US" sz="1361" b="1" i="1" kern="0" dirty="0">
                <a:solidFill>
                  <a:srgbClr val="FF0000"/>
                </a:solidFill>
                <a:latin typeface="Palatino Linotype" panose="02040502050505030304" pitchFamily="18" charset="0"/>
              </a:rPr>
              <a:t>Strong</a:t>
            </a:r>
            <a:r>
              <a:rPr lang="en-US" altLang="en-US" sz="1361" b="1" kern="0" dirty="0">
                <a:solidFill>
                  <a:srgbClr val="FF0000"/>
                </a:solidFill>
                <a:latin typeface="Palatino Linotype" panose="02040502050505030304" pitchFamily="18" charset="0"/>
              </a:rPr>
              <a:t>)</a:t>
            </a:r>
          </a:p>
          <a:p>
            <a:pPr marL="979438" lvl="1" indent="-457177" defTabSz="1042935" eaLnBrk="1" hangingPunct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rgbClr val="0055A0"/>
                </a:solidFill>
                <a:latin typeface="+mn-lt"/>
              </a:rPr>
              <a:t>Look up tables achieved in the learning phrase</a:t>
            </a:r>
          </a:p>
          <a:p>
            <a:pPr marL="979438" lvl="1" indent="-457177" defTabSz="1042935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en-US" sz="1633" kern="0" dirty="0">
              <a:solidFill>
                <a:srgbClr val="1F497D"/>
              </a:solidFill>
              <a:latin typeface="Cambria" panose="02040503050406030204" pitchFamily="18" charset="0"/>
            </a:endParaRPr>
          </a:p>
          <a:p>
            <a:pPr marL="979438" lvl="1" indent="-457177" defTabSz="1042935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en-US" sz="1633" kern="0" dirty="0">
              <a:solidFill>
                <a:srgbClr val="1F497D"/>
              </a:solidFill>
              <a:latin typeface="Cambria" panose="02040503050406030204" pitchFamily="18" charset="0"/>
            </a:endParaRPr>
          </a:p>
          <a:p>
            <a:pPr marL="979438" lvl="1" indent="-457177" defTabSz="1042935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en-US" sz="1633" kern="0" dirty="0">
              <a:solidFill>
                <a:srgbClr val="1F497D"/>
              </a:solidFill>
              <a:latin typeface="Cambria" panose="02040503050406030204" pitchFamily="18" charset="0"/>
            </a:endParaRPr>
          </a:p>
          <a:p>
            <a:pPr marL="979438" lvl="1" indent="-457177" defTabSz="1042935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en-US" sz="1633" kern="0" dirty="0">
              <a:solidFill>
                <a:srgbClr val="1F497D"/>
              </a:solidFill>
              <a:latin typeface="Cambria" panose="02040503050406030204" pitchFamily="18" charset="0"/>
            </a:endParaRPr>
          </a:p>
          <a:p>
            <a:pPr marL="979438" lvl="1" indent="-457177" defTabSz="1042935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en-US" sz="1633" kern="0" dirty="0">
              <a:solidFill>
                <a:srgbClr val="1F497D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Text Box 93"/>
          <p:cNvSpPr txBox="1">
            <a:spLocks noChangeArrowheads="1"/>
          </p:cNvSpPr>
          <p:nvPr/>
        </p:nvSpPr>
        <p:spPr bwMode="auto">
          <a:xfrm>
            <a:off x="512547" y="2661453"/>
            <a:ext cx="3952575" cy="1934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1042935" eaLnBrk="1" fontAlgn="auto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P(Outlook=</a:t>
            </a:r>
            <a:r>
              <a:rPr lang="en-GB" altLang="en-US" sz="1800" i="1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Sunny</a:t>
            </a:r>
            <a:r>
              <a:rPr lang="en-GB" altLang="en-US" sz="1800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|Play</a:t>
            </a: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=</a:t>
            </a:r>
            <a:r>
              <a:rPr lang="en-GB" altLang="en-US" sz="1800" i="1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Yes</a:t>
            </a: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) = 2/9</a:t>
            </a:r>
          </a:p>
          <a:p>
            <a:pPr defTabSz="1042935" eaLnBrk="1" fontAlgn="auto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P(Temperature=</a:t>
            </a:r>
            <a:r>
              <a:rPr lang="en-GB" altLang="en-US" sz="1800" i="1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Cool</a:t>
            </a:r>
            <a:r>
              <a:rPr lang="en-GB" altLang="en-US" sz="1800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|Play</a:t>
            </a: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=</a:t>
            </a:r>
            <a:r>
              <a:rPr lang="en-GB" altLang="en-US" sz="1800" i="1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Yes</a:t>
            </a: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) = 3/9</a:t>
            </a:r>
          </a:p>
          <a:p>
            <a:pPr defTabSz="1042935" eaLnBrk="1" fontAlgn="auto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P(Humidity=</a:t>
            </a:r>
            <a:r>
              <a:rPr lang="en-GB" altLang="en-US" sz="1800" i="1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High</a:t>
            </a:r>
            <a:r>
              <a:rPr lang="en-GB" altLang="en-US" sz="1800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|Play</a:t>
            </a: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=</a:t>
            </a:r>
            <a:r>
              <a:rPr lang="en-GB" altLang="en-US" sz="1800" i="1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Yes</a:t>
            </a: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) = 3/9</a:t>
            </a:r>
          </a:p>
          <a:p>
            <a:pPr defTabSz="1042935" eaLnBrk="1" fontAlgn="auto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P(Wind=</a:t>
            </a:r>
            <a:r>
              <a:rPr lang="en-GB" altLang="en-US" sz="1800" i="1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Strong</a:t>
            </a:r>
            <a:r>
              <a:rPr lang="en-GB" altLang="en-US" sz="1800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|Play</a:t>
            </a: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=</a:t>
            </a:r>
            <a:r>
              <a:rPr lang="en-GB" altLang="en-US" sz="1800" i="1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Yes</a:t>
            </a: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) = 3/9</a:t>
            </a:r>
          </a:p>
          <a:p>
            <a:pPr defTabSz="1042935" eaLnBrk="1" fontAlgn="auto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P(Play=</a:t>
            </a:r>
            <a:r>
              <a:rPr lang="en-GB" altLang="en-US" sz="1800" i="1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Yes</a:t>
            </a: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) = 9/14</a:t>
            </a:r>
          </a:p>
        </p:txBody>
      </p:sp>
      <p:sp>
        <p:nvSpPr>
          <p:cNvPr id="16" name="Text Box 91"/>
          <p:cNvSpPr txBox="1">
            <a:spLocks noChangeArrowheads="1"/>
          </p:cNvSpPr>
          <p:nvPr/>
        </p:nvSpPr>
        <p:spPr bwMode="auto">
          <a:xfrm>
            <a:off x="4752374" y="2661453"/>
            <a:ext cx="3975989" cy="189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1042935" eaLnBrk="1" fontAlgn="auto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P(Outlook=</a:t>
            </a:r>
            <a:r>
              <a:rPr lang="en-GB" altLang="en-US" sz="1800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S</a:t>
            </a:r>
            <a:r>
              <a:rPr lang="en-GB" altLang="en-US" sz="1800" i="1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unny</a:t>
            </a:r>
            <a:r>
              <a:rPr lang="en-GB" altLang="en-US" sz="1800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|Play</a:t>
            </a: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=</a:t>
            </a:r>
            <a:r>
              <a:rPr lang="en-GB" altLang="en-US" sz="1800" i="1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No</a:t>
            </a: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) = 3/5</a:t>
            </a:r>
          </a:p>
          <a:p>
            <a:pPr defTabSz="1042935" eaLnBrk="1" fontAlgn="auto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P(Temperature=</a:t>
            </a:r>
            <a:r>
              <a:rPr lang="en-GB" altLang="en-US" sz="1800" i="1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Cool</a:t>
            </a:r>
            <a:r>
              <a:rPr lang="en-GB" altLang="en-US" sz="1800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|Play</a:t>
            </a: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=</a:t>
            </a:r>
            <a:r>
              <a:rPr lang="en-GB" altLang="en-US" sz="1800" i="1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=No</a:t>
            </a: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) = 1/5</a:t>
            </a:r>
          </a:p>
          <a:p>
            <a:pPr defTabSz="1042935" eaLnBrk="1" fontAlgn="auto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P(Humidity=</a:t>
            </a:r>
            <a:r>
              <a:rPr lang="en-GB" altLang="en-US" sz="1800" i="1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High</a:t>
            </a:r>
            <a:r>
              <a:rPr lang="en-GB" altLang="en-US" sz="1800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|Play</a:t>
            </a: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=</a:t>
            </a:r>
            <a:r>
              <a:rPr lang="en-GB" altLang="en-US" sz="1800" i="1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No</a:t>
            </a: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) = 4/5</a:t>
            </a:r>
          </a:p>
          <a:p>
            <a:pPr defTabSz="1042935" eaLnBrk="1" fontAlgn="auto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P(Wind=</a:t>
            </a:r>
            <a:r>
              <a:rPr lang="en-GB" altLang="en-US" sz="1800" i="1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Strong</a:t>
            </a:r>
            <a:r>
              <a:rPr lang="en-GB" altLang="en-US" sz="1800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|Play</a:t>
            </a: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=</a:t>
            </a:r>
            <a:r>
              <a:rPr lang="en-GB" altLang="en-US" sz="1800" i="1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No</a:t>
            </a: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) = 3/5</a:t>
            </a:r>
          </a:p>
          <a:p>
            <a:pPr defTabSz="1042935" eaLnBrk="1" fontAlgn="auto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P(Play=</a:t>
            </a:r>
            <a:r>
              <a:rPr lang="en-GB" altLang="en-US" sz="1800" i="1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No</a:t>
            </a: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) = 5/14</a:t>
            </a:r>
          </a:p>
        </p:txBody>
      </p:sp>
    </p:spTree>
    <p:extLst>
      <p:ext uri="{BB962C8B-B14F-4D97-AF65-F5344CB8AC3E}">
        <p14:creationId xmlns:p14="http://schemas.microsoft.com/office/powerpoint/2010/main" val="241365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9867" y="0"/>
            <a:ext cx="853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The Model Test Phase</a:t>
            </a:r>
            <a:endParaRPr lang="en-US" sz="4000" b="1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29392" y="1223158"/>
            <a:ext cx="7964364" cy="393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954" tIns="35477" rIns="70954" bIns="35477"/>
          <a:lstStyle>
            <a:lvl1pPr marL="533400" indent="-533400"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79488" indent="-45720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defTabSz="1042935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en-US" sz="2000" dirty="0">
                <a:solidFill>
                  <a:srgbClr val="0055A0"/>
                </a:solidFill>
                <a:latin typeface="+mn-lt"/>
              </a:rPr>
              <a:t>Test Phase</a:t>
            </a:r>
          </a:p>
          <a:p>
            <a:pPr marL="979438" lvl="1" indent="-457177" defTabSz="1042935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000" dirty="0">
                <a:solidFill>
                  <a:srgbClr val="0055A0"/>
                </a:solidFill>
                <a:latin typeface="+mn-lt"/>
              </a:rPr>
              <a:t>Given</a:t>
            </a:r>
            <a:r>
              <a:rPr lang="en-US" altLang="en-US" sz="1633" kern="0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000" dirty="0">
                <a:solidFill>
                  <a:srgbClr val="0055A0"/>
                </a:solidFill>
                <a:latin typeface="+mn-lt"/>
              </a:rPr>
              <a:t>a new instance, predict its label  </a:t>
            </a:r>
          </a:p>
          <a:p>
            <a:pPr marL="979438" lvl="1" indent="-457177" defTabSz="1042935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en-US" sz="1633" b="1" kern="0" dirty="0">
                <a:solidFill>
                  <a:srgbClr val="FF0000"/>
                </a:solidFill>
                <a:latin typeface="Palatino Linotype" panose="02040502050505030304" pitchFamily="18" charset="0"/>
              </a:rPr>
              <a:t>      x</a:t>
            </a:r>
            <a:r>
              <a:rPr lang="en-US" altLang="en-US" sz="1361" b="1" kern="0" dirty="0">
                <a:solidFill>
                  <a:srgbClr val="FF0000"/>
                </a:solidFill>
                <a:latin typeface="Palatino Linotype" panose="02040502050505030304" pitchFamily="18" charset="0"/>
              </a:rPr>
              <a:t>’=(Outlook=</a:t>
            </a:r>
            <a:r>
              <a:rPr lang="en-US" altLang="en-US" sz="1361" b="1" i="1" kern="0" dirty="0">
                <a:solidFill>
                  <a:srgbClr val="FF0000"/>
                </a:solidFill>
                <a:latin typeface="Palatino Linotype" panose="02040502050505030304" pitchFamily="18" charset="0"/>
              </a:rPr>
              <a:t>Sunny, </a:t>
            </a:r>
            <a:r>
              <a:rPr lang="en-US" altLang="en-US" sz="1361" b="1" kern="0" dirty="0">
                <a:solidFill>
                  <a:srgbClr val="FF0000"/>
                </a:solidFill>
                <a:latin typeface="Palatino Linotype" panose="02040502050505030304" pitchFamily="18" charset="0"/>
              </a:rPr>
              <a:t>Temperature=</a:t>
            </a:r>
            <a:r>
              <a:rPr lang="en-US" altLang="en-US" sz="1361" b="1" i="1" kern="0" dirty="0">
                <a:solidFill>
                  <a:srgbClr val="FF0000"/>
                </a:solidFill>
                <a:latin typeface="Palatino Linotype" panose="02040502050505030304" pitchFamily="18" charset="0"/>
              </a:rPr>
              <a:t>Cool, </a:t>
            </a:r>
            <a:r>
              <a:rPr lang="en-US" altLang="en-US" sz="1361" b="1" kern="0" dirty="0">
                <a:solidFill>
                  <a:srgbClr val="FF0000"/>
                </a:solidFill>
                <a:latin typeface="Palatino Linotype" panose="02040502050505030304" pitchFamily="18" charset="0"/>
              </a:rPr>
              <a:t>Humidity</a:t>
            </a:r>
            <a:r>
              <a:rPr lang="en-US" altLang="en-US" sz="1361" b="1" i="1" kern="0" dirty="0">
                <a:solidFill>
                  <a:srgbClr val="FF0000"/>
                </a:solidFill>
                <a:latin typeface="Palatino Linotype" panose="02040502050505030304" pitchFamily="18" charset="0"/>
              </a:rPr>
              <a:t>=High, </a:t>
            </a:r>
            <a:r>
              <a:rPr lang="en-US" altLang="en-US" sz="1361" b="1" kern="0" dirty="0">
                <a:solidFill>
                  <a:srgbClr val="FF0000"/>
                </a:solidFill>
                <a:latin typeface="Palatino Linotype" panose="02040502050505030304" pitchFamily="18" charset="0"/>
              </a:rPr>
              <a:t>Wind=</a:t>
            </a:r>
            <a:r>
              <a:rPr lang="en-US" altLang="en-US" sz="1361" b="1" i="1" kern="0" dirty="0">
                <a:solidFill>
                  <a:srgbClr val="FF0000"/>
                </a:solidFill>
                <a:latin typeface="Palatino Linotype" panose="02040502050505030304" pitchFamily="18" charset="0"/>
              </a:rPr>
              <a:t>Strong</a:t>
            </a:r>
            <a:r>
              <a:rPr lang="en-US" altLang="en-US" sz="1361" b="1" kern="0" dirty="0">
                <a:solidFill>
                  <a:srgbClr val="FF0000"/>
                </a:solidFill>
                <a:latin typeface="Palatino Linotype" panose="02040502050505030304" pitchFamily="18" charset="0"/>
              </a:rPr>
              <a:t>)</a:t>
            </a:r>
          </a:p>
          <a:p>
            <a:pPr marL="979438" lvl="1" indent="-457177" defTabSz="1042935" eaLnBrk="1" hangingPunct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rgbClr val="0055A0"/>
                </a:solidFill>
                <a:latin typeface="+mn-lt"/>
              </a:rPr>
              <a:t>Decision making with the MAP rule</a:t>
            </a:r>
          </a:p>
          <a:p>
            <a:pPr marL="979438" lvl="1" indent="-457177" defTabSz="1042935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en-US" sz="1633" kern="0" dirty="0">
              <a:solidFill>
                <a:srgbClr val="1F497D"/>
              </a:solidFill>
              <a:latin typeface="Cambria" panose="02040503050406030204" pitchFamily="18" charset="0"/>
            </a:endParaRPr>
          </a:p>
          <a:p>
            <a:pPr marL="979438" lvl="1" indent="-457177" defTabSz="1042935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en-US" sz="1633" kern="0" dirty="0">
              <a:solidFill>
                <a:srgbClr val="1F497D"/>
              </a:solidFill>
              <a:latin typeface="Cambria" panose="02040503050406030204" pitchFamily="18" charset="0"/>
            </a:endParaRPr>
          </a:p>
          <a:p>
            <a:pPr marL="979438" lvl="1" indent="-457177" defTabSz="1042935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en-US" sz="1633" kern="0" dirty="0">
              <a:solidFill>
                <a:srgbClr val="1F497D"/>
              </a:solidFill>
              <a:latin typeface="Cambria" panose="02040503050406030204" pitchFamily="18" charset="0"/>
            </a:endParaRPr>
          </a:p>
          <a:p>
            <a:pPr marL="979438" lvl="1" indent="-457177" defTabSz="1042935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en-US" sz="1633" kern="0" dirty="0">
              <a:solidFill>
                <a:srgbClr val="1F497D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 Box 94"/>
          <p:cNvSpPr txBox="1">
            <a:spLocks noChangeArrowheads="1"/>
          </p:cNvSpPr>
          <p:nvPr/>
        </p:nvSpPr>
        <p:spPr bwMode="auto">
          <a:xfrm>
            <a:off x="660338" y="2895601"/>
            <a:ext cx="8142974" cy="256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1042935" eaLnBrk="1" fontAlgn="auto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GB" altLang="en-US" sz="1800" kern="0" dirty="0">
                <a:solidFill>
                  <a:srgbClr val="C0504D"/>
                </a:solidFill>
                <a:latin typeface="Palatino Linotype" panose="02040502050505030304" pitchFamily="18" charset="0"/>
              </a:rPr>
              <a:t>P(</a:t>
            </a:r>
            <a:r>
              <a:rPr lang="en-GB" altLang="en-US" sz="1800" i="1" kern="0" dirty="0" err="1">
                <a:solidFill>
                  <a:srgbClr val="C0504D"/>
                </a:solidFill>
                <a:latin typeface="Palatino Linotype" panose="02040502050505030304" pitchFamily="18" charset="0"/>
              </a:rPr>
              <a:t>Yes</a:t>
            </a:r>
            <a:r>
              <a:rPr lang="en-GB" altLang="en-US" sz="1800" kern="0" dirty="0" err="1">
                <a:solidFill>
                  <a:srgbClr val="C0504D"/>
                </a:solidFill>
                <a:latin typeface="Palatino Linotype" panose="02040502050505030304" pitchFamily="18" charset="0"/>
              </a:rPr>
              <a:t>|</a:t>
            </a:r>
            <a:r>
              <a:rPr lang="en-GB" altLang="en-US" sz="2100" b="1" kern="0" dirty="0" err="1">
                <a:solidFill>
                  <a:srgbClr val="C0504D"/>
                </a:solidFill>
                <a:latin typeface="Palatino Linotype" panose="02040502050505030304" pitchFamily="18" charset="0"/>
              </a:rPr>
              <a:t>x</a:t>
            </a:r>
            <a:r>
              <a:rPr lang="en-GB" altLang="en-US" sz="1800" kern="0" dirty="0">
                <a:solidFill>
                  <a:srgbClr val="C0504D"/>
                </a:solidFill>
                <a:latin typeface="Palatino Linotype" panose="02040502050505030304" pitchFamily="18" charset="0"/>
              </a:rPr>
              <a:t>’) ≈</a:t>
            </a: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 [P(</a:t>
            </a:r>
            <a:r>
              <a:rPr lang="en-GB" altLang="en-US" sz="1800" i="1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Sunny</a:t>
            </a:r>
            <a:r>
              <a:rPr lang="en-GB" altLang="en-US" sz="1800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|Y</a:t>
            </a:r>
            <a:r>
              <a:rPr lang="en-GB" altLang="en-US" sz="1800" i="1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es</a:t>
            </a: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)P(</a:t>
            </a:r>
            <a:r>
              <a:rPr lang="en-GB" altLang="en-US" sz="1800" i="1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Cool</a:t>
            </a:r>
            <a:r>
              <a:rPr lang="en-GB" altLang="en-US" sz="1800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|</a:t>
            </a:r>
            <a:r>
              <a:rPr lang="en-GB" altLang="en-US" sz="1800" i="1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Yes</a:t>
            </a: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)P(</a:t>
            </a:r>
            <a:r>
              <a:rPr lang="en-GB" altLang="en-US" sz="1800" i="1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High</a:t>
            </a:r>
            <a:r>
              <a:rPr lang="en-GB" altLang="en-US" sz="1800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|Y</a:t>
            </a:r>
            <a:r>
              <a:rPr lang="en-GB" altLang="en-US" sz="1800" i="1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es</a:t>
            </a: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)P(</a:t>
            </a:r>
            <a:r>
              <a:rPr lang="en-GB" altLang="en-US" sz="1800" i="1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Strong</a:t>
            </a:r>
            <a:r>
              <a:rPr lang="en-GB" altLang="en-US" sz="1800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|</a:t>
            </a:r>
            <a:r>
              <a:rPr lang="en-GB" altLang="en-US" sz="1800" i="1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Yes</a:t>
            </a: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)]P(Play=</a:t>
            </a:r>
            <a:r>
              <a:rPr lang="en-GB" altLang="en-US" sz="1800" i="1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Yes</a:t>
            </a: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) </a:t>
            </a:r>
          </a:p>
          <a:p>
            <a:pPr defTabSz="1042935" eaLnBrk="1" fontAlgn="auto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	   = 0.0053</a:t>
            </a:r>
          </a:p>
          <a:p>
            <a:pPr defTabSz="1042935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 </a:t>
            </a:r>
            <a:r>
              <a:rPr lang="en-GB" altLang="en-US" sz="1800" kern="0" dirty="0">
                <a:solidFill>
                  <a:srgbClr val="C0504D"/>
                </a:solidFill>
                <a:latin typeface="Palatino Linotype" panose="02040502050505030304" pitchFamily="18" charset="0"/>
              </a:rPr>
              <a:t>P(</a:t>
            </a:r>
            <a:r>
              <a:rPr lang="en-GB" altLang="en-US" sz="1800" i="1" kern="0" dirty="0" err="1">
                <a:solidFill>
                  <a:srgbClr val="C0504D"/>
                </a:solidFill>
                <a:latin typeface="Palatino Linotype" panose="02040502050505030304" pitchFamily="18" charset="0"/>
              </a:rPr>
              <a:t>No</a:t>
            </a:r>
            <a:r>
              <a:rPr lang="en-GB" altLang="en-US" sz="1800" kern="0" dirty="0" err="1">
                <a:solidFill>
                  <a:srgbClr val="C0504D"/>
                </a:solidFill>
                <a:latin typeface="Palatino Linotype" panose="02040502050505030304" pitchFamily="18" charset="0"/>
              </a:rPr>
              <a:t>|</a:t>
            </a:r>
            <a:r>
              <a:rPr lang="en-GB" altLang="en-US" sz="2100" b="1" kern="0" dirty="0" err="1">
                <a:solidFill>
                  <a:srgbClr val="C0504D"/>
                </a:solidFill>
                <a:latin typeface="Palatino Linotype" panose="02040502050505030304" pitchFamily="18" charset="0"/>
              </a:rPr>
              <a:t>x</a:t>
            </a:r>
            <a:r>
              <a:rPr lang="en-GB" altLang="en-US" sz="1800" kern="0" dirty="0">
                <a:solidFill>
                  <a:srgbClr val="C0504D"/>
                </a:solidFill>
                <a:latin typeface="Palatino Linotype" panose="02040502050505030304" pitchFamily="18" charset="0"/>
              </a:rPr>
              <a:t>’) ≈ </a:t>
            </a: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[P(</a:t>
            </a:r>
            <a:r>
              <a:rPr lang="en-GB" altLang="en-US" sz="1800" i="1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Sunny</a:t>
            </a:r>
            <a:r>
              <a:rPr lang="en-GB" altLang="en-US" sz="1800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|N</a:t>
            </a:r>
            <a:r>
              <a:rPr lang="en-GB" altLang="en-US" sz="1800" i="1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o</a:t>
            </a: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) P(</a:t>
            </a:r>
            <a:r>
              <a:rPr lang="en-GB" altLang="en-US" sz="1800" i="1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Cool</a:t>
            </a:r>
            <a:r>
              <a:rPr lang="en-GB" altLang="en-US" sz="1800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|N</a:t>
            </a:r>
            <a:r>
              <a:rPr lang="en-GB" altLang="en-US" sz="1800" i="1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o</a:t>
            </a: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)P(</a:t>
            </a:r>
            <a:r>
              <a:rPr lang="en-GB" altLang="en-US" sz="1800" i="1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High</a:t>
            </a:r>
            <a:r>
              <a:rPr lang="en-GB" altLang="en-US" sz="1800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|</a:t>
            </a:r>
            <a:r>
              <a:rPr lang="en-GB" altLang="en-US" sz="1800" i="1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No</a:t>
            </a: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)P(</a:t>
            </a:r>
            <a:r>
              <a:rPr lang="en-GB" altLang="en-US" sz="1800" i="1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Strong</a:t>
            </a:r>
            <a:r>
              <a:rPr lang="en-GB" altLang="en-US" sz="1800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|</a:t>
            </a:r>
            <a:r>
              <a:rPr lang="en-GB" altLang="en-US" sz="1800" i="1" kern="0" dirty="0" err="1">
                <a:solidFill>
                  <a:prstClr val="black"/>
                </a:solidFill>
                <a:latin typeface="Palatino Linotype" panose="02040502050505030304" pitchFamily="18" charset="0"/>
              </a:rPr>
              <a:t>No</a:t>
            </a: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)]P(Play=</a:t>
            </a:r>
            <a:r>
              <a:rPr lang="en-GB" altLang="en-US" sz="1800" i="1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No</a:t>
            </a: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) </a:t>
            </a:r>
          </a:p>
          <a:p>
            <a:pPr defTabSz="1042935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GB" altLang="en-US" sz="18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	 = 0.0206</a:t>
            </a:r>
          </a:p>
          <a:p>
            <a:pPr defTabSz="1042935" eaLnBrk="1" fontAlgn="auto" hangingPunct="1">
              <a:lnSpc>
                <a:spcPct val="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GB" altLang="en-US" sz="1800" kern="0" dirty="0">
              <a:solidFill>
                <a:prstClr val="black"/>
              </a:solidFill>
              <a:latin typeface="Palatino Linotype" panose="02040502050505030304" pitchFamily="18" charset="0"/>
            </a:endParaRPr>
          </a:p>
          <a:p>
            <a:pPr defTabSz="1042935" eaLnBrk="1" fontAlgn="auto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GB" altLang="en-US" sz="2100" kern="0" dirty="0">
                <a:solidFill>
                  <a:srgbClr val="C0504D"/>
                </a:solidFill>
                <a:latin typeface="Palatino Linotype" panose="02040502050505030304" pitchFamily="18" charset="0"/>
              </a:rPr>
              <a:t>         Given the fact</a:t>
            </a:r>
            <a:r>
              <a:rPr lang="en-GB" altLang="en-US" sz="2100" b="1" kern="0" dirty="0">
                <a:solidFill>
                  <a:srgbClr val="C0504D"/>
                </a:solidFill>
                <a:latin typeface="Palatino Linotype" panose="02040502050505030304" pitchFamily="18" charset="0"/>
              </a:rPr>
              <a:t> </a:t>
            </a:r>
            <a:r>
              <a:rPr lang="en-GB" altLang="en-US" sz="2100" kern="0" dirty="0">
                <a:solidFill>
                  <a:srgbClr val="C0504D"/>
                </a:solidFill>
                <a:latin typeface="Palatino Linotype" panose="02040502050505030304" pitchFamily="18" charset="0"/>
              </a:rPr>
              <a:t>P(</a:t>
            </a:r>
            <a:r>
              <a:rPr lang="en-GB" altLang="en-US" sz="2100" i="1" kern="0" dirty="0" err="1">
                <a:solidFill>
                  <a:srgbClr val="C0504D"/>
                </a:solidFill>
                <a:latin typeface="Palatino Linotype" panose="02040502050505030304" pitchFamily="18" charset="0"/>
              </a:rPr>
              <a:t>Yes</a:t>
            </a:r>
            <a:r>
              <a:rPr lang="en-GB" altLang="en-US" sz="2100" kern="0" dirty="0" err="1">
                <a:solidFill>
                  <a:srgbClr val="C0504D"/>
                </a:solidFill>
                <a:latin typeface="Palatino Linotype" panose="02040502050505030304" pitchFamily="18" charset="0"/>
              </a:rPr>
              <a:t>|</a:t>
            </a:r>
            <a:r>
              <a:rPr lang="en-GB" altLang="en-US" sz="2400" b="1" kern="0" dirty="0" err="1">
                <a:solidFill>
                  <a:srgbClr val="C0504D"/>
                </a:solidFill>
                <a:latin typeface="Palatino Linotype" panose="02040502050505030304" pitchFamily="18" charset="0"/>
              </a:rPr>
              <a:t>x</a:t>
            </a:r>
            <a:r>
              <a:rPr lang="en-GB" altLang="en-US" sz="2100" kern="0" dirty="0">
                <a:solidFill>
                  <a:srgbClr val="C0504D"/>
                </a:solidFill>
                <a:latin typeface="Palatino Linotype" panose="02040502050505030304" pitchFamily="18" charset="0"/>
              </a:rPr>
              <a:t>’) &lt; P(</a:t>
            </a:r>
            <a:r>
              <a:rPr lang="en-GB" altLang="en-US" sz="2100" i="1" kern="0" dirty="0" err="1">
                <a:solidFill>
                  <a:srgbClr val="C0504D"/>
                </a:solidFill>
                <a:latin typeface="Palatino Linotype" panose="02040502050505030304" pitchFamily="18" charset="0"/>
              </a:rPr>
              <a:t>No</a:t>
            </a:r>
            <a:r>
              <a:rPr lang="en-GB" altLang="en-US" sz="2100" kern="0" dirty="0" err="1">
                <a:solidFill>
                  <a:srgbClr val="C0504D"/>
                </a:solidFill>
                <a:latin typeface="Palatino Linotype" panose="02040502050505030304" pitchFamily="18" charset="0"/>
              </a:rPr>
              <a:t>|</a:t>
            </a:r>
            <a:r>
              <a:rPr lang="en-GB" altLang="en-US" sz="2400" b="1" kern="0" dirty="0" err="1">
                <a:solidFill>
                  <a:srgbClr val="C0504D"/>
                </a:solidFill>
                <a:latin typeface="Palatino Linotype" panose="02040502050505030304" pitchFamily="18" charset="0"/>
              </a:rPr>
              <a:t>x</a:t>
            </a:r>
            <a:r>
              <a:rPr lang="en-GB" altLang="en-US" sz="2100" kern="0" dirty="0">
                <a:solidFill>
                  <a:srgbClr val="C0504D"/>
                </a:solidFill>
                <a:latin typeface="Palatino Linotype" panose="02040502050505030304" pitchFamily="18" charset="0"/>
              </a:rPr>
              <a:t>’), we label </a:t>
            </a:r>
            <a:r>
              <a:rPr lang="en-GB" altLang="en-US" sz="2400" b="1" kern="0" dirty="0">
                <a:solidFill>
                  <a:srgbClr val="C0504D"/>
                </a:solidFill>
                <a:latin typeface="Palatino Linotype" panose="02040502050505030304" pitchFamily="18" charset="0"/>
              </a:rPr>
              <a:t>x</a:t>
            </a:r>
            <a:r>
              <a:rPr lang="en-GB" altLang="en-US" sz="2100" kern="0" dirty="0">
                <a:solidFill>
                  <a:srgbClr val="C0504D"/>
                </a:solidFill>
                <a:latin typeface="Palatino Linotype" panose="02040502050505030304" pitchFamily="18" charset="0"/>
              </a:rPr>
              <a:t>’ to be “</a:t>
            </a:r>
            <a:r>
              <a:rPr lang="en-GB" altLang="en-US" sz="2100" i="1" kern="0" dirty="0">
                <a:solidFill>
                  <a:srgbClr val="C0504D"/>
                </a:solidFill>
                <a:latin typeface="Palatino Linotype" panose="02040502050505030304" pitchFamily="18" charset="0"/>
              </a:rPr>
              <a:t>No</a:t>
            </a:r>
            <a:r>
              <a:rPr lang="en-GB" altLang="en-US" sz="2100" kern="0" dirty="0">
                <a:solidFill>
                  <a:srgbClr val="C0504D"/>
                </a:solidFill>
                <a:latin typeface="Palatino Linotype" panose="02040502050505030304" pitchFamily="18" charset="0"/>
              </a:rPr>
              <a:t>”.</a:t>
            </a:r>
            <a:r>
              <a:rPr lang="en-GB" altLang="en-US" sz="2100" kern="0" dirty="0">
                <a:solidFill>
                  <a:prstClr val="black"/>
                </a:solidFill>
                <a:latin typeface="Palatino Linotype" panose="02040502050505030304" pitchFamily="18" charset="0"/>
              </a:rPr>
              <a:t>    </a:t>
            </a:r>
          </a:p>
          <a:p>
            <a:pPr defTabSz="1042935" eaLnBrk="1" fontAlgn="auto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GB" altLang="en-US" sz="2100" kern="0" dirty="0">
              <a:solidFill>
                <a:prstClr val="black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19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9867" y="282714"/>
            <a:ext cx="853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ea typeface="굴림" panose="020B0600000101010101" pitchFamily="34" charset="-127"/>
              </a:rPr>
              <a:t>Advantages and Disadvantages</a:t>
            </a:r>
            <a:endParaRPr lang="en-US" sz="4000" b="1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35953" y="918358"/>
            <a:ext cx="8511887" cy="533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954" tIns="35477" rIns="70954" bIns="35477"/>
          <a:lstStyle>
            <a:lvl1pPr marL="533400" indent="-533400"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79488" indent="-45720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eaLnBrk="1" hangingPunct="1">
              <a:buNone/>
            </a:pPr>
            <a:endParaRPr lang="en-US" sz="2000" dirty="0">
              <a:solidFill>
                <a:srgbClr val="0055A0"/>
              </a:solidFill>
              <a:latin typeface="+mn-lt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55A0"/>
                </a:solidFill>
                <a:latin typeface="+mn-lt"/>
              </a:rPr>
              <a:t>Advantages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55A0"/>
                </a:solidFill>
                <a:latin typeface="+mn-lt"/>
              </a:rPr>
              <a:t>Naïve Bayes Algorithm is a fast, highly scalable algorithm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55A0"/>
                </a:solidFill>
                <a:latin typeface="+mn-lt"/>
              </a:rPr>
              <a:t>Naïve Bayes can be used for Binary and Multiclass classification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55A0"/>
                </a:solidFill>
                <a:latin typeface="+mn-lt"/>
              </a:rPr>
              <a:t>It provides different types of Naïve Bayes Algorithms like </a:t>
            </a:r>
            <a:r>
              <a:rPr lang="en-US" sz="1800" dirty="0" err="1">
                <a:solidFill>
                  <a:srgbClr val="0055A0"/>
                </a:solidFill>
                <a:latin typeface="+mn-lt"/>
              </a:rPr>
              <a:t>GaussianNB</a:t>
            </a:r>
            <a:r>
              <a:rPr lang="en-US" sz="1800" dirty="0">
                <a:solidFill>
                  <a:srgbClr val="0055A0"/>
                </a:solidFill>
                <a:latin typeface="+mn-lt"/>
              </a:rPr>
              <a:t>, </a:t>
            </a:r>
            <a:r>
              <a:rPr lang="en-US" sz="1800" dirty="0" err="1">
                <a:solidFill>
                  <a:srgbClr val="0055A0"/>
                </a:solidFill>
                <a:latin typeface="+mn-lt"/>
              </a:rPr>
              <a:t>MultinomialNB</a:t>
            </a:r>
            <a:r>
              <a:rPr lang="en-US" sz="1800" dirty="0">
                <a:solidFill>
                  <a:srgbClr val="0055A0"/>
                </a:solidFill>
                <a:latin typeface="+mn-lt"/>
              </a:rPr>
              <a:t>, </a:t>
            </a:r>
            <a:r>
              <a:rPr lang="en-US" sz="1800" dirty="0" err="1">
                <a:solidFill>
                  <a:srgbClr val="0055A0"/>
                </a:solidFill>
                <a:latin typeface="+mn-lt"/>
              </a:rPr>
              <a:t>BernoulliNB</a:t>
            </a:r>
            <a:endParaRPr lang="en-US" sz="1800" dirty="0">
              <a:solidFill>
                <a:srgbClr val="0055A0"/>
              </a:solidFill>
              <a:latin typeface="+mn-lt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55A0"/>
                </a:solidFill>
                <a:latin typeface="+mn-lt"/>
              </a:rPr>
              <a:t>It is a simple algorithm that depends on doing a bunch of counts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55A0"/>
                </a:solidFill>
                <a:latin typeface="+mn-lt"/>
              </a:rPr>
              <a:t>It is a popular choice for spam email classification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55A0"/>
                </a:solidFill>
                <a:latin typeface="+mn-lt"/>
              </a:rPr>
              <a:t>Disadvantages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0055A0"/>
                </a:solidFill>
                <a:latin typeface="+mn-lt"/>
              </a:rPr>
              <a:t>It considers all the features to be unrelated</a:t>
            </a:r>
            <a:endParaRPr lang="en-US" altLang="ko-KR" sz="1600" dirty="0">
              <a:solidFill>
                <a:srgbClr val="0055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416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9867" y="0"/>
            <a:ext cx="853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ea typeface="굴림" panose="020B0600000101010101" pitchFamily="34" charset="-127"/>
              </a:rPr>
              <a:t>Bayes Theorem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251113" y="980501"/>
                <a:ext cx="8711677" cy="54202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sz="2500" dirty="0">
                    <a:solidFill>
                      <a:srgbClr val="0055A0"/>
                    </a:solidFill>
                  </a:rPr>
                  <a:t>Bayes Theorem </a:t>
                </a:r>
                <a:r>
                  <a:rPr lang="en-US" sz="2400" dirty="0">
                    <a:solidFill>
                      <a:srgbClr val="0055A0"/>
                    </a:solidFill>
                  </a:rPr>
                  <a:t>works on conditional probability. Conditional probability is the probability that something will happen, given that something else has already occurred. 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endParaRPr lang="en-US" sz="1900" dirty="0">
                  <a:solidFill>
                    <a:srgbClr val="0055A0"/>
                  </a:solidFill>
                </a:endParaRPr>
              </a:p>
              <a:p>
                <a:pPr algn="l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rgbClr val="0055A0"/>
                    </a:solidFill>
                  </a:rPr>
                  <a:t>  Using the conditional probability, we can calculate the probability of an </a:t>
                </a:r>
              </a:p>
              <a:p>
                <a:pPr algn="l"/>
                <a:r>
                  <a:rPr lang="en-US" sz="2400" dirty="0">
                    <a:solidFill>
                      <a:srgbClr val="0055A0"/>
                    </a:solidFill>
                  </a:rPr>
                  <a:t>      event prior knowledge.</a:t>
                </a:r>
              </a:p>
              <a:p>
                <a:pPr algn="l">
                  <a:buFont typeface="Wingdings" panose="05000000000000000000" pitchFamily="2" charset="2"/>
                  <a:buChar char="Ø"/>
                </a:pPr>
                <a:r>
                  <a:rPr lang="en-US" altLang="ko-KR" sz="2400" dirty="0">
                    <a:solidFill>
                      <a:srgbClr val="0055A0"/>
                    </a:solidFill>
                  </a:rPr>
                  <a:t>  Conditional probability: </a:t>
                </a:r>
                <a14:m>
                  <m:oMath xmlns:m="http://schemas.openxmlformats.org/officeDocument/2006/math">
                    <m:r>
                      <a:rPr lang="en-US" altLang="ko-KR" sz="260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600" i="1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altLang="ko-KR" sz="26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sz="260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600" i="1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6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6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6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6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6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26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)∗</m:t>
                        </m:r>
                        <m:r>
                          <a:rPr lang="en-US" altLang="ko-KR" sz="26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600" i="1">
                                <a:solidFill>
                                  <a:srgbClr val="0055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600">
                                <a:solidFill>
                                  <a:srgbClr val="0055A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ko-KR" sz="2600">
                                <a:solidFill>
                                  <a:srgbClr val="0055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num>
                      <m:den>
                        <m:r>
                          <a:rPr lang="en-US" altLang="ko-KR" sz="26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6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6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6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600" dirty="0">
                    <a:solidFill>
                      <a:srgbClr val="0055A0"/>
                    </a:solidFill>
                  </a:rPr>
                  <a:t>       </a:t>
                </a:r>
                <a:r>
                  <a:rPr lang="en-US" altLang="ko-KR" sz="2600" dirty="0">
                    <a:solidFill>
                      <a:srgbClr val="C00000"/>
                    </a:solidFill>
                  </a:rPr>
                  <a:t>[Bayes Theorem]</a:t>
                </a:r>
              </a:p>
              <a:p>
                <a:pPr lvl="1" algn="l">
                  <a:buFont typeface="Wingdings" panose="05000000000000000000" pitchFamily="2" charset="2"/>
                  <a:buChar char="Ø"/>
                </a:pPr>
                <a:r>
                  <a:rPr lang="en-US" altLang="ko-KR" sz="2400" dirty="0">
                    <a:solidFill>
                      <a:srgbClr val="0055A0"/>
                    </a:solidFill>
                  </a:rPr>
                  <a:t>  Where</a:t>
                </a:r>
              </a:p>
              <a:p>
                <a:pPr lvl="2" algn="l">
                  <a:buFont typeface="Wingdings" panose="05000000000000000000" pitchFamily="2" charset="2"/>
                  <a:buChar char="Ø"/>
                </a:pPr>
                <a:r>
                  <a:rPr lang="en-US" altLang="ko-KR" dirty="0">
                    <a:solidFill>
                      <a:srgbClr val="0055A0"/>
                    </a:solidFill>
                  </a:rPr>
                  <a:t> </a:t>
                </a:r>
                <a:r>
                  <a:rPr lang="en-US" altLang="ko-KR" sz="2100" dirty="0">
                    <a:solidFill>
                      <a:srgbClr val="0055A0"/>
                    </a:solidFill>
                  </a:rPr>
                  <a:t>P(H): The probability of hypothesis H being true. This is known as prior probability</a:t>
                </a:r>
              </a:p>
              <a:p>
                <a:pPr lvl="2" algn="l">
                  <a:buFont typeface="Wingdings" panose="05000000000000000000" pitchFamily="2" charset="2"/>
                  <a:buChar char="Ø"/>
                </a:pPr>
                <a:r>
                  <a:rPr lang="en-US" altLang="ko-KR" sz="2100" dirty="0">
                    <a:solidFill>
                      <a:srgbClr val="0055A0"/>
                    </a:solidFill>
                  </a:rPr>
                  <a:t> P(E): The probability of the evidence ( regardless of the evidence )</a:t>
                </a:r>
              </a:p>
              <a:p>
                <a:pPr lvl="2" algn="l">
                  <a:buFont typeface="Wingdings" panose="05000000000000000000" pitchFamily="2" charset="2"/>
                  <a:buChar char="Ø"/>
                </a:pPr>
                <a:r>
                  <a:rPr lang="en-US" altLang="ko-KR" sz="2100" dirty="0">
                    <a:solidFill>
                      <a:srgbClr val="0055A0"/>
                    </a:solidFill>
                  </a:rPr>
                  <a:t> P(E|H): The probability of the evidence given that hypothesis is true</a:t>
                </a:r>
              </a:p>
              <a:p>
                <a:pPr lvl="2" algn="l">
                  <a:buFont typeface="Wingdings" panose="05000000000000000000" pitchFamily="2" charset="2"/>
                  <a:buChar char="Ø"/>
                </a:pPr>
                <a:r>
                  <a:rPr lang="en-US" altLang="ko-KR" sz="2100" dirty="0">
                    <a:solidFill>
                      <a:srgbClr val="0055A0"/>
                    </a:solidFill>
                  </a:rPr>
                  <a:t> P(H|E): The probability of the hypothesis given that the evidence is true</a:t>
                </a:r>
              </a:p>
              <a:p>
                <a:pPr lvl="2" algn="l">
                  <a:buFont typeface="Wingdings" panose="05000000000000000000" pitchFamily="2" charset="2"/>
                  <a:buChar char="Ø"/>
                </a:pPr>
                <a:endParaRPr lang="en-US" altLang="ko-KR" sz="2100" dirty="0">
                  <a:solidFill>
                    <a:srgbClr val="0055A0"/>
                  </a:solidFill>
                </a:endParaRPr>
              </a:p>
              <a:p>
                <a:pPr algn="l">
                  <a:buFont typeface="Wingdings" panose="05000000000000000000" pitchFamily="2" charset="2"/>
                  <a:buChar char="Ø"/>
                </a:pPr>
                <a:r>
                  <a:rPr lang="en-US" altLang="ko-KR" sz="2900" dirty="0">
                    <a:solidFill>
                      <a:srgbClr val="0055A0"/>
                    </a:solidFill>
                  </a:rPr>
                  <a:t> In Pathology as an example, H=Disease &amp; E=Test Positive</a:t>
                </a:r>
                <a:endParaRPr lang="ko-KR" altLang="en-US" sz="2900" dirty="0">
                  <a:solidFill>
                    <a:srgbClr val="0055A0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13" y="980501"/>
                <a:ext cx="8711677" cy="5420299"/>
              </a:xfrm>
              <a:prstGeom prst="rect">
                <a:avLst/>
              </a:prstGeom>
              <a:blipFill>
                <a:blip r:embed="rId2"/>
                <a:stretch>
                  <a:fillRect l="-1120" t="-2025" r="-2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69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9867" y="0"/>
            <a:ext cx="853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Example Problem</a:t>
            </a:r>
            <a:endParaRPr lang="en-US" sz="40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9658" y="980501"/>
            <a:ext cx="8714342" cy="633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55A0"/>
                </a:solidFill>
              </a:rPr>
              <a:t>A Path Lab is performing a Test for a disease say “D” with two results “Positive” &amp; “Negative”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55A0"/>
                </a:solidFill>
              </a:rPr>
              <a:t>They guarantee that their test result is 99% accurate: 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55A0"/>
                </a:solidFill>
              </a:rPr>
              <a:t>If patient has the disease, they will give test positive 99% of the time. 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55A0"/>
                </a:solidFill>
              </a:rPr>
              <a:t>If patient does not have the disease, they will test negative 99% of the time.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55A0"/>
                </a:solidFill>
              </a:rPr>
              <a:t>It is given that 3% of all the people have this disease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55A0"/>
                </a:solidFill>
              </a:rPr>
              <a:t>New patient goes to Path Lab for test and his test gives “positive” result</a:t>
            </a:r>
          </a:p>
          <a:p>
            <a:pPr algn="l"/>
            <a:endParaRPr lang="en-US" sz="2400" dirty="0">
              <a:solidFill>
                <a:srgbClr val="0055A0"/>
              </a:solidFill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C00000"/>
                </a:solidFill>
              </a:rPr>
              <a:t>What is the probability that New Patient actually has the disease? </a:t>
            </a:r>
          </a:p>
          <a:p>
            <a:pPr algn="l"/>
            <a:endParaRPr lang="en-US" sz="1800" b="1" dirty="0">
              <a:solidFill>
                <a:srgbClr val="C00000"/>
              </a:solidFill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C00000"/>
                </a:solidFill>
              </a:rPr>
              <a:t>How doctors can use this information in their inferences? </a:t>
            </a:r>
            <a:endParaRPr lang="ko-KR" altLang="en-US" sz="2000" dirty="0">
              <a:solidFill>
                <a:srgbClr val="C00000"/>
              </a:solidFill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5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9867" y="0"/>
            <a:ext cx="853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Answering the problem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29658" y="980501"/>
                <a:ext cx="8485742" cy="55726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rgbClr val="0055A0"/>
                    </a:solidFill>
                  </a:rPr>
                  <a:t>We use conditional probability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rgbClr val="0055A0"/>
                    </a:solidFill>
                  </a:rPr>
                  <a:t>Probability of people suffering from Disease D, P(D) = 0.03 = 3%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rgbClr val="0055A0"/>
                    </a:solidFill>
                  </a:rPr>
                  <a:t>Probability that test gives ‘positive’ result and patient has the disease: P(Positive | Disease ) = 0.99 = 99%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rgbClr val="0055A0"/>
                    </a:solidFill>
                  </a:rPr>
                  <a:t>Probability of people not suffering from disease: P(~Disease) = 0.97 = 97%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rgbClr val="0055A0"/>
                    </a:solidFill>
                  </a:rPr>
                  <a:t>Probability that test gives ‘positive’ result and patient does not have the disease, P(Positive | ~ Disease ) = 0.01 = 1%  (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False Positive</a:t>
                </a:r>
                <a:r>
                  <a:rPr lang="en-US" altLang="ko-KR" sz="2000" dirty="0">
                    <a:solidFill>
                      <a:srgbClr val="0055A0"/>
                    </a:solidFill>
                  </a:rPr>
                  <a:t>)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rgbClr val="0055A0"/>
                    </a:solidFill>
                  </a:rPr>
                  <a:t>The probability that the patient actually has the disease given that he has tested positive:</a:t>
                </a:r>
              </a:p>
              <a:p>
                <a:pPr algn="l"/>
                <a:r>
                  <a:rPr lang="en-US" altLang="ko-KR" sz="2000" dirty="0">
                    <a:solidFill>
                      <a:srgbClr val="0055A0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ko-KR" sz="200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sz="2000" i="1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𝐷𝑖𝑠𝑒𝑎𝑠𝑒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00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𝑃𝑜𝑠𝑡𝑖𝑣𝑒</m:t>
                    </m:r>
                    <m:r>
                      <a:rPr lang="en-US" altLang="ko-KR" sz="200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 )= </m:t>
                    </m:r>
                    <m:f>
                      <m:fPr>
                        <m:ctrlPr>
                          <a:rPr lang="en-US" altLang="ko-KR" sz="2000" i="1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ko-KR" sz="2000" i="1">
                                <a:solidFill>
                                  <a:srgbClr val="0055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>
                                <a:solidFill>
                                  <a:srgbClr val="0055A0"/>
                                </a:solidFill>
                                <a:latin typeface="Cambria Math" panose="02040503050406030204" pitchFamily="18" charset="0"/>
                              </a:rPr>
                              <m:t>𝑃𝑜𝑠𝑖𝑡𝑖𝑣𝑒</m:t>
                            </m:r>
                            <m:r>
                              <a:rPr lang="en-US" altLang="ko-KR" sz="2000">
                                <a:solidFill>
                                  <a:srgbClr val="0055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𝐷𝑖𝑠𝑒𝑎𝑠𝑒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 ) ∗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𝐷𝑖𝑠𝑒𝑎𝑠𝑒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000" dirty="0">
                  <a:solidFill>
                    <a:srgbClr val="0055A0"/>
                  </a:solidFill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rgbClr val="0055A0"/>
                    </a:solidFill>
                  </a:rPr>
                  <a:t>We have all the values of the previous equation except P(Positive) </a:t>
                </a:r>
                <a:endParaRPr lang="ko-KR" altLang="en-US" sz="2000" dirty="0">
                  <a:solidFill>
                    <a:srgbClr val="0055A0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58" y="980501"/>
                <a:ext cx="8485742" cy="5572699"/>
              </a:xfrm>
              <a:prstGeom prst="rect">
                <a:avLst/>
              </a:prstGeom>
              <a:blipFill>
                <a:blip r:embed="rId2"/>
                <a:stretch>
                  <a:fillRect l="-646" t="-6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71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9867" y="0"/>
            <a:ext cx="853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Answering the problem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29658" y="980501"/>
                <a:ext cx="8485742" cy="55726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rgbClr val="0055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e>
                    </m:d>
                    <m:r>
                      <a:rPr lang="en-US" altLang="ko-KR" sz="200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00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00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 ~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sz="200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ko-KR" sz="200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𝑃𝑜𝑠𝑖𝑡𝑖𝑣𝑒</m:t>
                    </m:r>
                    <m:r>
                      <a:rPr lang="en-US" altLang="ko-KR" sz="200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sz="2000" dirty="0">
                  <a:solidFill>
                    <a:srgbClr val="0055A0"/>
                  </a:solidFill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endParaRPr lang="en-US" altLang="ko-KR" sz="2000" dirty="0">
                  <a:solidFill>
                    <a:srgbClr val="0055A0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>
                          <a:solidFill>
                            <a:srgbClr val="0055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>
                          <a:solidFill>
                            <a:srgbClr val="0055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>
                              <a:solidFill>
                                <a:srgbClr val="0055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>
                              <a:solidFill>
                                <a:srgbClr val="0055A0"/>
                              </a:solidFill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altLang="ko-KR" sz="2000">
                              <a:solidFill>
                                <a:srgbClr val="0055A0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altLang="ko-KR" sz="2000">
                              <a:solidFill>
                                <a:srgbClr val="0055A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sz="2000">
                              <a:solidFill>
                                <a:srgbClr val="0055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2000">
                          <a:solidFill>
                            <a:srgbClr val="0055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000">
                          <a:solidFill>
                            <a:srgbClr val="0055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>
                              <a:solidFill>
                                <a:srgbClr val="0055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>
                              <a:solidFill>
                                <a:srgbClr val="0055A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ko-KR" sz="2000">
                          <a:solidFill>
                            <a:srgbClr val="0055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>
                          <a:solidFill>
                            <a:srgbClr val="0055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>
                              <a:solidFill>
                                <a:srgbClr val="0055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>
                              <a:solidFill>
                                <a:srgbClr val="0055A0"/>
                              </a:solidFill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altLang="ko-KR" sz="2000">
                              <a:solidFill>
                                <a:srgbClr val="0055A0"/>
                              </a:solidFill>
                              <a:latin typeface="Cambria Math" panose="02040503050406030204" pitchFamily="18" charset="0"/>
                            </a:rPr>
                            <m:t> | (~</m:t>
                          </m:r>
                          <m:r>
                            <a:rPr lang="en-US" altLang="ko-KR" sz="2000">
                              <a:solidFill>
                                <a:srgbClr val="0055A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sz="2000">
                              <a:solidFill>
                                <a:srgbClr val="0055A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  <m:r>
                        <a:rPr lang="en-US" altLang="ko-KR" sz="2000">
                          <a:solidFill>
                            <a:srgbClr val="0055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000">
                          <a:solidFill>
                            <a:srgbClr val="0055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>
                              <a:solidFill>
                                <a:srgbClr val="0055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>
                              <a:solidFill>
                                <a:srgbClr val="0055A0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2000">
                              <a:solidFill>
                                <a:srgbClr val="0055A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ko-KR" sz="2000">
                          <a:solidFill>
                            <a:srgbClr val="0055A0"/>
                          </a:solidFill>
                          <a:latin typeface="Cambria Math" panose="02040503050406030204" pitchFamily="18" charset="0"/>
                        </a:rPr>
                        <m:t>=0.99∗0.03+0.01∗0.</m:t>
                      </m:r>
                      <m:r>
                        <a:rPr lang="en-US" altLang="ko-KR" sz="2000" smtClean="0">
                          <a:solidFill>
                            <a:srgbClr val="0055A0"/>
                          </a:solidFill>
                          <a:latin typeface="Cambria Math" panose="02040503050406030204" pitchFamily="18" charset="0"/>
                        </a:rPr>
                        <m:t>97</m:t>
                      </m:r>
                      <m:r>
                        <a:rPr lang="en-IN" altLang="ko-KR" sz="2000" b="0" i="0" smtClean="0">
                          <a:solidFill>
                            <a:srgbClr val="0055A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2000">
                          <a:solidFill>
                            <a:srgbClr val="0055A0"/>
                          </a:solidFill>
                          <a:latin typeface="Cambria Math" panose="02040503050406030204" pitchFamily="18" charset="0"/>
                        </a:rPr>
                        <m:t>=0.0297+0.0097</m:t>
                      </m:r>
                      <m:r>
                        <a:rPr lang="en-IN" altLang="ko-KR" sz="2000" b="0" i="0" smtClean="0">
                          <a:solidFill>
                            <a:srgbClr val="0055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>
                          <a:solidFill>
                            <a:srgbClr val="0055A0"/>
                          </a:solidFill>
                          <a:latin typeface="Cambria Math" panose="02040503050406030204" pitchFamily="18" charset="0"/>
                        </a:rPr>
                        <m:t>=0.0394</m:t>
                      </m:r>
                    </m:oMath>
                  </m:oMathPara>
                </a14:m>
                <a:endParaRPr lang="en-US" altLang="ko-KR" sz="2000" dirty="0">
                  <a:solidFill>
                    <a:srgbClr val="0055A0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58" y="980501"/>
                <a:ext cx="8485742" cy="5572699"/>
              </a:xfrm>
              <a:prstGeom prst="rect">
                <a:avLst/>
              </a:prstGeom>
              <a:blipFill>
                <a:blip r:embed="rId2"/>
                <a:stretch>
                  <a:fillRect l="-646" t="-4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55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9867" y="0"/>
            <a:ext cx="853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Answering the problem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29658" y="980501"/>
                <a:ext cx="8485742" cy="55726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IN" altLang="ko-KR" sz="2000" dirty="0">
                    <a:solidFill>
                      <a:srgbClr val="0055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altLang="ko-KR" sz="200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𝐷𝑖𝑠𝑒𝑎𝑠𝑒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e>
                    </m:d>
                    <m:r>
                      <a:rPr lang="en-US" altLang="ko-KR" sz="200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i="1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ko-KR" sz="2000" i="1">
                                <a:solidFill>
                                  <a:srgbClr val="0055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>
                                <a:solidFill>
                                  <a:srgbClr val="0055A0"/>
                                </a:solidFill>
                                <a:latin typeface="Cambria Math" panose="02040503050406030204" pitchFamily="18" charset="0"/>
                              </a:rPr>
                              <m:t>𝑃𝑜𝑠𝑖𝑡𝑖𝑣𝑒</m:t>
                            </m:r>
                            <m:r>
                              <a:rPr lang="en-US" altLang="ko-KR" sz="2000">
                                <a:solidFill>
                                  <a:srgbClr val="0055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𝐷𝑖𝑠𝑒𝑎𝑠𝑒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) ∗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𝐷𝑖𝑠𝑒𝑎𝑠𝑒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000" dirty="0">
                  <a:solidFill>
                    <a:srgbClr val="0055A0"/>
                  </a:solidFill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endParaRPr lang="en-US" altLang="ko-KR" sz="2000" dirty="0">
                  <a:solidFill>
                    <a:srgbClr val="0055A0"/>
                  </a:solidFill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rgbClr val="0055A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200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𝐷𝑖𝑠𝑒𝑎𝑠𝑒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e>
                    </m:d>
                    <m:r>
                      <a:rPr lang="en-US" altLang="ko-KR" sz="200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i="1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0.99 ∗ 0.03</m:t>
                        </m:r>
                      </m:num>
                      <m:den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0.0394</m:t>
                        </m:r>
                      </m:den>
                    </m:f>
                  </m:oMath>
                </a14:m>
                <a:endParaRPr lang="en-US" altLang="ko-KR" sz="2000" dirty="0">
                  <a:solidFill>
                    <a:srgbClr val="0055A0"/>
                  </a:solidFill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endParaRPr lang="en-US" altLang="ko-KR" sz="2000" dirty="0">
                  <a:solidFill>
                    <a:srgbClr val="0055A0"/>
                  </a:solidFill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rgbClr val="0055A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200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𝐷𝑖𝑠𝑒𝑎𝑠𝑒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e>
                    </m:d>
                    <m:r>
                      <a:rPr lang="en-US" altLang="ko-KR" sz="200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=0.753807107</m:t>
                    </m:r>
                  </m:oMath>
                </a14:m>
                <a:endParaRPr lang="en-US" altLang="ko-KR" sz="2000" dirty="0">
                  <a:solidFill>
                    <a:srgbClr val="0055A0"/>
                  </a:solidFill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endParaRPr lang="en-US" altLang="ko-KR" sz="2000" dirty="0">
                  <a:solidFill>
                    <a:srgbClr val="0055A0"/>
                  </a:solidFill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altLang="ko-KR" sz="1600" dirty="0">
                    <a:solidFill>
                      <a:srgbClr val="0055A0"/>
                    </a:solidFill>
                  </a:rPr>
                  <a:t> </a:t>
                </a:r>
                <a:r>
                  <a:rPr lang="en-US" altLang="ko-KR" sz="2400" b="1" u="sng" dirty="0">
                    <a:solidFill>
                      <a:srgbClr val="0055A0"/>
                    </a:solidFill>
                  </a:rPr>
                  <a:t>So, approximately 75% chances are there that the patient is actually suffering from disease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endParaRPr lang="en-US" altLang="ko-KR" sz="2400" b="1" u="sng" dirty="0">
                  <a:solidFill>
                    <a:srgbClr val="C00000"/>
                  </a:solidFill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altLang="ko-KR" sz="2400" b="1" u="sng" dirty="0">
                    <a:solidFill>
                      <a:srgbClr val="C00000"/>
                    </a:solidFill>
                  </a:rPr>
                  <a:t>When False Positives are reduced from 1% to 0.5%, the accuracy of the diagnosis increases from 75% to 86%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58" y="980501"/>
                <a:ext cx="8485742" cy="5572699"/>
              </a:xfrm>
              <a:prstGeom prst="rect">
                <a:avLst/>
              </a:prstGeom>
              <a:blipFill>
                <a:blip r:embed="rId2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22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9867" y="0"/>
            <a:ext cx="8533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Naïve Bayes: </a:t>
            </a:r>
          </a:p>
          <a:p>
            <a:r>
              <a:rPr lang="en-US" sz="3200" dirty="0">
                <a:ea typeface="굴림" panose="020B0600000101010101" pitchFamily="34" charset="-127"/>
              </a:rPr>
              <a:t>an Approximate Bayes Classifier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29658" y="1285301"/>
                <a:ext cx="8485742" cy="55726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 algn="l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rgbClr val="0055A0"/>
                    </a:solidFill>
                  </a:rPr>
                  <a:t>Naive Bayes is a kind of classifier which uses the Bayes Theorem.</a:t>
                </a:r>
              </a:p>
              <a:p>
                <a:pPr marL="285750" indent="-285750" algn="l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rgbClr val="0055A0"/>
                    </a:solidFill>
                  </a:rPr>
                  <a:t>It predicts membership probabilities for each class such as the probability that given record or data point belongs to a particular class.  </a:t>
                </a:r>
              </a:p>
              <a:p>
                <a:pPr marL="285750" indent="-285750" algn="l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rgbClr val="0055A0"/>
                    </a:solidFill>
                  </a:rPr>
                  <a:t> The class with the highest probability is considered as the most likely class.</a:t>
                </a:r>
              </a:p>
              <a:p>
                <a:pPr marL="285750" indent="-285750" algn="l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rgbClr val="0055A0"/>
                    </a:solidFill>
                  </a:rPr>
                  <a:t> This is also known as Maximum A Posteriori Probability (MAP).</a:t>
                </a:r>
              </a:p>
              <a:p>
                <a:pPr marL="285750" indent="-285750" algn="l">
                  <a:buFont typeface="Wingdings" panose="05000000000000000000" pitchFamily="2" charset="2"/>
                  <a:buChar char="Ø"/>
                </a:pPr>
                <a:endParaRPr lang="en-US" altLang="ko-KR" sz="1400" dirty="0">
                  <a:solidFill>
                    <a:srgbClr val="0055A0"/>
                  </a:solidFill>
                </a:endParaRPr>
              </a:p>
              <a:p>
                <a:pPr marL="285750" indent="-285750" algn="l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rgbClr val="0055A0"/>
                    </a:solidFill>
                  </a:rPr>
                  <a:t> The MAP for a hypothesis (likely class) with single evidence (predictor) is:</a:t>
                </a:r>
              </a:p>
              <a:p>
                <a:pPr marL="742950" lvl="1" indent="-285750" algn="l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rgbClr val="0055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𝑀𝐴𝑃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sz="200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solidFill>
                                  <a:srgbClr val="0055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>
                                <a:solidFill>
                                  <a:srgbClr val="0055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rgbClr val="0055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>
                                    <a:solidFill>
                                      <a:srgbClr val="0055A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e>
                                <m:r>
                                  <a:rPr lang="en-US" altLang="ko-KR" sz="2000">
                                    <a:solidFill>
                                      <a:srgbClr val="0055A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200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solidFill>
                                  <a:srgbClr val="0055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>
                                <a:solidFill>
                                  <a:srgbClr val="0055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>
                                <a:solidFill>
                                  <a:srgbClr val="0055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rgbClr val="0055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>
                                    <a:solidFill>
                                      <a:srgbClr val="0055A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e>
                                <m:r>
                                  <a:rPr lang="en-US" altLang="ko-KR" sz="2000">
                                    <a:solidFill>
                                      <a:srgbClr val="0055A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  <m:r>
                              <a:rPr lang="en-US" altLang="ko-KR" sz="2000">
                                <a:solidFill>
                                  <a:srgbClr val="0055A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ko-KR" sz="2000">
                                <a:solidFill>
                                  <a:srgbClr val="0055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rgbClr val="0055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>
                                    <a:solidFill>
                                      <a:srgbClr val="0055A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200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200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00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endParaRPr lang="en-IN" altLang="ko-KR" sz="2000" b="0" dirty="0">
                  <a:solidFill>
                    <a:srgbClr val="0055A0"/>
                  </a:solidFill>
                </a:endParaRPr>
              </a:p>
              <a:p>
                <a:pPr lvl="1" algn="l"/>
                <a:endParaRPr lang="en-US" altLang="ko-KR" sz="1200" dirty="0">
                  <a:solidFill>
                    <a:srgbClr val="0055A0"/>
                  </a:solidFill>
                </a:endParaRPr>
              </a:p>
              <a:p>
                <a:pPr marL="285750" indent="-285750" algn="l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rgbClr val="0055A0"/>
                    </a:solidFill>
                  </a:rPr>
                  <a:t> Conditional Probability with multiple evidences (predictors) is:</a:t>
                </a:r>
              </a:p>
              <a:p>
                <a:pPr marL="742950" lvl="1" indent="-285750" algn="l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ko-KR" sz="200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𝑀𝑢𝑙𝑡𝑖𝑝𝑙𝑒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𝐸𝑣𝑖𝑑𝑒𝑛𝑐𝑒𝑠</m:t>
                        </m:r>
                      </m:e>
                    </m:d>
                    <m:r>
                      <a:rPr lang="en-US" altLang="ko-KR" sz="2000">
                        <a:solidFill>
                          <a:srgbClr val="0055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>
                                <a:solidFill>
                                  <a:srgbClr val="0055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>
                                <a:solidFill>
                                  <a:srgbClr val="0055A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>
                                <a:solidFill>
                                  <a:srgbClr val="0055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)∗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ko-KR" sz="2000" i="1">
                                <a:solidFill>
                                  <a:srgbClr val="0055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solidFill>
                                      <a:srgbClr val="0055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>
                                    <a:solidFill>
                                      <a:srgbClr val="0055A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>
                                    <a:solidFill>
                                      <a:srgbClr val="0055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)∗⋯∗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>
                                <a:solidFill>
                                  <a:srgbClr val="0055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>
                                <a:solidFill>
                                  <a:srgbClr val="0055A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>
                                <a:solidFill>
                                  <a:srgbClr val="0055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)∗</m:t>
                        </m:r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rgbClr val="0055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>
                                <a:solidFill>
                                  <a:srgbClr val="0055A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num>
                      <m:den>
                        <m:r>
                          <a:rPr lang="en-US" altLang="ko-KR" sz="2000">
                            <a:solidFill>
                              <a:srgbClr val="0055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rgbClr val="0055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>
                                <a:solidFill>
                                  <a:srgbClr val="0055A0"/>
                                </a:solidFill>
                                <a:latin typeface="Cambria Math" panose="02040503050406030204" pitchFamily="18" charset="0"/>
                              </a:rPr>
                              <m:t>𝑀𝑢𝑙𝑡𝑖𝑝𝑙𝑒</m:t>
                            </m:r>
                            <m:r>
                              <a:rPr lang="en-US" altLang="ko-KR" sz="2000">
                                <a:solidFill>
                                  <a:srgbClr val="0055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>
                                <a:solidFill>
                                  <a:srgbClr val="0055A0"/>
                                </a:solidFill>
                                <a:latin typeface="Cambria Math" panose="02040503050406030204" pitchFamily="18" charset="0"/>
                              </a:rPr>
                              <m:t>𝐸𝑣𝑖𝑑𝑒𝑛𝑐𝑒𝑠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2000" dirty="0">
                  <a:solidFill>
                    <a:srgbClr val="0055A0"/>
                  </a:solidFill>
                </a:endParaRPr>
              </a:p>
              <a:p>
                <a:pPr marL="742950" lvl="1" indent="-285750" algn="l">
                  <a:buFont typeface="Wingdings" panose="05000000000000000000" pitchFamily="2" charset="2"/>
                  <a:buChar char="Ø"/>
                </a:pPr>
                <a:endParaRPr lang="en-US" altLang="ko-KR" sz="1100" dirty="0">
                  <a:solidFill>
                    <a:srgbClr val="0055A0"/>
                  </a:solidFill>
                </a:endParaRPr>
              </a:p>
              <a:p>
                <a:pPr marL="285750" indent="-285750" algn="l">
                  <a:buFont typeface="Wingdings" panose="05000000000000000000" pitchFamily="2" charset="2"/>
                  <a:buChar char="Ø"/>
                </a:pPr>
                <a:r>
                  <a:rPr lang="en-US" altLang="ko-KR" sz="2400" dirty="0">
                    <a:solidFill>
                      <a:srgbClr val="0055A0"/>
                    </a:solidFill>
                  </a:rPr>
                  <a:t> </a:t>
                </a:r>
                <a:r>
                  <a:rPr lang="en-US" altLang="ko-KR" sz="2200" dirty="0">
                    <a:solidFill>
                      <a:srgbClr val="C00000"/>
                    </a:solidFill>
                  </a:rPr>
                  <a:t>The Key assumption in Naïve Bayes is that all the predictors E1, E2, E3 E4 … are independent of each other. In reality that is not true. That’s why its an </a:t>
                </a:r>
                <a:r>
                  <a:rPr lang="en-US" altLang="ko-KR" sz="2200" i="1" dirty="0">
                    <a:solidFill>
                      <a:srgbClr val="C00000"/>
                    </a:solidFill>
                  </a:rPr>
                  <a:t>approximation</a:t>
                </a:r>
                <a:r>
                  <a:rPr lang="en-US" altLang="ko-KR" sz="2200" dirty="0">
                    <a:solidFill>
                      <a:srgbClr val="C00000"/>
                    </a:solidFill>
                  </a:rPr>
                  <a:t> of the Bayes Classifier at the best</a:t>
                </a:r>
              </a:p>
              <a:p>
                <a:pPr algn="l"/>
                <a:endParaRPr lang="en-US" altLang="ko-KR" sz="2000" dirty="0">
                  <a:solidFill>
                    <a:srgbClr val="0055A0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58" y="1285301"/>
                <a:ext cx="8485742" cy="5572699"/>
              </a:xfrm>
              <a:prstGeom prst="rect">
                <a:avLst/>
              </a:prstGeom>
              <a:blipFill>
                <a:blip r:embed="rId2"/>
                <a:stretch>
                  <a:fillRect l="-933" t="-656" r="-7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75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9867" y="0"/>
            <a:ext cx="853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Naïve Bayes Classification:  Example</a:t>
            </a:r>
            <a:endParaRPr lang="en-US" sz="40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9658" y="990600"/>
            <a:ext cx="8485742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55A0"/>
                </a:solidFill>
              </a:rPr>
              <a:t>Let’s Understand Through an Example: Play Badminton Data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9008" t="28344" r="40592" b="10626"/>
          <a:stretch/>
        </p:blipFill>
        <p:spPr>
          <a:xfrm>
            <a:off x="990600" y="1524000"/>
            <a:ext cx="6629400" cy="4036966"/>
          </a:xfrm>
          <a:prstGeom prst="rect">
            <a:avLst/>
          </a:prstGeom>
        </p:spPr>
      </p:pic>
      <p:pic>
        <p:nvPicPr>
          <p:cNvPr id="10" name="Picture 2" descr="D:\rabia\rabia\Everything\Red-Question-Mar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0"/>
            <a:ext cx="612827" cy="67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447800" y="5791200"/>
            <a:ext cx="7125647" cy="70788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353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</a:rPr>
              <a:t>Question: For the day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&lt;sunny, cool, high, strong&gt;</a:t>
            </a:r>
            <a:r>
              <a:rPr lang="en-US" sz="2000" b="1" dirty="0">
                <a:solidFill>
                  <a:srgbClr val="FF0000"/>
                </a:solidFill>
              </a:rPr>
              <a:t>, what’s the play prediction?</a:t>
            </a:r>
          </a:p>
        </p:txBody>
      </p:sp>
    </p:spTree>
    <p:extLst>
      <p:ext uri="{BB962C8B-B14F-4D97-AF65-F5344CB8AC3E}">
        <p14:creationId xmlns:p14="http://schemas.microsoft.com/office/powerpoint/2010/main" val="2640803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9867" y="0"/>
            <a:ext cx="853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The Model Training Phase</a:t>
            </a:r>
            <a:endParaRPr lang="en-US" sz="40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9658" y="761999"/>
            <a:ext cx="8714342" cy="709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000" dirty="0">
                <a:solidFill>
                  <a:srgbClr val="0055A0"/>
                </a:solidFill>
              </a:rPr>
              <a:t>For four external factors, for each factor we calculate the conditional probability </a:t>
            </a:r>
            <a:r>
              <a:rPr lang="en-US" sz="2000" dirty="0">
                <a:solidFill>
                  <a:srgbClr val="0055A0"/>
                </a:solidFill>
              </a:rPr>
              <a:t>’s </a:t>
            </a:r>
            <a:r>
              <a:rPr lang="en-US" altLang="en-US" sz="2000" dirty="0">
                <a:solidFill>
                  <a:srgbClr val="0055A0"/>
                </a:solidFill>
              </a:rPr>
              <a:t>table</a:t>
            </a:r>
          </a:p>
          <a:p>
            <a:pPr algn="l"/>
            <a:endParaRPr lang="en-US" sz="2000" dirty="0">
              <a:solidFill>
                <a:srgbClr val="0055A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9008" t="28344" r="40592" b="10626"/>
          <a:stretch/>
        </p:blipFill>
        <p:spPr>
          <a:xfrm>
            <a:off x="609600" y="1792301"/>
            <a:ext cx="6629400" cy="403696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553200" y="2286000"/>
            <a:ext cx="2542598" cy="381000"/>
            <a:chOff x="6528052" y="2205039"/>
            <a:chExt cx="3491733" cy="338554"/>
          </a:xfrm>
        </p:grpSpPr>
        <p:sp>
          <p:nvSpPr>
            <p:cNvPr id="13" name="Text Box 120"/>
            <p:cNvSpPr txBox="1">
              <a:spLocks noChangeArrowheads="1"/>
            </p:cNvSpPr>
            <p:nvPr/>
          </p:nvSpPr>
          <p:spPr bwMode="auto">
            <a:xfrm>
              <a:off x="8232541" y="2205039"/>
              <a:ext cx="17872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22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altLang="en-US" sz="1050" b="1" kern="0" dirty="0">
                  <a:solidFill>
                    <a:prstClr val="black"/>
                  </a:solidFill>
                  <a:latin typeface="Cambria" pitchFamily="18" charset="0"/>
                </a:rPr>
                <a:t>P(Play=No) = 5/14</a:t>
              </a: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6528052" y="2359025"/>
              <a:ext cx="1704489" cy="152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629400" y="3143491"/>
            <a:ext cx="2467550" cy="344255"/>
            <a:chOff x="6528050" y="2636839"/>
            <a:chExt cx="3557106" cy="338554"/>
          </a:xfrm>
        </p:grpSpPr>
        <p:sp>
          <p:nvSpPr>
            <p:cNvPr id="16" name="Text Box 119"/>
            <p:cNvSpPr txBox="1">
              <a:spLocks noChangeArrowheads="1"/>
            </p:cNvSpPr>
            <p:nvPr/>
          </p:nvSpPr>
          <p:spPr bwMode="auto">
            <a:xfrm>
              <a:off x="8233794" y="2636839"/>
              <a:ext cx="18513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8220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altLang="en-US" sz="1050" b="1" kern="0" dirty="0">
                  <a:solidFill>
                    <a:prstClr val="black"/>
                  </a:solidFill>
                  <a:latin typeface="Cambria" pitchFamily="18" charset="0"/>
                </a:rPr>
                <a:t>P(Play=Yes) = 9/14</a:t>
              </a: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6528050" y="2794001"/>
              <a:ext cx="1705744" cy="121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323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7041</TotalTime>
  <Words>1184</Words>
  <Application>Microsoft Office PowerPoint</Application>
  <PresentationFormat>On-screen Show (4:3)</PresentationFormat>
  <Paragraphs>157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굴림</vt:lpstr>
      <vt:lpstr>Arial</vt:lpstr>
      <vt:lpstr>Calibri</vt:lpstr>
      <vt:lpstr>Cambria</vt:lpstr>
      <vt:lpstr>Cambria Math</vt:lpstr>
      <vt:lpstr>Palatino Linotype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ashwini nanda</cp:lastModifiedBy>
  <cp:revision>176</cp:revision>
  <dcterms:created xsi:type="dcterms:W3CDTF">2017-03-30T12:09:41Z</dcterms:created>
  <dcterms:modified xsi:type="dcterms:W3CDTF">2024-10-01T13:50:18Z</dcterms:modified>
</cp:coreProperties>
</file>