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9" r:id="rId2"/>
    <p:sldId id="431" r:id="rId3"/>
    <p:sldId id="434" r:id="rId4"/>
    <p:sldId id="432" r:id="rId5"/>
    <p:sldId id="436" r:id="rId6"/>
    <p:sldId id="435" r:id="rId7"/>
    <p:sldId id="433" r:id="rId8"/>
    <p:sldId id="415" r:id="rId9"/>
    <p:sldId id="430" r:id="rId10"/>
    <p:sldId id="423" r:id="rId11"/>
    <p:sldId id="422" r:id="rId12"/>
    <p:sldId id="440" r:id="rId13"/>
    <p:sldId id="441" r:id="rId14"/>
    <p:sldId id="446" r:id="rId15"/>
    <p:sldId id="448" r:id="rId16"/>
    <p:sldId id="274" r:id="rId17"/>
    <p:sldId id="444" r:id="rId18"/>
    <p:sldId id="457" r:id="rId19"/>
    <p:sldId id="273" r:id="rId20"/>
    <p:sldId id="450" r:id="rId21"/>
    <p:sldId id="442" r:id="rId22"/>
    <p:sldId id="451" r:id="rId23"/>
    <p:sldId id="452" r:id="rId24"/>
    <p:sldId id="454" r:id="rId25"/>
    <p:sldId id="455" r:id="rId26"/>
    <p:sldId id="443" r:id="rId27"/>
    <p:sldId id="445" r:id="rId28"/>
    <p:sldId id="279" r:id="rId29"/>
    <p:sldId id="280" r:id="rId30"/>
    <p:sldId id="281" r:id="rId31"/>
    <p:sldId id="456" r:id="rId32"/>
    <p:sldId id="4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gesh PARTE" initials="YP" lastIdx="4" clrIdx="0">
    <p:extLst>
      <p:ext uri="{19B8F6BF-5375-455C-9EA6-DF929625EA0E}">
        <p15:presenceInfo xmlns:p15="http://schemas.microsoft.com/office/powerpoint/2012/main" userId="eeb65f8f0f833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09:37:14.845" idx="1">
    <p:pos x="5044" y="358"/>
    <p:text>This overview will not go in to depth about the statistical underpinnings of learning methods. We’re looking at ML as a tool.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9T08:35:39.822" idx="2">
    <p:pos x="2215" y="1345"/>
    <p:text>Non trivial process of identifying valid, novel and potentially useful and ultimately understandable pattern from the data stroed in structured databases.</p:text>
    <p:extLst>
      <p:ext uri="{C676402C-5697-4E1C-873F-D02D1690AC5C}">
        <p15:threadingInfo xmlns:p15="http://schemas.microsoft.com/office/powerpoint/2012/main" timeZoneBias="-330"/>
      </p:ext>
    </p:extLst>
  </p:cm>
  <p:cm authorId="1" dt="2016-07-29T08:38:53.178" idx="3">
    <p:pos x="10" y="10"/>
    <p:text>Pattern: A mathematical (numeric and/ or symbolic) relationship amongst data items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31T00:17:23.586" idx="4">
    <p:pos x="5586" y="756"/>
    <p:text>Identifies clearly labelled topics among millions of documents and gigabytes of text. 
In near-real-time, fully automatically and without external knowledge bases.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6A8E9-B151-4844-AECD-01B5EDFA29B7}" type="doc">
      <dgm:prSet loTypeId="urn:microsoft.com/office/officeart/2005/8/layout/hierarchy3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468EAB-034A-4177-8B8A-E94CB20DBA4F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en-US" sz="2400" b="0" dirty="0"/>
            <a:t>Machine Learning Algorithms</a:t>
          </a:r>
        </a:p>
      </dgm:t>
    </dgm:pt>
    <dgm:pt modelId="{C50D18C9-D951-4352-8F2B-AF3279F76F6D}" type="parTrans" cxnId="{5007A75B-D5AC-42C7-B93A-CA1B001077C0}">
      <dgm:prSet/>
      <dgm:spPr/>
      <dgm:t>
        <a:bodyPr/>
        <a:lstStyle/>
        <a:p>
          <a:endParaRPr lang="en-US"/>
        </a:p>
      </dgm:t>
    </dgm:pt>
    <dgm:pt modelId="{8EDACD95-F130-41F5-9D63-DF68DBF92B5A}" type="sibTrans" cxnId="{5007A75B-D5AC-42C7-B93A-CA1B001077C0}">
      <dgm:prSet/>
      <dgm:spPr/>
      <dgm:t>
        <a:bodyPr/>
        <a:lstStyle/>
        <a:p>
          <a:endParaRPr lang="en-US"/>
        </a:p>
      </dgm:t>
    </dgm:pt>
    <dgm:pt modelId="{DE5ECF8E-205E-4907-A571-2577B2B4D685}">
      <dgm:prSet phldrT="[Text]" custT="1"/>
      <dgm:spPr/>
      <dgm:t>
        <a:bodyPr/>
        <a:lstStyle/>
        <a:p>
          <a:pPr algn="ctr"/>
          <a:r>
            <a:rPr lang="en-US" sz="2400" dirty="0"/>
            <a:t>Supervised Learning</a:t>
          </a:r>
        </a:p>
      </dgm:t>
    </dgm:pt>
    <dgm:pt modelId="{01571599-2C88-4C78-8FF0-D2BF6EFF602C}" type="parTrans" cxnId="{D96FB7CC-6131-47C8-86D8-30B5E190B901}">
      <dgm:prSet/>
      <dgm:spPr/>
      <dgm:t>
        <a:bodyPr/>
        <a:lstStyle/>
        <a:p>
          <a:endParaRPr lang="en-US"/>
        </a:p>
      </dgm:t>
    </dgm:pt>
    <dgm:pt modelId="{DDBF9229-7DB9-471E-962D-1D6BDC7ACA3D}" type="sibTrans" cxnId="{D96FB7CC-6131-47C8-86D8-30B5E190B901}">
      <dgm:prSet/>
      <dgm:spPr/>
      <dgm:t>
        <a:bodyPr/>
        <a:lstStyle/>
        <a:p>
          <a:endParaRPr lang="en-US"/>
        </a:p>
      </dgm:t>
    </dgm:pt>
    <dgm:pt modelId="{D28E714F-7883-4FCC-9E94-3B31B34FBB0D}">
      <dgm:prSet phldrT="[Text]" custT="1"/>
      <dgm:spPr/>
      <dgm:t>
        <a:bodyPr/>
        <a:lstStyle/>
        <a:p>
          <a:pPr algn="ctr"/>
          <a:r>
            <a:rPr lang="en-US" sz="2400" dirty="0"/>
            <a:t>Unsupervised Learning</a:t>
          </a:r>
        </a:p>
      </dgm:t>
    </dgm:pt>
    <dgm:pt modelId="{0F5B0C83-1E45-4960-94D6-31E55E2C8FF1}" type="parTrans" cxnId="{650ACC2D-052A-41C7-99B3-EDCAFFC095D9}">
      <dgm:prSet/>
      <dgm:spPr/>
      <dgm:t>
        <a:bodyPr/>
        <a:lstStyle/>
        <a:p>
          <a:endParaRPr lang="en-US"/>
        </a:p>
      </dgm:t>
    </dgm:pt>
    <dgm:pt modelId="{519F6BDA-7901-4B25-B02C-D504EEC8D0F7}" type="sibTrans" cxnId="{650ACC2D-052A-41C7-99B3-EDCAFFC095D9}">
      <dgm:prSet/>
      <dgm:spPr/>
      <dgm:t>
        <a:bodyPr/>
        <a:lstStyle/>
        <a:p>
          <a:endParaRPr lang="en-US"/>
        </a:p>
      </dgm:t>
    </dgm:pt>
    <dgm:pt modelId="{1CD0E52A-C47D-46E8-A650-A40D29165384}">
      <dgm:prSet phldrT="[Text]"/>
      <dgm:spPr/>
      <dgm:t>
        <a:bodyPr/>
        <a:lstStyle/>
        <a:p>
          <a:pPr algn="ctr"/>
          <a:r>
            <a:rPr lang="en-US" dirty="0"/>
            <a:t>Reinforcement Learning</a:t>
          </a:r>
        </a:p>
      </dgm:t>
    </dgm:pt>
    <dgm:pt modelId="{EE513F50-760E-401E-A4F5-9B4767D2810A}" type="parTrans" cxnId="{BF87022A-151C-4FED-B9BD-9F3EF6F43383}">
      <dgm:prSet/>
      <dgm:spPr/>
      <dgm:t>
        <a:bodyPr/>
        <a:lstStyle/>
        <a:p>
          <a:endParaRPr lang="en-US"/>
        </a:p>
      </dgm:t>
    </dgm:pt>
    <dgm:pt modelId="{0CFA6B93-8F03-4989-A6B1-0CA659F10AA9}" type="sibTrans" cxnId="{BF87022A-151C-4FED-B9BD-9F3EF6F43383}">
      <dgm:prSet/>
      <dgm:spPr/>
      <dgm:t>
        <a:bodyPr/>
        <a:lstStyle/>
        <a:p>
          <a:endParaRPr lang="en-US"/>
        </a:p>
      </dgm:t>
    </dgm:pt>
    <dgm:pt modelId="{121BE83A-1E80-4A48-AA15-AA2CA1FC9A30}" type="pres">
      <dgm:prSet presAssocID="{DBC6A8E9-B151-4844-AECD-01B5EDFA29B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A9108D-B222-47A4-A5A3-2F465D22C1E9}" type="pres">
      <dgm:prSet presAssocID="{BB468EAB-034A-4177-8B8A-E94CB20DBA4F}" presName="root" presStyleCnt="0"/>
      <dgm:spPr/>
    </dgm:pt>
    <dgm:pt modelId="{513E5D3A-BDDE-42B5-A2ED-C43DB6C2A785}" type="pres">
      <dgm:prSet presAssocID="{BB468EAB-034A-4177-8B8A-E94CB20DBA4F}" presName="rootComposite" presStyleCnt="0"/>
      <dgm:spPr/>
    </dgm:pt>
    <dgm:pt modelId="{61504132-A9F5-41E0-BA6E-5809DAB71845}" type="pres">
      <dgm:prSet presAssocID="{BB468EAB-034A-4177-8B8A-E94CB20DBA4F}" presName="rootText" presStyleLbl="node1" presStyleIdx="0" presStyleCnt="1" custScaleX="220063" custLinFactNeighborX="11673" custLinFactNeighborY="-40378"/>
      <dgm:spPr/>
    </dgm:pt>
    <dgm:pt modelId="{7652EF75-DFAF-49BB-A6EE-4FBCE9616265}" type="pres">
      <dgm:prSet presAssocID="{BB468EAB-034A-4177-8B8A-E94CB20DBA4F}" presName="rootConnector" presStyleLbl="node1" presStyleIdx="0" presStyleCnt="1"/>
      <dgm:spPr/>
    </dgm:pt>
    <dgm:pt modelId="{9BE3E33B-2A29-433B-BF00-4F9BF52C122F}" type="pres">
      <dgm:prSet presAssocID="{BB468EAB-034A-4177-8B8A-E94CB20DBA4F}" presName="childShape" presStyleCnt="0"/>
      <dgm:spPr/>
    </dgm:pt>
    <dgm:pt modelId="{16064E77-726B-46DA-BA4C-EEDEDA8A8DE9}" type="pres">
      <dgm:prSet presAssocID="{01571599-2C88-4C78-8FF0-D2BF6EFF602C}" presName="Name13" presStyleLbl="parChTrans1D2" presStyleIdx="0" presStyleCnt="3"/>
      <dgm:spPr/>
    </dgm:pt>
    <dgm:pt modelId="{EA9AB1E8-2166-42FB-A043-42722B9DFC76}" type="pres">
      <dgm:prSet presAssocID="{DE5ECF8E-205E-4907-A571-2577B2B4D685}" presName="childText" presStyleLbl="bgAcc1" presStyleIdx="0" presStyleCnt="3" custScaleX="266249">
        <dgm:presLayoutVars>
          <dgm:bulletEnabled val="1"/>
        </dgm:presLayoutVars>
      </dgm:prSet>
      <dgm:spPr/>
    </dgm:pt>
    <dgm:pt modelId="{72205801-6D45-49AF-A7EB-9EDA6A8C3B3F}" type="pres">
      <dgm:prSet presAssocID="{0F5B0C83-1E45-4960-94D6-31E55E2C8FF1}" presName="Name13" presStyleLbl="parChTrans1D2" presStyleIdx="1" presStyleCnt="3"/>
      <dgm:spPr/>
    </dgm:pt>
    <dgm:pt modelId="{243F088C-777E-431F-BFC0-4C5239AB62A7}" type="pres">
      <dgm:prSet presAssocID="{D28E714F-7883-4FCC-9E94-3B31B34FBB0D}" presName="childText" presStyleLbl="bgAcc1" presStyleIdx="1" presStyleCnt="3" custScaleX="265295">
        <dgm:presLayoutVars>
          <dgm:bulletEnabled val="1"/>
        </dgm:presLayoutVars>
      </dgm:prSet>
      <dgm:spPr/>
    </dgm:pt>
    <dgm:pt modelId="{54D8C19F-B758-449F-B893-C586BC1177A9}" type="pres">
      <dgm:prSet presAssocID="{EE513F50-760E-401E-A4F5-9B4767D2810A}" presName="Name13" presStyleLbl="parChTrans1D2" presStyleIdx="2" presStyleCnt="3"/>
      <dgm:spPr/>
    </dgm:pt>
    <dgm:pt modelId="{1C5FB70B-D9EB-4967-87AD-0EC2F69407A1}" type="pres">
      <dgm:prSet presAssocID="{1CD0E52A-C47D-46E8-A650-A40D29165384}" presName="childText" presStyleLbl="bgAcc1" presStyleIdx="2" presStyleCnt="3" custScaleX="265223">
        <dgm:presLayoutVars>
          <dgm:bulletEnabled val="1"/>
        </dgm:presLayoutVars>
      </dgm:prSet>
      <dgm:spPr/>
    </dgm:pt>
  </dgm:ptLst>
  <dgm:cxnLst>
    <dgm:cxn modelId="{83E77F07-DCA1-452B-856A-5007FE44B59E}" type="presOf" srcId="{01571599-2C88-4C78-8FF0-D2BF6EFF602C}" destId="{16064E77-726B-46DA-BA4C-EEDEDA8A8DE9}" srcOrd="0" destOrd="0" presId="urn:microsoft.com/office/officeart/2005/8/layout/hierarchy3"/>
    <dgm:cxn modelId="{25580C08-D87F-499A-A7E1-BE1BF9D0F72C}" type="presOf" srcId="{EE513F50-760E-401E-A4F5-9B4767D2810A}" destId="{54D8C19F-B758-449F-B893-C586BC1177A9}" srcOrd="0" destOrd="0" presId="urn:microsoft.com/office/officeart/2005/8/layout/hierarchy3"/>
    <dgm:cxn modelId="{AA0D6E1F-3B92-4A3A-950C-6E99CDEAA0DF}" type="presOf" srcId="{DBC6A8E9-B151-4844-AECD-01B5EDFA29B7}" destId="{121BE83A-1E80-4A48-AA15-AA2CA1FC9A30}" srcOrd="0" destOrd="0" presId="urn:microsoft.com/office/officeart/2005/8/layout/hierarchy3"/>
    <dgm:cxn modelId="{68760429-69EC-4744-BE8B-8FD18CE28346}" type="presOf" srcId="{BB468EAB-034A-4177-8B8A-E94CB20DBA4F}" destId="{7652EF75-DFAF-49BB-A6EE-4FBCE9616265}" srcOrd="1" destOrd="0" presId="urn:microsoft.com/office/officeart/2005/8/layout/hierarchy3"/>
    <dgm:cxn modelId="{BF87022A-151C-4FED-B9BD-9F3EF6F43383}" srcId="{BB468EAB-034A-4177-8B8A-E94CB20DBA4F}" destId="{1CD0E52A-C47D-46E8-A650-A40D29165384}" srcOrd="2" destOrd="0" parTransId="{EE513F50-760E-401E-A4F5-9B4767D2810A}" sibTransId="{0CFA6B93-8F03-4989-A6B1-0CA659F10AA9}"/>
    <dgm:cxn modelId="{650ACC2D-052A-41C7-99B3-EDCAFFC095D9}" srcId="{BB468EAB-034A-4177-8B8A-E94CB20DBA4F}" destId="{D28E714F-7883-4FCC-9E94-3B31B34FBB0D}" srcOrd="1" destOrd="0" parTransId="{0F5B0C83-1E45-4960-94D6-31E55E2C8FF1}" sibTransId="{519F6BDA-7901-4B25-B02C-D504EEC8D0F7}"/>
    <dgm:cxn modelId="{5007A75B-D5AC-42C7-B93A-CA1B001077C0}" srcId="{DBC6A8E9-B151-4844-AECD-01B5EDFA29B7}" destId="{BB468EAB-034A-4177-8B8A-E94CB20DBA4F}" srcOrd="0" destOrd="0" parTransId="{C50D18C9-D951-4352-8F2B-AF3279F76F6D}" sibTransId="{8EDACD95-F130-41F5-9D63-DF68DBF92B5A}"/>
    <dgm:cxn modelId="{2FAB0041-BC6F-4EFB-9F5F-77DE7E84576A}" type="presOf" srcId="{D28E714F-7883-4FCC-9E94-3B31B34FBB0D}" destId="{243F088C-777E-431F-BFC0-4C5239AB62A7}" srcOrd="0" destOrd="0" presId="urn:microsoft.com/office/officeart/2005/8/layout/hierarchy3"/>
    <dgm:cxn modelId="{B4A8AD46-051E-4EBB-8B68-270DC6F91E50}" type="presOf" srcId="{BB468EAB-034A-4177-8B8A-E94CB20DBA4F}" destId="{61504132-A9F5-41E0-BA6E-5809DAB71845}" srcOrd="0" destOrd="0" presId="urn:microsoft.com/office/officeart/2005/8/layout/hierarchy3"/>
    <dgm:cxn modelId="{975DF880-0CF7-4570-88AF-DC907A605222}" type="presOf" srcId="{0F5B0C83-1E45-4960-94D6-31E55E2C8FF1}" destId="{72205801-6D45-49AF-A7EB-9EDA6A8C3B3F}" srcOrd="0" destOrd="0" presId="urn:microsoft.com/office/officeart/2005/8/layout/hierarchy3"/>
    <dgm:cxn modelId="{001656B5-E6B8-457C-B4D3-2874018D80BB}" type="presOf" srcId="{DE5ECF8E-205E-4907-A571-2577B2B4D685}" destId="{EA9AB1E8-2166-42FB-A043-42722B9DFC76}" srcOrd="0" destOrd="0" presId="urn:microsoft.com/office/officeart/2005/8/layout/hierarchy3"/>
    <dgm:cxn modelId="{D96FB7CC-6131-47C8-86D8-30B5E190B901}" srcId="{BB468EAB-034A-4177-8B8A-E94CB20DBA4F}" destId="{DE5ECF8E-205E-4907-A571-2577B2B4D685}" srcOrd="0" destOrd="0" parTransId="{01571599-2C88-4C78-8FF0-D2BF6EFF602C}" sibTransId="{DDBF9229-7DB9-471E-962D-1D6BDC7ACA3D}"/>
    <dgm:cxn modelId="{366887CE-0668-4798-80A1-6D079E452688}" type="presOf" srcId="{1CD0E52A-C47D-46E8-A650-A40D29165384}" destId="{1C5FB70B-D9EB-4967-87AD-0EC2F69407A1}" srcOrd="0" destOrd="0" presId="urn:microsoft.com/office/officeart/2005/8/layout/hierarchy3"/>
    <dgm:cxn modelId="{4A8AE328-AD03-4A0F-A990-D6F316EC99D1}" type="presParOf" srcId="{121BE83A-1E80-4A48-AA15-AA2CA1FC9A30}" destId="{2CA9108D-B222-47A4-A5A3-2F465D22C1E9}" srcOrd="0" destOrd="0" presId="urn:microsoft.com/office/officeart/2005/8/layout/hierarchy3"/>
    <dgm:cxn modelId="{BC1B158A-DB1B-4B45-9C60-7AC6598C91B2}" type="presParOf" srcId="{2CA9108D-B222-47A4-A5A3-2F465D22C1E9}" destId="{513E5D3A-BDDE-42B5-A2ED-C43DB6C2A785}" srcOrd="0" destOrd="0" presId="urn:microsoft.com/office/officeart/2005/8/layout/hierarchy3"/>
    <dgm:cxn modelId="{988FA6B5-5D91-43EA-B3ED-497E1BE19A95}" type="presParOf" srcId="{513E5D3A-BDDE-42B5-A2ED-C43DB6C2A785}" destId="{61504132-A9F5-41E0-BA6E-5809DAB71845}" srcOrd="0" destOrd="0" presId="urn:microsoft.com/office/officeart/2005/8/layout/hierarchy3"/>
    <dgm:cxn modelId="{2899F8B6-FC3B-4183-9FB2-954EF770632C}" type="presParOf" srcId="{513E5D3A-BDDE-42B5-A2ED-C43DB6C2A785}" destId="{7652EF75-DFAF-49BB-A6EE-4FBCE9616265}" srcOrd="1" destOrd="0" presId="urn:microsoft.com/office/officeart/2005/8/layout/hierarchy3"/>
    <dgm:cxn modelId="{3C20614D-4D7D-4DD6-8895-902E2B870CF8}" type="presParOf" srcId="{2CA9108D-B222-47A4-A5A3-2F465D22C1E9}" destId="{9BE3E33B-2A29-433B-BF00-4F9BF52C122F}" srcOrd="1" destOrd="0" presId="urn:microsoft.com/office/officeart/2005/8/layout/hierarchy3"/>
    <dgm:cxn modelId="{B04FEBF9-5931-4A08-8540-F5B7AE3B28F4}" type="presParOf" srcId="{9BE3E33B-2A29-433B-BF00-4F9BF52C122F}" destId="{16064E77-726B-46DA-BA4C-EEDEDA8A8DE9}" srcOrd="0" destOrd="0" presId="urn:microsoft.com/office/officeart/2005/8/layout/hierarchy3"/>
    <dgm:cxn modelId="{8876D354-506D-4173-8775-747DA0064010}" type="presParOf" srcId="{9BE3E33B-2A29-433B-BF00-4F9BF52C122F}" destId="{EA9AB1E8-2166-42FB-A043-42722B9DFC76}" srcOrd="1" destOrd="0" presId="urn:microsoft.com/office/officeart/2005/8/layout/hierarchy3"/>
    <dgm:cxn modelId="{EA5303E5-88C5-4A83-9F83-88585E3F41C7}" type="presParOf" srcId="{9BE3E33B-2A29-433B-BF00-4F9BF52C122F}" destId="{72205801-6D45-49AF-A7EB-9EDA6A8C3B3F}" srcOrd="2" destOrd="0" presId="urn:microsoft.com/office/officeart/2005/8/layout/hierarchy3"/>
    <dgm:cxn modelId="{F2049EFB-B321-4DF5-A661-CFFDE7A0A91E}" type="presParOf" srcId="{9BE3E33B-2A29-433B-BF00-4F9BF52C122F}" destId="{243F088C-777E-431F-BFC0-4C5239AB62A7}" srcOrd="3" destOrd="0" presId="urn:microsoft.com/office/officeart/2005/8/layout/hierarchy3"/>
    <dgm:cxn modelId="{F0737735-A51B-42B4-8A43-DF686CCB758F}" type="presParOf" srcId="{9BE3E33B-2A29-433B-BF00-4F9BF52C122F}" destId="{54D8C19F-B758-449F-B893-C586BC1177A9}" srcOrd="4" destOrd="0" presId="urn:microsoft.com/office/officeart/2005/8/layout/hierarchy3"/>
    <dgm:cxn modelId="{3072E6D8-FEE2-4A6F-B95E-6820B8EB39B9}" type="presParOf" srcId="{9BE3E33B-2A29-433B-BF00-4F9BF52C122F}" destId="{1C5FB70B-D9EB-4967-87AD-0EC2F69407A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04132-A9F5-41E0-BA6E-5809DAB71845}">
      <dsp:nvSpPr>
        <dsp:cNvPr id="0" name=""/>
        <dsp:cNvSpPr/>
      </dsp:nvSpPr>
      <dsp:spPr>
        <a:xfrm>
          <a:off x="171248" y="0"/>
          <a:ext cx="3190889" cy="724994"/>
        </a:xfrm>
        <a:prstGeom prst="roundRect">
          <a:avLst>
            <a:gd name="adj" fmla="val 10000"/>
          </a:avLst>
        </a:prstGeom>
        <a:solidFill>
          <a:srgbClr val="00B050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Machine Learning Algorithms</a:t>
          </a:r>
        </a:p>
      </dsp:txBody>
      <dsp:txXfrm>
        <a:off x="192482" y="21234"/>
        <a:ext cx="3148421" cy="682526"/>
      </dsp:txXfrm>
    </dsp:sp>
    <dsp:sp modelId="{16064E77-726B-46DA-BA4C-EEDEDA8A8DE9}">
      <dsp:nvSpPr>
        <dsp:cNvPr id="0" name=""/>
        <dsp:cNvSpPr/>
      </dsp:nvSpPr>
      <dsp:spPr>
        <a:xfrm>
          <a:off x="490337" y="724994"/>
          <a:ext cx="149831" cy="797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527"/>
              </a:lnTo>
              <a:lnTo>
                <a:pt x="149831" y="7975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AB1E8-2166-42FB-A043-42722B9DFC76}">
      <dsp:nvSpPr>
        <dsp:cNvPr id="0" name=""/>
        <dsp:cNvSpPr/>
      </dsp:nvSpPr>
      <dsp:spPr>
        <a:xfrm>
          <a:off x="640168" y="1160025"/>
          <a:ext cx="3088464" cy="7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Supervised Learning</a:t>
          </a:r>
        </a:p>
      </dsp:txBody>
      <dsp:txXfrm>
        <a:off x="661402" y="1181259"/>
        <a:ext cx="3045996" cy="682526"/>
      </dsp:txXfrm>
    </dsp:sp>
    <dsp:sp modelId="{72205801-6D45-49AF-A7EB-9EDA6A8C3B3F}">
      <dsp:nvSpPr>
        <dsp:cNvPr id="0" name=""/>
        <dsp:cNvSpPr/>
      </dsp:nvSpPr>
      <dsp:spPr>
        <a:xfrm>
          <a:off x="490337" y="724994"/>
          <a:ext cx="149831" cy="1703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771"/>
              </a:lnTo>
              <a:lnTo>
                <a:pt x="149831" y="17037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F088C-777E-431F-BFC0-4C5239AB62A7}">
      <dsp:nvSpPr>
        <dsp:cNvPr id="0" name=""/>
        <dsp:cNvSpPr/>
      </dsp:nvSpPr>
      <dsp:spPr>
        <a:xfrm>
          <a:off x="640168" y="2066268"/>
          <a:ext cx="3077398" cy="7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Unsupervised Learning</a:t>
          </a:r>
        </a:p>
      </dsp:txBody>
      <dsp:txXfrm>
        <a:off x="661402" y="2087502"/>
        <a:ext cx="3034930" cy="682526"/>
      </dsp:txXfrm>
    </dsp:sp>
    <dsp:sp modelId="{54D8C19F-B758-449F-B893-C586BC1177A9}">
      <dsp:nvSpPr>
        <dsp:cNvPr id="0" name=""/>
        <dsp:cNvSpPr/>
      </dsp:nvSpPr>
      <dsp:spPr>
        <a:xfrm>
          <a:off x="490337" y="724994"/>
          <a:ext cx="149831" cy="261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014"/>
              </a:lnTo>
              <a:lnTo>
                <a:pt x="149831" y="26100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FB70B-D9EB-4967-87AD-0EC2F69407A1}">
      <dsp:nvSpPr>
        <dsp:cNvPr id="0" name=""/>
        <dsp:cNvSpPr/>
      </dsp:nvSpPr>
      <dsp:spPr>
        <a:xfrm>
          <a:off x="640168" y="2972511"/>
          <a:ext cx="3076563" cy="724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Reinforcement Learning</a:t>
          </a:r>
        </a:p>
      </dsp:txBody>
      <dsp:txXfrm>
        <a:off x="661402" y="2993745"/>
        <a:ext cx="3034095" cy="682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D47C-D796-471B-A5D5-6AADA1FEB3B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8D53-02B6-42D6-B1E1-958C73BD7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ML: 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 July 2016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Author: Yogesh S. PARTE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BD1EF5C-B430-475B-90A2-F79923F8D5FC}" type="slidenum">
              <a:rPr lang="tr-TR" altLang="en-US" smtClean="0"/>
              <a:pPr>
                <a:defRPr/>
              </a:pPr>
              <a:t>1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57039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4F6-547A-4624-8204-36F94623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9960C-7C3A-4FC0-88C0-EDEF5D145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43F8E-EA31-4198-807C-A9DE321A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C8EA-471A-47B5-9022-2BF3EF5A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680A-AD59-4C03-8726-EA12F445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DAB0-8D1B-49D4-ACEE-0B26B347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0CB0-C108-4855-B3ED-2A7C0E52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DB17-9222-4CDD-825F-94399DCE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2A2F-D3D7-4FBC-A5AF-50EAD73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DE658-6E18-4FEA-AAE3-DF88652E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3E3AC-83CB-4281-8433-1911B3677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69D6D-346D-4B43-B1D5-54E345D7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BA0F4-BEDC-4FA5-AF3D-A10C3B1E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7E55-DF0A-4BC7-AA52-CABD292C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A34D-99A0-475C-B125-1B8E09D6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52400"/>
            <a:ext cx="9844616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143001"/>
            <a:ext cx="5283200" cy="453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43001"/>
            <a:ext cx="5283200" cy="4532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246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09447"/>
      </p:ext>
    </p:extLst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B86-3405-4DD0-A1E8-2DA76144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F7F-825B-467C-B232-099EE8BF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D9E3-58CB-41E8-8793-835A4C5E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2002-E69D-450A-9E75-B56BFFBD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65103-08D9-4C4C-B741-C2C2559A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CDB5-1213-4819-9697-3F93CBEF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A4B2-6121-4C4E-A009-76C2714F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2621-C1D1-4DE7-B7C8-E53A311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6FE4-12FC-4A1C-B99F-2439AEFF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2E73-7760-4A1A-9774-C8B110BA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B7EE-E482-40C5-9924-D89C7285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4FCEF-D11E-43A0-8BDE-370F0C5E7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D946C-6182-44A9-8BBA-34CF3FFA5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BA923-E418-4D79-ABA0-11FA780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A7FF-AC0F-42AF-B44A-E9211DD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DB8F-CF43-4E7A-B5EF-7C110DBD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337B-D39E-4B08-9800-5108EC84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CD7D-4550-470F-8B2E-9AE5BC17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7E8D9-F622-44C8-9928-C542E249F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7D57-B6F9-489E-A8FB-D9BAE899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AC61C-6E61-4FA0-92B7-4949B022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15185-E93E-42D1-9CC8-055B92C5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4AA1D-9C09-4411-910B-12692914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8FD0-DABE-4AB0-8590-8AB927FF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2D66-6D05-4433-AA5A-B7DD777A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B6815-D910-418D-9D8F-8B64A66F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17AC7-0413-4A35-9ED0-6C792847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13A4A-CF24-4B5D-B5AE-AB957541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7D3EE-A51C-4005-BAF2-D06C3978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A352-11F5-4A6D-B9A0-25A1D700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80DA-26DE-458E-A4E0-A16CF570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6FB5-EDE0-434C-8794-6B71F0D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F134-0C4E-4718-AD5D-339A6BD7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3E4BC-05D9-4246-BB9E-7B9336BE1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EFA5-C142-400B-A067-FDC7C64D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1C36A-F36D-4BF0-8100-F551AE8A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C2AEB-E539-4CF8-B9D8-0DB2B99C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92D5-DF4F-41F2-BB19-DBD22779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E52E0-D4E9-4997-838C-642D5193B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40A4B-3AB2-4B4C-915F-3699946C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63E46-1253-4EE3-9E5A-F106D1B3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BF98F-F32A-46E8-B4BB-C6BE6E0B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BCF9E-6702-47E5-9E6D-DBFAAA9E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9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5DFD0-295F-458E-BC71-9B76CCB1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B565F-CBC6-4B21-A2D9-A9A9C3A31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C7AA-7E21-4317-9559-717547FF1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4AD2-75B2-4792-A10B-B81D02FF9DE1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5C3E-ECBA-4610-8980-92265B0F0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C56C-452C-4F40-8BC3-388FC522D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110B3-FDE7-449F-8129-B4A9D1ED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/Relationships>

</file>

<file path=ppt/slides/_rels/slide29.xml.rels><?xml version="1.0" encoding="UTF-8" standalone="yes"?>
<Relationships xmlns="http://schemas.openxmlformats.org/package/2006/relationships"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649E02-3C6A-41E7-A1D2-D3732845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CA7CFD-E35D-406B-8534-58F79B04F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9871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359696" y="332656"/>
            <a:ext cx="6974592" cy="576064"/>
          </a:xfrm>
        </p:spPr>
        <p:txBody>
          <a:bodyPr>
            <a:noAutofit/>
          </a:bodyPr>
          <a:lstStyle/>
          <a:p>
            <a:r>
              <a:rPr lang="en-IN" altLang="en-US" sz="3200" dirty="0"/>
              <a:t>Machine </a:t>
            </a:r>
            <a:r>
              <a:rPr lang="tr-TR" altLang="en-US" sz="3200" dirty="0"/>
              <a:t>Learning is used when</a:t>
            </a:r>
            <a:r>
              <a:rPr lang="en-IN" altLang="en-US" sz="3200" dirty="0"/>
              <a:t>…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79577" y="1340768"/>
            <a:ext cx="7545387" cy="5112568"/>
          </a:xfrm>
        </p:spPr>
        <p:txBody>
          <a:bodyPr>
            <a:normAutofit/>
          </a:bodyPr>
          <a:lstStyle/>
          <a:p>
            <a:pPr marL="581025" lvl="2" indent="-457200">
              <a:spcBef>
                <a:spcPts val="1200"/>
              </a:spcBef>
            </a:pPr>
            <a:r>
              <a:rPr lang="tr-TR" altLang="en-US" sz="2600" b="1" dirty="0"/>
              <a:t>Human expertise does not exist </a:t>
            </a:r>
            <a:endParaRPr lang="en-IN" altLang="en-US" sz="2600" b="1" dirty="0"/>
          </a:p>
          <a:p>
            <a:pPr marL="1038225" lvl="3" indent="-457200">
              <a:spcBef>
                <a:spcPts val="1200"/>
              </a:spcBef>
            </a:pPr>
            <a:r>
              <a:rPr lang="en-IN" altLang="en-US" sz="2400" dirty="0"/>
              <a:t>N</a:t>
            </a:r>
            <a:r>
              <a:rPr lang="tr-TR" altLang="en-US" sz="2400" dirty="0"/>
              <a:t>avigating on Mars</a:t>
            </a:r>
          </a:p>
          <a:p>
            <a:pPr marL="581025" lvl="2" indent="-457200">
              <a:spcBef>
                <a:spcPts val="1200"/>
              </a:spcBef>
            </a:pPr>
            <a:r>
              <a:rPr lang="tr-TR" altLang="en-US" sz="2600" b="1" dirty="0"/>
              <a:t>Humans are unable to explain their expertise</a:t>
            </a:r>
            <a:endParaRPr lang="en-IN" altLang="en-US" sz="2600" b="1" dirty="0"/>
          </a:p>
          <a:p>
            <a:pPr marL="1038225" lvl="3" indent="-457200">
              <a:spcBef>
                <a:spcPts val="1200"/>
              </a:spcBef>
            </a:pPr>
            <a:r>
              <a:rPr lang="tr-TR" altLang="en-US" sz="2400" dirty="0"/>
              <a:t>speech recognition</a:t>
            </a:r>
            <a:endParaRPr lang="en-IN" altLang="en-US" sz="2400" dirty="0"/>
          </a:p>
          <a:p>
            <a:pPr marL="1038225" lvl="3" indent="-457200">
              <a:spcBef>
                <a:spcPts val="1200"/>
              </a:spcBef>
            </a:pPr>
            <a:r>
              <a:rPr lang="en-IN" altLang="en-US" sz="2400" dirty="0"/>
              <a:t>mine detection</a:t>
            </a:r>
            <a:endParaRPr lang="tr-TR" altLang="en-US" sz="2400" dirty="0"/>
          </a:p>
          <a:p>
            <a:pPr marL="581025" lvl="2" indent="-457200">
              <a:spcBef>
                <a:spcPts val="1200"/>
              </a:spcBef>
            </a:pPr>
            <a:r>
              <a:rPr lang="tr-TR" altLang="en-US" sz="2600" b="1" dirty="0"/>
              <a:t>Solution changes</a:t>
            </a:r>
            <a:r>
              <a:rPr lang="en-IN" altLang="en-US" sz="2600" b="1" dirty="0"/>
              <a:t> or evolves</a:t>
            </a:r>
            <a:r>
              <a:rPr lang="tr-TR" altLang="en-US" sz="2600" b="1" dirty="0"/>
              <a:t> in time</a:t>
            </a:r>
            <a:endParaRPr lang="en-IN" altLang="en-US" sz="2600" b="1" dirty="0"/>
          </a:p>
          <a:p>
            <a:pPr marL="1038225" lvl="3" indent="-457200">
              <a:spcBef>
                <a:spcPts val="1200"/>
              </a:spcBef>
            </a:pPr>
            <a:r>
              <a:rPr lang="tr-TR" altLang="en-US" sz="2400" dirty="0"/>
              <a:t>routing on a computer network</a:t>
            </a:r>
          </a:p>
          <a:p>
            <a:pPr marL="581025" lvl="2" indent="-457200">
              <a:spcBef>
                <a:spcPts val="1200"/>
              </a:spcBef>
            </a:pPr>
            <a:r>
              <a:rPr lang="tr-TR" altLang="en-US" sz="2600" b="1" dirty="0"/>
              <a:t>Solution needs to be adapted to particular cases</a:t>
            </a:r>
            <a:endParaRPr lang="en-IN" altLang="en-US" sz="2600" b="1" dirty="0"/>
          </a:p>
          <a:p>
            <a:pPr marL="1038225" lvl="3" indent="-457200">
              <a:spcBef>
                <a:spcPts val="1200"/>
              </a:spcBef>
            </a:pPr>
            <a:r>
              <a:rPr lang="tr-TR" altLang="en-US" sz="2200" dirty="0"/>
              <a:t>user biometrics</a:t>
            </a:r>
            <a:r>
              <a:rPr lang="en-IN" altLang="en-US" sz="2200" dirty="0"/>
              <a:t>, virtual agent based solutions</a:t>
            </a:r>
            <a:r>
              <a:rPr lang="tr-TR" altLang="en-US" dirty="0"/>
              <a:t>)</a:t>
            </a:r>
            <a:endParaRPr lang="en-I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7728" y="332656"/>
            <a:ext cx="6732240" cy="564606"/>
          </a:xfrm>
        </p:spPr>
        <p:txBody>
          <a:bodyPr>
            <a:normAutofit/>
          </a:bodyPr>
          <a:lstStyle/>
          <a:p>
            <a:r>
              <a:rPr lang="en-IN" altLang="en-US" sz="3200" b="1" dirty="0"/>
              <a:t>Applications</a:t>
            </a:r>
            <a:endParaRPr lang="tr-TR" altLang="en-US" sz="3200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381248" y="1484784"/>
            <a:ext cx="7404653" cy="4752528"/>
          </a:xfrm>
        </p:spPr>
        <p:txBody>
          <a:bodyPr rtlCol="0"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Retail: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 Market basket analysis, Customer relationship management (CRM)</a:t>
            </a: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Finance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Credit scoring, fraud detection</a:t>
            </a: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Manufacturing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Optimization, troubleshooting</a:t>
            </a: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Medicine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Medical diagnosis</a:t>
            </a: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</a:rPr>
              <a:t>, Prognosis</a:t>
            </a:r>
            <a:endParaRPr lang="tr-TR" alt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Telecommunications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Quality of service optimization</a:t>
            </a: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Bioinformatics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Motifs, alignment</a:t>
            </a:r>
          </a:p>
          <a:p>
            <a:pPr>
              <a:spcBef>
                <a:spcPts val="1200"/>
              </a:spcBef>
              <a:defRPr/>
            </a:pPr>
            <a:r>
              <a:rPr lang="tr-TR" altLang="en-US" sz="2400" b="1" dirty="0">
                <a:solidFill>
                  <a:schemeClr val="bg2">
                    <a:lumMod val="10000"/>
                  </a:schemeClr>
                </a:solidFill>
              </a:rPr>
              <a:t>Web mining</a:t>
            </a:r>
            <a:r>
              <a:rPr lang="tr-TR" altLang="en-US" sz="2400" dirty="0">
                <a:solidFill>
                  <a:schemeClr val="bg2">
                    <a:lumMod val="10000"/>
                  </a:schemeClr>
                </a:solidFill>
              </a:rPr>
              <a:t>: Search engines</a:t>
            </a:r>
            <a:endParaRPr lang="en-IN" altLang="en-US" sz="2400" dirty="0"/>
          </a:p>
          <a:p>
            <a:pPr>
              <a:spcBef>
                <a:spcPts val="1200"/>
              </a:spcBef>
              <a:defRPr/>
            </a:pPr>
            <a:r>
              <a:rPr lang="en-IN" altLang="en-US" sz="2400" dirty="0">
                <a:solidFill>
                  <a:schemeClr val="bg2">
                    <a:lumMod val="10000"/>
                  </a:schemeClr>
                </a:solidFill>
              </a:rPr>
              <a:t>And many more….</a:t>
            </a:r>
            <a:endParaRPr lang="tr-TR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/>
              <a:t>Algorithms</a:t>
            </a:r>
            <a:endParaRPr lang="tr-TR" altLang="en-US" b="1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1991544" y="1484784"/>
            <a:ext cx="3729292" cy="4641379"/>
          </a:xfrm>
        </p:spPr>
        <p:txBody>
          <a:bodyPr rtlCol="0">
            <a:normAutofit/>
          </a:bodyPr>
          <a:lstStyle/>
          <a:p>
            <a:pPr marL="266700" indent="-231775"/>
            <a:r>
              <a:rPr lang="en-US" altLang="zh-TW" sz="2400" dirty="0"/>
              <a:t>The success of machine learning system also depends on the algorithms. </a:t>
            </a:r>
          </a:p>
          <a:p>
            <a:pPr marL="266700" indent="-231775"/>
            <a:r>
              <a:rPr lang="en-US" altLang="zh-TW" sz="2400" dirty="0"/>
              <a:t>The algorithms control the search to find and build the knowledge structures.</a:t>
            </a:r>
            <a:endParaRPr lang="zh-TW" altLang="en-US" sz="2400" dirty="0"/>
          </a:p>
          <a:p>
            <a:pPr marL="266700" indent="-231775"/>
            <a:r>
              <a:rPr lang="en-US" altLang="zh-TW" sz="2400" dirty="0"/>
              <a:t>The learning algorithms should extract useful information from training examples.</a:t>
            </a:r>
            <a:endParaRPr lang="en-US" altLang="zh-TW" sz="2200" dirty="0"/>
          </a:p>
          <a:p>
            <a:pPr marL="34290" indent="0">
              <a:buNone/>
              <a:defRPr/>
            </a:pPr>
            <a:endParaRPr lang="tr-TR" alt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</p:nvPr>
        </p:nvGraphicFramePr>
        <p:xfrm>
          <a:off x="5947750" y="1988840"/>
          <a:ext cx="373062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148333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18351" y="1354051"/>
                <a:ext cx="3876426" cy="4525963"/>
              </a:xfrm>
            </p:spPr>
            <p:txBody>
              <a:bodyPr/>
              <a:lstStyle/>
              <a:p>
                <a:r>
                  <a:rPr lang="en-IN" dirty="0"/>
                  <a:t>Learning from examples </a:t>
                </a:r>
              </a:p>
              <a:p>
                <a:r>
                  <a:rPr lang="en-IN" dirty="0"/>
                  <a:t>We are given attributes,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 and targets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IN" dirty="0"/>
              </a:p>
              <a:p>
                <a:r>
                  <a:rPr lang="en-IN" dirty="0"/>
                  <a:t>knowledgeable external supervisor</a:t>
                </a:r>
                <a:endParaRPr lang="en-US" altLang="zh-TW" dirty="0"/>
              </a:p>
              <a:p>
                <a:pPr marL="428625" lvl="1" indent="-342900"/>
                <a:r>
                  <a:rPr lang="en-US" altLang="zh-TW" sz="2500" dirty="0"/>
                  <a:t>Regression</a:t>
                </a:r>
              </a:p>
              <a:p>
                <a:pPr marL="428625" lvl="1" indent="-342900"/>
                <a:r>
                  <a:rPr lang="en-US" altLang="zh-TW" sz="2500" dirty="0"/>
                  <a:t>Classification </a:t>
                </a:r>
              </a:p>
              <a:p>
                <a:pPr marL="428625" lvl="1" indent="-342900"/>
                <a:r>
                  <a:rPr lang="en-US" altLang="zh-TW" sz="2500" dirty="0"/>
                  <a:t>Decision trees</a:t>
                </a:r>
              </a:p>
              <a:p>
                <a:pPr marL="428625" lvl="1" indent="-342900"/>
                <a:r>
                  <a:rPr lang="en-US" altLang="zh-TW" sz="2500" dirty="0"/>
                  <a:t>Random forest</a:t>
                </a:r>
              </a:p>
              <a:p>
                <a:pPr marL="320040" indent="-285750"/>
                <a:endParaRPr lang="en-IN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18351" y="1354051"/>
                <a:ext cx="3876426" cy="4525963"/>
              </a:xfrm>
              <a:blipFill>
                <a:blip r:embed="rId2"/>
                <a:stretch>
                  <a:fillRect l="-2830" t="-2153" r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ontent Placeholder 75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8378914" y="3820200"/>
                <a:ext cx="53027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76" name="Content Placeholder 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78914" y="3820200"/>
                <a:ext cx="530273" cy="424732"/>
              </a:xfrm>
              <a:prstGeom prst="rect">
                <a:avLst/>
              </a:prstGeom>
              <a:blipFill>
                <a:blip r:embed="rId3"/>
                <a:stretch>
                  <a:fillRect t="-14493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6056740" y="1474163"/>
            <a:ext cx="4271140" cy="4778055"/>
            <a:chOff x="4846064" y="1342910"/>
            <a:chExt cx="4271140" cy="4778055"/>
          </a:xfrm>
        </p:grpSpPr>
        <p:sp>
          <p:nvSpPr>
            <p:cNvPr id="9" name="Can 8"/>
            <p:cNvSpPr/>
            <p:nvPr/>
          </p:nvSpPr>
          <p:spPr>
            <a:xfrm>
              <a:off x="4846065" y="1342910"/>
              <a:ext cx="1224136" cy="1238578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Training 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7360" y="1604075"/>
              <a:ext cx="1573393" cy="72008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Feature Extraction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4979" y="4222560"/>
              <a:ext cx="1938138" cy="679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ML Algorithm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3553" y="2955718"/>
              <a:ext cx="1561008" cy="567597"/>
            </a:xfrm>
            <a:prstGeom prst="round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ML Model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3742" y="5376558"/>
              <a:ext cx="1935529" cy="744407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/>
                <a:t>Performance metric</a:t>
              </a:r>
            </a:p>
          </p:txBody>
        </p:sp>
        <p:cxnSp>
          <p:nvCxnSpPr>
            <p:cNvPr id="15" name="Straight Arrow Connector 14"/>
            <p:cNvCxnSpPr>
              <a:stCxn id="11" idx="0"/>
              <a:endCxn id="12" idx="2"/>
            </p:cNvCxnSpPr>
            <p:nvPr/>
          </p:nvCxnSpPr>
          <p:spPr>
            <a:xfrm flipV="1">
              <a:off x="7194048" y="3523315"/>
              <a:ext cx="9" cy="699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7974561" y="3239517"/>
              <a:ext cx="1142643" cy="20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2" idx="0"/>
            </p:cNvCxnSpPr>
            <p:nvPr/>
          </p:nvCxnSpPr>
          <p:spPr>
            <a:xfrm>
              <a:off x="7194057" y="2324155"/>
              <a:ext cx="0" cy="6315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  <a:endCxn id="10" idx="1"/>
            </p:cNvCxnSpPr>
            <p:nvPr/>
          </p:nvCxnSpPr>
          <p:spPr>
            <a:xfrm>
              <a:off x="6070201" y="1962199"/>
              <a:ext cx="337159" cy="19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9" idx="2"/>
              <a:endCxn id="13" idx="1"/>
            </p:cNvCxnSpPr>
            <p:nvPr/>
          </p:nvCxnSpPr>
          <p:spPr>
            <a:xfrm rot="10800000" flipH="1" flipV="1">
              <a:off x="4846064" y="1962198"/>
              <a:ext cx="1377677" cy="3786563"/>
            </a:xfrm>
            <a:prstGeom prst="bentConnector3">
              <a:avLst>
                <a:gd name="adj1" fmla="val -1659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  <a:endCxn id="11" idx="2"/>
            </p:cNvCxnSpPr>
            <p:nvPr/>
          </p:nvCxnSpPr>
          <p:spPr>
            <a:xfrm flipV="1">
              <a:off x="7191507" y="4901768"/>
              <a:ext cx="2541" cy="47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3" idx="3"/>
            </p:cNvCxnSpPr>
            <p:nvPr/>
          </p:nvCxnSpPr>
          <p:spPr>
            <a:xfrm rot="5400000">
              <a:off x="7143025" y="4255765"/>
              <a:ext cx="2509244" cy="47675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159617" y="2708921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17" y="2708921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ontent Placeholder 75"/>
              <p:cNvSpPr txBox="1">
                <a:spLocks/>
              </p:cNvSpPr>
              <p:nvPr/>
            </p:nvSpPr>
            <p:spPr>
              <a:xfrm>
                <a:off x="8023579" y="2579422"/>
                <a:ext cx="49661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171450" indent="-137160" algn="l" defTabSz="685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5438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2012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89" name="Content Placeholder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579" y="2579422"/>
                <a:ext cx="496611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9630132" y="2855994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132" y="2855994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t="-5333" r="-1388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952081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Regression: Examples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91522" y="1285652"/>
            <a:ext cx="3729292" cy="639762"/>
          </a:xfrm>
        </p:spPr>
        <p:txBody>
          <a:bodyPr/>
          <a:lstStyle/>
          <a:p>
            <a:r>
              <a:rPr lang="en-IN" dirty="0"/>
              <a:t>Reading your mind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46031" y="1988841"/>
            <a:ext cx="3729292" cy="4137323"/>
          </a:xfrm>
        </p:spPr>
        <p:txBody>
          <a:bodyPr/>
          <a:lstStyle/>
          <a:p>
            <a:r>
              <a:rPr lang="en-IN" dirty="0"/>
              <a:t>Happiness state is related to brain region intensities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23992" y="1486793"/>
            <a:ext cx="3730644" cy="432048"/>
          </a:xfrm>
        </p:spPr>
        <p:txBody>
          <a:bodyPr/>
          <a:lstStyle/>
          <a:p>
            <a:r>
              <a:rPr lang="en-IN" dirty="0"/>
              <a:t>Predicting stock prices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007596" y="1988840"/>
            <a:ext cx="3730644" cy="3951288"/>
          </a:xfrm>
        </p:spPr>
        <p:txBody>
          <a:bodyPr/>
          <a:lstStyle/>
          <a:p>
            <a:r>
              <a:rPr lang="en-IN" dirty="0"/>
              <a:t>Depends on</a:t>
            </a:r>
          </a:p>
          <a:p>
            <a:pPr lvl="1"/>
            <a:r>
              <a:rPr lang="en-IN" dirty="0"/>
              <a:t>Recent stock prices</a:t>
            </a:r>
          </a:p>
          <a:p>
            <a:pPr lvl="1"/>
            <a:r>
              <a:rPr lang="en-IN" dirty="0"/>
              <a:t>News Events</a:t>
            </a:r>
          </a:p>
          <a:p>
            <a:pPr lvl="1"/>
            <a:r>
              <a:rPr lang="en-IN" dirty="0"/>
              <a:t>Related commodities</a:t>
            </a:r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5069" y="3357564"/>
            <a:ext cx="3972620" cy="255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http://m.c.lnkd.licdn.com/mpr/mpr/AAEAAQAAAAAAAAScAAAAJDdjNzU1YjZkLThjMzUtNDgxOS1iZWU1LTI2N2E5OWU0NjVjY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552" y="3586531"/>
            <a:ext cx="4225758" cy="24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60028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Classification: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13647" y="1144916"/>
            <a:ext cx="3729292" cy="491394"/>
          </a:xfrm>
        </p:spPr>
        <p:txBody>
          <a:bodyPr/>
          <a:lstStyle/>
          <a:p>
            <a:r>
              <a:rPr lang="tr-TR" altLang="en-US" dirty="0"/>
              <a:t>Credit scoring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951263" y="1655286"/>
            <a:ext cx="3729292" cy="3951288"/>
          </a:xfrm>
        </p:spPr>
        <p:txBody>
          <a:bodyPr/>
          <a:lstStyle/>
          <a:p>
            <a:r>
              <a:rPr lang="tr-TR" altLang="en-US" dirty="0"/>
              <a:t>Differentiating between </a:t>
            </a:r>
            <a:r>
              <a:rPr lang="tr-TR" altLang="en-US" dirty="0">
                <a:solidFill>
                  <a:srgbClr val="FF33CC"/>
                </a:solidFill>
              </a:rPr>
              <a:t>low-risk</a:t>
            </a:r>
            <a:r>
              <a:rPr lang="tr-TR" altLang="en-US" dirty="0"/>
              <a:t> and </a:t>
            </a:r>
            <a:r>
              <a:rPr lang="tr-TR" altLang="en-US" dirty="0">
                <a:solidFill>
                  <a:srgbClr val="FF0000"/>
                </a:solidFill>
              </a:rPr>
              <a:t>high-risk</a:t>
            </a:r>
            <a:r>
              <a:rPr lang="tr-TR" altLang="en-US" dirty="0"/>
              <a:t> customers from their </a:t>
            </a:r>
            <a:r>
              <a:rPr lang="tr-TR" altLang="en-US" i="1" dirty="0"/>
              <a:t>income</a:t>
            </a:r>
            <a:r>
              <a:rPr lang="tr-TR" altLang="en-US" dirty="0"/>
              <a:t> and </a:t>
            </a:r>
            <a:r>
              <a:rPr lang="tr-TR" altLang="en-US" i="1" dirty="0"/>
              <a:t>savings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51538" y="1335405"/>
            <a:ext cx="4172488" cy="6397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Outlook of the day and Weather derivatives</a:t>
            </a:r>
          </a:p>
        </p:txBody>
      </p:sp>
      <p:pic>
        <p:nvPicPr>
          <p:cNvPr id="21508" name="Picture 4" descr="http://jmvidal.cse.sc.edu/talks/decisiontrees/dt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32" y="2314162"/>
            <a:ext cx="4543352" cy="27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7134" y="3140968"/>
            <a:ext cx="3491108" cy="317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57155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Classification: Applications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2557966" y="1700808"/>
            <a:ext cx="7200900" cy="3581400"/>
          </a:xfrm>
        </p:spPr>
        <p:txBody>
          <a:bodyPr rtlCol="0">
            <a:noAutofit/>
          </a:bodyPr>
          <a:lstStyle/>
          <a:p>
            <a:pPr marL="85725" indent="0">
              <a:buNone/>
              <a:defRPr/>
            </a:pPr>
            <a:r>
              <a:rPr lang="tr-TR" altLang="en-US" sz="2400" dirty="0"/>
              <a:t>A</a:t>
            </a:r>
            <a:r>
              <a:rPr lang="en-IN" altLang="en-US" sz="2400" dirty="0" err="1"/>
              <a:t>lso</a:t>
            </a:r>
            <a:r>
              <a:rPr lang="en-IN" altLang="en-US" sz="2400" dirty="0"/>
              <a:t> </a:t>
            </a:r>
            <a:r>
              <a:rPr lang="tr-TR" altLang="en-US" sz="2400" dirty="0"/>
              <a:t>k</a:t>
            </a:r>
            <a:r>
              <a:rPr lang="en-IN" altLang="en-US" sz="2400" dirty="0" err="1"/>
              <a:t>nown</a:t>
            </a:r>
            <a:r>
              <a:rPr lang="en-IN" altLang="en-US" sz="2400" dirty="0"/>
              <a:t> </a:t>
            </a:r>
            <a:r>
              <a:rPr lang="tr-TR" altLang="en-US" sz="2400" dirty="0"/>
              <a:t>a</a:t>
            </a:r>
            <a:r>
              <a:rPr lang="en-IN" altLang="en-US" sz="2400" dirty="0"/>
              <a:t>s</a:t>
            </a:r>
            <a:r>
              <a:rPr lang="tr-TR" altLang="en-US" sz="2400" dirty="0"/>
              <a:t> Pattern recognition</a:t>
            </a:r>
          </a:p>
          <a:p>
            <a:pPr marL="465138" indent="-465138">
              <a:defRPr/>
            </a:pPr>
            <a:r>
              <a:rPr lang="tr-TR" altLang="en-US" sz="2400" dirty="0"/>
              <a:t>Face recognition: Pose, lighting, occlusion (glasses, beard), make-up, hair style </a:t>
            </a:r>
          </a:p>
          <a:p>
            <a:pPr marL="465138" indent="-465138">
              <a:defRPr/>
            </a:pPr>
            <a:r>
              <a:rPr lang="tr-TR" altLang="en-US" sz="2400" dirty="0"/>
              <a:t>Character recognition: Different handwriting styles.</a:t>
            </a:r>
          </a:p>
          <a:p>
            <a:pPr marL="465138" indent="-465138">
              <a:defRPr/>
            </a:pPr>
            <a:r>
              <a:rPr lang="tr-TR" altLang="en-US" sz="2400" dirty="0"/>
              <a:t>Speech recognition: Temporal dependency. </a:t>
            </a:r>
            <a:endParaRPr lang="en-IN" altLang="en-US" sz="2400" dirty="0"/>
          </a:p>
          <a:p>
            <a:pPr marL="465138" lvl="1" indent="-465138">
              <a:defRPr/>
            </a:pPr>
            <a:r>
              <a:rPr lang="tr-TR" altLang="en-US" dirty="0"/>
              <a:t>Use of a dictionary or the syntax of the language.</a:t>
            </a:r>
            <a:endParaRPr lang="en-IN" altLang="en-US" dirty="0"/>
          </a:p>
          <a:p>
            <a:pPr marL="465138" lvl="1" indent="-465138">
              <a:defRPr/>
            </a:pPr>
            <a:r>
              <a:rPr lang="tr-TR" altLang="en-US" dirty="0"/>
              <a:t>Sensor fusion: Combine multiple modalities; eg, visual (lip image) and acoustic for speech</a:t>
            </a:r>
          </a:p>
          <a:p>
            <a:pPr marL="465138" indent="-465138">
              <a:defRPr/>
            </a:pPr>
            <a:r>
              <a:rPr lang="tr-TR" altLang="en-US" sz="2400" dirty="0"/>
              <a:t>Medical diagnosis: From symptoms to illnesses</a:t>
            </a:r>
          </a:p>
          <a:p>
            <a:pPr marL="465138" indent="-465138">
              <a:defRPr/>
            </a:pPr>
            <a:r>
              <a:rPr lang="en-US" altLang="en-US" sz="2400" dirty="0"/>
              <a:t>Web Advertising: Predict if a user clicks on an ad on the Internet.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927582" y="1268761"/>
                <a:ext cx="3876426" cy="4525963"/>
              </a:xfrm>
            </p:spPr>
            <p:txBody>
              <a:bodyPr>
                <a:normAutofit lnSpcReduction="10000"/>
              </a:bodyPr>
              <a:lstStyle/>
              <a:p>
                <a:pPr marL="266700" indent="-266700"/>
                <a:r>
                  <a:rPr lang="en-IN" sz="2950" dirty="0"/>
                  <a:t>Learning from examples </a:t>
                </a:r>
              </a:p>
              <a:p>
                <a:pPr marL="266700" indent="-266700"/>
                <a:r>
                  <a:rPr lang="en-IN" sz="2950" dirty="0"/>
                  <a:t>We are given only attributes,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2950" dirty="0"/>
                  <a:t> and </a:t>
                </a:r>
                <a:r>
                  <a:rPr lang="en-IN" sz="2950" b="1" dirty="0">
                    <a:solidFill>
                      <a:srgbClr val="FF0000"/>
                    </a:solidFill>
                  </a:rPr>
                  <a:t>no targets</a:t>
                </a:r>
                <a:endParaRPr lang="en-IN" dirty="0"/>
              </a:p>
              <a:p>
                <a:pPr marL="428625" lvl="1" indent="-342900"/>
                <a:r>
                  <a:rPr lang="en-US" altLang="zh-TW" dirty="0"/>
                  <a:t>Clustering</a:t>
                </a:r>
              </a:p>
              <a:p>
                <a:pPr marL="428625" lvl="1" indent="-342900"/>
                <a:r>
                  <a:rPr lang="en-US" altLang="zh-TW" dirty="0"/>
                  <a:t>Finding association (in features) </a:t>
                </a:r>
              </a:p>
              <a:p>
                <a:pPr marL="428625" lvl="1" indent="-342900"/>
                <a:r>
                  <a:rPr lang="en-US" altLang="zh-TW" dirty="0"/>
                  <a:t>Image compression</a:t>
                </a:r>
              </a:p>
              <a:p>
                <a:pPr marL="428625" lvl="1" indent="-342900"/>
                <a:r>
                  <a:rPr lang="en-US" altLang="zh-TW" dirty="0"/>
                  <a:t>Probability distribution estimation</a:t>
                </a:r>
              </a:p>
              <a:p>
                <a:pPr marL="428625" lvl="1" indent="-342900"/>
                <a:r>
                  <a:rPr lang="en-US" altLang="zh-TW" dirty="0"/>
                  <a:t>Dimension reduction </a:t>
                </a:r>
                <a:endParaRPr lang="en-IN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27582" y="1268761"/>
                <a:ext cx="3876426" cy="4525963"/>
              </a:xfrm>
              <a:blipFill>
                <a:blip r:embed="rId2"/>
                <a:stretch>
                  <a:fillRect l="-2987" t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ontent Placeholder 75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7297988" y="3783990"/>
                <a:ext cx="530273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76" name="Content Placeholder 7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97988" y="3783990"/>
                <a:ext cx="530273" cy="424732"/>
              </a:xfrm>
              <a:prstGeom prst="rect">
                <a:avLst/>
              </a:prstGeom>
              <a:blipFill>
                <a:blip r:embed="rId3"/>
                <a:stretch>
                  <a:fillRect t="-14493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/>
          <p:cNvGrpSpPr/>
          <p:nvPr/>
        </p:nvGrpSpPr>
        <p:grpSpPr>
          <a:xfrm>
            <a:off x="5570986" y="1484785"/>
            <a:ext cx="4271139" cy="4778055"/>
            <a:chOff x="4846065" y="1342910"/>
            <a:chExt cx="4271139" cy="4778055"/>
          </a:xfrm>
        </p:grpSpPr>
        <p:sp>
          <p:nvSpPr>
            <p:cNvPr id="9" name="Can 8"/>
            <p:cNvSpPr/>
            <p:nvPr/>
          </p:nvSpPr>
          <p:spPr>
            <a:xfrm>
              <a:off x="4846065" y="1342910"/>
              <a:ext cx="1224136" cy="1238578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Training Data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407360" y="1604075"/>
              <a:ext cx="1567201" cy="720079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Feature Extraction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24979" y="4222560"/>
              <a:ext cx="1938138" cy="6792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ML Algorithm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3553" y="2955718"/>
              <a:ext cx="1561008" cy="567597"/>
            </a:xfrm>
            <a:prstGeom prst="round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ML Model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23742" y="5376558"/>
              <a:ext cx="1935529" cy="744407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Performance metric</a:t>
              </a:r>
            </a:p>
          </p:txBody>
        </p:sp>
        <p:cxnSp>
          <p:nvCxnSpPr>
            <p:cNvPr id="15" name="Straight Arrow Connector 14"/>
            <p:cNvCxnSpPr>
              <a:stCxn id="11" idx="0"/>
              <a:endCxn id="12" idx="2"/>
            </p:cNvCxnSpPr>
            <p:nvPr/>
          </p:nvCxnSpPr>
          <p:spPr>
            <a:xfrm flipV="1">
              <a:off x="7194048" y="3523315"/>
              <a:ext cx="9" cy="699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7974561" y="3239517"/>
              <a:ext cx="1142643" cy="209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2"/>
              <a:endCxn id="12" idx="0"/>
            </p:cNvCxnSpPr>
            <p:nvPr/>
          </p:nvCxnSpPr>
          <p:spPr>
            <a:xfrm>
              <a:off x="7190961" y="2324154"/>
              <a:ext cx="3096" cy="6315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4"/>
              <a:endCxn id="10" idx="1"/>
            </p:cNvCxnSpPr>
            <p:nvPr/>
          </p:nvCxnSpPr>
          <p:spPr>
            <a:xfrm>
              <a:off x="6070201" y="1962199"/>
              <a:ext cx="337159" cy="19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  <a:endCxn id="11" idx="2"/>
            </p:cNvCxnSpPr>
            <p:nvPr/>
          </p:nvCxnSpPr>
          <p:spPr>
            <a:xfrm flipV="1">
              <a:off x="7191507" y="4901768"/>
              <a:ext cx="2541" cy="4747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endCxn id="13" idx="3"/>
            </p:cNvCxnSpPr>
            <p:nvPr/>
          </p:nvCxnSpPr>
          <p:spPr>
            <a:xfrm rot="5400000">
              <a:off x="7022970" y="4381251"/>
              <a:ext cx="2503813" cy="23120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ontent Placeholder 75"/>
              <p:cNvSpPr txBox="1">
                <a:spLocks/>
              </p:cNvSpPr>
              <p:nvPr/>
            </p:nvSpPr>
            <p:spPr>
              <a:xfrm>
                <a:off x="7437289" y="2569444"/>
                <a:ext cx="49661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>
                <a:spAutoFit/>
              </a:bodyPr>
              <a:lstStyle>
                <a:lvl1pPr marL="171450" indent="-137160" algn="l" defTabSz="6858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5438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20120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89" name="Content Placeholder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89" y="2569444"/>
                <a:ext cx="496611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853397" y="2434233"/>
            <a:ext cx="163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Intelligence</a:t>
            </a:r>
            <a:r>
              <a:rPr lang="en-IN" dirty="0"/>
              <a:t>: </a:t>
            </a:r>
          </a:p>
          <a:p>
            <a:r>
              <a:rPr lang="en-IN" dirty="0"/>
              <a:t>Segmentation,</a:t>
            </a:r>
          </a:p>
          <a:p>
            <a:r>
              <a:rPr lang="en-IN" dirty="0"/>
              <a:t>Pattern, Cluster</a:t>
            </a:r>
          </a:p>
        </p:txBody>
      </p:sp>
    </p:spTree>
    <p:extLst>
      <p:ext uri="{BB962C8B-B14F-4D97-AF65-F5344CB8AC3E}">
        <p14:creationId xmlns:p14="http://schemas.microsoft.com/office/powerpoint/2010/main" val="1752795512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Clustering and Text Mining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11"/>
          <a:stretch/>
        </p:blipFill>
        <p:spPr>
          <a:xfrm>
            <a:off x="2552700" y="2050936"/>
            <a:ext cx="4840472" cy="3616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 bwMode="auto">
          <a:xfrm>
            <a:off x="1788648" y="5805264"/>
            <a:ext cx="5604524" cy="211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tIns="0" rIns="14728" bIns="14728" rtlCol="0" anchor="ctr" anchorCtr="0">
            <a:noAutofit/>
          </a:bodyPr>
          <a:lstStyle/>
          <a:p>
            <a:pPr marL="85725" defTabSz="736530">
              <a:spcBef>
                <a:spcPct val="50000"/>
              </a:spcBef>
            </a:pPr>
            <a:r>
              <a:rPr lang="en-IN" sz="1000" dirty="0"/>
              <a:t>Image source: https://get.carrotsearch.com/lingo4g/latest/doc/#explorer-results-view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608168" y="1470283"/>
            <a:ext cx="2844824" cy="4197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14728" bIns="14728" rtlCol="0" anchor="ctr" anchorCtr="0">
            <a:noAutofit/>
          </a:bodyPr>
          <a:lstStyle/>
          <a:p>
            <a:pPr marL="180975" defTabSz="736530">
              <a:spcBef>
                <a:spcPct val="50000"/>
              </a:spcBef>
            </a:pPr>
            <a:r>
              <a:rPr lang="en-IN" b="1" dirty="0">
                <a:latin typeface="Cambria" panose="02040503050406030204" pitchFamily="18" charset="0"/>
                <a:ea typeface="MS PGothic" pitchFamily="34" charset="-128"/>
                <a:cs typeface="MS PGothic" pitchFamily="34" charset="-128"/>
              </a:rPr>
              <a:t>Lingo4G</a:t>
            </a:r>
            <a:r>
              <a:rPr lang="en-IN" dirty="0">
                <a:latin typeface="Cambria" panose="02040503050406030204" pitchFamily="18" charset="0"/>
                <a:ea typeface="MS PGothic" pitchFamily="34" charset="-128"/>
                <a:cs typeface="MS PGothic" pitchFamily="34" charset="-128"/>
              </a:rPr>
              <a:t>: Large-scale text clustering</a:t>
            </a:r>
          </a:p>
          <a:p>
            <a:pPr marL="342900" indent="-342900" defTabSz="73653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MS PGothic" pitchFamily="34" charset="-128"/>
                <a:cs typeface="MS PGothic" pitchFamily="34" charset="-128"/>
              </a:rPr>
              <a:t>Topic discovery</a:t>
            </a:r>
          </a:p>
          <a:p>
            <a:pPr marL="342900" indent="-342900" defTabSz="73653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MS PGothic" pitchFamily="34" charset="-128"/>
                <a:cs typeface="MS PGothic" pitchFamily="34" charset="-128"/>
              </a:rPr>
              <a:t>Document clustering</a:t>
            </a:r>
          </a:p>
          <a:p>
            <a:pPr marL="342900" indent="-342900" defTabSz="73653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MS PGothic" pitchFamily="34" charset="-128"/>
                <a:cs typeface="MS PGothic" pitchFamily="34" charset="-128"/>
              </a:rPr>
              <a:t>Document retrieval</a:t>
            </a:r>
          </a:p>
          <a:p>
            <a:pPr marL="342900" indent="-342900" defTabSz="73653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No external taxonomies</a:t>
            </a:r>
          </a:p>
          <a:p>
            <a:pPr marL="342900" indent="-342900" defTabSz="73653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itchFamily="18" charset="0"/>
                <a:ea typeface="MS PGothic" pitchFamily="34" charset="-128"/>
                <a:cs typeface="MS PGothic" pitchFamily="34" charset="-128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9259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Learning Associations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76849" y="1441345"/>
            <a:ext cx="7200900" cy="3581400"/>
          </a:xfrm>
        </p:spPr>
        <p:txBody>
          <a:bodyPr/>
          <a:lstStyle/>
          <a:p>
            <a:pPr marL="142875" indent="-250825"/>
            <a:r>
              <a:rPr lang="tr-TR" altLang="en-US" sz="2400" dirty="0"/>
              <a:t>Basket analysis</a:t>
            </a:r>
            <a:r>
              <a:rPr lang="tr-TR" altLang="en-US" dirty="0"/>
              <a:t>: </a:t>
            </a:r>
          </a:p>
          <a:p>
            <a:pPr marL="266700" indent="-180975">
              <a:buNone/>
            </a:pPr>
            <a:r>
              <a:rPr lang="tr-TR" altLang="en-US" dirty="0"/>
              <a:t>	</a:t>
            </a:r>
            <a:r>
              <a:rPr lang="tr-TR" altLang="en-US" sz="2400" i="1" dirty="0"/>
              <a:t>P </a:t>
            </a:r>
            <a:r>
              <a:rPr lang="tr-TR" altLang="en-US" sz="2400" dirty="0"/>
              <a:t>(</a:t>
            </a:r>
            <a:r>
              <a:rPr lang="tr-TR" altLang="en-US" sz="2400" i="1" dirty="0"/>
              <a:t>Y </a:t>
            </a:r>
            <a:r>
              <a:rPr lang="tr-TR" altLang="en-US" sz="2400" dirty="0"/>
              <a:t>| </a:t>
            </a:r>
            <a:r>
              <a:rPr lang="tr-TR" altLang="en-US" sz="2400" i="1" dirty="0"/>
              <a:t>X </a:t>
            </a:r>
            <a:r>
              <a:rPr lang="tr-TR" altLang="en-US" sz="2400" dirty="0"/>
              <a:t>) probability that somebody who buys </a:t>
            </a:r>
            <a:r>
              <a:rPr lang="tr-TR" altLang="en-US" sz="2400" i="1" dirty="0"/>
              <a:t>X</a:t>
            </a:r>
            <a:r>
              <a:rPr lang="tr-TR" altLang="en-US" sz="2400" dirty="0"/>
              <a:t> also buys </a:t>
            </a:r>
            <a:r>
              <a:rPr lang="tr-TR" altLang="en-US" sz="2400" i="1" dirty="0"/>
              <a:t>Y </a:t>
            </a:r>
            <a:r>
              <a:rPr lang="tr-TR" altLang="en-US" sz="2400" dirty="0"/>
              <a:t>where </a:t>
            </a:r>
            <a:r>
              <a:rPr lang="tr-TR" altLang="en-US" sz="2400" i="1" dirty="0"/>
              <a:t>X</a:t>
            </a:r>
            <a:r>
              <a:rPr lang="tr-TR" altLang="en-US" sz="2400" dirty="0"/>
              <a:t> and </a:t>
            </a:r>
            <a:r>
              <a:rPr lang="tr-TR" altLang="en-US" sz="2400" i="1" dirty="0"/>
              <a:t>Y</a:t>
            </a:r>
            <a:r>
              <a:rPr lang="tr-TR" altLang="en-US" sz="2400" dirty="0"/>
              <a:t> are products/services.</a:t>
            </a:r>
          </a:p>
          <a:p>
            <a:pPr marL="266700" indent="-180975">
              <a:buNone/>
            </a:pPr>
            <a:r>
              <a:rPr lang="tr-TR" altLang="en-US" sz="2400" dirty="0"/>
              <a:t>		Example: </a:t>
            </a:r>
            <a:r>
              <a:rPr lang="tr-TR" altLang="en-US" sz="2400" i="1" dirty="0"/>
              <a:t>P </a:t>
            </a:r>
            <a:r>
              <a:rPr lang="tr-TR" altLang="en-US" sz="2400" dirty="0"/>
              <a:t>( chips | beer ) = 0.7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2423592" y="3136900"/>
            <a:ext cx="4248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C6D9C"/>
                </a:solidFill>
                <a:latin typeface="Palatino Linotype" panose="02040502050505030304" pitchFamily="18" charset="0"/>
              </a:rPr>
              <a:t>Market-Basket transactions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3" y="272106"/>
            <a:ext cx="6935713" cy="564606"/>
          </a:xfrm>
        </p:spPr>
        <p:txBody>
          <a:bodyPr>
            <a:noAutofit/>
          </a:bodyPr>
          <a:lstStyle/>
          <a:p>
            <a:r>
              <a:rPr lang="en-IN" sz="3200" dirty="0"/>
              <a:t>Human Body Temperature Distribution According to Their Emotional State</a:t>
            </a:r>
          </a:p>
        </p:txBody>
      </p:sp>
      <p:pic>
        <p:nvPicPr>
          <p:cNvPr id="37890" name="Picture 2" descr="body atl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4050" y="1226344"/>
            <a:ext cx="6603900" cy="491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1624" y="6318137"/>
            <a:ext cx="61622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00" b="1" dirty="0"/>
              <a:t>Source</a:t>
            </a:r>
            <a:r>
              <a:rPr lang="en-IN" sz="900" dirty="0"/>
              <a:t>: http://www.huffingtonpost.co.uk/2014/01/06/body-temperature-changes-emotions-love-depression_n_4549145.html</a:t>
            </a:r>
          </a:p>
        </p:txBody>
      </p:sp>
    </p:spTree>
    <p:extLst>
      <p:ext uri="{BB962C8B-B14F-4D97-AF65-F5344CB8AC3E}">
        <p14:creationId xmlns:p14="http://schemas.microsoft.com/office/powerpoint/2010/main" val="140222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87921" y="502940"/>
            <a:ext cx="7200900" cy="1485900"/>
          </a:xfrm>
        </p:spPr>
        <p:txBody>
          <a:bodyPr/>
          <a:lstStyle/>
          <a:p>
            <a:r>
              <a:rPr lang="en-IN" dirty="0"/>
              <a:t>Object recognition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013186" y="1124745"/>
            <a:ext cx="3729292" cy="41036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Image Object recognition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2044720" y="1623203"/>
            <a:ext cx="3729292" cy="3951288"/>
          </a:xfrm>
        </p:spPr>
        <p:txBody>
          <a:bodyPr/>
          <a:lstStyle/>
          <a:p>
            <a:r>
              <a:rPr lang="en-IN" dirty="0"/>
              <a:t>Recognize objects in the image</a:t>
            </a:r>
          </a:p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096000" y="1040591"/>
            <a:ext cx="3730644" cy="4945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Blind source separation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6105604" y="1623204"/>
            <a:ext cx="3730644" cy="4353347"/>
          </a:xfrm>
        </p:spPr>
        <p:txBody>
          <a:bodyPr/>
          <a:lstStyle/>
          <a:p>
            <a:r>
              <a:rPr lang="en-IN" dirty="0"/>
              <a:t>Recognize source/s in a mixed music signal</a:t>
            </a:r>
          </a:p>
          <a:p>
            <a:endParaRPr lang="en-IN" dirty="0"/>
          </a:p>
        </p:txBody>
      </p:sp>
      <p:pic>
        <p:nvPicPr>
          <p:cNvPr id="20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345" y="2498327"/>
            <a:ext cx="4207520" cy="30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https://s.aolcdn.com/hss/storage/midas/cb433fb6c234b014394ad56714ceee8b/200707597/google-image-recognition-tech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04"/>
          <a:stretch/>
        </p:blipFill>
        <p:spPr bwMode="auto">
          <a:xfrm>
            <a:off x="2147496" y="2498327"/>
            <a:ext cx="3594982" cy="347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95790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11624" y="710208"/>
            <a:ext cx="7383462" cy="990600"/>
          </a:xfrm>
        </p:spPr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"/>
          </p:nvPr>
        </p:nvSpPr>
        <p:spPr>
          <a:xfrm>
            <a:off x="1919536" y="1346510"/>
            <a:ext cx="3962400" cy="4532313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Mimics intelligent system</a:t>
            </a:r>
          </a:p>
          <a:p>
            <a:r>
              <a:rPr lang="en-US" altLang="zh-TW" sz="2400" dirty="0"/>
              <a:t>Observers interaction of environment and system actions</a:t>
            </a:r>
          </a:p>
          <a:p>
            <a:r>
              <a:rPr lang="en-US" altLang="zh-TW" sz="2400" dirty="0"/>
              <a:t>Optimize goal/rewards</a:t>
            </a:r>
          </a:p>
          <a:p>
            <a:r>
              <a:rPr lang="en-US" altLang="zh-TW" sz="2400" dirty="0"/>
              <a:t>Continuous, self-learning</a:t>
            </a:r>
          </a:p>
          <a:p>
            <a:r>
              <a:rPr lang="en-US" altLang="zh-TW" sz="2400" dirty="0"/>
              <a:t>It is not a method but a process as a whole to build knowledge</a:t>
            </a:r>
          </a:p>
          <a:p>
            <a:r>
              <a:rPr lang="en-US" altLang="zh-TW" sz="2400" dirty="0"/>
              <a:t>Corrective action even if system sees a new situation </a:t>
            </a:r>
          </a:p>
          <a:p>
            <a:endParaRPr lang="en-IN" dirty="0"/>
          </a:p>
        </p:txBody>
      </p:sp>
      <p:pic>
        <p:nvPicPr>
          <p:cNvPr id="10" name="Picture 2" descr="http://4.bp.blogspot.com/-Lofooe9gP9M/VVYz-pHEayI/AAAAAAAAfhQ/Q6PZ_PHYoK8/s1600/Reinforcement%2BLearning%2BFramewor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65952"/>
            <a:ext cx="3962400" cy="191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8"/>
          <p:cNvSpPr txBox="1">
            <a:spLocks/>
          </p:cNvSpPr>
          <p:nvPr/>
        </p:nvSpPr>
        <p:spPr bwMode="auto">
          <a:xfrm>
            <a:off x="6168008" y="3789042"/>
            <a:ext cx="4104456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>
            <a:lvl1pPr marL="341313" indent="-3413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 pitchFamily="34" charset="-128"/>
              </a:defRPr>
            </a:lvl1pPr>
            <a:lvl2pPr marL="741363" indent="-28416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 pitchFamily="34" charset="-128"/>
              </a:defRPr>
            </a:lvl2pPr>
            <a:lvl3pPr marL="1141413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 pitchFamily="34" charset="-128"/>
              </a:defRPr>
            </a:lvl3pPr>
            <a:lvl4pPr marL="1597025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 pitchFamily="34" charset="-128"/>
              </a:defRPr>
            </a:lvl4pPr>
            <a:lvl5pPr marL="2054225" indent="-227013" algn="l" defTabSz="455613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MS PGothic" pitchFamily="34" charset="-128"/>
                <a:cs typeface="MS PGothic" pitchFamily="34" charset="-128"/>
              </a:defRPr>
            </a:lvl5pPr>
            <a:lvl6pPr marL="251401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06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98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92" indent="-228546" algn="l" defTabSz="45709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Applications</a:t>
            </a:r>
          </a:p>
          <a:p>
            <a:pPr lvl="1"/>
            <a:r>
              <a:rPr lang="en-US" altLang="zh-TW" sz="2200" dirty="0"/>
              <a:t>Decision making </a:t>
            </a:r>
          </a:p>
          <a:p>
            <a:pPr lvl="1"/>
            <a:r>
              <a:rPr lang="en-US" altLang="zh-TW" sz="2200" dirty="0"/>
              <a:t>Robot, Chess machine</a:t>
            </a:r>
          </a:p>
          <a:p>
            <a:pPr lvl="1"/>
            <a:r>
              <a:rPr lang="en-US" altLang="zh-TW" sz="2200" dirty="0"/>
              <a:t>Optimal control theory</a:t>
            </a:r>
          </a:p>
          <a:p>
            <a:pPr lvl="1"/>
            <a:r>
              <a:rPr lang="en-US" altLang="zh-TW" sz="2200" dirty="0"/>
              <a:t>Stochastic approximations</a:t>
            </a:r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080802" y="3477810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N" sz="600" dirty="0"/>
              <a:t>Image Source: http://www.33rdsquare.com/2015/05/demis-hassabis-theory-of-everything.html</a:t>
            </a:r>
          </a:p>
        </p:txBody>
      </p:sp>
    </p:spTree>
    <p:extLst>
      <p:ext uri="{BB962C8B-B14F-4D97-AF65-F5344CB8AC3E}">
        <p14:creationId xmlns:p14="http://schemas.microsoft.com/office/powerpoint/2010/main" val="1835508404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and Traditional Statistics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Machine Learning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Emphasize predictions, usually no super-population model specified</a:t>
            </a:r>
          </a:p>
          <a:p>
            <a:r>
              <a:rPr lang="en-IN" dirty="0"/>
              <a:t>Evaluates results via prediction performance</a:t>
            </a:r>
          </a:p>
          <a:p>
            <a:r>
              <a:rPr lang="en-IN" dirty="0"/>
              <a:t>Concern for overfitting but not model complexity per 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Traditional Statistics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Emphasizes super-population inference</a:t>
            </a:r>
          </a:p>
          <a:p>
            <a:r>
              <a:rPr lang="en-IN" dirty="0"/>
              <a:t>Focuses on a-priori hypotheses </a:t>
            </a:r>
          </a:p>
          <a:p>
            <a:r>
              <a:rPr lang="en-IN" dirty="0"/>
              <a:t>Simpler models preferred over complex ones (parsimony), even if the more complex models perform slightly better</a:t>
            </a:r>
          </a:p>
        </p:txBody>
      </p:sp>
    </p:spTree>
    <p:extLst>
      <p:ext uri="{BB962C8B-B14F-4D97-AF65-F5344CB8AC3E}">
        <p14:creationId xmlns:p14="http://schemas.microsoft.com/office/powerpoint/2010/main" val="4239900874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200" dirty="0"/>
              <a:t>Continued…</a:t>
            </a:r>
            <a:br>
              <a:rPr lang="en-IN" dirty="0"/>
            </a:br>
            <a:r>
              <a:rPr lang="en-IN" dirty="0"/>
              <a:t>Machine Learning and Traditional Statistics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Machine Learning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Emphasis on performance</a:t>
            </a:r>
          </a:p>
          <a:p>
            <a:r>
              <a:rPr lang="en-IN" dirty="0"/>
              <a:t>Generalizability is obtained through performance on novel datasets</a:t>
            </a:r>
          </a:p>
          <a:p>
            <a:r>
              <a:rPr lang="en-IN" dirty="0"/>
              <a:t>Concern over performance and robustness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Traditional Statistics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dirty="0"/>
              <a:t>Emphasis on parameter interpretability</a:t>
            </a:r>
          </a:p>
          <a:p>
            <a:r>
              <a:rPr lang="en-IN" dirty="0"/>
              <a:t>Statistical modelling or sampling assumptions connects data to a population of interest</a:t>
            </a:r>
          </a:p>
          <a:p>
            <a:r>
              <a:rPr lang="en-IN" dirty="0"/>
              <a:t>Concern over assumptions and robustness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076804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672" y="0"/>
            <a:ext cx="7452320" cy="835868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design study:</a:t>
            </a:r>
            <a:br>
              <a:rPr lang="en-IN" dirty="0"/>
            </a:br>
            <a:r>
              <a:rPr lang="en-IN" dirty="0"/>
              <a:t> Data science process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196752"/>
            <a:ext cx="7776864" cy="47827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8676" y="6201841"/>
            <a:ext cx="360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Source: “</a:t>
            </a:r>
            <a:r>
              <a:rPr lang="en-IN" sz="1200" dirty="0">
                <a:hlinkClick r:id="rId3"/>
              </a:rPr>
              <a:t>Doing data science” by </a:t>
            </a:r>
            <a:r>
              <a:rPr lang="en-IN" sz="1200" dirty="0" err="1">
                <a:hlinkClick r:id="rId3"/>
              </a:rPr>
              <a:t>Schutt</a:t>
            </a:r>
            <a:r>
              <a:rPr lang="en-IN" sz="1200" dirty="0">
                <a:hlinkClick r:id="rId3"/>
              </a:rPr>
              <a:t>, R and O’Neil, C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279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672" y="0"/>
            <a:ext cx="7452320" cy="835868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 design study:</a:t>
            </a:r>
            <a:br>
              <a:rPr lang="en-IN" dirty="0"/>
            </a:br>
            <a:r>
              <a:rPr lang="en-IN" dirty="0"/>
              <a:t> Data scientist role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48" y="1124744"/>
            <a:ext cx="7308304" cy="5010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75062" y="6285257"/>
            <a:ext cx="3609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Source: “</a:t>
            </a:r>
            <a:r>
              <a:rPr lang="en-IN" sz="1200" dirty="0">
                <a:hlinkClick r:id="rId3"/>
              </a:rPr>
              <a:t>Doing data science” by </a:t>
            </a:r>
            <a:r>
              <a:rPr lang="en-IN" sz="1200" dirty="0" err="1">
                <a:hlinkClick r:id="rId3"/>
              </a:rPr>
              <a:t>Schutt</a:t>
            </a:r>
            <a:r>
              <a:rPr lang="en-IN" sz="1200" dirty="0">
                <a:hlinkClick r:id="rId3"/>
              </a:rPr>
              <a:t>, R and O’Neil, C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2232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15680" y="85638"/>
            <a:ext cx="7452320" cy="866863"/>
          </a:xfrm>
        </p:spPr>
        <p:txBody>
          <a:bodyPr>
            <a:noAutofit/>
          </a:bodyPr>
          <a:lstStyle/>
          <a:p>
            <a:r>
              <a:rPr lang="en-IN" dirty="0"/>
              <a:t>Course content: Machine learning Algorithms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039963" y="1040519"/>
            <a:ext cx="3729292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IN" sz="2800" u="sng" dirty="0">
                <a:solidFill>
                  <a:srgbClr val="18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379303" y="1756004"/>
            <a:ext cx="3464528" cy="476934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Regression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Ordinary Least Squares</a:t>
            </a:r>
            <a:endParaRPr lang="en-IN" sz="2000" dirty="0"/>
          </a:p>
          <a:p>
            <a:pPr lvl="1"/>
            <a:r>
              <a:rPr lang="en-IN" dirty="0"/>
              <a:t>Logistic</a:t>
            </a:r>
            <a:endParaRPr lang="en-IN" sz="2000" dirty="0"/>
          </a:p>
          <a:p>
            <a:r>
              <a:rPr lang="en-IN" dirty="0"/>
              <a:t>Decision Trees</a:t>
            </a:r>
          </a:p>
          <a:p>
            <a:r>
              <a:rPr lang="en-IN" dirty="0"/>
              <a:t>Random Forests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Classification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K-Nearest Neighbour (KNN)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Logistic Regression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Trees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Support Vector Machine (SVM)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Naïve-Bayes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5962662" y="1034371"/>
            <a:ext cx="3730644" cy="6397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8" tIns="45709" rIns="91418" bIns="45709" numCol="1" rtlCol="0" anchor="b" anchorCtr="0" compatLnSpc="1">
            <a:prstTxWarp prst="textNoShape">
              <a:avLst/>
            </a:prstTxWarp>
            <a:normAutofit fontScale="92500"/>
          </a:bodyPr>
          <a:lstStyle/>
          <a:p>
            <a:pPr algn="ctr"/>
            <a:r>
              <a:rPr lang="en-IN" sz="2800" u="sng" dirty="0">
                <a:solidFill>
                  <a:srgbClr val="18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6160986" y="1756004"/>
            <a:ext cx="3388241" cy="4769340"/>
          </a:xfrm>
        </p:spPr>
        <p:txBody>
          <a:bodyPr>
            <a:normAutofit fontScale="85000" lnSpcReduction="20000"/>
          </a:bodyPr>
          <a:lstStyle/>
          <a:p>
            <a:pPr marL="266700" indent="-180975">
              <a:lnSpc>
                <a:spcPct val="70000"/>
              </a:lnSpc>
            </a:pPr>
            <a:r>
              <a:rPr lang="en-IN" sz="2400" dirty="0"/>
              <a:t>Clustering &amp; Dimensionality Reduction</a:t>
            </a:r>
          </a:p>
          <a:p>
            <a:pPr marL="447675" lvl="1" indent="-180975">
              <a:lnSpc>
                <a:spcPct val="70000"/>
              </a:lnSpc>
              <a:spcBef>
                <a:spcPts val="600"/>
              </a:spcBef>
            </a:pPr>
            <a:r>
              <a:rPr lang="en-IN" sz="1700" dirty="0"/>
              <a:t>K-means</a:t>
            </a:r>
          </a:p>
          <a:p>
            <a:pPr marL="447675" lvl="1" indent="-180975">
              <a:lnSpc>
                <a:spcPct val="70000"/>
              </a:lnSpc>
            </a:pPr>
            <a:r>
              <a:rPr lang="en-IN" sz="1700" dirty="0"/>
              <a:t>SVD</a:t>
            </a:r>
          </a:p>
          <a:p>
            <a:pPr marL="447675" lvl="1" indent="-180975">
              <a:lnSpc>
                <a:spcPct val="70000"/>
              </a:lnSpc>
            </a:pPr>
            <a:r>
              <a:rPr lang="en-IN" sz="1700" dirty="0"/>
              <a:t>PCA</a:t>
            </a:r>
          </a:p>
          <a:p>
            <a:pPr marL="205740" lvl="1" indent="0">
              <a:lnSpc>
                <a:spcPct val="70000"/>
              </a:lnSpc>
              <a:buNone/>
            </a:pPr>
            <a:endParaRPr lang="en-IN" sz="1700" dirty="0"/>
          </a:p>
          <a:p>
            <a:pPr>
              <a:lnSpc>
                <a:spcPct val="70000"/>
              </a:lnSpc>
            </a:pPr>
            <a:endParaRPr lang="en-IN" sz="2000" dirty="0"/>
          </a:p>
          <a:p>
            <a:pPr marL="266700" indent="-180975">
              <a:lnSpc>
                <a:spcPct val="70000"/>
              </a:lnSpc>
            </a:pPr>
            <a:endParaRPr lang="en-IN" sz="2400" dirty="0"/>
          </a:p>
          <a:p>
            <a:pPr marL="266700" indent="-180975">
              <a:lnSpc>
                <a:spcPct val="70000"/>
              </a:lnSpc>
            </a:pPr>
            <a:r>
              <a:rPr lang="en-IN" sz="2400" dirty="0"/>
              <a:t>Association Analysis</a:t>
            </a:r>
          </a:p>
          <a:p>
            <a:pPr lvl="1">
              <a:lnSpc>
                <a:spcPct val="70000"/>
              </a:lnSpc>
              <a:spcBef>
                <a:spcPts val="600"/>
              </a:spcBef>
            </a:pPr>
            <a:r>
              <a:rPr lang="en-IN" sz="1850" dirty="0" err="1"/>
              <a:t>Apriori</a:t>
            </a:r>
            <a:endParaRPr lang="en-IN" sz="1850" dirty="0"/>
          </a:p>
          <a:p>
            <a:pPr lvl="1">
              <a:lnSpc>
                <a:spcPct val="70000"/>
              </a:lnSpc>
            </a:pPr>
            <a:r>
              <a:rPr lang="en-IN" sz="1850" dirty="0"/>
              <a:t>Market basket analysis  </a:t>
            </a:r>
          </a:p>
          <a:p>
            <a:pPr marL="266700" indent="-180975">
              <a:lnSpc>
                <a:spcPct val="70000"/>
              </a:lnSpc>
            </a:pPr>
            <a:r>
              <a:rPr lang="en-IN" sz="2400" dirty="0"/>
              <a:t>Hidden Markov Model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947410" y="1459835"/>
            <a:ext cx="0" cy="4763994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19536" y="3789040"/>
            <a:ext cx="8352928" cy="0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1157424" y="2539760"/>
            <a:ext cx="1707519" cy="46166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18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385741" y="4693082"/>
            <a:ext cx="1326004" cy="36933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b="1" u="sng">
                <a:solidFill>
                  <a:srgbClr val="1803B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Categorical</a:t>
            </a:r>
          </a:p>
        </p:txBody>
      </p:sp>
    </p:spTree>
    <p:extLst>
      <p:ext uri="{BB962C8B-B14F-4D97-AF65-F5344CB8AC3E}">
        <p14:creationId xmlns:p14="http://schemas.microsoft.com/office/powerpoint/2010/main" val="1290396261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66463" y="188640"/>
            <a:ext cx="7497370" cy="790074"/>
          </a:xfrm>
        </p:spPr>
        <p:txBody>
          <a:bodyPr>
            <a:normAutofit fontScale="90000"/>
          </a:bodyPr>
          <a:lstStyle/>
          <a:p>
            <a:r>
              <a:rPr lang="en-IN" dirty="0"/>
              <a:t>Course philosophy: Always use case study and ..</a:t>
            </a:r>
          </a:p>
        </p:txBody>
      </p:sp>
      <p:sp>
        <p:nvSpPr>
          <p:cNvPr id="8" name="Rounded Rectangle 7"/>
          <p:cNvSpPr>
            <a:spLocks/>
          </p:cNvSpPr>
          <p:nvPr/>
        </p:nvSpPr>
        <p:spPr>
          <a:xfrm>
            <a:off x="2024331" y="1412776"/>
            <a:ext cx="2196000" cy="1948961"/>
          </a:xfrm>
          <a:prstGeom prst="roundRect">
            <a:avLst/>
          </a:prstGeom>
          <a:solidFill>
            <a:srgbClr val="FF33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Cambria"/>
              </a:rPr>
              <a:t>Core Concept</a:t>
            </a:r>
          </a:p>
        </p:txBody>
      </p:sp>
      <p:sp>
        <p:nvSpPr>
          <p:cNvPr id="15" name="Rounded Rectangle 14"/>
          <p:cNvSpPr>
            <a:spLocks/>
          </p:cNvSpPr>
          <p:nvPr/>
        </p:nvSpPr>
        <p:spPr>
          <a:xfrm>
            <a:off x="4751882" y="1412775"/>
            <a:ext cx="2196000" cy="1948962"/>
          </a:xfrm>
          <a:prstGeom prst="roundRect">
            <a:avLst/>
          </a:prstGeom>
          <a:solidFill>
            <a:srgbClr val="18A3E8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Cambria"/>
              </a:rPr>
              <a:t>Visual</a:t>
            </a:r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7608168" y="1412775"/>
            <a:ext cx="2196000" cy="1948962"/>
          </a:xfrm>
          <a:prstGeom prst="roundRect">
            <a:avLst/>
          </a:prstGeom>
          <a:solidFill>
            <a:srgbClr val="6DC84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bg1"/>
                </a:solidFill>
                <a:latin typeface="Cambria"/>
              </a:rPr>
              <a:t>Algorithm</a:t>
            </a:r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2005531" y="3933057"/>
            <a:ext cx="2196000" cy="1948961"/>
          </a:xfrm>
          <a:prstGeom prst="roundRect">
            <a:avLst/>
          </a:prstGeom>
          <a:solidFill>
            <a:srgbClr val="015641"/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Cambria"/>
              </a:rPr>
              <a:t>Practical</a:t>
            </a:r>
          </a:p>
        </p:txBody>
      </p:sp>
      <p:sp>
        <p:nvSpPr>
          <p:cNvPr id="18" name="Rounded Rectangle 17"/>
          <p:cNvSpPr>
            <a:spLocks/>
          </p:cNvSpPr>
          <p:nvPr/>
        </p:nvSpPr>
        <p:spPr>
          <a:xfrm>
            <a:off x="4769539" y="3933057"/>
            <a:ext cx="2196000" cy="194896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Cambria"/>
              </a:rPr>
              <a:t>Implement</a:t>
            </a:r>
          </a:p>
        </p:txBody>
      </p:sp>
      <p:sp>
        <p:nvSpPr>
          <p:cNvPr id="19" name="Rounded Rectangle 18"/>
          <p:cNvSpPr>
            <a:spLocks/>
          </p:cNvSpPr>
          <p:nvPr/>
        </p:nvSpPr>
        <p:spPr>
          <a:xfrm>
            <a:off x="7608168" y="3933057"/>
            <a:ext cx="2196000" cy="194896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Cambria"/>
              </a:rPr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202078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Resources: Datasets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42875" indent="-250825"/>
            <a:r>
              <a:rPr lang="tr-TR" altLang="en-US"/>
              <a:t>UCI Repository: </a:t>
            </a:r>
            <a:r>
              <a:rPr lang="tr-TR" altLang="en-US" sz="200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altLang="en-US" sz="2000">
              <a:solidFill>
                <a:srgbClr val="3333FF"/>
              </a:solidFill>
            </a:endParaRPr>
          </a:p>
          <a:p>
            <a:pPr marL="142875" indent="-250825"/>
            <a:r>
              <a:rPr lang="tr-TR" altLang="en-US"/>
              <a:t>UCI KDD Archive: </a:t>
            </a:r>
            <a:r>
              <a:rPr lang="tr-TR" altLang="en-US" sz="2000">
                <a:hlinkClick r:id="rId3"/>
              </a:rPr>
              <a:t>http://kdd.ics.uci.edu/summary.data.application.html</a:t>
            </a:r>
            <a:endParaRPr lang="tr-TR" altLang="en-US" sz="2000"/>
          </a:p>
          <a:p>
            <a:pPr marL="142875" indent="-250825"/>
            <a:r>
              <a:rPr lang="tr-TR" altLang="en-US"/>
              <a:t>Statlib: </a:t>
            </a:r>
            <a:r>
              <a:rPr lang="tr-TR" altLang="en-US" sz="2000">
                <a:hlinkClick r:id="rId4"/>
              </a:rPr>
              <a:t>http://lib.stat.cmu.edu/</a:t>
            </a:r>
            <a:endParaRPr lang="tr-TR" altLang="en-US" sz="2000"/>
          </a:p>
          <a:p>
            <a:pPr marL="142875" indent="-250825"/>
            <a:r>
              <a:rPr lang="tr-TR" altLang="en-US"/>
              <a:t>Delve: </a:t>
            </a:r>
            <a:r>
              <a:rPr lang="tr-TR" altLang="en-US" sz="2000">
                <a:hlinkClick r:id="rId5"/>
              </a:rPr>
              <a:t>http://www.cs.utoronto.ca/~delve/</a:t>
            </a:r>
            <a:endParaRPr lang="tr-TR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Resources: Journals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Journal of Machine Learning Research </a:t>
            </a:r>
            <a:r>
              <a:rPr lang="tr-TR" altLang="en-US" sz="2400" dirty="0">
                <a:hlinkClick r:id="rId2"/>
              </a:rPr>
              <a:t>www.jmlr.org</a:t>
            </a:r>
            <a:endParaRPr lang="tr-TR" altLang="en-US" sz="2400" dirty="0"/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Machine Learning 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IEEE Transactions on Neural Networks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IEEE Transactions on Pattern Analysis and Machine Intelligence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Annals of Statistics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Journal of the American Statistical Association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036" y="313625"/>
            <a:ext cx="7406640" cy="587152"/>
          </a:xfrm>
        </p:spPr>
        <p:txBody>
          <a:bodyPr>
            <a:normAutofit fontScale="90000"/>
          </a:bodyPr>
          <a:lstStyle/>
          <a:p>
            <a:r>
              <a:rPr lang="en-IN" dirty="0"/>
              <a:t>Human emotions and postures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16" y="5877272"/>
            <a:ext cx="7544909" cy="432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/>
              <a:t>Source</a:t>
            </a:r>
            <a:r>
              <a:rPr lang="en-IN" sz="1200"/>
              <a:t>: “Recognizing Emotions Expressed by Body Pose: a Biologically Inspired Neural Model” by Schindler et al, Neural Networks, 2008, https://goo.gl/kJ3BNg</a:t>
            </a:r>
            <a:endParaRPr lang="en-IN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3771"/>
          <a:stretch/>
        </p:blipFill>
        <p:spPr>
          <a:xfrm>
            <a:off x="2571952" y="1063824"/>
            <a:ext cx="7048096" cy="47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Resources: Conferences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International Conference on Machine Learning (ICML) 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European Conference on Machine Learning (ECML)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Neural Information Processing Systems (NIPS)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Computational Learning </a:t>
            </a:r>
            <a:endParaRPr lang="en-US" altLang="en-US" sz="2400" dirty="0"/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tr-TR" altLang="en-US" sz="2400" dirty="0"/>
              <a:t>International Joint Conference on Artificial Intelligence (IJCAI)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ACM SIGKDD Conference on Knowledge Discovery and Data Mining (KDD)</a:t>
            </a:r>
          </a:p>
          <a:p>
            <a:pPr marL="142875" indent="-250825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IEEE Int. Conf. on Data Mining (ICDM)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had a broad overview of </a:t>
            </a:r>
          </a:p>
          <a:p>
            <a:pPr lvl="1"/>
            <a:r>
              <a:rPr lang="en-IN" dirty="0"/>
              <a:t>machine learning philosophy</a:t>
            </a:r>
          </a:p>
          <a:p>
            <a:pPr lvl="1"/>
            <a:r>
              <a:rPr lang="en-IN" dirty="0"/>
              <a:t>Different algorithms</a:t>
            </a:r>
          </a:p>
          <a:p>
            <a:pPr lvl="1"/>
            <a:r>
              <a:rPr lang="en-IN" dirty="0"/>
              <a:t>Application fields of machine learning</a:t>
            </a:r>
          </a:p>
          <a:p>
            <a:pPr lvl="1"/>
            <a:r>
              <a:rPr lang="en-IN" dirty="0"/>
              <a:t>Examples</a:t>
            </a:r>
          </a:p>
          <a:p>
            <a:r>
              <a:rPr lang="en-IN" sz="2600" dirty="0"/>
              <a:t>Provided links to datasets, journals and conferences related to the machine learning.</a:t>
            </a:r>
          </a:p>
          <a:p>
            <a:r>
              <a:rPr lang="en-IN" sz="2600" dirty="0"/>
              <a:t>We also introduced</a:t>
            </a:r>
          </a:p>
          <a:p>
            <a:pPr lvl="1"/>
            <a:r>
              <a:rPr lang="en-IN" dirty="0"/>
              <a:t>Course content</a:t>
            </a:r>
          </a:p>
          <a:p>
            <a:pPr lvl="1"/>
            <a:r>
              <a:rPr lang="en-IN" dirty="0"/>
              <a:t>recommended approach to master machine learning techniques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4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732214" y="2349500"/>
            <a:ext cx="6935787" cy="565150"/>
          </a:xfrm>
          <a:prstGeom prst="rect">
            <a:avLst/>
          </a:prstGeo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IN" dirty="0"/>
              <a:t>Thank you!</a:t>
            </a:r>
          </a:p>
        </p:txBody>
      </p: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260648"/>
            <a:ext cx="7542822" cy="648072"/>
          </a:xfrm>
        </p:spPr>
        <p:txBody>
          <a:bodyPr>
            <a:noAutofit/>
          </a:bodyPr>
          <a:lstStyle/>
          <a:p>
            <a:r>
              <a:rPr lang="en-IN" sz="2400" dirty="0"/>
              <a:t>Threat Perception in Real Time Security Systems</a:t>
            </a:r>
            <a:endParaRPr lang="en-IN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5" y="1556792"/>
            <a:ext cx="7544909" cy="4320480"/>
          </a:xfrm>
        </p:spPr>
        <p:txBody>
          <a:bodyPr>
            <a:noAutofit/>
          </a:bodyPr>
          <a:lstStyle/>
          <a:p>
            <a:pPr marL="180975" indent="-180975"/>
            <a:r>
              <a:rPr lang="en-IN" dirty="0"/>
              <a:t>Can we recognize emotions </a:t>
            </a:r>
          </a:p>
          <a:p>
            <a:pPr marL="581025" lvl="1" indent="-180975"/>
            <a:r>
              <a:rPr lang="en-IN" sz="2600" dirty="0"/>
              <a:t> from posture  and thermographs? </a:t>
            </a:r>
          </a:p>
          <a:p>
            <a:pPr marL="581025" lvl="1" indent="-180975"/>
            <a:r>
              <a:rPr lang="en-IN" sz="2600" dirty="0"/>
              <a:t> of an individual in a group or crowd?</a:t>
            </a:r>
          </a:p>
          <a:p>
            <a:pPr marL="180975" indent="-180975"/>
            <a:r>
              <a:rPr lang="en-IN" dirty="0"/>
              <a:t>Can we link recognized emotions to predict possible threat from an individual in a crowd monitored using thermographs and gait analysis from video cameras?</a:t>
            </a:r>
          </a:p>
        </p:txBody>
      </p:sp>
    </p:spTree>
    <p:extLst>
      <p:ext uri="{BB962C8B-B14F-4D97-AF65-F5344CB8AC3E}">
        <p14:creationId xmlns:p14="http://schemas.microsoft.com/office/powerpoint/2010/main" val="334830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ular Callout 10"/>
          <p:cNvSpPr/>
          <p:nvPr/>
        </p:nvSpPr>
        <p:spPr>
          <a:xfrm>
            <a:off x="4159147" y="2096072"/>
            <a:ext cx="1367193" cy="936104"/>
          </a:xfrm>
          <a:prstGeom prst="wedgeRectCallout">
            <a:avLst>
              <a:gd name="adj1" fmla="val 103274"/>
              <a:gd name="adj2" fmla="val 58429"/>
            </a:avLst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Algorithm</a:t>
            </a:r>
          </a:p>
        </p:txBody>
      </p:sp>
      <p:sp>
        <p:nvSpPr>
          <p:cNvPr id="15" name="Rounded Rectangle 14"/>
          <p:cNvSpPr/>
          <p:nvPr/>
        </p:nvSpPr>
        <p:spPr>
          <a:xfrm flipH="1">
            <a:off x="1816537" y="2171895"/>
            <a:ext cx="2098366" cy="4416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Good accuracy</a:t>
            </a:r>
          </a:p>
        </p:txBody>
      </p:sp>
      <p:sp>
        <p:nvSpPr>
          <p:cNvPr id="17" name="Rounded Rectangle 16"/>
          <p:cNvSpPr/>
          <p:nvPr/>
        </p:nvSpPr>
        <p:spPr>
          <a:xfrm flipH="1">
            <a:off x="1826627" y="2778284"/>
            <a:ext cx="2087791" cy="3992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Less  uncertainty</a:t>
            </a:r>
          </a:p>
        </p:txBody>
      </p:sp>
      <p:sp>
        <p:nvSpPr>
          <p:cNvPr id="18" name="Rounded Rectangle 17"/>
          <p:cNvSpPr/>
          <p:nvPr/>
        </p:nvSpPr>
        <p:spPr>
          <a:xfrm flipH="1">
            <a:off x="1838326" y="3301321"/>
            <a:ext cx="1992433" cy="5681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Work for group</a:t>
            </a:r>
          </a:p>
          <a:p>
            <a:pPr algn="ctr"/>
            <a:r>
              <a:rPr lang="en-IN" sz="2000" dirty="0"/>
              <a:t> of humans?</a:t>
            </a:r>
          </a:p>
        </p:txBody>
      </p:sp>
      <p:sp>
        <p:nvSpPr>
          <p:cNvPr id="19" name="Rounded Rectangle 18"/>
          <p:cNvSpPr/>
          <p:nvPr/>
        </p:nvSpPr>
        <p:spPr>
          <a:xfrm flipH="1">
            <a:off x="1826510" y="4060500"/>
            <a:ext cx="2004248" cy="4238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Programmable?</a:t>
            </a:r>
          </a:p>
        </p:txBody>
      </p:sp>
      <p:sp>
        <p:nvSpPr>
          <p:cNvPr id="20" name="Rounded Rectangle 19"/>
          <p:cNvSpPr/>
          <p:nvPr/>
        </p:nvSpPr>
        <p:spPr>
          <a:xfrm flipH="1">
            <a:off x="1838890" y="4608135"/>
            <a:ext cx="1991868" cy="4238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Execution time?</a:t>
            </a:r>
          </a:p>
        </p:txBody>
      </p:sp>
      <p:sp>
        <p:nvSpPr>
          <p:cNvPr id="21" name="Rounded Rectangle 20"/>
          <p:cNvSpPr/>
          <p:nvPr/>
        </p:nvSpPr>
        <p:spPr>
          <a:xfrm flipH="1">
            <a:off x="1828800" y="5179547"/>
            <a:ext cx="2001958" cy="4238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Is it scalable?</a:t>
            </a:r>
          </a:p>
        </p:txBody>
      </p:sp>
      <p:sp>
        <p:nvSpPr>
          <p:cNvPr id="28" name="Freeform 27"/>
          <p:cNvSpPr/>
          <p:nvPr/>
        </p:nvSpPr>
        <p:spPr>
          <a:xfrm>
            <a:off x="6148248" y="788888"/>
            <a:ext cx="2184043" cy="414615"/>
          </a:xfrm>
          <a:custGeom>
            <a:avLst/>
            <a:gdLst>
              <a:gd name="connsiteX0" fmla="*/ 0 w 2546591"/>
              <a:gd name="connsiteY0" fmla="*/ 69104 h 414615"/>
              <a:gd name="connsiteX1" fmla="*/ 69104 w 2546591"/>
              <a:gd name="connsiteY1" fmla="*/ 0 h 414615"/>
              <a:gd name="connsiteX2" fmla="*/ 2477487 w 2546591"/>
              <a:gd name="connsiteY2" fmla="*/ 0 h 414615"/>
              <a:gd name="connsiteX3" fmla="*/ 2546591 w 2546591"/>
              <a:gd name="connsiteY3" fmla="*/ 69104 h 414615"/>
              <a:gd name="connsiteX4" fmla="*/ 2546591 w 2546591"/>
              <a:gd name="connsiteY4" fmla="*/ 345511 h 414615"/>
              <a:gd name="connsiteX5" fmla="*/ 2477487 w 2546591"/>
              <a:gd name="connsiteY5" fmla="*/ 414615 h 414615"/>
              <a:gd name="connsiteX6" fmla="*/ 69104 w 2546591"/>
              <a:gd name="connsiteY6" fmla="*/ 414615 h 414615"/>
              <a:gd name="connsiteX7" fmla="*/ 0 w 2546591"/>
              <a:gd name="connsiteY7" fmla="*/ 345511 h 414615"/>
              <a:gd name="connsiteX8" fmla="*/ 0 w 2546591"/>
              <a:gd name="connsiteY8" fmla="*/ 69104 h 4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14615">
                <a:moveTo>
                  <a:pt x="0" y="69104"/>
                </a:moveTo>
                <a:cubicBezTo>
                  <a:pt x="0" y="30939"/>
                  <a:pt x="30939" y="0"/>
                  <a:pt x="69104" y="0"/>
                </a:cubicBezTo>
                <a:lnTo>
                  <a:pt x="2477487" y="0"/>
                </a:lnTo>
                <a:cubicBezTo>
                  <a:pt x="2515652" y="0"/>
                  <a:pt x="2546591" y="30939"/>
                  <a:pt x="2546591" y="69104"/>
                </a:cubicBezTo>
                <a:lnTo>
                  <a:pt x="2546591" y="345511"/>
                </a:lnTo>
                <a:cubicBezTo>
                  <a:pt x="2546591" y="383676"/>
                  <a:pt x="2515652" y="414615"/>
                  <a:pt x="2477487" y="414615"/>
                </a:cubicBezTo>
                <a:lnTo>
                  <a:pt x="69104" y="414615"/>
                </a:lnTo>
                <a:cubicBezTo>
                  <a:pt x="30939" y="414615"/>
                  <a:pt x="0" y="383676"/>
                  <a:pt x="0" y="345511"/>
                </a:cubicBezTo>
                <a:lnTo>
                  <a:pt x="0" y="691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440" tIns="96440" rIns="96440" bIns="9644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What resolution?</a:t>
            </a:r>
          </a:p>
        </p:txBody>
      </p:sp>
      <p:sp>
        <p:nvSpPr>
          <p:cNvPr id="29" name="Freeform 28"/>
          <p:cNvSpPr/>
          <p:nvPr/>
        </p:nvSpPr>
        <p:spPr>
          <a:xfrm>
            <a:off x="8433487" y="770380"/>
            <a:ext cx="1950436" cy="414615"/>
          </a:xfrm>
          <a:custGeom>
            <a:avLst/>
            <a:gdLst>
              <a:gd name="connsiteX0" fmla="*/ 0 w 2546591"/>
              <a:gd name="connsiteY0" fmla="*/ 69104 h 414615"/>
              <a:gd name="connsiteX1" fmla="*/ 69104 w 2546591"/>
              <a:gd name="connsiteY1" fmla="*/ 0 h 414615"/>
              <a:gd name="connsiteX2" fmla="*/ 2477487 w 2546591"/>
              <a:gd name="connsiteY2" fmla="*/ 0 h 414615"/>
              <a:gd name="connsiteX3" fmla="*/ 2546591 w 2546591"/>
              <a:gd name="connsiteY3" fmla="*/ 69104 h 414615"/>
              <a:gd name="connsiteX4" fmla="*/ 2546591 w 2546591"/>
              <a:gd name="connsiteY4" fmla="*/ 345511 h 414615"/>
              <a:gd name="connsiteX5" fmla="*/ 2477487 w 2546591"/>
              <a:gd name="connsiteY5" fmla="*/ 414615 h 414615"/>
              <a:gd name="connsiteX6" fmla="*/ 69104 w 2546591"/>
              <a:gd name="connsiteY6" fmla="*/ 414615 h 414615"/>
              <a:gd name="connsiteX7" fmla="*/ 0 w 2546591"/>
              <a:gd name="connsiteY7" fmla="*/ 345511 h 414615"/>
              <a:gd name="connsiteX8" fmla="*/ 0 w 2546591"/>
              <a:gd name="connsiteY8" fmla="*/ 69104 h 41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14615">
                <a:moveTo>
                  <a:pt x="0" y="69104"/>
                </a:moveTo>
                <a:cubicBezTo>
                  <a:pt x="0" y="30939"/>
                  <a:pt x="30939" y="0"/>
                  <a:pt x="69104" y="0"/>
                </a:cubicBezTo>
                <a:lnTo>
                  <a:pt x="2477487" y="0"/>
                </a:lnTo>
                <a:cubicBezTo>
                  <a:pt x="2515652" y="0"/>
                  <a:pt x="2546591" y="30939"/>
                  <a:pt x="2546591" y="69104"/>
                </a:cubicBezTo>
                <a:lnTo>
                  <a:pt x="2546591" y="345511"/>
                </a:lnTo>
                <a:cubicBezTo>
                  <a:pt x="2546591" y="383676"/>
                  <a:pt x="2515652" y="414615"/>
                  <a:pt x="2477487" y="414615"/>
                </a:cubicBezTo>
                <a:lnTo>
                  <a:pt x="69104" y="414615"/>
                </a:lnTo>
                <a:cubicBezTo>
                  <a:pt x="30939" y="414615"/>
                  <a:pt x="0" y="383676"/>
                  <a:pt x="0" y="345511"/>
                </a:cubicBezTo>
                <a:lnTo>
                  <a:pt x="0" y="6910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440" tIns="96440" rIns="96440" bIns="96440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Video camera</a:t>
            </a:r>
          </a:p>
        </p:txBody>
      </p:sp>
      <p:sp>
        <p:nvSpPr>
          <p:cNvPr id="30" name="Freeform 29"/>
          <p:cNvSpPr/>
          <p:nvPr/>
        </p:nvSpPr>
        <p:spPr>
          <a:xfrm>
            <a:off x="6149864" y="1277535"/>
            <a:ext cx="2182427" cy="360249"/>
          </a:xfrm>
          <a:custGeom>
            <a:avLst/>
            <a:gdLst>
              <a:gd name="connsiteX0" fmla="*/ 0 w 2546591"/>
              <a:gd name="connsiteY0" fmla="*/ 71551 h 429298"/>
              <a:gd name="connsiteX1" fmla="*/ 71551 w 2546591"/>
              <a:gd name="connsiteY1" fmla="*/ 0 h 429298"/>
              <a:gd name="connsiteX2" fmla="*/ 2475040 w 2546591"/>
              <a:gd name="connsiteY2" fmla="*/ 0 h 429298"/>
              <a:gd name="connsiteX3" fmla="*/ 2546591 w 2546591"/>
              <a:gd name="connsiteY3" fmla="*/ 71551 h 429298"/>
              <a:gd name="connsiteX4" fmla="*/ 2546591 w 2546591"/>
              <a:gd name="connsiteY4" fmla="*/ 357747 h 429298"/>
              <a:gd name="connsiteX5" fmla="*/ 2475040 w 2546591"/>
              <a:gd name="connsiteY5" fmla="*/ 429298 h 429298"/>
              <a:gd name="connsiteX6" fmla="*/ 71551 w 2546591"/>
              <a:gd name="connsiteY6" fmla="*/ 429298 h 429298"/>
              <a:gd name="connsiteX7" fmla="*/ 0 w 2546591"/>
              <a:gd name="connsiteY7" fmla="*/ 357747 h 429298"/>
              <a:gd name="connsiteX8" fmla="*/ 0 w 2546591"/>
              <a:gd name="connsiteY8" fmla="*/ 71551 h 42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29298">
                <a:moveTo>
                  <a:pt x="0" y="71551"/>
                </a:moveTo>
                <a:cubicBezTo>
                  <a:pt x="0" y="32034"/>
                  <a:pt x="32034" y="0"/>
                  <a:pt x="71551" y="0"/>
                </a:cubicBezTo>
                <a:lnTo>
                  <a:pt x="2475040" y="0"/>
                </a:lnTo>
                <a:cubicBezTo>
                  <a:pt x="2514557" y="0"/>
                  <a:pt x="2546591" y="32034"/>
                  <a:pt x="2546591" y="71551"/>
                </a:cubicBezTo>
                <a:lnTo>
                  <a:pt x="2546591" y="357747"/>
                </a:lnTo>
                <a:cubicBezTo>
                  <a:pt x="2546591" y="397264"/>
                  <a:pt x="2514557" y="429298"/>
                  <a:pt x="2475040" y="429298"/>
                </a:cubicBezTo>
                <a:lnTo>
                  <a:pt x="71551" y="429298"/>
                </a:lnTo>
                <a:cubicBezTo>
                  <a:pt x="32034" y="429298"/>
                  <a:pt x="0" y="397264"/>
                  <a:pt x="0" y="357747"/>
                </a:cubicBezTo>
                <a:lnTo>
                  <a:pt x="0" y="7155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157" tIns="97157" rIns="97157" bIns="97157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Infra red camera</a:t>
            </a:r>
          </a:p>
        </p:txBody>
      </p:sp>
      <p:sp>
        <p:nvSpPr>
          <p:cNvPr id="31" name="Freeform 30"/>
          <p:cNvSpPr/>
          <p:nvPr/>
        </p:nvSpPr>
        <p:spPr>
          <a:xfrm>
            <a:off x="8417416" y="1244790"/>
            <a:ext cx="2002653" cy="425737"/>
          </a:xfrm>
          <a:custGeom>
            <a:avLst/>
            <a:gdLst>
              <a:gd name="connsiteX0" fmla="*/ 0 w 2546591"/>
              <a:gd name="connsiteY0" fmla="*/ 70958 h 425737"/>
              <a:gd name="connsiteX1" fmla="*/ 70958 w 2546591"/>
              <a:gd name="connsiteY1" fmla="*/ 0 h 425737"/>
              <a:gd name="connsiteX2" fmla="*/ 2475633 w 2546591"/>
              <a:gd name="connsiteY2" fmla="*/ 0 h 425737"/>
              <a:gd name="connsiteX3" fmla="*/ 2546591 w 2546591"/>
              <a:gd name="connsiteY3" fmla="*/ 70958 h 425737"/>
              <a:gd name="connsiteX4" fmla="*/ 2546591 w 2546591"/>
              <a:gd name="connsiteY4" fmla="*/ 354779 h 425737"/>
              <a:gd name="connsiteX5" fmla="*/ 2475633 w 2546591"/>
              <a:gd name="connsiteY5" fmla="*/ 425737 h 425737"/>
              <a:gd name="connsiteX6" fmla="*/ 70958 w 2546591"/>
              <a:gd name="connsiteY6" fmla="*/ 425737 h 425737"/>
              <a:gd name="connsiteX7" fmla="*/ 0 w 2546591"/>
              <a:gd name="connsiteY7" fmla="*/ 354779 h 425737"/>
              <a:gd name="connsiteX8" fmla="*/ 0 w 2546591"/>
              <a:gd name="connsiteY8" fmla="*/ 70958 h 42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25737">
                <a:moveTo>
                  <a:pt x="0" y="70958"/>
                </a:moveTo>
                <a:cubicBezTo>
                  <a:pt x="0" y="31769"/>
                  <a:pt x="31769" y="0"/>
                  <a:pt x="70958" y="0"/>
                </a:cubicBezTo>
                <a:lnTo>
                  <a:pt x="2475633" y="0"/>
                </a:lnTo>
                <a:cubicBezTo>
                  <a:pt x="2514822" y="0"/>
                  <a:pt x="2546591" y="31769"/>
                  <a:pt x="2546591" y="70958"/>
                </a:cubicBezTo>
                <a:lnTo>
                  <a:pt x="2546591" y="354779"/>
                </a:lnTo>
                <a:cubicBezTo>
                  <a:pt x="2546591" y="393968"/>
                  <a:pt x="2514822" y="425737"/>
                  <a:pt x="2475633" y="425737"/>
                </a:cubicBezTo>
                <a:lnTo>
                  <a:pt x="70958" y="425737"/>
                </a:lnTo>
                <a:cubicBezTo>
                  <a:pt x="31769" y="425737"/>
                  <a:pt x="0" y="393968"/>
                  <a:pt x="0" y="354779"/>
                </a:cubicBezTo>
                <a:lnTo>
                  <a:pt x="0" y="70958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983" tIns="96983" rIns="96983" bIns="9698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Corbel" panose="020B0503020204020204"/>
              </a:rPr>
              <a:t>Storage devices </a:t>
            </a:r>
            <a:endParaRPr lang="en-US" sz="2000" dirty="0">
              <a:latin typeface="Corbel" panose="020B0503020204020204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771068" y="1682903"/>
            <a:ext cx="2546591" cy="425737"/>
          </a:xfrm>
          <a:custGeom>
            <a:avLst/>
            <a:gdLst>
              <a:gd name="connsiteX0" fmla="*/ 0 w 2546591"/>
              <a:gd name="connsiteY0" fmla="*/ 70958 h 425737"/>
              <a:gd name="connsiteX1" fmla="*/ 70958 w 2546591"/>
              <a:gd name="connsiteY1" fmla="*/ 0 h 425737"/>
              <a:gd name="connsiteX2" fmla="*/ 2475633 w 2546591"/>
              <a:gd name="connsiteY2" fmla="*/ 0 h 425737"/>
              <a:gd name="connsiteX3" fmla="*/ 2546591 w 2546591"/>
              <a:gd name="connsiteY3" fmla="*/ 70958 h 425737"/>
              <a:gd name="connsiteX4" fmla="*/ 2546591 w 2546591"/>
              <a:gd name="connsiteY4" fmla="*/ 354779 h 425737"/>
              <a:gd name="connsiteX5" fmla="*/ 2475633 w 2546591"/>
              <a:gd name="connsiteY5" fmla="*/ 425737 h 425737"/>
              <a:gd name="connsiteX6" fmla="*/ 70958 w 2546591"/>
              <a:gd name="connsiteY6" fmla="*/ 425737 h 425737"/>
              <a:gd name="connsiteX7" fmla="*/ 0 w 2546591"/>
              <a:gd name="connsiteY7" fmla="*/ 354779 h 425737"/>
              <a:gd name="connsiteX8" fmla="*/ 0 w 2546591"/>
              <a:gd name="connsiteY8" fmla="*/ 70958 h 42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25737">
                <a:moveTo>
                  <a:pt x="0" y="70958"/>
                </a:moveTo>
                <a:cubicBezTo>
                  <a:pt x="0" y="31769"/>
                  <a:pt x="31769" y="0"/>
                  <a:pt x="70958" y="0"/>
                </a:cubicBezTo>
                <a:lnTo>
                  <a:pt x="2475633" y="0"/>
                </a:lnTo>
                <a:cubicBezTo>
                  <a:pt x="2514822" y="0"/>
                  <a:pt x="2546591" y="31769"/>
                  <a:pt x="2546591" y="70958"/>
                </a:cubicBezTo>
                <a:lnTo>
                  <a:pt x="2546591" y="354779"/>
                </a:lnTo>
                <a:cubicBezTo>
                  <a:pt x="2546591" y="393968"/>
                  <a:pt x="2514822" y="425737"/>
                  <a:pt x="2475633" y="425737"/>
                </a:cubicBezTo>
                <a:lnTo>
                  <a:pt x="70958" y="425737"/>
                </a:lnTo>
                <a:cubicBezTo>
                  <a:pt x="31769" y="425737"/>
                  <a:pt x="0" y="393968"/>
                  <a:pt x="0" y="354779"/>
                </a:cubicBezTo>
                <a:lnTo>
                  <a:pt x="0" y="70958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983" tIns="96983" rIns="96983" bIns="9698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latin typeface="Corbel" panose="020B0503020204020204"/>
              </a:rPr>
              <a:t>Data transfer speeds</a:t>
            </a:r>
            <a:endParaRPr lang="en-US" sz="2000" dirty="0">
              <a:latin typeface="Corbel" panose="020B0503020204020204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695629" y="2138960"/>
            <a:ext cx="2431113" cy="425737"/>
          </a:xfrm>
          <a:custGeom>
            <a:avLst/>
            <a:gdLst>
              <a:gd name="connsiteX0" fmla="*/ 0 w 2546591"/>
              <a:gd name="connsiteY0" fmla="*/ 70958 h 425737"/>
              <a:gd name="connsiteX1" fmla="*/ 70958 w 2546591"/>
              <a:gd name="connsiteY1" fmla="*/ 0 h 425737"/>
              <a:gd name="connsiteX2" fmla="*/ 2475633 w 2546591"/>
              <a:gd name="connsiteY2" fmla="*/ 0 h 425737"/>
              <a:gd name="connsiteX3" fmla="*/ 2546591 w 2546591"/>
              <a:gd name="connsiteY3" fmla="*/ 70958 h 425737"/>
              <a:gd name="connsiteX4" fmla="*/ 2546591 w 2546591"/>
              <a:gd name="connsiteY4" fmla="*/ 354779 h 425737"/>
              <a:gd name="connsiteX5" fmla="*/ 2475633 w 2546591"/>
              <a:gd name="connsiteY5" fmla="*/ 425737 h 425737"/>
              <a:gd name="connsiteX6" fmla="*/ 70958 w 2546591"/>
              <a:gd name="connsiteY6" fmla="*/ 425737 h 425737"/>
              <a:gd name="connsiteX7" fmla="*/ 0 w 2546591"/>
              <a:gd name="connsiteY7" fmla="*/ 354779 h 425737"/>
              <a:gd name="connsiteX8" fmla="*/ 0 w 2546591"/>
              <a:gd name="connsiteY8" fmla="*/ 70958 h 42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6591" h="425737">
                <a:moveTo>
                  <a:pt x="0" y="70958"/>
                </a:moveTo>
                <a:cubicBezTo>
                  <a:pt x="0" y="31769"/>
                  <a:pt x="31769" y="0"/>
                  <a:pt x="70958" y="0"/>
                </a:cubicBezTo>
                <a:lnTo>
                  <a:pt x="2475633" y="0"/>
                </a:lnTo>
                <a:cubicBezTo>
                  <a:pt x="2514822" y="0"/>
                  <a:pt x="2546591" y="31769"/>
                  <a:pt x="2546591" y="70958"/>
                </a:cubicBezTo>
                <a:lnTo>
                  <a:pt x="2546591" y="354779"/>
                </a:lnTo>
                <a:cubicBezTo>
                  <a:pt x="2546591" y="393968"/>
                  <a:pt x="2514822" y="425737"/>
                  <a:pt x="2475633" y="425737"/>
                </a:cubicBezTo>
                <a:lnTo>
                  <a:pt x="70958" y="425737"/>
                </a:lnTo>
                <a:cubicBezTo>
                  <a:pt x="31769" y="425737"/>
                  <a:pt x="0" y="393968"/>
                  <a:pt x="0" y="354779"/>
                </a:cubicBezTo>
                <a:lnTo>
                  <a:pt x="0" y="70958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983" tIns="96983" rIns="96983" bIns="9698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latin typeface="Corbel" panose="020B0503020204020204"/>
              </a:rPr>
              <a:t>Programmable chips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824565" y="2595017"/>
            <a:ext cx="4536506" cy="3801571"/>
            <a:chOff x="3251565" y="2645618"/>
            <a:chExt cx="4536506" cy="3801571"/>
          </a:xfrm>
        </p:grpSpPr>
        <p:pic>
          <p:nvPicPr>
            <p:cNvPr id="12" name="Picture 5" descr="http://gestisoft.com/wp-content/uploads/2013/09/Business-Intelligenc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565" y="4360958"/>
              <a:ext cx="1872208" cy="2086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Cloud Callout 12"/>
            <p:cNvSpPr/>
            <p:nvPr/>
          </p:nvSpPr>
          <p:spPr>
            <a:xfrm>
              <a:off x="4187670" y="2645618"/>
              <a:ext cx="3600401" cy="2206990"/>
            </a:xfrm>
            <a:prstGeom prst="cloudCallout">
              <a:avLst>
                <a:gd name="adj1" fmla="val -30153"/>
                <a:gd name="adj2" fmla="val 5959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108000" rIns="0" bIns="36000" rtlCol="0" anchor="ctr" anchorCtr="1">
              <a:normAutofit fontScale="55000" lnSpcReduction="20000"/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Identify Emotions from Body Temperature Distributions</a:t>
              </a:r>
            </a:p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and Posture of humans </a:t>
              </a:r>
            </a:p>
            <a:p>
              <a:pPr algn="ctr"/>
              <a:endParaRPr lang="en-IN" dirty="0"/>
            </a:p>
          </p:txBody>
        </p:sp>
      </p:grpSp>
      <p:sp>
        <p:nvSpPr>
          <p:cNvPr id="24" name="Oval Callout 23"/>
          <p:cNvSpPr/>
          <p:nvPr/>
        </p:nvSpPr>
        <p:spPr>
          <a:xfrm>
            <a:off x="9126742" y="1845627"/>
            <a:ext cx="1345477" cy="719914"/>
          </a:xfrm>
          <a:prstGeom prst="wedgeEllipseCallout">
            <a:avLst>
              <a:gd name="adj1" fmla="val -53495"/>
              <a:gd name="adj2" fmla="val 1615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Data?</a:t>
            </a:r>
          </a:p>
        </p:txBody>
      </p:sp>
      <p:sp>
        <p:nvSpPr>
          <p:cNvPr id="35" name="Line Callout 3 (Border and Accent Bar) 34"/>
          <p:cNvSpPr/>
          <p:nvPr/>
        </p:nvSpPr>
        <p:spPr>
          <a:xfrm>
            <a:off x="2238684" y="1203502"/>
            <a:ext cx="7128626" cy="744456"/>
          </a:xfrm>
          <a:prstGeom prst="accentBorderCallout3">
            <a:avLst>
              <a:gd name="adj1" fmla="val 15640"/>
              <a:gd name="adj2" fmla="val -1854"/>
              <a:gd name="adj3" fmla="val 15641"/>
              <a:gd name="adj4" fmla="val -6712"/>
              <a:gd name="adj5" fmla="val 113868"/>
              <a:gd name="adj6" fmla="val -6554"/>
              <a:gd name="adj7" fmla="val 114909"/>
              <a:gd name="adj8" fmla="val 26882"/>
            </a:avLst>
          </a:prstGeom>
          <a:solidFill>
            <a:schemeClr val="accent2">
              <a:lumMod val="20000"/>
              <a:lumOff val="80000"/>
              <a:alpha val="98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Correlate and Classify Acquired Images Into Predefined Set of Emotions Based on Temperature Distribution And Postures</a:t>
            </a:r>
          </a:p>
        </p:txBody>
      </p:sp>
    </p:spTree>
    <p:extLst>
      <p:ext uri="{BB962C8B-B14F-4D97-AF65-F5344CB8AC3E}">
        <p14:creationId xmlns:p14="http://schemas.microsoft.com/office/powerpoint/2010/main" val="1208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116632"/>
            <a:ext cx="7406640" cy="731168"/>
          </a:xfrm>
        </p:spPr>
        <p:txBody>
          <a:bodyPr>
            <a:normAutofit fontScale="90000"/>
          </a:bodyPr>
          <a:lstStyle/>
          <a:p>
            <a:r>
              <a:rPr lang="en-IN" dirty="0"/>
              <a:t>Threat Perception in Real Time Security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212" y="1268761"/>
            <a:ext cx="7404653" cy="5040561"/>
          </a:xfrm>
        </p:spPr>
        <p:txBody>
          <a:bodyPr>
            <a:normAutofit/>
          </a:bodyPr>
          <a:lstStyle/>
          <a:p>
            <a:pPr marL="361950" indent="-276225"/>
            <a:r>
              <a:rPr lang="en-IN" sz="2400" dirty="0"/>
              <a:t>Desired features of an algorithm </a:t>
            </a:r>
          </a:p>
          <a:p>
            <a:pPr marL="762000" lvl="1" indent="-276225"/>
            <a:r>
              <a:rPr lang="en-IN" sz="2200" dirty="0"/>
              <a:t>Programmable/ Automate</a:t>
            </a:r>
          </a:p>
          <a:p>
            <a:pPr marL="762000" lvl="1" indent="-276225"/>
            <a:r>
              <a:rPr lang="en-IN" sz="2200" dirty="0"/>
              <a:t>Realistic computation time</a:t>
            </a:r>
          </a:p>
          <a:p>
            <a:pPr marL="762000" lvl="1" indent="-276225"/>
            <a:r>
              <a:rPr lang="en-IN" sz="2200" dirty="0"/>
              <a:t>Accurate and Precise, independent of data accuracy/precision</a:t>
            </a:r>
          </a:p>
          <a:p>
            <a:pPr marL="361950" indent="-276225"/>
            <a:r>
              <a:rPr lang="en-IN" sz="2400" dirty="0"/>
              <a:t>Considerations for the data</a:t>
            </a:r>
          </a:p>
          <a:p>
            <a:pPr marL="762000" lvl="1" indent="-276225"/>
            <a:r>
              <a:rPr lang="en-IN" sz="2200" dirty="0"/>
              <a:t>Required accuracy and precision in thermograph and video resolution, magnification</a:t>
            </a:r>
            <a:endParaRPr lang="en-IN" dirty="0"/>
          </a:p>
          <a:p>
            <a:pPr marL="361950" indent="-276225"/>
            <a:r>
              <a:rPr lang="en-IN" sz="2400" dirty="0"/>
              <a:t>How can we automate/program this task?</a:t>
            </a:r>
          </a:p>
          <a:p>
            <a:pPr marL="628650" lvl="1" indent="-2667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Possibly embed this into camera chip and link it to the security system?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b="1" dirty="0"/>
              <a:t>See: </a:t>
            </a:r>
            <a:r>
              <a:rPr lang="en-IN" sz="1100" b="1" i="1" dirty="0"/>
              <a:t>Multi-sensor Surveillance Systems: The Fusion Perspective, edited by </a:t>
            </a:r>
            <a:r>
              <a:rPr lang="en-IN" sz="1100" dirty="0"/>
              <a:t> </a:t>
            </a:r>
            <a:r>
              <a:rPr lang="en-IN" sz="1100" dirty="0" err="1"/>
              <a:t>Gian</a:t>
            </a:r>
            <a:r>
              <a:rPr lang="en-IN" sz="1100" dirty="0"/>
              <a:t> Luca </a:t>
            </a:r>
            <a:r>
              <a:rPr lang="en-IN" sz="1100" dirty="0" err="1"/>
              <a:t>Foresti</a:t>
            </a:r>
            <a:r>
              <a:rPr lang="en-IN" sz="1100" dirty="0"/>
              <a:t>, Carlo S. </a:t>
            </a:r>
            <a:r>
              <a:rPr lang="en-IN" sz="1100" dirty="0" err="1"/>
              <a:t>Regazzoni</a:t>
            </a:r>
            <a:r>
              <a:rPr lang="en-IN" sz="1100" dirty="0"/>
              <a:t>, </a:t>
            </a:r>
            <a:r>
              <a:rPr lang="en-IN" sz="1100" dirty="0" err="1"/>
              <a:t>Pramod</a:t>
            </a:r>
            <a:r>
              <a:rPr lang="en-IN" sz="1100" dirty="0"/>
              <a:t> K. </a:t>
            </a:r>
            <a:r>
              <a:rPr lang="en-IN" sz="1100" dirty="0" err="1"/>
              <a:t>Varshney</a:t>
            </a:r>
            <a:r>
              <a:rPr lang="en-IN" sz="1100" dirty="0"/>
              <a:t>, Google books URL: https://goo.gl/m10vAG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165668" y="188640"/>
            <a:ext cx="7406640" cy="947738"/>
          </a:xfrm>
        </p:spPr>
        <p:txBody>
          <a:bodyPr/>
          <a:lstStyle/>
          <a:p>
            <a:r>
              <a:rPr lang="en-IN" altLang="en-US" sz="3600" dirty="0"/>
              <a:t>Outline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2788" y="1628800"/>
            <a:ext cx="7772400" cy="4392588"/>
          </a:xfrm>
        </p:spPr>
        <p:txBody>
          <a:bodyPr>
            <a:normAutofit/>
          </a:bodyPr>
          <a:lstStyle/>
          <a:p>
            <a:pPr marL="142875" indent="-250825">
              <a:spcBef>
                <a:spcPts val="1200"/>
              </a:spcBef>
            </a:pPr>
            <a:r>
              <a:rPr lang="en-IN" altLang="en-US" dirty="0"/>
              <a:t>What is Machine Learning?</a:t>
            </a:r>
          </a:p>
          <a:p>
            <a:pPr marL="142875" indent="-250825">
              <a:spcBef>
                <a:spcPts val="1200"/>
              </a:spcBef>
            </a:pPr>
            <a:r>
              <a:rPr lang="en-IN" altLang="en-US" dirty="0"/>
              <a:t>What machine learning can do?</a:t>
            </a:r>
          </a:p>
          <a:p>
            <a:pPr marL="142875" indent="-250825">
              <a:spcBef>
                <a:spcPts val="1200"/>
              </a:spcBef>
            </a:pPr>
            <a:r>
              <a:rPr lang="en-IN" altLang="en-US" dirty="0"/>
              <a:t>Machine learning models/algorithms</a:t>
            </a:r>
          </a:p>
          <a:p>
            <a:pPr marL="142875" indent="-250825">
              <a:spcBef>
                <a:spcPts val="1200"/>
              </a:spcBef>
            </a:pPr>
            <a:r>
              <a:rPr lang="en-IN" altLang="en-US" dirty="0"/>
              <a:t>Design of Machine Learning Study</a:t>
            </a:r>
          </a:p>
          <a:p>
            <a:pPr marL="142875" indent="-250825">
              <a:spcBef>
                <a:spcPts val="1200"/>
              </a:spcBef>
            </a:pPr>
            <a:r>
              <a:rPr lang="en-IN" altLang="en-US" dirty="0"/>
              <a:t>Goals and Objectives of This Module</a:t>
            </a:r>
          </a:p>
          <a:p>
            <a:pPr marL="142875" indent="-250825">
              <a:spcBef>
                <a:spcPts val="1200"/>
              </a:spcBef>
            </a:pPr>
            <a:r>
              <a:rPr lang="en-IN" altLang="en-US" dirty="0"/>
              <a:t>Summary and Comments</a:t>
            </a:r>
          </a:p>
        </p:txBody>
      </p:sp>
    </p:spTree>
    <p:extLst>
      <p:ext uri="{BB962C8B-B14F-4D97-AF65-F5344CB8AC3E}">
        <p14:creationId xmlns:p14="http://schemas.microsoft.com/office/powerpoint/2010/main" val="159972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851" y="260351"/>
            <a:ext cx="7407275" cy="874713"/>
          </a:xfrm>
        </p:spPr>
        <p:txBody>
          <a:bodyPr/>
          <a:lstStyle/>
          <a:p>
            <a:r>
              <a:rPr lang="tr-TR" altLang="en-US" sz="3600" dirty="0"/>
              <a:t>Wh</a:t>
            </a:r>
            <a:r>
              <a:rPr lang="en-IN" altLang="en-US" sz="3600" dirty="0"/>
              <a:t>at is </a:t>
            </a:r>
            <a:r>
              <a:rPr lang="tr-TR" altLang="en-US" sz="3600" dirty="0"/>
              <a:t> “</a:t>
            </a:r>
            <a:r>
              <a:rPr lang="en-IN" altLang="en-US" sz="3600" dirty="0"/>
              <a:t>Machine </a:t>
            </a:r>
            <a:r>
              <a:rPr lang="tr-TR" altLang="en-US" sz="3600" dirty="0"/>
              <a:t>Learn</a:t>
            </a:r>
            <a:r>
              <a:rPr lang="en-IN" altLang="en-US" sz="3600" dirty="0" err="1"/>
              <a:t>ing</a:t>
            </a:r>
            <a:r>
              <a:rPr lang="tr-TR" altLang="en-US" dirty="0"/>
              <a:t>”?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354263" y="1135064"/>
            <a:ext cx="7404100" cy="5102225"/>
          </a:xfrm>
        </p:spPr>
        <p:txBody>
          <a:bodyPr rtlCol="0">
            <a:noAutofit/>
          </a:bodyPr>
          <a:lstStyle/>
          <a:p>
            <a:pPr marL="376238" indent="-250825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2400" dirty="0"/>
              <a:t>Algorithms and techniques used for data analytics </a:t>
            </a:r>
          </a:p>
          <a:p>
            <a:pPr marL="376238" indent="-250825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altLang="en-US" sz="2400" dirty="0"/>
              <a:t>Studies how to </a:t>
            </a:r>
            <a:r>
              <a:rPr lang="en-IN" altLang="en-US" sz="2400" b="1" u="sng" dirty="0"/>
              <a:t>automatically learn </a:t>
            </a:r>
            <a:r>
              <a:rPr lang="en-IN" altLang="en-US" sz="2400" dirty="0"/>
              <a:t> to make accurate predictions based on past observations</a:t>
            </a:r>
          </a:p>
          <a:p>
            <a:pPr marL="376238" indent="-250825">
              <a:spcBef>
                <a:spcPts val="600"/>
              </a:spcBef>
              <a:spcAft>
                <a:spcPts val="600"/>
              </a:spcAft>
              <a:defRPr/>
            </a:pPr>
            <a:r>
              <a:rPr lang="tr-TR" altLang="en-US" sz="2400" dirty="0"/>
              <a:t>Machine learning is </a:t>
            </a:r>
            <a:r>
              <a:rPr lang="tr-TR" altLang="en-US" sz="2400" u="sng" dirty="0"/>
              <a:t>programming</a:t>
            </a:r>
            <a:r>
              <a:rPr lang="tr-TR" altLang="en-US" sz="2400" dirty="0"/>
              <a:t> computers to optimize a performance criterion </a:t>
            </a:r>
            <a:r>
              <a:rPr lang="en-IN" altLang="en-US" sz="2400" dirty="0"/>
              <a:t>by tuning set of parameters . These tuned programs then perform same task on unseen data. </a:t>
            </a:r>
            <a:endParaRPr lang="en-IN" sz="2400" dirty="0"/>
          </a:p>
          <a:p>
            <a:pPr marL="548640" lvl="2">
              <a:defRPr/>
            </a:pPr>
            <a:endParaRPr lang="en-IN" sz="2400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8446764" y="5655373"/>
            <a:ext cx="0" cy="397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505352" y="3789040"/>
            <a:ext cx="7101922" cy="2599158"/>
            <a:chOff x="1006852" y="3434876"/>
            <a:chExt cx="7101922" cy="2599158"/>
          </a:xfrm>
        </p:grpSpPr>
        <p:sp>
          <p:nvSpPr>
            <p:cNvPr id="3" name="Rounded Rectangle 2"/>
            <p:cNvSpPr/>
            <p:nvPr/>
          </p:nvSpPr>
          <p:spPr>
            <a:xfrm>
              <a:off x="2983641" y="4221848"/>
              <a:ext cx="2596471" cy="129538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Machine Learning</a:t>
              </a:r>
            </a:p>
            <a:p>
              <a:pPr algn="ctr"/>
              <a:r>
                <a:rPr lang="en-IN" b="1" dirty="0"/>
                <a:t>Algorithm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940152" y="4437112"/>
              <a:ext cx="2016224" cy="86409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Classification </a:t>
              </a:r>
            </a:p>
            <a:p>
              <a:pPr algn="ctr"/>
              <a:r>
                <a:rPr lang="en-IN" dirty="0"/>
                <a:t>Rule</a:t>
              </a:r>
            </a:p>
          </p:txBody>
        </p:sp>
        <p:cxnSp>
          <p:nvCxnSpPr>
            <p:cNvPr id="5" name="Straight Arrow Connector 4"/>
            <p:cNvCxnSpPr>
              <a:endCxn id="3" idx="1"/>
            </p:cNvCxnSpPr>
            <p:nvPr/>
          </p:nvCxnSpPr>
          <p:spPr>
            <a:xfrm>
              <a:off x="2339752" y="4869160"/>
              <a:ext cx="643889" cy="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3"/>
              <a:endCxn id="9" idx="1"/>
            </p:cNvCxnSpPr>
            <p:nvPr/>
          </p:nvCxnSpPr>
          <p:spPr>
            <a:xfrm flipV="1">
              <a:off x="5580112" y="4869160"/>
              <a:ext cx="360040" cy="3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0"/>
            </p:cNvCxnSpPr>
            <p:nvPr/>
          </p:nvCxnSpPr>
          <p:spPr>
            <a:xfrm>
              <a:off x="6948264" y="4185550"/>
              <a:ext cx="0" cy="2515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06852" y="4446612"/>
              <a:ext cx="1086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</a:rPr>
                <a:t>Training</a:t>
              </a:r>
            </a:p>
            <a:p>
              <a:r>
                <a:rPr lang="en-IN" b="1" dirty="0">
                  <a:solidFill>
                    <a:schemeClr val="accent2">
                      <a:lumMod val="75000"/>
                    </a:schemeClr>
                  </a:solidFill>
                </a:rPr>
                <a:t>Examples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64558" y="3434876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IN" dirty="0"/>
                <a:t>New</a:t>
              </a:r>
            </a:p>
            <a:p>
              <a:r>
                <a:rPr lang="en-IN" dirty="0"/>
                <a:t>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71824" y="5664702"/>
              <a:ext cx="1736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IN" dirty="0"/>
                <a:t>Predicted Class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76" y="2286000"/>
            <a:ext cx="4785148" cy="3581400"/>
          </a:xfrm>
        </p:spPr>
      </p:pic>
      <p:pic>
        <p:nvPicPr>
          <p:cNvPr id="34823" name="Picture 2" descr="http://2.bp.blogspot.com/-Qi-0utjhySM/UsteLrV6NyI/AAAAAAAACNQ/AdkizQfS8l8/s1600/moz-screenshot-3-72957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6" y="-6886575"/>
            <a:ext cx="3681413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52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F1D761053CC428D886FFE3B02FB32" ma:contentTypeVersion="4" ma:contentTypeDescription="Create a new document." ma:contentTypeScope="" ma:versionID="55ebf730ef7e4bf0e5668cdbc814b556">
  <xsd:schema xmlns:xsd="http://www.w3.org/2001/XMLSchema" xmlns:xs="http://www.w3.org/2001/XMLSchema" xmlns:p="http://schemas.microsoft.com/office/2006/metadata/properties" xmlns:ns2="4ded778f-c4c4-4718-96f0-97bb393c02f4" targetNamespace="http://schemas.microsoft.com/office/2006/metadata/properties" ma:root="true" ma:fieldsID="964a02db7dc0863cb9f167879cf4cbd5" ns2:_="">
    <xsd:import namespace="4ded778f-c4c4-4718-96f0-97bb393c0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d778f-c4c4-4718-96f0-97bb393c0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D0A1C6-A22C-4DB1-A286-456864B8A2DC}"/>
</file>

<file path=customXml/itemProps2.xml><?xml version="1.0" encoding="utf-8"?>
<ds:datastoreItem xmlns:ds="http://schemas.openxmlformats.org/officeDocument/2006/customXml" ds:itemID="{6C9ACDC0-585F-488F-A024-FD18E032C489}"/>
</file>

<file path=customXml/itemProps3.xml><?xml version="1.0" encoding="utf-8"?>
<ds:datastoreItem xmlns:ds="http://schemas.openxmlformats.org/officeDocument/2006/customXml" ds:itemID="{F994D406-2539-486F-A032-6310FB22A1C9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1392</Words>
  <Application>Microsoft Office PowerPoint</Application>
  <PresentationFormat>Widescreen</PresentationFormat>
  <Paragraphs>271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Cambria Math</vt:lpstr>
      <vt:lpstr>Corbel</vt:lpstr>
      <vt:lpstr>Palatino Linotype</vt:lpstr>
      <vt:lpstr>Times New Roman</vt:lpstr>
      <vt:lpstr>Wingdings</vt:lpstr>
      <vt:lpstr>Office Theme</vt:lpstr>
      <vt:lpstr>Document</vt:lpstr>
      <vt:lpstr>Introduction to machine learning</vt:lpstr>
      <vt:lpstr>Human Body Temperature Distribution According to Their Emotional State</vt:lpstr>
      <vt:lpstr>Human emotions and postures</vt:lpstr>
      <vt:lpstr>Threat Perception in Real Time Security Systems</vt:lpstr>
      <vt:lpstr>PowerPoint Presentation</vt:lpstr>
      <vt:lpstr>Threat Perception in Real Time Security Systems</vt:lpstr>
      <vt:lpstr>Outline</vt:lpstr>
      <vt:lpstr>What is  “Machine Learning”?</vt:lpstr>
      <vt:lpstr>PowerPoint Presentation</vt:lpstr>
      <vt:lpstr>Machine Learning is used when…</vt:lpstr>
      <vt:lpstr>Applications</vt:lpstr>
      <vt:lpstr>Algorithms</vt:lpstr>
      <vt:lpstr>Supervised Learning</vt:lpstr>
      <vt:lpstr>Regression: Examples</vt:lpstr>
      <vt:lpstr>Classification: Examples</vt:lpstr>
      <vt:lpstr>Classification: Applications</vt:lpstr>
      <vt:lpstr>Unsupervised Learning</vt:lpstr>
      <vt:lpstr>Document Clustering and Text Mining</vt:lpstr>
      <vt:lpstr>Learning Associations</vt:lpstr>
      <vt:lpstr>Object recognition</vt:lpstr>
      <vt:lpstr>Reinforcement learning</vt:lpstr>
      <vt:lpstr>Machine Learning and Traditional Statistics</vt:lpstr>
      <vt:lpstr>Continued… Machine Learning and Traditional Statistics</vt:lpstr>
      <vt:lpstr>Machine learning design study:  Data science process</vt:lpstr>
      <vt:lpstr>Machine learning design study:  Data scientist role</vt:lpstr>
      <vt:lpstr>Course content: Machine learning Algorithms</vt:lpstr>
      <vt:lpstr>Course philosophy: Always use case study and ..</vt:lpstr>
      <vt:lpstr>Resources: Datasets</vt:lpstr>
      <vt:lpstr>Resources: Journals</vt:lpstr>
      <vt:lpstr>Resources: Conferences</vt:lpstr>
      <vt:lpstr>Summary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Narayana Darapaneni PhD</dc:creator>
  <cp:lastModifiedBy>Narayana Darapaneni PhD</cp:lastModifiedBy>
  <cp:revision>1</cp:revision>
  <dcterms:created xsi:type="dcterms:W3CDTF">2024-08-06T09:00:23Z</dcterms:created>
  <dcterms:modified xsi:type="dcterms:W3CDTF">2024-08-06T09:05:05Z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0x010100624F1D761053CC428D886FFE3B02FB32</vt:lpwstr>
  </property>
</Properties>
</file>