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38.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31.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96" r:id="rId2"/>
  </p:sldMasterIdLst>
  <p:sldIdLst>
    <p:sldId id="256" r:id="rId3"/>
    <p:sldId id="268" r:id="rId4"/>
    <p:sldId id="275" r:id="rId5"/>
    <p:sldId id="276" r:id="rId6"/>
    <p:sldId id="310" r:id="rId7"/>
    <p:sldId id="312" r:id="rId8"/>
    <p:sldId id="313" r:id="rId9"/>
    <p:sldId id="314" r:id="rId10"/>
    <p:sldId id="315" r:id="rId11"/>
    <p:sldId id="316" r:id="rId12"/>
    <p:sldId id="317" r:id="rId13"/>
    <p:sldId id="322" r:id="rId14"/>
    <p:sldId id="323" r:id="rId15"/>
    <p:sldId id="324" r:id="rId16"/>
    <p:sldId id="325" r:id="rId17"/>
    <p:sldId id="326" r:id="rId18"/>
    <p:sldId id="327" r:id="rId19"/>
    <p:sldId id="328" r:id="rId20"/>
    <p:sldId id="339" r:id="rId21"/>
    <p:sldId id="340" r:id="rId22"/>
    <p:sldId id="341" r:id="rId23"/>
    <p:sldId id="342" r:id="rId24"/>
    <p:sldId id="343" r:id="rId25"/>
    <p:sldId id="353" r:id="rId26"/>
    <p:sldId id="354" r:id="rId27"/>
    <p:sldId id="355" r:id="rId28"/>
    <p:sldId id="356" r:id="rId29"/>
    <p:sldId id="360" r:id="rId30"/>
    <p:sldId id="361" r:id="rId31"/>
    <p:sldId id="362" r:id="rId32"/>
    <p:sldId id="363" r:id="rId33"/>
    <p:sldId id="380" r:id="rId34"/>
    <p:sldId id="366" r:id="rId35"/>
    <p:sldId id="389" r:id="rId36"/>
    <p:sldId id="391" r:id="rId37"/>
    <p:sldId id="393" r:id="rId38"/>
    <p:sldId id="269" r:id="rId39"/>
    <p:sldId id="265" r:id="rId40"/>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3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43" autoAdjust="0"/>
    <p:restoredTop sz="94652" autoAdjust="0"/>
  </p:normalViewPr>
  <p:slideViewPr>
    <p:cSldViewPr>
      <p:cViewPr varScale="1">
        <p:scale>
          <a:sx n="74" d="100"/>
          <a:sy n="74" d="100"/>
        </p:scale>
        <p:origin x="13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6"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79"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78"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77"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1520" y="4005064"/>
            <a:ext cx="8352928" cy="1037977"/>
          </a:xfrm>
        </p:spPr>
        <p:txBody>
          <a:bodyPr/>
          <a:lstStyle>
            <a:lvl1pPr algn="l">
              <a:defRPr>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251520" y="5013176"/>
            <a:ext cx="6224736" cy="625624"/>
          </a:xfrm>
        </p:spPr>
        <p:txBody>
          <a:bodyPr/>
          <a:lstStyle>
            <a:lvl1pPr marL="0" indent="0" algn="l">
              <a:buNone/>
              <a:defRPr>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s-ES"/>
          </a:p>
        </p:txBody>
      </p:sp>
      <p:sp>
        <p:nvSpPr>
          <p:cNvPr id="5" name="Rectangle 5"/>
          <p:cNvSpPr>
            <a:spLocks noGrp="1" noChangeArrowheads="1"/>
          </p:cNvSpPr>
          <p:nvPr>
            <p:ph type="ftr" sz="quarter" idx="11"/>
          </p:nvPr>
        </p:nvSpPr>
        <p:spPr/>
        <p:txBody>
          <a:bodyPr/>
          <a:lstStyle>
            <a:lvl1pPr>
              <a:defRPr/>
            </a:lvl1pPr>
          </a:lstStyle>
          <a:p>
            <a:pPr>
              <a:defRPr/>
            </a:pPr>
            <a:endParaRPr lang="es-ES"/>
          </a:p>
        </p:txBody>
      </p:sp>
      <p:sp>
        <p:nvSpPr>
          <p:cNvPr id="6" name="Rectangle 6"/>
          <p:cNvSpPr>
            <a:spLocks noGrp="1" noChangeArrowheads="1"/>
          </p:cNvSpPr>
          <p:nvPr>
            <p:ph type="sldNum" sz="quarter" idx="12"/>
          </p:nvPr>
        </p:nvSpPr>
        <p:spPr/>
        <p:txBody>
          <a:bodyPr/>
          <a:lstStyle>
            <a:lvl1pPr>
              <a:defRPr/>
            </a:lvl1pPr>
          </a:lstStyle>
          <a:p>
            <a:pPr>
              <a:defRPr/>
            </a:pPr>
            <a:fld id="{62DE3320-7B2C-4EFB-B908-B88209E9BD27}" type="slidenum">
              <a:rPr lang="es-ES"/>
              <a:pPr>
                <a:defRPr/>
              </a:pPr>
              <a:t>‹#›</a:t>
            </a:fld>
            <a:endParaRPr lang="es-ES"/>
          </a:p>
        </p:txBody>
      </p:sp>
    </p:spTree>
    <p:extLst>
      <p:ext uri="{BB962C8B-B14F-4D97-AF65-F5344CB8AC3E}">
        <p14:creationId xmlns:p14="http://schemas.microsoft.com/office/powerpoint/2010/main" val="3147948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E986221C-015C-4B56-9E3F-1549D0041435}" type="slidenum">
              <a:rPr lang="es-ES"/>
              <a:pPr>
                <a:defRPr/>
              </a:pPr>
              <a:t>‹#›</a:t>
            </a:fld>
            <a:endParaRPr lang="es-ES"/>
          </a:p>
        </p:txBody>
      </p:sp>
    </p:spTree>
    <p:extLst>
      <p:ext uri="{BB962C8B-B14F-4D97-AF65-F5344CB8AC3E}">
        <p14:creationId xmlns:p14="http://schemas.microsoft.com/office/powerpoint/2010/main" val="194528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5C702E4E-16D4-4330-8AA4-5D9B1608788C}" type="slidenum">
              <a:rPr lang="es-ES"/>
              <a:pPr>
                <a:defRPr/>
              </a:pPr>
              <a:t>‹#›</a:t>
            </a:fld>
            <a:endParaRPr lang="es-ES"/>
          </a:p>
        </p:txBody>
      </p:sp>
    </p:spTree>
    <p:extLst>
      <p:ext uri="{BB962C8B-B14F-4D97-AF65-F5344CB8AC3E}">
        <p14:creationId xmlns:p14="http://schemas.microsoft.com/office/powerpoint/2010/main" val="768977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62DE3320-7B2C-4EFB-B908-B88209E9BD27}" type="slidenum">
              <a:rPr lang="es-ES" smtClean="0"/>
              <a:pPr>
                <a:defRPr/>
              </a:pPr>
              <a:t>‹#›</a:t>
            </a:fld>
            <a:endParaRPr lang="es-ES"/>
          </a:p>
        </p:txBody>
      </p:sp>
    </p:spTree>
    <p:extLst>
      <p:ext uri="{BB962C8B-B14F-4D97-AF65-F5344CB8AC3E}">
        <p14:creationId xmlns:p14="http://schemas.microsoft.com/office/powerpoint/2010/main" val="2445223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4"/>
            <a:ext cx="82296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46A57468-F922-4067-AC72-327DA6268237}" type="slidenum">
              <a:rPr lang="es-ES" smtClean="0"/>
              <a:pPr>
                <a:defRPr/>
              </a:pPr>
              <a:t>‹#›</a:t>
            </a:fld>
            <a:endParaRPr lang="es-ES"/>
          </a:p>
        </p:txBody>
      </p:sp>
      <p:sp>
        <p:nvSpPr>
          <p:cNvPr id="7" name="Title 1"/>
          <p:cNvSpPr>
            <a:spLocks noGrp="1"/>
          </p:cNvSpPr>
          <p:nvPr>
            <p:ph type="title"/>
          </p:nvPr>
        </p:nvSpPr>
        <p:spPr>
          <a:xfrm>
            <a:off x="457200" y="280886"/>
            <a:ext cx="8229600" cy="709714"/>
          </a:xfrm>
        </p:spPr>
        <p:txBody>
          <a:bodyPr>
            <a:normAutofit/>
          </a:bodyPr>
          <a:lstStyle>
            <a:lvl1pPr algn="l">
              <a:defRPr sz="3200" b="0"/>
            </a:lvl1pPr>
          </a:lstStyle>
          <a:p>
            <a:r>
              <a:rPr lang="en-US"/>
              <a:t>Click to edit Master title style</a:t>
            </a:r>
          </a:p>
        </p:txBody>
      </p:sp>
    </p:spTree>
    <p:extLst>
      <p:ext uri="{BB962C8B-B14F-4D97-AF65-F5344CB8AC3E}">
        <p14:creationId xmlns:p14="http://schemas.microsoft.com/office/powerpoint/2010/main" val="35175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8F26C8D9-F849-4C86-A503-EAEE8568AC92}" type="slidenum">
              <a:rPr lang="es-ES" smtClean="0"/>
              <a:pPr>
                <a:defRPr/>
              </a:pPr>
              <a:t>‹#›</a:t>
            </a:fld>
            <a:endParaRPr lang="es-ES"/>
          </a:p>
        </p:txBody>
      </p:sp>
    </p:spTree>
    <p:extLst>
      <p:ext uri="{BB962C8B-B14F-4D97-AF65-F5344CB8AC3E}">
        <p14:creationId xmlns:p14="http://schemas.microsoft.com/office/powerpoint/2010/main" val="1699072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D3D36530-2C1D-47DC-B69B-0F40A71AA655}" type="slidenum">
              <a:rPr lang="es-ES" smtClean="0"/>
              <a:pPr>
                <a:defRPr/>
              </a:pPr>
              <a:t>‹#›</a:t>
            </a:fld>
            <a:endParaRPr lang="es-ES"/>
          </a:p>
        </p:txBody>
      </p:sp>
    </p:spTree>
    <p:extLst>
      <p:ext uri="{BB962C8B-B14F-4D97-AF65-F5344CB8AC3E}">
        <p14:creationId xmlns:p14="http://schemas.microsoft.com/office/powerpoint/2010/main" val="3146635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s-ES"/>
          </a:p>
        </p:txBody>
      </p:sp>
      <p:sp>
        <p:nvSpPr>
          <p:cNvPr id="8" name="Footer Placeholder 7"/>
          <p:cNvSpPr>
            <a:spLocks noGrp="1"/>
          </p:cNvSpPr>
          <p:nvPr>
            <p:ph type="ftr" sz="quarter" idx="11"/>
          </p:nvPr>
        </p:nvSpPr>
        <p:spPr/>
        <p:txBody>
          <a:bodyPr/>
          <a:lstStyle/>
          <a:p>
            <a:pPr>
              <a:defRPr/>
            </a:pPr>
            <a:endParaRPr lang="es-ES"/>
          </a:p>
        </p:txBody>
      </p:sp>
      <p:sp>
        <p:nvSpPr>
          <p:cNvPr id="9" name="Slide Number Placeholder 8"/>
          <p:cNvSpPr>
            <a:spLocks noGrp="1"/>
          </p:cNvSpPr>
          <p:nvPr>
            <p:ph type="sldNum" sz="quarter" idx="12"/>
          </p:nvPr>
        </p:nvSpPr>
        <p:spPr/>
        <p:txBody>
          <a:bodyPr/>
          <a:lstStyle/>
          <a:p>
            <a:pPr>
              <a:defRPr/>
            </a:pPr>
            <a:fld id="{42EFA9E5-7832-42BE-88BD-502FD0213974}" type="slidenum">
              <a:rPr lang="es-ES" smtClean="0"/>
              <a:pPr>
                <a:defRPr/>
              </a:pPr>
              <a:t>‹#›</a:t>
            </a:fld>
            <a:endParaRPr lang="es-ES"/>
          </a:p>
        </p:txBody>
      </p:sp>
    </p:spTree>
    <p:extLst>
      <p:ext uri="{BB962C8B-B14F-4D97-AF65-F5344CB8AC3E}">
        <p14:creationId xmlns:p14="http://schemas.microsoft.com/office/powerpoint/2010/main" val="2777639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80886"/>
            <a:ext cx="8229600" cy="709714"/>
          </a:xfrm>
        </p:spPr>
        <p:txBody>
          <a:bodyPr>
            <a:normAutofit/>
          </a:bodyPr>
          <a:lstStyle>
            <a:lvl1pPr algn="l">
              <a:defRPr sz="3200" b="0"/>
            </a:lvl1p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endParaRPr lang="es-ES"/>
          </a:p>
        </p:txBody>
      </p:sp>
      <p:sp>
        <p:nvSpPr>
          <p:cNvPr id="5" name="Slide Number Placeholder 4"/>
          <p:cNvSpPr>
            <a:spLocks noGrp="1"/>
          </p:cNvSpPr>
          <p:nvPr>
            <p:ph type="sldNum" sz="quarter" idx="12"/>
          </p:nvPr>
        </p:nvSpPr>
        <p:spPr/>
        <p:txBody>
          <a:bodyPr/>
          <a:lstStyle/>
          <a:p>
            <a:pPr>
              <a:defRPr/>
            </a:pPr>
            <a:fld id="{7EA99164-0B2F-422B-BDC3-6DA45BA0DABC}" type="slidenum">
              <a:rPr lang="es-ES" smtClean="0"/>
              <a:pPr>
                <a:defRPr/>
              </a:pPr>
              <a:t>‹#›</a:t>
            </a:fld>
            <a:endParaRPr lang="es-ES"/>
          </a:p>
        </p:txBody>
      </p:sp>
    </p:spTree>
    <p:extLst>
      <p:ext uri="{BB962C8B-B14F-4D97-AF65-F5344CB8AC3E}">
        <p14:creationId xmlns:p14="http://schemas.microsoft.com/office/powerpoint/2010/main" val="547997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p>
        </p:txBody>
      </p:sp>
      <p:sp>
        <p:nvSpPr>
          <p:cNvPr id="3" name="Footer Placeholder 2"/>
          <p:cNvSpPr>
            <a:spLocks noGrp="1"/>
          </p:cNvSpPr>
          <p:nvPr>
            <p:ph type="ftr" sz="quarter" idx="11"/>
          </p:nvPr>
        </p:nvSpPr>
        <p:spPr/>
        <p:txBody>
          <a:bodyPr/>
          <a:lstStyle/>
          <a:p>
            <a:pPr>
              <a:defRPr/>
            </a:pPr>
            <a:endParaRPr lang="es-ES"/>
          </a:p>
        </p:txBody>
      </p:sp>
      <p:sp>
        <p:nvSpPr>
          <p:cNvPr id="4" name="Slide Number Placeholder 3"/>
          <p:cNvSpPr>
            <a:spLocks noGrp="1"/>
          </p:cNvSpPr>
          <p:nvPr>
            <p:ph type="sldNum" sz="quarter" idx="12"/>
          </p:nvPr>
        </p:nvSpPr>
        <p:spPr/>
        <p:txBody>
          <a:bodyPr/>
          <a:lstStyle/>
          <a:p>
            <a:pPr>
              <a:defRPr/>
            </a:pPr>
            <a:fld id="{681577D7-CA4B-4D0F-AF4F-6369A1277C09}" type="slidenum">
              <a:rPr lang="es-ES" smtClean="0"/>
              <a:pPr>
                <a:defRPr/>
              </a:pPr>
              <a:t>‹#›</a:t>
            </a:fld>
            <a:endParaRPr lang="es-ES"/>
          </a:p>
        </p:txBody>
      </p:sp>
    </p:spTree>
    <p:extLst>
      <p:ext uri="{BB962C8B-B14F-4D97-AF65-F5344CB8AC3E}">
        <p14:creationId xmlns:p14="http://schemas.microsoft.com/office/powerpoint/2010/main" val="4270689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9E098D70-F5CD-4D4B-B242-9451A394592E}" type="slidenum">
              <a:rPr lang="es-ES" smtClean="0"/>
              <a:pPr>
                <a:defRPr/>
              </a:pPr>
              <a:t>‹#›</a:t>
            </a:fld>
            <a:endParaRPr lang="es-ES"/>
          </a:p>
        </p:txBody>
      </p:sp>
    </p:spTree>
    <p:extLst>
      <p:ext uri="{BB962C8B-B14F-4D97-AF65-F5344CB8AC3E}">
        <p14:creationId xmlns:p14="http://schemas.microsoft.com/office/powerpoint/2010/main" val="1786352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46A57468-F922-4067-AC72-327DA6268237}" type="slidenum">
              <a:rPr lang="es-ES"/>
              <a:pPr>
                <a:defRPr/>
              </a:pPr>
              <a:t>‹#›</a:t>
            </a:fld>
            <a:endParaRPr lang="es-ES"/>
          </a:p>
        </p:txBody>
      </p:sp>
    </p:spTree>
    <p:extLst>
      <p:ext uri="{BB962C8B-B14F-4D97-AF65-F5344CB8AC3E}">
        <p14:creationId xmlns:p14="http://schemas.microsoft.com/office/powerpoint/2010/main" val="5151425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4E9E0E11-7923-40E5-A8FE-4F37A37A665D}" type="slidenum">
              <a:rPr lang="es-ES" smtClean="0"/>
              <a:pPr>
                <a:defRPr/>
              </a:pPr>
              <a:t>‹#›</a:t>
            </a:fld>
            <a:endParaRPr lang="es-ES"/>
          </a:p>
        </p:txBody>
      </p:sp>
    </p:spTree>
    <p:extLst>
      <p:ext uri="{BB962C8B-B14F-4D97-AF65-F5344CB8AC3E}">
        <p14:creationId xmlns:p14="http://schemas.microsoft.com/office/powerpoint/2010/main" val="16928363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E986221C-015C-4B56-9E3F-1549D0041435}" type="slidenum">
              <a:rPr lang="es-ES" smtClean="0"/>
              <a:pPr>
                <a:defRPr/>
              </a:pPr>
              <a:t>‹#›</a:t>
            </a:fld>
            <a:endParaRPr lang="es-ES"/>
          </a:p>
        </p:txBody>
      </p:sp>
    </p:spTree>
    <p:extLst>
      <p:ext uri="{BB962C8B-B14F-4D97-AF65-F5344CB8AC3E}">
        <p14:creationId xmlns:p14="http://schemas.microsoft.com/office/powerpoint/2010/main" val="1686332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5C702E4E-16D4-4330-8AA4-5D9B1608788C}" type="slidenum">
              <a:rPr lang="es-ES" smtClean="0"/>
              <a:pPr>
                <a:defRPr/>
              </a:pPr>
              <a:t>‹#›</a:t>
            </a:fld>
            <a:endParaRPr lang="es-ES"/>
          </a:p>
        </p:txBody>
      </p:sp>
    </p:spTree>
    <p:extLst>
      <p:ext uri="{BB962C8B-B14F-4D97-AF65-F5344CB8AC3E}">
        <p14:creationId xmlns:p14="http://schemas.microsoft.com/office/powerpoint/2010/main" val="1834907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8F26C8D9-F849-4C86-A503-EAEE8568AC92}" type="slidenum">
              <a:rPr lang="es-ES"/>
              <a:pPr>
                <a:defRPr/>
              </a:pPr>
              <a:t>‹#›</a:t>
            </a:fld>
            <a:endParaRPr lang="es-ES"/>
          </a:p>
        </p:txBody>
      </p:sp>
    </p:spTree>
    <p:extLst>
      <p:ext uri="{BB962C8B-B14F-4D97-AF65-F5344CB8AC3E}">
        <p14:creationId xmlns:p14="http://schemas.microsoft.com/office/powerpoint/2010/main" val="3871380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D3D36530-2C1D-47DC-B69B-0F40A71AA655}" type="slidenum">
              <a:rPr lang="es-ES"/>
              <a:pPr>
                <a:defRPr/>
              </a:pPr>
              <a:t>‹#›</a:t>
            </a:fld>
            <a:endParaRPr lang="es-ES"/>
          </a:p>
        </p:txBody>
      </p:sp>
    </p:spTree>
    <p:extLst>
      <p:ext uri="{BB962C8B-B14F-4D97-AF65-F5344CB8AC3E}">
        <p14:creationId xmlns:p14="http://schemas.microsoft.com/office/powerpoint/2010/main" val="47949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42EFA9E5-7832-42BE-88BD-502FD0213974}" type="slidenum">
              <a:rPr lang="es-ES"/>
              <a:pPr>
                <a:defRPr/>
              </a:pPr>
              <a:t>‹#›</a:t>
            </a:fld>
            <a:endParaRPr lang="es-ES"/>
          </a:p>
        </p:txBody>
      </p:sp>
    </p:spTree>
    <p:extLst>
      <p:ext uri="{BB962C8B-B14F-4D97-AF65-F5344CB8AC3E}">
        <p14:creationId xmlns:p14="http://schemas.microsoft.com/office/powerpoint/2010/main" val="613169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7EA99164-0B2F-422B-BDC3-6DA45BA0DABC}" type="slidenum">
              <a:rPr lang="es-ES"/>
              <a:pPr>
                <a:defRPr/>
              </a:pPr>
              <a:t>‹#›</a:t>
            </a:fld>
            <a:endParaRPr lang="es-ES"/>
          </a:p>
        </p:txBody>
      </p:sp>
    </p:spTree>
    <p:extLst>
      <p:ext uri="{BB962C8B-B14F-4D97-AF65-F5344CB8AC3E}">
        <p14:creationId xmlns:p14="http://schemas.microsoft.com/office/powerpoint/2010/main" val="136972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681577D7-CA4B-4D0F-AF4F-6369A1277C09}" type="slidenum">
              <a:rPr lang="es-ES"/>
              <a:pPr>
                <a:defRPr/>
              </a:pPr>
              <a:t>‹#›</a:t>
            </a:fld>
            <a:endParaRPr lang="es-ES"/>
          </a:p>
        </p:txBody>
      </p:sp>
    </p:spTree>
    <p:extLst>
      <p:ext uri="{BB962C8B-B14F-4D97-AF65-F5344CB8AC3E}">
        <p14:creationId xmlns:p14="http://schemas.microsoft.com/office/powerpoint/2010/main" val="145189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9E098D70-F5CD-4D4B-B242-9451A394592E}" type="slidenum">
              <a:rPr lang="es-ES"/>
              <a:pPr>
                <a:defRPr/>
              </a:pPr>
              <a:t>‹#›</a:t>
            </a:fld>
            <a:endParaRPr lang="es-ES"/>
          </a:p>
        </p:txBody>
      </p:sp>
    </p:spTree>
    <p:extLst>
      <p:ext uri="{BB962C8B-B14F-4D97-AF65-F5344CB8AC3E}">
        <p14:creationId xmlns:p14="http://schemas.microsoft.com/office/powerpoint/2010/main" val="52306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4E9E0E11-7923-40E5-A8FE-4F37A37A665D}" type="slidenum">
              <a:rPr lang="es-ES"/>
              <a:pPr>
                <a:defRPr/>
              </a:pPr>
              <a:t>‹#›</a:t>
            </a:fld>
            <a:endParaRPr lang="es-ES"/>
          </a:p>
        </p:txBody>
      </p:sp>
    </p:spTree>
    <p:extLst>
      <p:ext uri="{BB962C8B-B14F-4D97-AF65-F5344CB8AC3E}">
        <p14:creationId xmlns:p14="http://schemas.microsoft.com/office/powerpoint/2010/main" val="274622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1588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EAAF7109-4FF7-491C-B493-BC74A36518F4}" type="slidenum">
              <a:rPr lang="es-ES"/>
              <a:pPr>
                <a:defRPr/>
              </a:pPr>
              <a:t>‹#›</a:t>
            </a:fld>
            <a:endParaRPr lang="es-ES"/>
          </a:p>
        </p:txBody>
      </p:sp>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s-E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Slide Number Placeholder 5"/>
          <p:cNvSpPr>
            <a:spLocks noGrp="1"/>
          </p:cNvSpPr>
          <p:nvPr>
            <p:ph type="sldNum" sz="quarter" idx="4"/>
          </p:nvPr>
        </p:nvSpPr>
        <p:spPr>
          <a:xfrm>
            <a:off x="6553201"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AAF7109-4FF7-491C-B493-BC74A36518F4}" type="slidenum">
              <a:rPr lang="es-ES" smtClean="0"/>
              <a:pPr>
                <a:defRPr/>
              </a:pPr>
              <a:t>‹#›</a:t>
            </a:fld>
            <a:endParaRPr lang="es-ES"/>
          </a:p>
        </p:txBody>
      </p:sp>
    </p:spTree>
    <p:extLst>
      <p:ext uri="{BB962C8B-B14F-4D97-AF65-F5344CB8AC3E}">
        <p14:creationId xmlns:p14="http://schemas.microsoft.com/office/powerpoint/2010/main" val="53335992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2"/>
          <p:cNvSpPr>
            <a:spLocks noGrp="1" noChangeArrowheads="1"/>
          </p:cNvSpPr>
          <p:nvPr>
            <p:ph type="ctrTitle"/>
          </p:nvPr>
        </p:nvSpPr>
        <p:spPr>
          <a:xfrm>
            <a:off x="755650" y="4076700"/>
            <a:ext cx="7772400" cy="1470025"/>
          </a:xfrm>
        </p:spPr>
        <p:txBody>
          <a:bodyPr/>
          <a:lstStyle/>
          <a:p>
            <a:pPr eaLnBrk="1" hangingPunct="1"/>
            <a:r>
              <a:rPr lang="es-UY" dirty="0"/>
              <a:t>Linear </a:t>
            </a:r>
            <a:r>
              <a:rPr lang="es-UY" dirty="0" err="1"/>
              <a:t>Regression</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8" name="Rectangle 2"/>
              <p:cNvSpPr>
                <a:spLocks noGrp="1" noChangeArrowheads="1"/>
              </p:cNvSpPr>
              <p:nvPr>
                <p:ph type="title"/>
              </p:nvPr>
            </p:nvSpPr>
            <p:spPr/>
            <p:txBody>
              <a:bodyPr/>
              <a:lstStyle/>
              <a:p>
                <a:pPr eaLnBrk="1" hangingPunct="1"/>
                <a:r>
                  <a:rPr lang="en-US" sz="4000" dirty="0"/>
                  <a:t>Estimating Coefficients: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𝛽</m:t>
                        </m:r>
                      </m:e>
                      <m:sub>
                        <m:r>
                          <a:rPr lang="en-US" sz="4000" i="1">
                            <a:latin typeface="Cambria Math" panose="02040503050406030204" pitchFamily="18" charset="0"/>
                          </a:rPr>
                          <m:t>0</m:t>
                        </m:r>
                      </m:sub>
                    </m:sSub>
                    <m:r>
                      <a:rPr lang="en-US" sz="4000" i="1">
                        <a:latin typeface="Cambria Math" panose="02040503050406030204" pitchFamily="18" charset="0"/>
                      </a:rPr>
                      <m:t> </m:t>
                    </m:r>
                    <m:r>
                      <a:rPr lang="en-US" sz="4000" i="1">
                        <a:latin typeface="Cambria Math" panose="02040503050406030204" pitchFamily="18" charset="0"/>
                      </a:rPr>
                      <m:t>𝑎𝑛𝑑</m:t>
                    </m:r>
                    <m:r>
                      <a:rPr lang="en-US" sz="4000" i="1">
                        <a:latin typeface="Cambria Math" panose="02040503050406030204" pitchFamily="18" charset="0"/>
                      </a:rPr>
                      <m:t> </m:t>
                    </m:r>
                    <m:sSub>
                      <m:sSubPr>
                        <m:ctrlPr>
                          <a:rPr lang="en-US" sz="4000" i="1">
                            <a:latin typeface="Cambria Math" panose="02040503050406030204" pitchFamily="18" charset="0"/>
                          </a:rPr>
                        </m:ctrlPr>
                      </m:sSubPr>
                      <m:e>
                        <m:r>
                          <a:rPr lang="en-US" sz="4000" i="1">
                            <a:latin typeface="Cambria Math" panose="02040503050406030204" pitchFamily="18" charset="0"/>
                          </a:rPr>
                          <m:t>𝛽</m:t>
                        </m:r>
                      </m:e>
                      <m:sub>
                        <m:r>
                          <a:rPr lang="en-US" sz="4000" i="1">
                            <a:latin typeface="Cambria Math" panose="02040503050406030204" pitchFamily="18" charset="0"/>
                          </a:rPr>
                          <m:t>1</m:t>
                        </m:r>
                      </m:sub>
                    </m:sSub>
                  </m:oMath>
                </a14:m>
                <a:endParaRPr lang="en-US" sz="4000" dirty="0">
                  <a:solidFill>
                    <a:schemeClr val="bg1"/>
                  </a:solidFill>
                </a:endParaRPr>
              </a:p>
            </p:txBody>
          </p:sp>
        </mc:Choice>
        <mc:Fallback xmlns="">
          <p:sp>
            <p:nvSpPr>
              <p:cNvPr id="4098" name="Rectangle 2"/>
              <p:cNvSpPr>
                <a:spLocks noGrp="1" noRot="1" noChangeAspect="1" noMove="1" noResize="1" noEditPoints="1" noAdjustHandles="1" noChangeArrowheads="1" noChangeShapeType="1" noTextEdit="1"/>
              </p:cNvSpPr>
              <p:nvPr>
                <p:ph type="title"/>
              </p:nvPr>
            </p:nvSpPr>
            <p:spPr>
              <a:blipFill>
                <a:blip r:embed="rId2"/>
                <a:stretch>
                  <a:fillRect b="-69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 xmlns:a16="http://schemas.microsoft.com/office/drawing/2014/main" id="{E70135D7-2770-414B-A7BB-8A9EAAEDA2D5}"/>
                  </a:ext>
                </a:extLst>
              </p:cNvPr>
              <p:cNvSpPr/>
              <p:nvPr/>
            </p:nvSpPr>
            <p:spPr>
              <a:xfrm>
                <a:off x="395536" y="3717032"/>
                <a:ext cx="8302377" cy="72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e>
                      </m:acc>
                      <m:r>
                        <a:rPr lang="en-US" b="0" i="1" dirty="0" smtClean="0">
                          <a:latin typeface="Cambria Math" panose="02040503050406030204" pitchFamily="18" charset="0"/>
                        </a:rPr>
                        <m:t>=7.03  </m:t>
                      </m:r>
                      <m:r>
                        <a:rPr lang="en-US" b="0" i="1" dirty="0" smtClean="0">
                          <a:latin typeface="Cambria Math" panose="02040503050406030204" pitchFamily="18" charset="0"/>
                        </a:rPr>
                        <m:t>𝑎𝑛𝑑</m:t>
                      </m:r>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𝛽</m:t>
                              </m:r>
                            </m:e>
                            <m:sub>
                              <m:r>
                                <a:rPr lang="en-US" b="0" i="1" dirty="0" smtClean="0">
                                  <a:latin typeface="Cambria Math" panose="02040503050406030204" pitchFamily="18" charset="0"/>
                                </a:rPr>
                                <m:t>1</m:t>
                              </m:r>
                            </m:sub>
                          </m:sSub>
                        </m:e>
                      </m:acc>
                      <m:r>
                        <a:rPr lang="en-US" b="0" i="1" dirty="0" smtClean="0">
                          <a:latin typeface="Cambria Math" panose="02040503050406030204" pitchFamily="18" charset="0"/>
                        </a:rPr>
                        <m:t>=0.0475 </m:t>
                      </m:r>
                    </m:oMath>
                  </m:oMathPara>
                </a14:m>
                <a:endParaRPr lang="en-US" dirty="0"/>
              </a:p>
            </p:txBody>
          </p:sp>
        </mc:Choice>
        <mc:Fallback xmlns="">
          <p:sp>
            <p:nvSpPr>
              <p:cNvPr id="9" name="Rectangle 8">
                <a:extLst>
                  <a:ext uri="{FF2B5EF4-FFF2-40B4-BE49-F238E27FC236}">
                    <a16:creationId xmlns="" xmlns:a16="http://schemas.microsoft.com/office/drawing/2014/main" xmlns:a14="http://schemas.microsoft.com/office/drawing/2010/main" id="{E70135D7-2770-414B-A7BB-8A9EAAEDA2D5}"/>
                  </a:ext>
                </a:extLst>
              </p:cNvPr>
              <p:cNvSpPr>
                <a:spLocks noRot="1" noChangeAspect="1" noMove="1" noResize="1" noEditPoints="1" noAdjustHandles="1" noChangeArrowheads="1" noChangeShapeType="1" noTextEdit="1"/>
              </p:cNvSpPr>
              <p:nvPr/>
            </p:nvSpPr>
            <p:spPr>
              <a:xfrm>
                <a:off x="395536" y="3717032"/>
                <a:ext cx="8302377" cy="720080"/>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Rounded Corners 4">
                <a:extLst>
                  <a:ext uri="{FF2B5EF4-FFF2-40B4-BE49-F238E27FC236}">
                    <a16:creationId xmlns="" xmlns:a16="http://schemas.microsoft.com/office/drawing/2014/main" id="{0F58F4F1-FC2E-49B7-9E9B-AD4B94543AD0}"/>
                  </a:ext>
                </a:extLst>
              </p:cNvPr>
              <p:cNvSpPr/>
              <p:nvPr/>
            </p:nvSpPr>
            <p:spPr>
              <a:xfrm>
                <a:off x="374079" y="1556792"/>
                <a:ext cx="8302377"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a:solidFill>
                      <a:srgbClr val="FF0000"/>
                    </a:solidFill>
                  </a:rPr>
                  <a:t>Find model coefficients for </a:t>
                </a:r>
                <a:r>
                  <a:rPr lang="en-US" sz="2800" dirty="0" smtClean="0">
                    <a:solidFill>
                      <a:srgbClr val="FF0000"/>
                    </a:solidFill>
                  </a:rPr>
                  <a:t>S</a:t>
                </a:r>
                <a14:m>
                  <m:oMath xmlns:m="http://schemas.openxmlformats.org/officeDocument/2006/math">
                    <m:r>
                      <a:rPr lang="en-US" sz="2800" b="0" i="1" smtClean="0">
                        <a:solidFill>
                          <a:srgbClr val="FF0000"/>
                        </a:solidFill>
                        <a:latin typeface="Cambria Math" panose="02040503050406030204" pitchFamily="18" charset="0"/>
                      </a:rPr>
                      <m:t>𝑎𝑙𝑒𝑠</m:t>
                    </m:r>
                    <m:r>
                      <a:rPr lang="en-US" sz="2800" b="0" i="1" smtClean="0">
                        <a:solidFill>
                          <a:srgbClr val="FF0000"/>
                        </a:solidFill>
                        <a:latin typeface="Cambria Math" panose="02040503050406030204" pitchFamily="18" charset="0"/>
                      </a:rPr>
                      <m:t>≈</m:t>
                    </m:r>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𝛽</m:t>
                        </m:r>
                      </m:e>
                      <m:sub>
                        <m:r>
                          <a:rPr lang="en-US" sz="2800" b="0" i="1" smtClean="0">
                            <a:solidFill>
                              <a:srgbClr val="FF0000"/>
                            </a:solidFill>
                            <a:latin typeface="Cambria Math" panose="02040503050406030204" pitchFamily="18" charset="0"/>
                          </a:rPr>
                          <m:t>0</m:t>
                        </m:r>
                      </m:sub>
                    </m:sSub>
                    <m:r>
                      <a:rPr lang="en-US" sz="2800" b="0" i="1" smtClean="0">
                        <a:solidFill>
                          <a:srgbClr val="FF0000"/>
                        </a:solidFill>
                        <a:latin typeface="Cambria Math" panose="02040503050406030204" pitchFamily="18" charset="0"/>
                      </a:rPr>
                      <m:t>+</m:t>
                    </m:r>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𝛽</m:t>
                        </m:r>
                      </m:e>
                      <m:sub>
                        <m:r>
                          <a:rPr lang="en-US" sz="2800" b="0" i="1" smtClean="0">
                            <a:solidFill>
                              <a:srgbClr val="FF0000"/>
                            </a:solidFill>
                            <a:latin typeface="Cambria Math" panose="02040503050406030204" pitchFamily="18" charset="0"/>
                          </a:rPr>
                          <m:t>1</m:t>
                        </m:r>
                      </m:sub>
                    </m:sSub>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𝑇𝑉</m:t>
                    </m:r>
                  </m:oMath>
                </a14:m>
                <a:endParaRPr lang="en-US" sz="2800" b="1" dirty="0">
                  <a:solidFill>
                    <a:srgbClr val="FF0000"/>
                  </a:solidFill>
                </a:endParaRPr>
              </a:p>
            </p:txBody>
          </p:sp>
        </mc:Choice>
        <mc:Fallback xmlns="">
          <p:sp>
            <p:nvSpPr>
              <p:cNvPr id="5" name="Rectangle: Rounded Corners 4">
                <a:extLst>
                  <a:ext uri="{FF2B5EF4-FFF2-40B4-BE49-F238E27FC236}">
                    <a16:creationId xmlns="" xmlns:a16="http://schemas.microsoft.com/office/drawing/2014/main" xmlns:a14="http://schemas.microsoft.com/office/drawing/2010/main" id="{0F58F4F1-FC2E-49B7-9E9B-AD4B94543AD0}"/>
                  </a:ext>
                </a:extLst>
              </p:cNvPr>
              <p:cNvSpPr>
                <a:spLocks noRot="1" noChangeAspect="1" noMove="1" noResize="1" noEditPoints="1" noAdjustHandles="1" noChangeArrowheads="1" noChangeShapeType="1" noTextEdit="1"/>
              </p:cNvSpPr>
              <p:nvPr/>
            </p:nvSpPr>
            <p:spPr>
              <a:xfrm>
                <a:off x="374079" y="1556792"/>
                <a:ext cx="8302377" cy="720080"/>
              </a:xfrm>
              <a:prstGeom prst="roundRect">
                <a:avLst/>
              </a:prstGeom>
              <a:blipFill rotWithShape="0">
                <a:blip r:embed="rId4"/>
                <a:stretch>
                  <a:fillRect l="-878" b="-7317"/>
                </a:stretch>
              </a:blipFill>
            </p:spPr>
            <p:txBody>
              <a:bodyPr/>
              <a:lstStyle/>
              <a:p>
                <a:r>
                  <a:rPr lang="en-IN">
                    <a:noFill/>
                  </a:rPr>
                  <a:t> </a:t>
                </a:r>
              </a:p>
            </p:txBody>
          </p:sp>
        </mc:Fallback>
      </mc:AlternateContent>
    </p:spTree>
    <p:extLst>
      <p:ext uri="{BB962C8B-B14F-4D97-AF65-F5344CB8AC3E}">
        <p14:creationId xmlns:p14="http://schemas.microsoft.com/office/powerpoint/2010/main" val="335513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8" name="Rectangle 2"/>
              <p:cNvSpPr>
                <a:spLocks noGrp="1" noChangeArrowheads="1"/>
              </p:cNvSpPr>
              <p:nvPr>
                <p:ph type="title"/>
              </p:nvPr>
            </p:nvSpPr>
            <p:spPr/>
            <p:txBody>
              <a:bodyPr/>
              <a:lstStyle/>
              <a:p>
                <a:pPr eaLnBrk="1" hangingPunct="1"/>
                <a:r>
                  <a:rPr lang="en-US" sz="4000" dirty="0"/>
                  <a:t>Interpreting Coefficients: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𝛽</m:t>
                        </m:r>
                      </m:e>
                      <m:sub>
                        <m:r>
                          <a:rPr lang="en-US" sz="4000" i="1">
                            <a:latin typeface="Cambria Math" panose="02040503050406030204" pitchFamily="18" charset="0"/>
                          </a:rPr>
                          <m:t>0</m:t>
                        </m:r>
                      </m:sub>
                    </m:sSub>
                    <m:r>
                      <a:rPr lang="en-US" sz="4000" i="1" smtClean="0">
                        <a:latin typeface="Cambria Math" panose="02040503050406030204" pitchFamily="18" charset="0"/>
                      </a:rPr>
                      <m:t> </m:t>
                    </m:r>
                    <m:r>
                      <a:rPr lang="en-US" sz="4000" i="1" smtClean="0">
                        <a:latin typeface="Cambria Math" panose="02040503050406030204" pitchFamily="18" charset="0"/>
                      </a:rPr>
                      <m:t>𝑎𝑛𝑑</m:t>
                    </m:r>
                    <m:r>
                      <a:rPr lang="en-US" sz="4000" i="1" smtClean="0">
                        <a:latin typeface="Cambria Math" panose="02040503050406030204" pitchFamily="18" charset="0"/>
                      </a:rPr>
                      <m:t> </m:t>
                    </m:r>
                    <m:sSub>
                      <m:sSubPr>
                        <m:ctrlPr>
                          <a:rPr lang="en-US" sz="4000" i="1">
                            <a:latin typeface="Cambria Math" panose="02040503050406030204" pitchFamily="18" charset="0"/>
                          </a:rPr>
                        </m:ctrlPr>
                      </m:sSubPr>
                      <m:e>
                        <m:r>
                          <a:rPr lang="en-US" sz="4000" i="1">
                            <a:latin typeface="Cambria Math" panose="02040503050406030204" pitchFamily="18" charset="0"/>
                          </a:rPr>
                          <m:t>𝛽</m:t>
                        </m:r>
                      </m:e>
                      <m:sub>
                        <m:r>
                          <a:rPr lang="en-US" sz="4000" i="1">
                            <a:latin typeface="Cambria Math" panose="02040503050406030204" pitchFamily="18" charset="0"/>
                          </a:rPr>
                          <m:t>1</m:t>
                        </m:r>
                      </m:sub>
                    </m:sSub>
                  </m:oMath>
                </a14:m>
                <a:endParaRPr lang="en-US" sz="4000" dirty="0">
                  <a:solidFill>
                    <a:schemeClr val="bg1"/>
                  </a:solidFill>
                </a:endParaRPr>
              </a:p>
            </p:txBody>
          </p:sp>
        </mc:Choice>
        <mc:Fallback xmlns="">
          <p:sp>
            <p:nvSpPr>
              <p:cNvPr id="4098" name="Rectangle 2"/>
              <p:cNvSpPr>
                <a:spLocks noGrp="1" noRot="1" noChangeAspect="1" noMove="1" noResize="1" noEditPoints="1" noAdjustHandles="1" noChangeArrowheads="1" noChangeShapeType="1" noTextEdit="1"/>
              </p:cNvSpPr>
              <p:nvPr>
                <p:ph type="title"/>
              </p:nvPr>
            </p:nvSpPr>
            <p:spPr>
              <a:blipFill>
                <a:blip r:embed="rId2"/>
                <a:stretch>
                  <a:fillRect l="-1037" b="-6915"/>
                </a:stretch>
              </a:blipFill>
            </p:spPr>
            <p:txBody>
              <a:bodyPr/>
              <a:lstStyle/>
              <a:p>
                <a:r>
                  <a:rPr lang="en-US">
                    <a:noFill/>
                  </a:rPr>
                  <a:t> </a:t>
                </a:r>
              </a:p>
            </p:txBody>
          </p:sp>
        </mc:Fallback>
      </mc:AlternateContent>
      <p:sp>
        <p:nvSpPr>
          <p:cNvPr id="6" name="Rectangle: Rounded Corners 5">
            <a:extLst>
              <a:ext uri="{FF2B5EF4-FFF2-40B4-BE49-F238E27FC236}">
                <a16:creationId xmlns="" xmlns:a16="http://schemas.microsoft.com/office/drawing/2014/main" id="{A6225FF3-A962-44F1-A6F2-99E3C38C9709}"/>
              </a:ext>
            </a:extLst>
          </p:cNvPr>
          <p:cNvSpPr/>
          <p:nvPr/>
        </p:nvSpPr>
        <p:spPr>
          <a:xfrm>
            <a:off x="179512" y="2339008"/>
            <a:ext cx="8784976" cy="1378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00B050"/>
                </a:solidFill>
              </a:rPr>
              <a:t>Every $1000 spent on TV advertising is associated with selling  47.5 units of the product</a:t>
            </a:r>
          </a:p>
        </p:txBody>
      </p:sp>
    </p:spTree>
    <p:extLst>
      <p:ext uri="{BB962C8B-B14F-4D97-AF65-F5344CB8AC3E}">
        <p14:creationId xmlns:p14="http://schemas.microsoft.com/office/powerpoint/2010/main" val="348821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600" dirty="0"/>
              <a:t>Assessing the accuracy of the model</a:t>
            </a:r>
            <a:endParaRPr lang="en-US" sz="3600" dirty="0">
              <a:solidFill>
                <a:schemeClr val="bg1"/>
              </a:solidFill>
            </a:endParaRPr>
          </a:p>
        </p:txBody>
      </p:sp>
      <mc:AlternateContent xmlns:mc="http://schemas.openxmlformats.org/markup-compatibility/2006">
        <mc:Choice xmlns:a14="http://schemas.microsoft.com/office/drawing/2010/main" Requires="a14">
          <p:sp>
            <p:nvSpPr>
              <p:cNvPr id="4" name="Rectangle: Rounded Corners 3">
                <a:extLst>
                  <a:ext uri="{FF2B5EF4-FFF2-40B4-BE49-F238E27FC236}">
                    <a16:creationId xmlns="" xmlns:a16="http://schemas.microsoft.com/office/drawing/2014/main" id="{7F7F8175-0D66-47CF-87AE-21DE25AE7069}"/>
                  </a:ext>
                </a:extLst>
              </p:cNvPr>
              <p:cNvSpPr/>
              <p:nvPr/>
            </p:nvSpPr>
            <p:spPr>
              <a:xfrm>
                <a:off x="179512" y="1628800"/>
                <a:ext cx="8784976" cy="22322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lumMod val="95000"/>
                        <a:lumOff val="5000"/>
                      </a:schemeClr>
                    </a:solidFill>
                  </a:rPr>
                  <a:t>The </a:t>
                </a:r>
                <a:r>
                  <a:rPr lang="en-US" dirty="0">
                    <a:solidFill>
                      <a:schemeClr val="tx1">
                        <a:lumMod val="95000"/>
                        <a:lumOff val="5000"/>
                      </a:schemeClr>
                    </a:solidFill>
                  </a:rPr>
                  <a:t>quality of a linear regression fit is typically assessed using two related quantities:</a:t>
                </a:r>
              </a:p>
              <a:p>
                <a:pPr marL="742950" lvl="1" indent="-285750">
                  <a:buFont typeface="Wingdings" panose="05000000000000000000" pitchFamily="2" charset="2"/>
                  <a:buChar char="§"/>
                </a:pPr>
                <a:r>
                  <a:rPr lang="en-US" dirty="0" smtClean="0">
                    <a:solidFill>
                      <a:schemeClr val="tx1">
                        <a:lumMod val="95000"/>
                        <a:lumOff val="5000"/>
                      </a:schemeClr>
                    </a:solidFill>
                  </a:rPr>
                  <a:t>Residual Standard Error or Root Mean Square </a:t>
                </a:r>
                <a:r>
                  <a:rPr lang="en-US" dirty="0" smtClean="0">
                    <a:solidFill>
                      <a:schemeClr val="tx1">
                        <a:lumMod val="95000"/>
                        <a:lumOff val="5000"/>
                      </a:schemeClr>
                    </a:solidFill>
                  </a:rPr>
                  <a:t>Error(RMSE</a:t>
                </a:r>
                <a:r>
                  <a:rPr lang="en-US" dirty="0">
                    <a:solidFill>
                      <a:schemeClr val="tx1">
                        <a:lumMod val="95000"/>
                        <a:lumOff val="5000"/>
                      </a:schemeClr>
                    </a:solidFill>
                  </a:rPr>
                  <a:t>)</a:t>
                </a:r>
              </a:p>
              <a:p>
                <a:pPr marL="742950" lvl="1" indent="-285750">
                  <a:buFont typeface="Wingdings" panose="05000000000000000000" pitchFamily="2" charset="2"/>
                  <a:buChar char="§"/>
                </a:pPr>
                <a14:m>
                  <m:oMath xmlns:m="http://schemas.openxmlformats.org/officeDocument/2006/math">
                    <m:sSup>
                      <m:sSupPr>
                        <m:ctrlPr>
                          <a:rPr lang="en-US" b="0" i="1" smtClean="0">
                            <a:solidFill>
                              <a:schemeClr val="tx1">
                                <a:lumMod val="95000"/>
                                <a:lumOff val="5000"/>
                              </a:schemeClr>
                            </a:solidFill>
                            <a:latin typeface="Cambria Math" panose="02040503050406030204" pitchFamily="18" charset="0"/>
                          </a:rPr>
                        </m:ctrlPr>
                      </m:sSupPr>
                      <m:e>
                        <m:r>
                          <a:rPr lang="en-US" b="0" i="1" smtClean="0">
                            <a:solidFill>
                              <a:schemeClr val="tx1">
                                <a:lumMod val="95000"/>
                                <a:lumOff val="5000"/>
                              </a:schemeClr>
                            </a:solidFill>
                            <a:latin typeface="Cambria Math" panose="02040503050406030204" pitchFamily="18" charset="0"/>
                          </a:rPr>
                          <m:t>𝑅</m:t>
                        </m:r>
                      </m:e>
                      <m:sup>
                        <m:r>
                          <a:rPr lang="en-US" b="0" i="1" smtClean="0">
                            <a:solidFill>
                              <a:schemeClr val="tx1">
                                <a:lumMod val="95000"/>
                                <a:lumOff val="5000"/>
                              </a:schemeClr>
                            </a:solidFill>
                            <a:latin typeface="Cambria Math" panose="02040503050406030204" pitchFamily="18" charset="0"/>
                          </a:rPr>
                          <m:t>2</m:t>
                        </m:r>
                      </m:sup>
                    </m:sSup>
                    <m:r>
                      <a:rPr lang="en-US" b="0" i="1" smtClean="0">
                        <a:solidFill>
                          <a:schemeClr val="tx1">
                            <a:lumMod val="95000"/>
                            <a:lumOff val="5000"/>
                          </a:schemeClr>
                        </a:solidFill>
                        <a:latin typeface="Cambria Math" panose="02040503050406030204" pitchFamily="18" charset="0"/>
                      </a:rPr>
                      <m:t> </m:t>
                    </m:r>
                  </m:oMath>
                </a14:m>
                <a:r>
                  <a:rPr lang="en-US" dirty="0">
                    <a:solidFill>
                      <a:schemeClr val="tx1">
                        <a:lumMod val="95000"/>
                        <a:lumOff val="5000"/>
                      </a:schemeClr>
                    </a:solidFill>
                  </a:rPr>
                  <a:t> - statistic</a:t>
                </a:r>
              </a:p>
            </p:txBody>
          </p:sp>
        </mc:Choice>
        <mc:Fallback>
          <p:sp>
            <p:nvSpPr>
              <p:cNvPr id="4" name="Rectangle: Rounded Corners 3">
                <a:extLst>
                  <a:ext uri="{FF2B5EF4-FFF2-40B4-BE49-F238E27FC236}">
                    <a16:creationId xmlns="" xmlns:a16="http://schemas.microsoft.com/office/drawing/2014/main" xmlns:a14="http://schemas.microsoft.com/office/drawing/2010/main" id="{7F7F8175-0D66-47CF-87AE-21DE25AE7069}"/>
                  </a:ext>
                </a:extLst>
              </p:cNvPr>
              <p:cNvSpPr>
                <a:spLocks noRot="1" noChangeAspect="1" noMove="1" noResize="1" noEditPoints="1" noAdjustHandles="1" noChangeArrowheads="1" noChangeShapeType="1" noTextEdit="1"/>
              </p:cNvSpPr>
              <p:nvPr/>
            </p:nvSpPr>
            <p:spPr>
              <a:xfrm>
                <a:off x="179512" y="1628800"/>
                <a:ext cx="8784976" cy="2232248"/>
              </a:xfrm>
              <a:prstGeom prst="round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 name="Rectangle: Rounded Corners 9">
                <a:extLst>
                  <a:ext uri="{FF2B5EF4-FFF2-40B4-BE49-F238E27FC236}">
                    <a16:creationId xmlns="" xmlns:a16="http://schemas.microsoft.com/office/drawing/2014/main" id="{610AD15A-0B3F-4621-AB79-F13931AE8FF1}"/>
                  </a:ext>
                </a:extLst>
              </p:cNvPr>
              <p:cNvSpPr/>
              <p:nvPr/>
            </p:nvSpPr>
            <p:spPr>
              <a:xfrm>
                <a:off x="179512" y="4005064"/>
                <a:ext cx="8784976" cy="2304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rgbClr val="FF0000"/>
                    </a:solidFill>
                  </a:rPr>
                  <a:t>Question: </a:t>
                </a:r>
                <a:r>
                  <a:rPr lang="en-US" sz="2800" b="1" dirty="0" err="1">
                    <a:solidFill>
                      <a:srgbClr val="FF0000"/>
                    </a:solidFill>
                  </a:rPr>
                  <a:t>Analyse</a:t>
                </a:r>
                <a:r>
                  <a:rPr lang="en-US" sz="2800" b="1" dirty="0">
                    <a:solidFill>
                      <a:srgbClr val="FF0000"/>
                    </a:solidFill>
                  </a:rPr>
                  <a:t> </a:t>
                </a:r>
                <a:r>
                  <a:rPr lang="en-US" sz="2800" b="1" dirty="0" smtClean="0">
                    <a:solidFill>
                      <a:srgbClr val="FF0000"/>
                    </a:solidFill>
                  </a:rPr>
                  <a:t>RMSE </a:t>
                </a:r>
                <a:r>
                  <a:rPr lang="en-US" sz="2800" b="1" dirty="0" smtClean="0">
                    <a:solidFill>
                      <a:srgbClr val="FF0000"/>
                    </a:solidFill>
                  </a:rPr>
                  <a:t>for</a:t>
                </a:r>
                <a:endParaRPr lang="en-US" sz="2800" b="1" dirty="0">
                  <a:solidFill>
                    <a:srgbClr val="FF0000"/>
                  </a:solidFill>
                </a:endParaRPr>
              </a:p>
              <a:p>
                <a:endParaRPr lang="en-US" sz="2800" b="1" dirty="0">
                  <a:solidFill>
                    <a:srgbClr val="FF0000"/>
                  </a:solidFill>
                </a:endParaRPr>
              </a:p>
              <a:p>
                <a:pPr/>
                <a14:m>
                  <m:oMathPara xmlns:m="http://schemas.openxmlformats.org/officeDocument/2006/math">
                    <m:oMathParaPr>
                      <m:jc m:val="centerGroup"/>
                    </m:oMathParaPr>
                    <m:oMath xmlns:m="http://schemas.openxmlformats.org/officeDocument/2006/math">
                      <m:r>
                        <a:rPr lang="en-US" sz="2800" b="1" i="1" smtClean="0">
                          <a:solidFill>
                            <a:srgbClr val="FF0000"/>
                          </a:solidFill>
                          <a:latin typeface="Cambria Math" panose="02040503050406030204" pitchFamily="18" charset="0"/>
                        </a:rPr>
                        <m:t>𝒔𝒂𝒍𝒆𝒔</m:t>
                      </m:r>
                      <m:r>
                        <a:rPr lang="en-US" sz="2800" b="1" i="1" smtClean="0">
                          <a:solidFill>
                            <a:srgbClr val="FF0000"/>
                          </a:solidFill>
                          <a:latin typeface="Cambria Math" panose="02040503050406030204" pitchFamily="18" charset="0"/>
                        </a:rPr>
                        <m:t>≈</m:t>
                      </m:r>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𝜷</m:t>
                          </m:r>
                        </m:e>
                        <m:sub>
                          <m:r>
                            <a:rPr lang="en-US" sz="2800" b="1" i="1" smtClean="0">
                              <a:solidFill>
                                <a:srgbClr val="FF0000"/>
                              </a:solidFill>
                              <a:latin typeface="Cambria Math" panose="02040503050406030204" pitchFamily="18" charset="0"/>
                            </a:rPr>
                            <m:t>𝟎</m:t>
                          </m:r>
                        </m:sub>
                      </m:sSub>
                      <m:r>
                        <a:rPr lang="en-US" sz="2800" b="1" i="1" smtClean="0">
                          <a:solidFill>
                            <a:srgbClr val="FF0000"/>
                          </a:solidFill>
                          <a:latin typeface="Cambria Math" panose="02040503050406030204" pitchFamily="18" charset="0"/>
                        </a:rPr>
                        <m:t>+</m:t>
                      </m:r>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𝜷</m:t>
                          </m:r>
                        </m:e>
                        <m:sub>
                          <m:r>
                            <a:rPr lang="en-US" sz="2800" b="1" i="1" smtClean="0">
                              <a:solidFill>
                                <a:srgbClr val="FF0000"/>
                              </a:solidFill>
                              <a:latin typeface="Cambria Math" panose="02040503050406030204" pitchFamily="18" charset="0"/>
                            </a:rPr>
                            <m:t>𝟏</m:t>
                          </m:r>
                        </m:sub>
                      </m:sSub>
                      <m:r>
                        <a:rPr lang="en-US" sz="2800" b="1" i="1" smtClean="0">
                          <a:solidFill>
                            <a:srgbClr val="FF0000"/>
                          </a:solidFill>
                          <a:latin typeface="Cambria Math" panose="02040503050406030204" pitchFamily="18" charset="0"/>
                        </a:rPr>
                        <m:t>×</m:t>
                      </m:r>
                      <m:r>
                        <a:rPr lang="en-US" sz="2800" b="1" i="1" smtClean="0">
                          <a:solidFill>
                            <a:srgbClr val="FF0000"/>
                          </a:solidFill>
                          <a:latin typeface="Cambria Math" panose="02040503050406030204" pitchFamily="18" charset="0"/>
                        </a:rPr>
                        <m:t>𝑻𝑽</m:t>
                      </m:r>
                    </m:oMath>
                  </m:oMathPara>
                </a14:m>
                <a:endParaRPr lang="en-US" sz="2800" b="1" dirty="0">
                  <a:solidFill>
                    <a:srgbClr val="FF0000"/>
                  </a:solidFill>
                </a:endParaRPr>
              </a:p>
            </p:txBody>
          </p:sp>
        </mc:Choice>
        <mc:Fallback>
          <p:sp>
            <p:nvSpPr>
              <p:cNvPr id="10" name="Rectangle: Rounded Corners 9">
                <a:extLst>
                  <a:ext uri="{FF2B5EF4-FFF2-40B4-BE49-F238E27FC236}">
                    <a16:creationId xmlns="" xmlns:a16="http://schemas.microsoft.com/office/drawing/2014/main" xmlns:a14="http://schemas.microsoft.com/office/drawing/2010/main" id="{610AD15A-0B3F-4621-AB79-F13931AE8FF1}"/>
                  </a:ext>
                </a:extLst>
              </p:cNvPr>
              <p:cNvSpPr>
                <a:spLocks noRot="1" noChangeAspect="1" noMove="1" noResize="1" noEditPoints="1" noAdjustHandles="1" noChangeArrowheads="1" noChangeShapeType="1" noTextEdit="1"/>
              </p:cNvSpPr>
              <p:nvPr/>
            </p:nvSpPr>
            <p:spPr>
              <a:xfrm>
                <a:off x="179512" y="4005064"/>
                <a:ext cx="8784976" cy="2304256"/>
              </a:xfrm>
              <a:prstGeom prst="roundRect">
                <a:avLst/>
              </a:prstGeom>
              <a:blipFill rotWithShape="0">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77437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600" dirty="0"/>
              <a:t>Interpreting the model</a:t>
            </a:r>
            <a:endParaRPr lang="en-US" sz="3600" dirty="0">
              <a:solidFill>
                <a:schemeClr val="bg1"/>
              </a:solidFill>
            </a:endParaRPr>
          </a:p>
        </p:txBody>
      </p:sp>
      <mc:AlternateContent xmlns:mc="http://schemas.openxmlformats.org/markup-compatibility/2006">
        <mc:Choice xmlns:a14="http://schemas.microsoft.com/office/drawing/2010/main" Requires="a14">
          <p:sp>
            <p:nvSpPr>
              <p:cNvPr id="4" name="Rectangle: Rounded Corners 3">
                <a:extLst>
                  <a:ext uri="{FF2B5EF4-FFF2-40B4-BE49-F238E27FC236}">
                    <a16:creationId xmlns="" xmlns:a16="http://schemas.microsoft.com/office/drawing/2014/main" id="{7F7F8175-0D66-47CF-87AE-21DE25AE7069}"/>
                  </a:ext>
                </a:extLst>
              </p:cNvPr>
              <p:cNvSpPr/>
              <p:nvPr/>
            </p:nvSpPr>
            <p:spPr>
              <a:xfrm>
                <a:off x="179512" y="1628800"/>
                <a:ext cx="8784976"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endParaRPr lang="en-US" sz="2000" dirty="0">
                  <a:solidFill>
                    <a:schemeClr val="tx1">
                      <a:lumMod val="95000"/>
                      <a:lumOff val="5000"/>
                    </a:schemeClr>
                  </a:solidFill>
                </a:endParaRPr>
              </a:p>
              <a:p>
                <a:pPr marL="285750" indent="-285750">
                  <a:buFont typeface="Wingdings" panose="05000000000000000000" pitchFamily="2" charset="2"/>
                  <a:buChar char="Ø"/>
                </a:pPr>
                <a:r>
                  <a:rPr lang="en-US" sz="2000" dirty="0">
                    <a:solidFill>
                      <a:schemeClr val="tx1">
                        <a:lumMod val="95000"/>
                        <a:lumOff val="5000"/>
                      </a:schemeClr>
                    </a:solidFill>
                  </a:rPr>
                  <a:t>For </a:t>
                </a:r>
                <a14:m>
                  <m:oMath xmlns:m="http://schemas.openxmlformats.org/officeDocument/2006/math">
                    <m:r>
                      <m:rPr>
                        <m:sty m:val="p"/>
                      </m:rPr>
                      <a:rPr lang="en-US" sz="2000" b="0" i="0" smtClean="0">
                        <a:solidFill>
                          <a:schemeClr val="tx1">
                            <a:lumMod val="95000"/>
                            <a:lumOff val="5000"/>
                          </a:schemeClr>
                        </a:solidFill>
                        <a:latin typeface="Cambria Math" panose="02040503050406030204" pitchFamily="18" charset="0"/>
                      </a:rPr>
                      <m:t>s</m:t>
                    </m:r>
                    <m:r>
                      <a:rPr lang="en-US" sz="2000" b="0" i="1" smtClean="0">
                        <a:solidFill>
                          <a:schemeClr val="tx1">
                            <a:lumMod val="95000"/>
                            <a:lumOff val="5000"/>
                          </a:schemeClr>
                        </a:solidFill>
                        <a:latin typeface="Cambria Math" panose="02040503050406030204" pitchFamily="18" charset="0"/>
                      </a:rPr>
                      <m:t>𝑎𝑙𝑒𝑠</m:t>
                    </m:r>
                    <m:r>
                      <a:rPr lang="en-US" sz="2000" b="0" i="1" smtClean="0">
                        <a:solidFill>
                          <a:schemeClr val="tx1">
                            <a:lumMod val="95000"/>
                            <a:lumOff val="5000"/>
                          </a:schemeClr>
                        </a:solidFill>
                        <a:latin typeface="Cambria Math" panose="02040503050406030204" pitchFamily="18" charset="0"/>
                      </a:rPr>
                      <m:t>≈</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0</m:t>
                        </m:r>
                      </m:sub>
                    </m:sSub>
                    <m:r>
                      <a:rPr lang="en-US" sz="2000" b="0" i="1" smtClean="0">
                        <a:solidFill>
                          <a:schemeClr val="tx1">
                            <a:lumMod val="95000"/>
                            <a:lumOff val="5000"/>
                          </a:schemeClr>
                        </a:solidFill>
                        <a:latin typeface="Cambria Math" panose="02040503050406030204" pitchFamily="18" charset="0"/>
                      </a:rPr>
                      <m:t>+</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1</m:t>
                        </m:r>
                      </m:sub>
                    </m:sSub>
                    <m:r>
                      <a:rPr lang="en-US" sz="2000" b="0" i="1" smtClean="0">
                        <a:solidFill>
                          <a:schemeClr val="tx1">
                            <a:lumMod val="95000"/>
                            <a:lumOff val="5000"/>
                          </a:schemeClr>
                        </a:solidFill>
                        <a:latin typeface="Cambria Math" panose="02040503050406030204" pitchFamily="18" charset="0"/>
                      </a:rPr>
                      <m:t>×</m:t>
                    </m:r>
                    <m:r>
                      <a:rPr lang="en-US" sz="2000" b="0" i="1" smtClean="0">
                        <a:solidFill>
                          <a:schemeClr val="tx1">
                            <a:lumMod val="95000"/>
                            <a:lumOff val="5000"/>
                          </a:schemeClr>
                        </a:solidFill>
                        <a:latin typeface="Cambria Math" panose="02040503050406030204" pitchFamily="18" charset="0"/>
                      </a:rPr>
                      <m:t>𝑇𝑉</m:t>
                    </m:r>
                    <m:r>
                      <a:rPr lang="en-US" sz="2000" b="0" i="1" smtClean="0">
                        <a:solidFill>
                          <a:schemeClr val="tx1">
                            <a:lumMod val="95000"/>
                            <a:lumOff val="5000"/>
                          </a:schemeClr>
                        </a:solidFill>
                        <a:latin typeface="Cambria Math" panose="02040503050406030204" pitchFamily="18" charset="0"/>
                      </a:rPr>
                      <m:t> </m:t>
                    </m:r>
                  </m:oMath>
                </a14:m>
                <a:r>
                  <a:rPr lang="en-US" sz="2000" dirty="0">
                    <a:solidFill>
                      <a:schemeClr val="tx1">
                        <a:lumMod val="95000"/>
                        <a:lumOff val="5000"/>
                      </a:schemeClr>
                    </a:solidFill>
                  </a:rPr>
                  <a:t> , the </a:t>
                </a:r>
                <a:r>
                  <a:rPr lang="en-US" sz="2000" dirty="0" smtClean="0">
                    <a:solidFill>
                      <a:schemeClr val="tx1">
                        <a:lumMod val="95000"/>
                        <a:lumOff val="5000"/>
                      </a:schemeClr>
                    </a:solidFill>
                  </a:rPr>
                  <a:t>RMSE </a:t>
                </a:r>
                <a:r>
                  <a:rPr lang="en-US" sz="2000" dirty="0">
                    <a:solidFill>
                      <a:schemeClr val="tx1">
                        <a:lumMod val="95000"/>
                        <a:lumOff val="5000"/>
                      </a:schemeClr>
                    </a:solidFill>
                  </a:rPr>
                  <a:t>is 3.26. We can interpret it as follows:</a:t>
                </a:r>
              </a:p>
            </p:txBody>
          </p:sp>
        </mc:Choice>
        <mc:Fallback>
          <p:sp>
            <p:nvSpPr>
              <p:cNvPr id="4" name="Rectangle: Rounded Corners 3">
                <a:extLst>
                  <a:ext uri="{FF2B5EF4-FFF2-40B4-BE49-F238E27FC236}">
                    <a16:creationId xmlns="" xmlns:a16="http://schemas.microsoft.com/office/drawing/2014/main" xmlns:a14="http://schemas.microsoft.com/office/drawing/2010/main" id="{7F7F8175-0D66-47CF-87AE-21DE25AE7069}"/>
                  </a:ext>
                </a:extLst>
              </p:cNvPr>
              <p:cNvSpPr>
                <a:spLocks noRot="1" noChangeAspect="1" noMove="1" noResize="1" noEditPoints="1" noAdjustHandles="1" noChangeArrowheads="1" noChangeShapeType="1" noTextEdit="1"/>
              </p:cNvSpPr>
              <p:nvPr/>
            </p:nvSpPr>
            <p:spPr>
              <a:xfrm>
                <a:off x="179512" y="1628800"/>
                <a:ext cx="8784976" cy="1080120"/>
              </a:xfrm>
              <a:prstGeom prst="roundRect">
                <a:avLst/>
              </a:prstGeom>
              <a:blipFill rotWithShape="0">
                <a:blip r:embed="rId2"/>
                <a:stretch>
                  <a:fillRect b="-6077"/>
                </a:stretch>
              </a:blipFill>
            </p:spPr>
            <p:txBody>
              <a:bodyPr/>
              <a:lstStyle/>
              <a:p>
                <a:r>
                  <a:rPr lang="en-IN">
                    <a:noFill/>
                  </a:rPr>
                  <a:t> </a:t>
                </a:r>
              </a:p>
            </p:txBody>
          </p:sp>
        </mc:Fallback>
      </mc:AlternateContent>
      <p:sp>
        <p:nvSpPr>
          <p:cNvPr id="5" name="Rectangle: Rounded Corners 4">
            <a:extLst>
              <a:ext uri="{FF2B5EF4-FFF2-40B4-BE49-F238E27FC236}">
                <a16:creationId xmlns="" xmlns:a16="http://schemas.microsoft.com/office/drawing/2014/main" id="{C6BB2A0E-7FE9-4904-98D0-B17E76E7B7A3}"/>
              </a:ext>
            </a:extLst>
          </p:cNvPr>
          <p:cNvSpPr/>
          <p:nvPr/>
        </p:nvSpPr>
        <p:spPr>
          <a:xfrm>
            <a:off x="190625" y="3068960"/>
            <a:ext cx="8784976"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2000" dirty="0">
                <a:solidFill>
                  <a:schemeClr val="tx1">
                    <a:lumMod val="95000"/>
                    <a:lumOff val="5000"/>
                  </a:schemeClr>
                </a:solidFill>
              </a:rPr>
              <a:t>Actual sales in each market deviate from the true regression line by approximately 3,260 units on average</a:t>
            </a:r>
          </a:p>
        </p:txBody>
      </p:sp>
      <mc:AlternateContent xmlns:mc="http://schemas.openxmlformats.org/markup-compatibility/2006" xmlns:a14="http://schemas.microsoft.com/office/drawing/2010/main">
        <mc:Choice Requires="a14">
          <p:sp>
            <p:nvSpPr>
              <p:cNvPr id="6" name="Rectangle: Rounded Corners 5">
                <a:extLst>
                  <a:ext uri="{FF2B5EF4-FFF2-40B4-BE49-F238E27FC236}">
                    <a16:creationId xmlns="" xmlns:a16="http://schemas.microsoft.com/office/drawing/2014/main" id="{1A9D6F8E-930F-4DF6-9D7A-E3869131C76E}"/>
                  </a:ext>
                </a:extLst>
              </p:cNvPr>
              <p:cNvSpPr/>
              <p:nvPr/>
            </p:nvSpPr>
            <p:spPr>
              <a:xfrm>
                <a:off x="179512" y="4509120"/>
                <a:ext cx="8784976" cy="1528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2000" dirty="0">
                    <a:solidFill>
                      <a:schemeClr val="tx1">
                        <a:lumMod val="95000"/>
                        <a:lumOff val="5000"/>
                      </a:schemeClr>
                    </a:solidFill>
                  </a:rPr>
                  <a:t>Even if the model were correct and the true values of the unknown coefficients </a:t>
                </a:r>
                <a14:m>
                  <m:oMath xmlns:m="http://schemas.openxmlformats.org/officeDocument/2006/math">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0</m:t>
                        </m:r>
                      </m:sub>
                    </m:sSub>
                    <m:r>
                      <a:rPr lang="en-US" sz="2000" b="0" i="1" smtClean="0">
                        <a:solidFill>
                          <a:schemeClr val="tx1">
                            <a:lumMod val="95000"/>
                            <a:lumOff val="5000"/>
                          </a:schemeClr>
                        </a:solidFill>
                        <a:latin typeface="Cambria Math" panose="02040503050406030204" pitchFamily="18" charset="0"/>
                      </a:rPr>
                      <m:t> </m:t>
                    </m:r>
                    <m:r>
                      <a:rPr lang="en-US" sz="2000" b="0" i="1" smtClean="0">
                        <a:solidFill>
                          <a:schemeClr val="tx1">
                            <a:lumMod val="95000"/>
                            <a:lumOff val="5000"/>
                          </a:schemeClr>
                        </a:solidFill>
                        <a:latin typeface="Cambria Math" panose="02040503050406030204" pitchFamily="18" charset="0"/>
                      </a:rPr>
                      <m:t>𝑎𝑛𝑑</m:t>
                    </m:r>
                    <m:r>
                      <a:rPr lang="en-US" sz="2000" b="0" i="1" smtClean="0">
                        <a:solidFill>
                          <a:schemeClr val="tx1">
                            <a:lumMod val="95000"/>
                            <a:lumOff val="5000"/>
                          </a:schemeClr>
                        </a:solidFill>
                        <a:latin typeface="Cambria Math" panose="02040503050406030204" pitchFamily="18" charset="0"/>
                      </a:rPr>
                      <m:t> </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1</m:t>
                        </m:r>
                      </m:sub>
                    </m:sSub>
                  </m:oMath>
                </a14:m>
                <a:r>
                  <a:rPr lang="en-US" sz="2000" dirty="0">
                    <a:solidFill>
                      <a:schemeClr val="tx1">
                        <a:lumMod val="95000"/>
                        <a:lumOff val="5000"/>
                      </a:schemeClr>
                    </a:solidFill>
                  </a:rPr>
                  <a:t> were known exactly, any prediction of sales on the basis of TV advertising would still be off by about 3260 units on average</a:t>
                </a:r>
              </a:p>
              <a:p>
                <a:endParaRPr lang="en-US" sz="2000" dirty="0">
                  <a:solidFill>
                    <a:schemeClr val="tx1">
                      <a:lumMod val="95000"/>
                      <a:lumOff val="5000"/>
                    </a:schemeClr>
                  </a:solidFill>
                </a:endParaRPr>
              </a:p>
            </p:txBody>
          </p:sp>
        </mc:Choice>
        <mc:Fallback xmlns="">
          <p:sp>
            <p:nvSpPr>
              <p:cNvPr id="6" name="Rectangle: Rounded Corners 5">
                <a:extLst>
                  <a:ext uri="{FF2B5EF4-FFF2-40B4-BE49-F238E27FC236}">
                    <a16:creationId xmlns:a16="http://schemas.microsoft.com/office/drawing/2014/main" id="{1A9D6F8E-930F-4DF6-9D7A-E3869131C76E}"/>
                  </a:ext>
                </a:extLst>
              </p:cNvPr>
              <p:cNvSpPr>
                <a:spLocks noRot="1" noChangeAspect="1" noMove="1" noResize="1" noEditPoints="1" noAdjustHandles="1" noChangeArrowheads="1" noChangeShapeType="1" noTextEdit="1"/>
              </p:cNvSpPr>
              <p:nvPr/>
            </p:nvSpPr>
            <p:spPr>
              <a:xfrm>
                <a:off x="179512" y="4509120"/>
                <a:ext cx="8784976" cy="1528936"/>
              </a:xfrm>
              <a:prstGeom prst="round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7579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600" dirty="0"/>
              <a:t>Interpreting the model</a:t>
            </a:r>
            <a:endParaRPr lang="en-US" sz="3600" dirty="0">
              <a:solidFill>
                <a:schemeClr val="bg1"/>
              </a:solidFill>
            </a:endParaRPr>
          </a:p>
        </p:txBody>
      </p:sp>
      <mc:AlternateContent xmlns:mc="http://schemas.openxmlformats.org/markup-compatibility/2006">
        <mc:Choice xmlns:a14="http://schemas.microsoft.com/office/drawing/2010/main" Requires="a14">
          <p:sp>
            <p:nvSpPr>
              <p:cNvPr id="4" name="Rectangle: Rounded Corners 3">
                <a:extLst>
                  <a:ext uri="{FF2B5EF4-FFF2-40B4-BE49-F238E27FC236}">
                    <a16:creationId xmlns="" xmlns:a16="http://schemas.microsoft.com/office/drawing/2014/main" id="{7F7F8175-0D66-47CF-87AE-21DE25AE7069}"/>
                  </a:ext>
                </a:extLst>
              </p:cNvPr>
              <p:cNvSpPr/>
              <p:nvPr/>
            </p:nvSpPr>
            <p:spPr>
              <a:xfrm>
                <a:off x="179512" y="2996952"/>
                <a:ext cx="8784976" cy="1728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endParaRPr lang="en-US" sz="2000" dirty="0">
                  <a:solidFill>
                    <a:schemeClr val="tx1">
                      <a:lumMod val="95000"/>
                      <a:lumOff val="5000"/>
                    </a:schemeClr>
                  </a:solidFill>
                </a:endParaRPr>
              </a:p>
              <a:p>
                <a:pPr marL="285750" indent="-285750">
                  <a:buFont typeface="Wingdings" panose="05000000000000000000" pitchFamily="2" charset="2"/>
                  <a:buChar char="Ø"/>
                </a:pPr>
                <a:r>
                  <a:rPr lang="en-US" sz="2000" dirty="0">
                    <a:solidFill>
                      <a:schemeClr val="tx1">
                        <a:lumMod val="95000"/>
                        <a:lumOff val="5000"/>
                      </a:schemeClr>
                    </a:solidFill>
                  </a:rPr>
                  <a:t>In the advertising data set, the mean value of sales over all market is</a:t>
                </a:r>
              </a:p>
              <a:p>
                <a:r>
                  <a:rPr lang="en-US" sz="2000" dirty="0">
                    <a:solidFill>
                      <a:schemeClr val="tx1">
                        <a:lumMod val="95000"/>
                        <a:lumOff val="5000"/>
                      </a:schemeClr>
                    </a:solidFill>
                  </a:rPr>
                  <a:t>14000 units, so the percentage error is </a:t>
                </a:r>
                <a14:m>
                  <m:oMath xmlns:m="http://schemas.openxmlformats.org/officeDocument/2006/math">
                    <m:f>
                      <m:fPr>
                        <m:ctrlPr>
                          <a:rPr lang="en-US" sz="2000" b="0" i="1" smtClean="0">
                            <a:solidFill>
                              <a:schemeClr val="tx1">
                                <a:lumMod val="95000"/>
                                <a:lumOff val="5000"/>
                              </a:schemeClr>
                            </a:solidFill>
                            <a:latin typeface="Cambria Math" panose="02040503050406030204" pitchFamily="18" charset="0"/>
                          </a:rPr>
                        </m:ctrlPr>
                      </m:fPr>
                      <m:num>
                        <m:r>
                          <a:rPr lang="en-US" sz="2000" b="0" i="1" smtClean="0">
                            <a:solidFill>
                              <a:schemeClr val="tx1">
                                <a:lumMod val="95000"/>
                                <a:lumOff val="5000"/>
                              </a:schemeClr>
                            </a:solidFill>
                            <a:latin typeface="Cambria Math" panose="02040503050406030204" pitchFamily="18" charset="0"/>
                          </a:rPr>
                          <m:t>3260</m:t>
                        </m:r>
                      </m:num>
                      <m:den>
                        <m:r>
                          <a:rPr lang="en-US" sz="2000" b="0" i="1" smtClean="0">
                            <a:solidFill>
                              <a:schemeClr val="tx1">
                                <a:lumMod val="95000"/>
                                <a:lumOff val="5000"/>
                              </a:schemeClr>
                            </a:solidFill>
                            <a:latin typeface="Cambria Math" panose="02040503050406030204" pitchFamily="18" charset="0"/>
                          </a:rPr>
                          <m:t>14000</m:t>
                        </m:r>
                      </m:den>
                    </m:f>
                    <m:r>
                      <a:rPr lang="en-US" sz="2000" b="0" i="1" smtClean="0">
                        <a:solidFill>
                          <a:schemeClr val="tx1">
                            <a:lumMod val="95000"/>
                            <a:lumOff val="5000"/>
                          </a:schemeClr>
                        </a:solidFill>
                        <a:latin typeface="Cambria Math" panose="02040503050406030204" pitchFamily="18" charset="0"/>
                      </a:rPr>
                      <m:t>=23%</m:t>
                    </m:r>
                  </m:oMath>
                </a14:m>
                <a:endParaRPr lang="en-US" sz="2000" dirty="0">
                  <a:solidFill>
                    <a:schemeClr val="tx1">
                      <a:lumMod val="95000"/>
                      <a:lumOff val="5000"/>
                    </a:schemeClr>
                  </a:solidFill>
                </a:endParaRPr>
              </a:p>
              <a:p>
                <a:pPr marL="285750" indent="-285750">
                  <a:buFont typeface="Wingdings" panose="05000000000000000000" pitchFamily="2" charset="2"/>
                  <a:buChar char="Ø"/>
                </a:pPr>
                <a:r>
                  <a:rPr lang="en-US" sz="2000" dirty="0" smtClean="0">
                    <a:solidFill>
                      <a:schemeClr val="tx1">
                        <a:lumMod val="95000"/>
                        <a:lumOff val="5000"/>
                      </a:schemeClr>
                    </a:solidFill>
                  </a:rPr>
                  <a:t>RMSE </a:t>
                </a:r>
                <a:r>
                  <a:rPr lang="en-US" sz="2000" dirty="0">
                    <a:solidFill>
                      <a:schemeClr val="tx1">
                        <a:lumMod val="95000"/>
                        <a:lumOff val="5000"/>
                      </a:schemeClr>
                    </a:solidFill>
                  </a:rPr>
                  <a:t>is considered as a measure of the lack of fit of the underlying model to the data</a:t>
                </a:r>
              </a:p>
              <a:p>
                <a:pPr marL="285750" indent="-285750">
                  <a:buFont typeface="Wingdings" panose="05000000000000000000" pitchFamily="2" charset="2"/>
                  <a:buChar char="Ø"/>
                </a:pPr>
                <a:endParaRPr lang="en-US" sz="2000" dirty="0">
                  <a:solidFill>
                    <a:schemeClr val="tx1">
                      <a:lumMod val="95000"/>
                      <a:lumOff val="5000"/>
                    </a:schemeClr>
                  </a:solidFill>
                </a:endParaRPr>
              </a:p>
            </p:txBody>
          </p:sp>
        </mc:Choice>
        <mc:Fallback>
          <p:sp>
            <p:nvSpPr>
              <p:cNvPr id="4" name="Rectangle: Rounded Corners 3">
                <a:extLst>
                  <a:ext uri="{FF2B5EF4-FFF2-40B4-BE49-F238E27FC236}">
                    <a16:creationId xmlns="" xmlns:a16="http://schemas.microsoft.com/office/drawing/2014/main" xmlns:a14="http://schemas.microsoft.com/office/drawing/2010/main" id="{7F7F8175-0D66-47CF-87AE-21DE25AE7069}"/>
                  </a:ext>
                </a:extLst>
              </p:cNvPr>
              <p:cNvSpPr>
                <a:spLocks noRot="1" noChangeAspect="1" noMove="1" noResize="1" noEditPoints="1" noAdjustHandles="1" noChangeArrowheads="1" noChangeShapeType="1" noTextEdit="1"/>
              </p:cNvSpPr>
              <p:nvPr/>
            </p:nvSpPr>
            <p:spPr>
              <a:xfrm>
                <a:off x="179512" y="2996952"/>
                <a:ext cx="8784976" cy="1728192"/>
              </a:xfrm>
              <a:prstGeom prst="roundRect">
                <a:avLst/>
              </a:prstGeom>
              <a:blipFill rotWithShape="0">
                <a:blip r:embed="rId2"/>
                <a:stretch>
                  <a:fillRect/>
                </a:stretch>
              </a:blipFill>
            </p:spPr>
            <p:txBody>
              <a:bodyPr/>
              <a:lstStyle/>
              <a:p>
                <a:r>
                  <a:rPr lang="en-IN">
                    <a:noFill/>
                  </a:rPr>
                  <a:t> </a:t>
                </a:r>
              </a:p>
            </p:txBody>
          </p:sp>
        </mc:Fallback>
      </mc:AlternateContent>
      <p:sp>
        <p:nvSpPr>
          <p:cNvPr id="10" name="Rectangle: Rounded Corners 9">
            <a:extLst>
              <a:ext uri="{FF2B5EF4-FFF2-40B4-BE49-F238E27FC236}">
                <a16:creationId xmlns="" xmlns:a16="http://schemas.microsoft.com/office/drawing/2014/main" id="{610AD15A-0B3F-4621-AB79-F13931AE8FF1}"/>
              </a:ext>
            </a:extLst>
          </p:cNvPr>
          <p:cNvSpPr/>
          <p:nvPr/>
        </p:nvSpPr>
        <p:spPr>
          <a:xfrm>
            <a:off x="179512" y="1591140"/>
            <a:ext cx="8784976"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FF0000"/>
                </a:solidFill>
              </a:rPr>
              <a:t>Question: Find the mean value of sales over all markets in advertising data?</a:t>
            </a:r>
          </a:p>
        </p:txBody>
      </p:sp>
    </p:spTree>
    <p:extLst>
      <p:ext uri="{BB962C8B-B14F-4D97-AF65-F5344CB8AC3E}">
        <p14:creationId xmlns:p14="http://schemas.microsoft.com/office/powerpoint/2010/main" val="61114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600" dirty="0"/>
              <a:t>Assessing the accuracy of the model</a:t>
            </a:r>
            <a:endParaRPr lang="en-US" sz="3600" dirty="0">
              <a:solidFill>
                <a:schemeClr val="bg1"/>
              </a:solidFill>
            </a:endParaRPr>
          </a:p>
        </p:txBody>
      </p:sp>
      <mc:AlternateContent xmlns:mc="http://schemas.openxmlformats.org/markup-compatibility/2006">
        <mc:Choice xmlns:a14="http://schemas.microsoft.com/office/drawing/2010/main" Requires="a14">
          <p:sp>
            <p:nvSpPr>
              <p:cNvPr id="4" name="Rectangle: Rounded Corners 3">
                <a:extLst>
                  <a:ext uri="{FF2B5EF4-FFF2-40B4-BE49-F238E27FC236}">
                    <a16:creationId xmlns="" xmlns:a16="http://schemas.microsoft.com/office/drawing/2014/main" id="{7F7F8175-0D66-47CF-87AE-21DE25AE7069}"/>
                  </a:ext>
                </a:extLst>
              </p:cNvPr>
              <p:cNvSpPr/>
              <p:nvPr/>
            </p:nvSpPr>
            <p:spPr>
              <a:xfrm>
                <a:off x="179512" y="1556792"/>
                <a:ext cx="8784976"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endParaRPr lang="en-US" sz="2000" dirty="0">
                  <a:solidFill>
                    <a:schemeClr val="tx1">
                      <a:lumMod val="95000"/>
                      <a:lumOff val="5000"/>
                    </a:schemeClr>
                  </a:solidFill>
                </a:endParaRPr>
              </a:p>
              <a:p>
                <a:pPr marL="285750" indent="-285750">
                  <a:buFont typeface="Wingdings" panose="05000000000000000000" pitchFamily="2" charset="2"/>
                  <a:buChar char="Ø"/>
                </a:pPr>
                <a:r>
                  <a:rPr lang="en-US" sz="2000" dirty="0">
                    <a:solidFill>
                      <a:schemeClr val="tx1">
                        <a:lumMod val="95000"/>
                        <a:lumOff val="5000"/>
                      </a:schemeClr>
                    </a:solidFill>
                  </a:rPr>
                  <a:t>If the predictions obtained using the model are very close to the true outcome values, i.e., </a:t>
                </a:r>
                <a14:m>
                  <m:oMath xmlns:m="http://schemas.openxmlformats.org/officeDocument/2006/math">
                    <m:acc>
                      <m:accPr>
                        <m:chr m:val="̂"/>
                        <m:ctrlPr>
                          <a:rPr lang="en-US" sz="2000" b="0" i="1" smtClean="0">
                            <a:solidFill>
                              <a:schemeClr val="tx1">
                                <a:lumMod val="95000"/>
                                <a:lumOff val="5000"/>
                              </a:schemeClr>
                            </a:solidFill>
                            <a:latin typeface="Cambria Math" panose="02040503050406030204" pitchFamily="18" charset="0"/>
                          </a:rPr>
                        </m:ctrlPr>
                      </m:accPr>
                      <m:e>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𝑦</m:t>
                            </m:r>
                          </m:e>
                          <m:sub>
                            <m:r>
                              <a:rPr lang="en-US" sz="2000" b="0" i="1" smtClean="0">
                                <a:solidFill>
                                  <a:schemeClr val="tx1">
                                    <a:lumMod val="95000"/>
                                    <a:lumOff val="5000"/>
                                  </a:schemeClr>
                                </a:solidFill>
                                <a:latin typeface="Cambria Math" panose="02040503050406030204" pitchFamily="18" charset="0"/>
                              </a:rPr>
                              <m:t>𝑖</m:t>
                            </m:r>
                          </m:sub>
                        </m:sSub>
                      </m:e>
                    </m:acc>
                    <m:r>
                      <a:rPr lang="en-US" sz="2000" b="0" i="1" dirty="0" smtClean="0">
                        <a:solidFill>
                          <a:schemeClr val="tx1">
                            <a:lumMod val="95000"/>
                            <a:lumOff val="5000"/>
                          </a:schemeClr>
                        </a:solidFill>
                        <a:latin typeface="Cambria Math" panose="02040503050406030204" pitchFamily="18" charset="0"/>
                      </a:rPr>
                      <m:t>≈</m:t>
                    </m:r>
                    <m:sSub>
                      <m:sSubPr>
                        <m:ctrlPr>
                          <a:rPr lang="en-US" sz="2000" b="0" i="1" dirty="0" smtClean="0">
                            <a:solidFill>
                              <a:schemeClr val="tx1">
                                <a:lumMod val="95000"/>
                                <a:lumOff val="5000"/>
                              </a:schemeClr>
                            </a:solidFill>
                            <a:latin typeface="Cambria Math" panose="02040503050406030204" pitchFamily="18" charset="0"/>
                          </a:rPr>
                        </m:ctrlPr>
                      </m:sSubPr>
                      <m:e>
                        <m:r>
                          <a:rPr lang="en-US" sz="2000" b="0" i="1" dirty="0" smtClean="0">
                            <a:solidFill>
                              <a:schemeClr val="tx1">
                                <a:lumMod val="95000"/>
                                <a:lumOff val="5000"/>
                              </a:schemeClr>
                            </a:solidFill>
                            <a:latin typeface="Cambria Math" panose="02040503050406030204" pitchFamily="18" charset="0"/>
                          </a:rPr>
                          <m:t>𝑦</m:t>
                        </m:r>
                      </m:e>
                      <m:sub>
                        <m:r>
                          <a:rPr lang="en-US" sz="2000" b="0" i="1" dirty="0" smtClean="0">
                            <a:solidFill>
                              <a:schemeClr val="tx1">
                                <a:lumMod val="95000"/>
                                <a:lumOff val="5000"/>
                              </a:schemeClr>
                            </a:solidFill>
                            <a:latin typeface="Cambria Math" panose="02040503050406030204" pitchFamily="18" charset="0"/>
                          </a:rPr>
                          <m:t>𝑖</m:t>
                        </m:r>
                      </m:sub>
                    </m:sSub>
                    <m:r>
                      <a:rPr lang="en-US" sz="2000" b="0" i="1" dirty="0" smtClean="0">
                        <a:solidFill>
                          <a:schemeClr val="tx1">
                            <a:lumMod val="95000"/>
                            <a:lumOff val="5000"/>
                          </a:schemeClr>
                        </a:solidFill>
                        <a:latin typeface="Cambria Math" panose="02040503050406030204" pitchFamily="18" charset="0"/>
                      </a:rPr>
                      <m:t> </m:t>
                    </m:r>
                    <m:r>
                      <a:rPr lang="en-US" sz="2000" b="0" i="1" dirty="0" smtClean="0">
                        <a:solidFill>
                          <a:schemeClr val="tx1">
                            <a:lumMod val="95000"/>
                            <a:lumOff val="5000"/>
                          </a:schemeClr>
                        </a:solidFill>
                        <a:latin typeface="Cambria Math" panose="02040503050406030204" pitchFamily="18" charset="0"/>
                      </a:rPr>
                      <m:t>𝑓𝑜𝑟</m:t>
                    </m:r>
                    <m:r>
                      <a:rPr lang="en-US" sz="2000" b="0" i="1" dirty="0" smtClean="0">
                        <a:solidFill>
                          <a:schemeClr val="tx1">
                            <a:lumMod val="95000"/>
                            <a:lumOff val="5000"/>
                          </a:schemeClr>
                        </a:solidFill>
                        <a:latin typeface="Cambria Math" panose="02040503050406030204" pitchFamily="18" charset="0"/>
                      </a:rPr>
                      <m:t> </m:t>
                    </m:r>
                    <m:r>
                      <a:rPr lang="en-US" sz="2000" b="0" i="1" dirty="0" smtClean="0">
                        <a:solidFill>
                          <a:schemeClr val="tx1">
                            <a:lumMod val="95000"/>
                            <a:lumOff val="5000"/>
                          </a:schemeClr>
                        </a:solidFill>
                        <a:latin typeface="Cambria Math" panose="02040503050406030204" pitchFamily="18" charset="0"/>
                      </a:rPr>
                      <m:t>𝑖</m:t>
                    </m:r>
                    <m:r>
                      <a:rPr lang="en-US" sz="2000" b="0" i="1" dirty="0" smtClean="0">
                        <a:solidFill>
                          <a:schemeClr val="tx1">
                            <a:lumMod val="95000"/>
                            <a:lumOff val="5000"/>
                          </a:schemeClr>
                        </a:solidFill>
                        <a:latin typeface="Cambria Math" panose="02040503050406030204" pitchFamily="18" charset="0"/>
                      </a:rPr>
                      <m:t>=1, 2, …</m:t>
                    </m:r>
                    <m:r>
                      <a:rPr lang="en-US" sz="2000" b="0" i="1" dirty="0" smtClean="0">
                        <a:solidFill>
                          <a:schemeClr val="tx1">
                            <a:lumMod val="95000"/>
                            <a:lumOff val="5000"/>
                          </a:schemeClr>
                        </a:solidFill>
                        <a:latin typeface="Cambria Math" panose="02040503050406030204" pitchFamily="18" charset="0"/>
                      </a:rPr>
                      <m:t>𝑛</m:t>
                    </m:r>
                  </m:oMath>
                </a14:m>
                <a:r>
                  <a:rPr lang="en-US" sz="2000" dirty="0">
                    <a:solidFill>
                      <a:schemeClr val="tx1">
                        <a:lumMod val="95000"/>
                        <a:lumOff val="5000"/>
                      </a:schemeClr>
                    </a:solidFill>
                  </a:rPr>
                  <a:t>, then </a:t>
                </a:r>
                <a:r>
                  <a:rPr lang="en-US" sz="2000" dirty="0" smtClean="0">
                    <a:solidFill>
                      <a:schemeClr val="tx1">
                        <a:lumMod val="95000"/>
                        <a:lumOff val="5000"/>
                      </a:schemeClr>
                    </a:solidFill>
                  </a:rPr>
                  <a:t>RMSE </a:t>
                </a:r>
                <a:r>
                  <a:rPr lang="en-US" sz="2000" dirty="0">
                    <a:solidFill>
                      <a:schemeClr val="tx1">
                        <a:lumMod val="95000"/>
                        <a:lumOff val="5000"/>
                      </a:schemeClr>
                    </a:solidFill>
                  </a:rPr>
                  <a:t>will be small. Thus we can conclude that the model fits the data very well</a:t>
                </a:r>
              </a:p>
              <a:p>
                <a:pPr marL="285750" indent="-285750">
                  <a:buFont typeface="Wingdings" panose="05000000000000000000" pitchFamily="2" charset="2"/>
                  <a:buChar char="Ø"/>
                </a:pPr>
                <a:endParaRPr lang="en-US" sz="2000" dirty="0">
                  <a:solidFill>
                    <a:schemeClr val="tx1">
                      <a:lumMod val="95000"/>
                      <a:lumOff val="5000"/>
                    </a:schemeClr>
                  </a:solidFill>
                </a:endParaRPr>
              </a:p>
            </p:txBody>
          </p:sp>
        </mc:Choice>
        <mc:Fallback>
          <p:sp>
            <p:nvSpPr>
              <p:cNvPr id="4" name="Rectangle: Rounded Corners 3">
                <a:extLst>
                  <a:ext uri="{FF2B5EF4-FFF2-40B4-BE49-F238E27FC236}">
                    <a16:creationId xmlns="" xmlns:a16="http://schemas.microsoft.com/office/drawing/2014/main" xmlns:a14="http://schemas.microsoft.com/office/drawing/2010/main" id="{7F7F8175-0D66-47CF-87AE-21DE25AE7069}"/>
                  </a:ext>
                </a:extLst>
              </p:cNvPr>
              <p:cNvSpPr>
                <a:spLocks noRot="1" noChangeAspect="1" noMove="1" noResize="1" noEditPoints="1" noAdjustHandles="1" noChangeArrowheads="1" noChangeShapeType="1" noTextEdit="1"/>
              </p:cNvSpPr>
              <p:nvPr/>
            </p:nvSpPr>
            <p:spPr>
              <a:xfrm>
                <a:off x="179512" y="1556792"/>
                <a:ext cx="8784976" cy="1224136"/>
              </a:xfrm>
              <a:prstGeom prst="round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 name="Rectangle: Rounded Corners 4">
                <a:extLst>
                  <a:ext uri="{FF2B5EF4-FFF2-40B4-BE49-F238E27FC236}">
                    <a16:creationId xmlns="" xmlns:a16="http://schemas.microsoft.com/office/drawing/2014/main" id="{F1BE0A8D-3E6F-42D9-89F6-F1446D826B7C}"/>
                  </a:ext>
                </a:extLst>
              </p:cNvPr>
              <p:cNvSpPr/>
              <p:nvPr/>
            </p:nvSpPr>
            <p:spPr>
              <a:xfrm>
                <a:off x="179512" y="3068960"/>
                <a:ext cx="878497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2000" dirty="0">
                    <a:solidFill>
                      <a:schemeClr val="tx1">
                        <a:lumMod val="95000"/>
                        <a:lumOff val="5000"/>
                      </a:schemeClr>
                    </a:solidFill>
                  </a:rPr>
                  <a:t>If </a:t>
                </a:r>
                <a14:m>
                  <m:oMath xmlns:m="http://schemas.openxmlformats.org/officeDocument/2006/math">
                    <m:acc>
                      <m:accPr>
                        <m:chr m:val="̂"/>
                        <m:ctrlPr>
                          <a:rPr lang="en-US" sz="2000" b="0" i="1" smtClean="0">
                            <a:solidFill>
                              <a:schemeClr val="tx1">
                                <a:lumMod val="95000"/>
                                <a:lumOff val="5000"/>
                              </a:schemeClr>
                            </a:solidFill>
                            <a:latin typeface="Cambria Math" panose="02040503050406030204" pitchFamily="18" charset="0"/>
                          </a:rPr>
                        </m:ctrlPr>
                      </m:accPr>
                      <m:e>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𝑦</m:t>
                            </m:r>
                          </m:e>
                          <m:sub>
                            <m:r>
                              <a:rPr lang="en-US" sz="2000" b="0" i="1" smtClean="0">
                                <a:solidFill>
                                  <a:schemeClr val="tx1">
                                    <a:lumMod val="95000"/>
                                    <a:lumOff val="5000"/>
                                  </a:schemeClr>
                                </a:solidFill>
                                <a:latin typeface="Cambria Math" panose="02040503050406030204" pitchFamily="18" charset="0"/>
                              </a:rPr>
                              <m:t>𝑖</m:t>
                            </m:r>
                          </m:sub>
                        </m:sSub>
                        <m:r>
                          <a:rPr lang="en-US" sz="2000" b="0" i="1" smtClean="0">
                            <a:solidFill>
                              <a:schemeClr val="tx1">
                                <a:lumMod val="95000"/>
                                <a:lumOff val="5000"/>
                              </a:schemeClr>
                            </a:solidFill>
                            <a:latin typeface="Cambria Math" panose="02040503050406030204" pitchFamily="18" charset="0"/>
                          </a:rPr>
                          <m:t> </m:t>
                        </m:r>
                      </m:e>
                    </m:acc>
                  </m:oMath>
                </a14:m>
                <a:r>
                  <a:rPr lang="en-US" sz="2000" dirty="0">
                    <a:solidFill>
                      <a:schemeClr val="tx1">
                        <a:lumMod val="95000"/>
                        <a:lumOff val="5000"/>
                      </a:schemeClr>
                    </a:solidFill>
                  </a:rPr>
                  <a:t> </a:t>
                </a:r>
                <a:r>
                  <a:rPr lang="en-US" sz="2000" dirty="0" smtClean="0">
                    <a:solidFill>
                      <a:schemeClr val="tx1">
                        <a:lumMod val="95000"/>
                        <a:lumOff val="5000"/>
                      </a:schemeClr>
                    </a:solidFill>
                  </a:rPr>
                  <a:t>is </a:t>
                </a:r>
                <a:r>
                  <a:rPr lang="en-US" sz="2000" dirty="0">
                    <a:solidFill>
                      <a:schemeClr val="tx1">
                        <a:lumMod val="95000"/>
                        <a:lumOff val="5000"/>
                      </a:schemeClr>
                    </a:solidFill>
                  </a:rPr>
                  <a:t>far from </a:t>
                </a:r>
                <a14:m>
                  <m:oMath xmlns:m="http://schemas.openxmlformats.org/officeDocument/2006/math">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𝑦</m:t>
                        </m:r>
                      </m:e>
                      <m:sub>
                        <m:r>
                          <a:rPr lang="en-US" sz="2000" b="0" i="1" smtClean="0">
                            <a:solidFill>
                              <a:schemeClr val="tx1">
                                <a:lumMod val="95000"/>
                                <a:lumOff val="5000"/>
                              </a:schemeClr>
                            </a:solidFill>
                            <a:latin typeface="Cambria Math" panose="02040503050406030204" pitchFamily="18" charset="0"/>
                          </a:rPr>
                          <m:t>𝑖</m:t>
                        </m:r>
                      </m:sub>
                    </m:sSub>
                  </m:oMath>
                </a14:m>
                <a:r>
                  <a:rPr lang="en-US" sz="2000" dirty="0">
                    <a:solidFill>
                      <a:schemeClr val="tx1">
                        <a:lumMod val="95000"/>
                        <a:lumOff val="5000"/>
                      </a:schemeClr>
                    </a:solidFill>
                  </a:rPr>
                  <a:t> for one or more observations, then the </a:t>
                </a:r>
                <a:r>
                  <a:rPr lang="en-US" sz="2000" dirty="0" smtClean="0">
                    <a:solidFill>
                      <a:schemeClr val="tx1">
                        <a:lumMod val="95000"/>
                        <a:lumOff val="5000"/>
                      </a:schemeClr>
                    </a:solidFill>
                  </a:rPr>
                  <a:t>RMSE </a:t>
                </a:r>
                <a:r>
                  <a:rPr lang="en-US" sz="2000" dirty="0">
                    <a:solidFill>
                      <a:schemeClr val="tx1">
                        <a:lumMod val="95000"/>
                        <a:lumOff val="5000"/>
                      </a:schemeClr>
                    </a:solidFill>
                  </a:rPr>
                  <a:t>may be quite large, indicating that the model does not fit the data well</a:t>
                </a:r>
              </a:p>
            </p:txBody>
          </p:sp>
        </mc:Choice>
        <mc:Fallback>
          <p:sp>
            <p:nvSpPr>
              <p:cNvPr id="5" name="Rectangle: Rounded Corners 4">
                <a:extLst>
                  <a:ext uri="{FF2B5EF4-FFF2-40B4-BE49-F238E27FC236}">
                    <a16:creationId xmlns="" xmlns:a16="http://schemas.microsoft.com/office/drawing/2014/main" xmlns:a14="http://schemas.microsoft.com/office/drawing/2010/main" id="{F1BE0A8D-3E6F-42D9-89F6-F1446D826B7C}"/>
                  </a:ext>
                </a:extLst>
              </p:cNvPr>
              <p:cNvSpPr>
                <a:spLocks noRot="1" noChangeAspect="1" noMove="1" noResize="1" noEditPoints="1" noAdjustHandles="1" noChangeArrowheads="1" noChangeShapeType="1" noTextEdit="1"/>
              </p:cNvSpPr>
              <p:nvPr/>
            </p:nvSpPr>
            <p:spPr>
              <a:xfrm>
                <a:off x="179512" y="3068960"/>
                <a:ext cx="8784976" cy="792088"/>
              </a:xfrm>
              <a:prstGeom prst="roundRect">
                <a:avLst/>
              </a:prstGeom>
              <a:blipFill rotWithShape="0">
                <a:blip r:embed="rId3"/>
                <a:stretch>
                  <a:fillRect b="-7463"/>
                </a:stretch>
              </a:blipFill>
            </p:spPr>
            <p:txBody>
              <a:bodyPr/>
              <a:lstStyle/>
              <a:p>
                <a:r>
                  <a:rPr lang="en-IN">
                    <a:noFill/>
                  </a:rPr>
                  <a:t> </a:t>
                </a:r>
              </a:p>
            </p:txBody>
          </p:sp>
        </mc:Fallback>
      </mc:AlternateContent>
      <p:sp>
        <p:nvSpPr>
          <p:cNvPr id="6" name="Rectangle: Rounded Corners 5">
            <a:extLst>
              <a:ext uri="{FF2B5EF4-FFF2-40B4-BE49-F238E27FC236}">
                <a16:creationId xmlns="" xmlns:a16="http://schemas.microsoft.com/office/drawing/2014/main" id="{7D728CEF-C4E6-464A-B921-C01401F66CBE}"/>
              </a:ext>
            </a:extLst>
          </p:cNvPr>
          <p:cNvSpPr/>
          <p:nvPr/>
        </p:nvSpPr>
        <p:spPr>
          <a:xfrm>
            <a:off x="179512" y="4149080"/>
            <a:ext cx="878497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2000" dirty="0">
                <a:solidFill>
                  <a:schemeClr val="tx1">
                    <a:lumMod val="95000"/>
                    <a:lumOff val="5000"/>
                  </a:schemeClr>
                </a:solidFill>
              </a:rPr>
              <a:t>Since </a:t>
            </a:r>
            <a:r>
              <a:rPr lang="en-US" sz="2000" dirty="0" smtClean="0">
                <a:solidFill>
                  <a:schemeClr val="tx1">
                    <a:lumMod val="95000"/>
                    <a:lumOff val="5000"/>
                  </a:schemeClr>
                </a:solidFill>
              </a:rPr>
              <a:t>RMSE </a:t>
            </a:r>
            <a:r>
              <a:rPr lang="en-US" sz="2000" dirty="0">
                <a:solidFill>
                  <a:schemeClr val="tx1">
                    <a:lumMod val="95000"/>
                    <a:lumOff val="5000"/>
                  </a:schemeClr>
                </a:solidFill>
              </a:rPr>
              <a:t>is measured in the units of Y, it is not clear what constitutes a good </a:t>
            </a:r>
            <a:r>
              <a:rPr lang="en-US" sz="2000" dirty="0" smtClean="0">
                <a:solidFill>
                  <a:schemeClr val="tx1">
                    <a:lumMod val="95000"/>
                    <a:lumOff val="5000"/>
                  </a:schemeClr>
                </a:solidFill>
              </a:rPr>
              <a:t>RMSE</a:t>
            </a:r>
            <a:endParaRPr lang="en-US" sz="2000" dirty="0">
              <a:solidFill>
                <a:schemeClr val="tx1">
                  <a:lumMod val="95000"/>
                  <a:lumOff val="5000"/>
                </a:schemeClr>
              </a:solidFill>
            </a:endParaRPr>
          </a:p>
        </p:txBody>
      </p:sp>
      <mc:AlternateContent xmlns:mc="http://schemas.openxmlformats.org/markup-compatibility/2006" xmlns:a14="http://schemas.microsoft.com/office/drawing/2010/main">
        <mc:Choice Requires="a14">
          <p:sp>
            <p:nvSpPr>
              <p:cNvPr id="7" name="Rectangle: Rounded Corners 6">
                <a:extLst>
                  <a:ext uri="{FF2B5EF4-FFF2-40B4-BE49-F238E27FC236}">
                    <a16:creationId xmlns="" xmlns:a16="http://schemas.microsoft.com/office/drawing/2014/main" id="{3A3F724D-4B80-46BE-8844-8210E93804FE}"/>
                  </a:ext>
                </a:extLst>
              </p:cNvPr>
              <p:cNvSpPr/>
              <p:nvPr/>
            </p:nvSpPr>
            <p:spPr>
              <a:xfrm>
                <a:off x="179512" y="5229200"/>
                <a:ext cx="878497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14:m>
                  <m:oMath xmlns:m="http://schemas.openxmlformats.org/officeDocument/2006/math">
                    <m:sSup>
                      <m:sSupPr>
                        <m:ctrlPr>
                          <a:rPr lang="en-US" sz="2000" b="0" i="1" smtClean="0">
                            <a:solidFill>
                              <a:schemeClr val="tx1">
                                <a:lumMod val="95000"/>
                                <a:lumOff val="5000"/>
                              </a:schemeClr>
                            </a:solidFill>
                            <a:latin typeface="Cambria Math" panose="02040503050406030204" pitchFamily="18" charset="0"/>
                          </a:rPr>
                        </m:ctrlPr>
                      </m:sSupPr>
                      <m:e>
                        <m:r>
                          <a:rPr lang="en-US" sz="2000" b="0" i="1" smtClean="0">
                            <a:solidFill>
                              <a:schemeClr val="tx1">
                                <a:lumMod val="95000"/>
                                <a:lumOff val="5000"/>
                              </a:schemeClr>
                            </a:solidFill>
                            <a:latin typeface="Cambria Math" panose="02040503050406030204" pitchFamily="18" charset="0"/>
                          </a:rPr>
                          <m:t>𝑅</m:t>
                        </m:r>
                      </m:e>
                      <m:sup>
                        <m:r>
                          <a:rPr lang="en-US" sz="2000" b="0" i="1" smtClean="0">
                            <a:solidFill>
                              <a:schemeClr val="tx1">
                                <a:lumMod val="95000"/>
                                <a:lumOff val="5000"/>
                              </a:schemeClr>
                            </a:solidFill>
                            <a:latin typeface="Cambria Math" panose="02040503050406030204" pitchFamily="18" charset="0"/>
                          </a:rPr>
                          <m:t>2</m:t>
                        </m:r>
                      </m:sup>
                    </m:sSup>
                  </m:oMath>
                </a14:m>
                <a:r>
                  <a:rPr lang="en-US" sz="2000" dirty="0">
                    <a:solidFill>
                      <a:schemeClr val="tx1">
                        <a:lumMod val="95000"/>
                        <a:lumOff val="5000"/>
                      </a:schemeClr>
                    </a:solidFill>
                  </a:rPr>
                  <a:t> statistic provides an alternative measure of fit</a:t>
                </a:r>
              </a:p>
            </p:txBody>
          </p:sp>
        </mc:Choice>
        <mc:Fallback xmlns="">
          <p:sp>
            <p:nvSpPr>
              <p:cNvPr id="7" name="Rectangle: Rounded Corners 6">
                <a:extLst>
                  <a:ext uri="{FF2B5EF4-FFF2-40B4-BE49-F238E27FC236}">
                    <a16:creationId xmlns:a16="http://schemas.microsoft.com/office/drawing/2014/main" id="{3A3F724D-4B80-46BE-8844-8210E93804FE}"/>
                  </a:ext>
                </a:extLst>
              </p:cNvPr>
              <p:cNvSpPr>
                <a:spLocks noRot="1" noChangeAspect="1" noMove="1" noResize="1" noEditPoints="1" noAdjustHandles="1" noChangeArrowheads="1" noChangeShapeType="1" noTextEdit="1"/>
              </p:cNvSpPr>
              <p:nvPr/>
            </p:nvSpPr>
            <p:spPr>
              <a:xfrm>
                <a:off x="179512" y="5229200"/>
                <a:ext cx="8784976" cy="504056"/>
              </a:xfrm>
              <a:prstGeom prst="roundRect">
                <a:avLst/>
              </a:prstGeom>
              <a:blipFill>
                <a:blip r:embed="rId4"/>
                <a:stretch>
                  <a:fillRect l="-207" b="-10465"/>
                </a:stretch>
              </a:blipFill>
            </p:spPr>
            <p:txBody>
              <a:bodyPr/>
              <a:lstStyle/>
              <a:p>
                <a:r>
                  <a:rPr lang="en-US">
                    <a:noFill/>
                  </a:rPr>
                  <a:t> </a:t>
                </a:r>
              </a:p>
            </p:txBody>
          </p:sp>
        </mc:Fallback>
      </mc:AlternateContent>
    </p:spTree>
    <p:extLst>
      <p:ext uri="{BB962C8B-B14F-4D97-AF65-F5344CB8AC3E}">
        <p14:creationId xmlns:p14="http://schemas.microsoft.com/office/powerpoint/2010/main" val="15011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600" dirty="0"/>
              <a:t>Assessing the accuracy of the model</a:t>
            </a:r>
            <a:endParaRPr lang="en-US" sz="3600" dirty="0">
              <a:solidFill>
                <a:schemeClr val="bg1"/>
              </a:solidFill>
            </a:endParaRPr>
          </a:p>
        </p:txBody>
      </p:sp>
      <mc:AlternateContent xmlns:mc="http://schemas.openxmlformats.org/markup-compatibility/2006">
        <mc:Choice xmlns:a14="http://schemas.microsoft.com/office/drawing/2010/main" Requires="a14">
          <p:sp>
            <p:nvSpPr>
              <p:cNvPr id="4" name="Rectangle: Rounded Corners 3">
                <a:extLst>
                  <a:ext uri="{FF2B5EF4-FFF2-40B4-BE49-F238E27FC236}">
                    <a16:creationId xmlns="" xmlns:a16="http://schemas.microsoft.com/office/drawing/2014/main" id="{7F7F8175-0D66-47CF-87AE-21DE25AE7069}"/>
                  </a:ext>
                </a:extLst>
              </p:cNvPr>
              <p:cNvSpPr/>
              <p:nvPr/>
            </p:nvSpPr>
            <p:spPr>
              <a:xfrm>
                <a:off x="179512" y="1556792"/>
                <a:ext cx="8784976" cy="2088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endParaRPr lang="en-US" sz="2000" dirty="0" smtClean="0">
                  <a:solidFill>
                    <a:schemeClr val="tx1">
                      <a:lumMod val="95000"/>
                      <a:lumOff val="5000"/>
                    </a:schemeClr>
                  </a:solidFill>
                </a:endParaRPr>
              </a:p>
              <a:p>
                <a:pPr marL="285750" indent="-285750">
                  <a:buFont typeface="Wingdings" panose="05000000000000000000" pitchFamily="2" charset="2"/>
                  <a:buChar char="Ø"/>
                </a:pPr>
                <a14:m>
                  <m:oMath xmlns:m="http://schemas.openxmlformats.org/officeDocument/2006/math">
                    <m:sSup>
                      <m:sSupPr>
                        <m:ctrlPr>
                          <a:rPr lang="en-US" sz="2000" b="0" i="1" smtClean="0">
                            <a:solidFill>
                              <a:schemeClr val="tx1">
                                <a:lumMod val="95000"/>
                                <a:lumOff val="5000"/>
                              </a:schemeClr>
                            </a:solidFill>
                            <a:latin typeface="Cambria Math" panose="02040503050406030204" pitchFamily="18" charset="0"/>
                          </a:rPr>
                        </m:ctrlPr>
                      </m:sSupPr>
                      <m:e>
                        <m:r>
                          <a:rPr lang="en-US" sz="2000" b="0" i="1" smtClean="0">
                            <a:solidFill>
                              <a:schemeClr val="tx1">
                                <a:lumMod val="95000"/>
                                <a:lumOff val="5000"/>
                              </a:schemeClr>
                            </a:solidFill>
                            <a:latin typeface="Cambria Math" panose="02040503050406030204" pitchFamily="18" charset="0"/>
                          </a:rPr>
                          <m:t>𝑅</m:t>
                        </m:r>
                      </m:e>
                      <m:sup>
                        <m:r>
                          <a:rPr lang="en-US" sz="2000" b="0" i="1" smtClean="0">
                            <a:solidFill>
                              <a:schemeClr val="tx1">
                                <a:lumMod val="95000"/>
                                <a:lumOff val="5000"/>
                              </a:schemeClr>
                            </a:solidFill>
                            <a:latin typeface="Cambria Math" panose="02040503050406030204" pitchFamily="18" charset="0"/>
                          </a:rPr>
                          <m:t>2</m:t>
                        </m:r>
                      </m:sup>
                    </m:sSup>
                  </m:oMath>
                </a14:m>
                <a:r>
                  <a:rPr lang="en-US" sz="2000" dirty="0">
                    <a:solidFill>
                      <a:schemeClr val="tx1">
                        <a:lumMod val="95000"/>
                        <a:lumOff val="5000"/>
                      </a:schemeClr>
                    </a:solidFill>
                  </a:rPr>
                  <a:t> takes the form of a proportion- the proportion of variance explained and so </a:t>
                </a:r>
                <a14:m>
                  <m:oMath xmlns:m="http://schemas.openxmlformats.org/officeDocument/2006/math">
                    <m:sSup>
                      <m:sSupPr>
                        <m:ctrlPr>
                          <a:rPr lang="en-US" sz="2000" b="0" i="1" smtClean="0">
                            <a:solidFill>
                              <a:schemeClr val="tx1">
                                <a:lumMod val="95000"/>
                                <a:lumOff val="5000"/>
                              </a:schemeClr>
                            </a:solidFill>
                            <a:latin typeface="Cambria Math" panose="02040503050406030204" pitchFamily="18" charset="0"/>
                          </a:rPr>
                        </m:ctrlPr>
                      </m:sSupPr>
                      <m:e>
                        <m:r>
                          <a:rPr lang="en-US" sz="2000" b="0" i="1" smtClean="0">
                            <a:solidFill>
                              <a:schemeClr val="tx1">
                                <a:lumMod val="95000"/>
                                <a:lumOff val="5000"/>
                              </a:schemeClr>
                            </a:solidFill>
                            <a:latin typeface="Cambria Math" panose="02040503050406030204" pitchFamily="18" charset="0"/>
                          </a:rPr>
                          <m:t>𝑅</m:t>
                        </m:r>
                      </m:e>
                      <m:sup>
                        <m:r>
                          <a:rPr lang="en-US" sz="2000" b="0" i="1" smtClean="0">
                            <a:solidFill>
                              <a:schemeClr val="tx1">
                                <a:lumMod val="95000"/>
                                <a:lumOff val="5000"/>
                              </a:schemeClr>
                            </a:solidFill>
                            <a:latin typeface="Cambria Math" panose="02040503050406030204" pitchFamily="18" charset="0"/>
                          </a:rPr>
                          <m:t>2</m:t>
                        </m:r>
                      </m:sup>
                    </m:sSup>
                    <m:r>
                      <a:rPr lang="en-US" sz="2000" b="0" i="1" smtClean="0">
                        <a:solidFill>
                          <a:schemeClr val="tx1">
                            <a:lumMod val="95000"/>
                            <a:lumOff val="5000"/>
                          </a:schemeClr>
                        </a:solidFill>
                        <a:latin typeface="Cambria Math" panose="02040503050406030204" pitchFamily="18" charset="0"/>
                      </a:rPr>
                      <m:t>∈[0, 1]</m:t>
                    </m:r>
                  </m:oMath>
                </a14:m>
                <a:r>
                  <a:rPr lang="en-US" sz="2000" dirty="0">
                    <a:solidFill>
                      <a:schemeClr val="tx1">
                        <a:lumMod val="95000"/>
                        <a:lumOff val="5000"/>
                      </a:schemeClr>
                    </a:solidFill>
                  </a:rPr>
                  <a:t> and is independent of the scale of Y</a:t>
                </a:r>
              </a:p>
              <a:p>
                <a:pPr algn="ctr"/>
                <a:r>
                  <a:rPr lang="en-US" sz="2000" dirty="0">
                    <a:solidFill>
                      <a:schemeClr val="tx1">
                        <a:lumMod val="95000"/>
                        <a:lumOff val="5000"/>
                      </a:schemeClr>
                    </a:solidFill>
                  </a:rPr>
                  <a:t> </a:t>
                </a:r>
                <a14:m>
                  <m:oMath xmlns:m="http://schemas.openxmlformats.org/officeDocument/2006/math">
                    <m:sSup>
                      <m:sSupPr>
                        <m:ctrlPr>
                          <a:rPr lang="en-US" sz="2000" b="0" i="1" smtClean="0">
                            <a:solidFill>
                              <a:schemeClr val="tx1">
                                <a:lumMod val="95000"/>
                                <a:lumOff val="5000"/>
                              </a:schemeClr>
                            </a:solidFill>
                            <a:latin typeface="Cambria Math" panose="02040503050406030204" pitchFamily="18" charset="0"/>
                          </a:rPr>
                        </m:ctrlPr>
                      </m:sSupPr>
                      <m:e>
                        <m:r>
                          <a:rPr lang="en-US" sz="2000" b="0" i="1" smtClean="0">
                            <a:solidFill>
                              <a:schemeClr val="tx1">
                                <a:lumMod val="95000"/>
                                <a:lumOff val="5000"/>
                              </a:schemeClr>
                            </a:solidFill>
                            <a:latin typeface="Cambria Math" panose="02040503050406030204" pitchFamily="18" charset="0"/>
                          </a:rPr>
                          <m:t>𝑅</m:t>
                        </m:r>
                      </m:e>
                      <m:sup>
                        <m:r>
                          <a:rPr lang="en-US" sz="2000" b="0" i="1" smtClean="0">
                            <a:solidFill>
                              <a:schemeClr val="tx1">
                                <a:lumMod val="95000"/>
                                <a:lumOff val="5000"/>
                              </a:schemeClr>
                            </a:solidFill>
                            <a:latin typeface="Cambria Math" panose="02040503050406030204" pitchFamily="18" charset="0"/>
                          </a:rPr>
                          <m:t>2</m:t>
                        </m:r>
                      </m:sup>
                    </m:sSup>
                    <m:r>
                      <a:rPr lang="en-US" sz="2000" b="0" i="1" smtClean="0">
                        <a:solidFill>
                          <a:schemeClr val="tx1">
                            <a:lumMod val="95000"/>
                            <a:lumOff val="5000"/>
                          </a:schemeClr>
                        </a:solidFill>
                        <a:latin typeface="Cambria Math" panose="02040503050406030204" pitchFamily="18" charset="0"/>
                      </a:rPr>
                      <m:t>= </m:t>
                    </m:r>
                    <m:f>
                      <m:fPr>
                        <m:ctrlPr>
                          <a:rPr lang="en-US" sz="2000" b="0" i="1" smtClean="0">
                            <a:solidFill>
                              <a:schemeClr val="tx1">
                                <a:lumMod val="95000"/>
                                <a:lumOff val="5000"/>
                              </a:schemeClr>
                            </a:solidFill>
                            <a:latin typeface="Cambria Math" panose="02040503050406030204" pitchFamily="18" charset="0"/>
                          </a:rPr>
                        </m:ctrlPr>
                      </m:fPr>
                      <m:num>
                        <m:r>
                          <a:rPr lang="en-US" sz="2000" b="0" i="1" smtClean="0">
                            <a:solidFill>
                              <a:schemeClr val="tx1">
                                <a:lumMod val="95000"/>
                                <a:lumOff val="5000"/>
                              </a:schemeClr>
                            </a:solidFill>
                            <a:latin typeface="Cambria Math" panose="02040503050406030204" pitchFamily="18" charset="0"/>
                          </a:rPr>
                          <m:t>𝑇𝑆𝑆</m:t>
                        </m:r>
                        <m:r>
                          <a:rPr lang="en-US" sz="2000" b="0" i="1" smtClean="0">
                            <a:solidFill>
                              <a:schemeClr val="tx1">
                                <a:lumMod val="95000"/>
                                <a:lumOff val="5000"/>
                              </a:schemeClr>
                            </a:solidFill>
                            <a:latin typeface="Cambria Math" panose="02040503050406030204" pitchFamily="18" charset="0"/>
                          </a:rPr>
                          <m:t> − </m:t>
                        </m:r>
                        <m:r>
                          <a:rPr lang="en-IN" sz="2000" b="0" i="1" smtClean="0">
                            <a:solidFill>
                              <a:schemeClr val="tx1">
                                <a:lumMod val="95000"/>
                                <a:lumOff val="5000"/>
                              </a:schemeClr>
                            </a:solidFill>
                            <a:latin typeface="Cambria Math" panose="02040503050406030204" pitchFamily="18" charset="0"/>
                          </a:rPr>
                          <m:t>𝑀𝑆𝐸</m:t>
                        </m:r>
                      </m:num>
                      <m:den>
                        <m:r>
                          <a:rPr lang="en-US" sz="2000" b="0" i="1" smtClean="0">
                            <a:solidFill>
                              <a:schemeClr val="tx1">
                                <a:lumMod val="95000"/>
                                <a:lumOff val="5000"/>
                              </a:schemeClr>
                            </a:solidFill>
                            <a:latin typeface="Cambria Math" panose="02040503050406030204" pitchFamily="18" charset="0"/>
                          </a:rPr>
                          <m:t>𝑇𝑆𝑆</m:t>
                        </m:r>
                      </m:den>
                    </m:f>
                    <m:r>
                      <a:rPr lang="en-US" sz="2000" b="0" i="1" smtClean="0">
                        <a:solidFill>
                          <a:schemeClr val="tx1">
                            <a:lumMod val="95000"/>
                            <a:lumOff val="5000"/>
                          </a:schemeClr>
                        </a:solidFill>
                        <a:latin typeface="Cambria Math" panose="02040503050406030204" pitchFamily="18" charset="0"/>
                      </a:rPr>
                      <m:t>=1 − </m:t>
                    </m:r>
                    <m:f>
                      <m:fPr>
                        <m:ctrlPr>
                          <a:rPr lang="en-US" sz="2000" b="0" i="1" smtClean="0">
                            <a:solidFill>
                              <a:schemeClr val="tx1">
                                <a:lumMod val="95000"/>
                                <a:lumOff val="5000"/>
                              </a:schemeClr>
                            </a:solidFill>
                            <a:latin typeface="Cambria Math" panose="02040503050406030204" pitchFamily="18" charset="0"/>
                          </a:rPr>
                        </m:ctrlPr>
                      </m:fPr>
                      <m:num>
                        <m:r>
                          <a:rPr lang="en-IN" sz="2000" b="0" i="1" smtClean="0">
                            <a:solidFill>
                              <a:schemeClr val="tx1">
                                <a:lumMod val="95000"/>
                                <a:lumOff val="5000"/>
                              </a:schemeClr>
                            </a:solidFill>
                            <a:latin typeface="Cambria Math" panose="02040503050406030204" pitchFamily="18" charset="0"/>
                          </a:rPr>
                          <m:t>𝑀𝑆𝐸</m:t>
                        </m:r>
                      </m:num>
                      <m:den>
                        <m:r>
                          <a:rPr lang="en-US" sz="2000" b="0" i="1" smtClean="0">
                            <a:solidFill>
                              <a:schemeClr val="tx1">
                                <a:lumMod val="95000"/>
                                <a:lumOff val="5000"/>
                              </a:schemeClr>
                            </a:solidFill>
                            <a:latin typeface="Cambria Math" panose="02040503050406030204" pitchFamily="18" charset="0"/>
                          </a:rPr>
                          <m:t>𝑇𝑆𝑆</m:t>
                        </m:r>
                      </m:den>
                    </m:f>
                  </m:oMath>
                </a14:m>
                <a:endParaRPr lang="en-US" sz="2000" dirty="0">
                  <a:solidFill>
                    <a:schemeClr val="tx1">
                      <a:lumMod val="95000"/>
                      <a:lumOff val="5000"/>
                    </a:schemeClr>
                  </a:solidFill>
                </a:endParaRPr>
              </a:p>
              <a:p>
                <a:r>
                  <a:rPr lang="en-US" sz="2000" dirty="0">
                    <a:solidFill>
                      <a:schemeClr val="tx1">
                        <a:lumMod val="95000"/>
                        <a:lumOff val="5000"/>
                      </a:schemeClr>
                    </a:solidFill>
                  </a:rPr>
                  <a:t>where </a:t>
                </a:r>
                <a14:m>
                  <m:oMath xmlns:m="http://schemas.openxmlformats.org/officeDocument/2006/math">
                    <m:r>
                      <a:rPr lang="en-US" sz="2000" b="0" i="1" smtClean="0">
                        <a:solidFill>
                          <a:schemeClr val="tx1">
                            <a:lumMod val="95000"/>
                            <a:lumOff val="5000"/>
                          </a:schemeClr>
                        </a:solidFill>
                        <a:latin typeface="Cambria Math" panose="02040503050406030204" pitchFamily="18" charset="0"/>
                      </a:rPr>
                      <m:t>𝑇𝑆𝑆</m:t>
                    </m:r>
                    <m:r>
                      <a:rPr lang="en-US" sz="2000" b="0" i="1" smtClean="0">
                        <a:solidFill>
                          <a:schemeClr val="tx1">
                            <a:lumMod val="95000"/>
                            <a:lumOff val="5000"/>
                          </a:schemeClr>
                        </a:solidFill>
                        <a:latin typeface="Cambria Math" panose="02040503050406030204" pitchFamily="18" charset="0"/>
                      </a:rPr>
                      <m:t>=</m:t>
                    </m:r>
                    <m:nary>
                      <m:naryPr>
                        <m:chr m:val="∑"/>
                        <m:subHide m:val="on"/>
                        <m:supHide m:val="on"/>
                        <m:ctrlPr>
                          <a:rPr lang="en-US" sz="2000" b="0" i="1" smtClean="0">
                            <a:solidFill>
                              <a:schemeClr val="tx1">
                                <a:lumMod val="95000"/>
                                <a:lumOff val="5000"/>
                              </a:schemeClr>
                            </a:solidFill>
                            <a:latin typeface="Cambria Math" panose="02040503050406030204" pitchFamily="18" charset="0"/>
                          </a:rPr>
                        </m:ctrlPr>
                      </m:naryPr>
                      <m:sub/>
                      <m:sup/>
                      <m:e>
                        <m:sSup>
                          <m:sSupPr>
                            <m:ctrlPr>
                              <a:rPr lang="en-US" sz="2000" b="0" i="1" smtClean="0">
                                <a:solidFill>
                                  <a:schemeClr val="tx1">
                                    <a:lumMod val="95000"/>
                                    <a:lumOff val="5000"/>
                                  </a:schemeClr>
                                </a:solidFill>
                                <a:latin typeface="Cambria Math" panose="02040503050406030204" pitchFamily="18" charset="0"/>
                              </a:rPr>
                            </m:ctrlPr>
                          </m:sSupPr>
                          <m:e>
                            <m:d>
                              <m:dPr>
                                <m:ctrlPr>
                                  <a:rPr lang="en-US" sz="2000" b="0" i="1" smtClean="0">
                                    <a:solidFill>
                                      <a:schemeClr val="tx1">
                                        <a:lumMod val="95000"/>
                                        <a:lumOff val="5000"/>
                                      </a:schemeClr>
                                    </a:solidFill>
                                    <a:latin typeface="Cambria Math" panose="02040503050406030204" pitchFamily="18" charset="0"/>
                                  </a:rPr>
                                </m:ctrlPr>
                              </m:dPr>
                              <m:e>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𝑦</m:t>
                                    </m:r>
                                  </m:e>
                                  <m:sub>
                                    <m:r>
                                      <a:rPr lang="en-US" sz="2000" b="0" i="1" smtClean="0">
                                        <a:solidFill>
                                          <a:schemeClr val="tx1">
                                            <a:lumMod val="95000"/>
                                            <a:lumOff val="5000"/>
                                          </a:schemeClr>
                                        </a:solidFill>
                                        <a:latin typeface="Cambria Math" panose="02040503050406030204" pitchFamily="18" charset="0"/>
                                      </a:rPr>
                                      <m:t>𝑖</m:t>
                                    </m:r>
                                  </m:sub>
                                </m:sSub>
                                <m:r>
                                  <a:rPr lang="en-US" sz="2000" b="0" i="1" smtClean="0">
                                    <a:solidFill>
                                      <a:schemeClr val="tx1">
                                        <a:lumMod val="95000"/>
                                        <a:lumOff val="5000"/>
                                      </a:schemeClr>
                                    </a:solidFill>
                                    <a:latin typeface="Cambria Math" panose="02040503050406030204" pitchFamily="18" charset="0"/>
                                  </a:rPr>
                                  <m:t> −</m:t>
                                </m:r>
                                <m:bar>
                                  <m:barPr>
                                    <m:pos m:val="top"/>
                                    <m:ctrlPr>
                                      <a:rPr lang="en-US" sz="2000" b="0" i="1" smtClean="0">
                                        <a:solidFill>
                                          <a:schemeClr val="tx1">
                                            <a:lumMod val="95000"/>
                                            <a:lumOff val="5000"/>
                                          </a:schemeClr>
                                        </a:solidFill>
                                        <a:latin typeface="Cambria Math" panose="02040503050406030204" pitchFamily="18" charset="0"/>
                                      </a:rPr>
                                    </m:ctrlPr>
                                  </m:barPr>
                                  <m:e>
                                    <m:r>
                                      <a:rPr lang="en-US" sz="2000" b="0" i="1" smtClean="0">
                                        <a:solidFill>
                                          <a:schemeClr val="tx1">
                                            <a:lumMod val="95000"/>
                                            <a:lumOff val="5000"/>
                                          </a:schemeClr>
                                        </a:solidFill>
                                        <a:latin typeface="Cambria Math" panose="02040503050406030204" pitchFamily="18" charset="0"/>
                                      </a:rPr>
                                      <m:t>𝑦</m:t>
                                    </m:r>
                                  </m:e>
                                </m:bar>
                                <m:r>
                                  <a:rPr lang="en-US" sz="2000" b="0" i="1" smtClean="0">
                                    <a:solidFill>
                                      <a:schemeClr val="tx1">
                                        <a:lumMod val="95000"/>
                                        <a:lumOff val="5000"/>
                                      </a:schemeClr>
                                    </a:solidFill>
                                    <a:latin typeface="Cambria Math" panose="02040503050406030204" pitchFamily="18" charset="0"/>
                                  </a:rPr>
                                  <m:t> </m:t>
                                </m:r>
                              </m:e>
                            </m:d>
                          </m:e>
                          <m:sup>
                            <m:r>
                              <a:rPr lang="en-US" sz="2000" b="0" i="1" smtClean="0">
                                <a:solidFill>
                                  <a:schemeClr val="tx1">
                                    <a:lumMod val="95000"/>
                                    <a:lumOff val="5000"/>
                                  </a:schemeClr>
                                </a:solidFill>
                                <a:latin typeface="Cambria Math" panose="02040503050406030204" pitchFamily="18" charset="0"/>
                              </a:rPr>
                              <m:t>2</m:t>
                            </m:r>
                          </m:sup>
                        </m:sSup>
                      </m:e>
                    </m:nary>
                  </m:oMath>
                </a14:m>
                <a:r>
                  <a:rPr lang="en-US" sz="2000" dirty="0">
                    <a:solidFill>
                      <a:schemeClr val="tx1">
                        <a:lumMod val="95000"/>
                        <a:lumOff val="5000"/>
                      </a:schemeClr>
                    </a:solidFill>
                  </a:rPr>
                  <a:t> which is the total variance in the response Y and</a:t>
                </a:r>
                <a:r>
                  <a:rPr lang="en-US" sz="2000" dirty="0" smtClean="0">
                    <a:solidFill>
                      <a:schemeClr val="tx1">
                        <a:lumMod val="95000"/>
                        <a:lumOff val="5000"/>
                      </a:schemeClr>
                    </a:solidFill>
                  </a:rPr>
                  <a:t> </a:t>
                </a:r>
                <a14:m>
                  <m:oMath xmlns:m="http://schemas.openxmlformats.org/officeDocument/2006/math">
                    <m:r>
                      <m:rPr>
                        <m:sty m:val="p"/>
                      </m:rPr>
                      <a:rPr lang="en-US" sz="2000">
                        <a:solidFill>
                          <a:schemeClr val="tx1">
                            <a:lumMod val="95000"/>
                            <a:lumOff val="5000"/>
                          </a:schemeClr>
                        </a:solidFill>
                        <a:latin typeface="Cambria Math" panose="02040503050406030204" pitchFamily="18" charset="0"/>
                      </a:rPr>
                      <m:t>M</m:t>
                    </m:r>
                    <m:r>
                      <m:rPr>
                        <m:sty m:val="p"/>
                      </m:rPr>
                      <a:rPr lang="en-IN" sz="2000" b="0" i="0" smtClean="0">
                        <a:solidFill>
                          <a:schemeClr val="tx1">
                            <a:lumMod val="95000"/>
                            <a:lumOff val="5000"/>
                          </a:schemeClr>
                        </a:solidFill>
                        <a:latin typeface="Cambria Math" panose="02040503050406030204" pitchFamily="18" charset="0"/>
                      </a:rPr>
                      <m:t>SE</m:t>
                    </m:r>
                    <m:r>
                      <a:rPr lang="en-US" sz="2000" i="1">
                        <a:solidFill>
                          <a:schemeClr val="tx1">
                            <a:lumMod val="95000"/>
                            <a:lumOff val="5000"/>
                          </a:schemeClr>
                        </a:solidFill>
                        <a:latin typeface="Cambria Math" panose="02040503050406030204" pitchFamily="18" charset="0"/>
                      </a:rPr>
                      <m:t>=</m:t>
                    </m:r>
                    <m:nary>
                      <m:naryPr>
                        <m:chr m:val="∑"/>
                        <m:subHide m:val="on"/>
                        <m:supHide m:val="on"/>
                        <m:ctrlPr>
                          <a:rPr lang="en-US" sz="2000" i="1">
                            <a:solidFill>
                              <a:schemeClr val="tx1">
                                <a:lumMod val="95000"/>
                                <a:lumOff val="5000"/>
                              </a:schemeClr>
                            </a:solidFill>
                            <a:latin typeface="Cambria Math" panose="02040503050406030204" pitchFamily="18" charset="0"/>
                          </a:rPr>
                        </m:ctrlPr>
                      </m:naryPr>
                      <m:sub/>
                      <m:sup/>
                      <m:e>
                        <m:sSup>
                          <m:sSupPr>
                            <m:ctrlPr>
                              <a:rPr lang="en-US" sz="2000" i="1">
                                <a:solidFill>
                                  <a:schemeClr val="tx1">
                                    <a:lumMod val="95000"/>
                                    <a:lumOff val="5000"/>
                                  </a:schemeClr>
                                </a:solidFill>
                                <a:latin typeface="Cambria Math" panose="02040503050406030204" pitchFamily="18" charset="0"/>
                              </a:rPr>
                            </m:ctrlPr>
                          </m:sSupPr>
                          <m:e>
                            <m:d>
                              <m:dPr>
                                <m:ctrlPr>
                                  <a:rPr lang="en-US" sz="2000" i="1">
                                    <a:solidFill>
                                      <a:schemeClr val="tx1">
                                        <a:lumMod val="95000"/>
                                        <a:lumOff val="5000"/>
                                      </a:schemeClr>
                                    </a:solidFill>
                                    <a:latin typeface="Cambria Math" panose="02040503050406030204" pitchFamily="18" charset="0"/>
                                  </a:rPr>
                                </m:ctrlPr>
                              </m:dPr>
                              <m:e>
                                <m:sSub>
                                  <m:sSubPr>
                                    <m:ctrlPr>
                                      <a:rPr lang="en-US" sz="2000" i="1">
                                        <a:solidFill>
                                          <a:schemeClr val="tx1">
                                            <a:lumMod val="95000"/>
                                            <a:lumOff val="5000"/>
                                          </a:schemeClr>
                                        </a:solidFill>
                                        <a:latin typeface="Cambria Math" panose="02040503050406030204" pitchFamily="18" charset="0"/>
                                      </a:rPr>
                                    </m:ctrlPr>
                                  </m:sSubPr>
                                  <m:e>
                                    <m:r>
                                      <a:rPr lang="en-US" sz="2000" i="1">
                                        <a:solidFill>
                                          <a:schemeClr val="tx1">
                                            <a:lumMod val="95000"/>
                                            <a:lumOff val="5000"/>
                                          </a:schemeClr>
                                        </a:solidFill>
                                        <a:latin typeface="Cambria Math" panose="02040503050406030204" pitchFamily="18" charset="0"/>
                                      </a:rPr>
                                      <m:t>𝑦</m:t>
                                    </m:r>
                                  </m:e>
                                  <m:sub>
                                    <m:r>
                                      <a:rPr lang="en-US" sz="2000" i="1">
                                        <a:solidFill>
                                          <a:schemeClr val="tx1">
                                            <a:lumMod val="95000"/>
                                            <a:lumOff val="5000"/>
                                          </a:schemeClr>
                                        </a:solidFill>
                                        <a:latin typeface="Cambria Math" panose="02040503050406030204" pitchFamily="18" charset="0"/>
                                      </a:rPr>
                                      <m:t>𝑖</m:t>
                                    </m:r>
                                  </m:sub>
                                </m:sSub>
                                <m:r>
                                  <a:rPr lang="en-US" sz="2000" i="1">
                                    <a:solidFill>
                                      <a:schemeClr val="tx1">
                                        <a:lumMod val="95000"/>
                                        <a:lumOff val="5000"/>
                                      </a:schemeClr>
                                    </a:solidFill>
                                    <a:latin typeface="Cambria Math" panose="02040503050406030204" pitchFamily="18" charset="0"/>
                                  </a:rPr>
                                  <m:t> −</m:t>
                                </m:r>
                                <m:acc>
                                  <m:accPr>
                                    <m:chr m:val="̂"/>
                                    <m:ctrlPr>
                                      <a:rPr lang="en-US" sz="2000" i="1">
                                        <a:solidFill>
                                          <a:schemeClr val="tx1">
                                            <a:lumMod val="95000"/>
                                            <a:lumOff val="5000"/>
                                          </a:schemeClr>
                                        </a:solidFill>
                                        <a:latin typeface="Cambria Math" panose="02040503050406030204" pitchFamily="18" charset="0"/>
                                      </a:rPr>
                                    </m:ctrlPr>
                                  </m:accPr>
                                  <m:e>
                                    <m:sSub>
                                      <m:sSubPr>
                                        <m:ctrlPr>
                                          <a:rPr lang="en-US" sz="2000" i="1">
                                            <a:solidFill>
                                              <a:schemeClr val="tx1">
                                                <a:lumMod val="95000"/>
                                                <a:lumOff val="5000"/>
                                              </a:schemeClr>
                                            </a:solidFill>
                                            <a:latin typeface="Cambria Math" panose="02040503050406030204" pitchFamily="18" charset="0"/>
                                          </a:rPr>
                                        </m:ctrlPr>
                                      </m:sSubPr>
                                      <m:e>
                                        <m:r>
                                          <a:rPr lang="en-US" sz="2000" i="1">
                                            <a:solidFill>
                                              <a:schemeClr val="tx1">
                                                <a:lumMod val="95000"/>
                                                <a:lumOff val="5000"/>
                                              </a:schemeClr>
                                            </a:solidFill>
                                            <a:latin typeface="Cambria Math" panose="02040503050406030204" pitchFamily="18" charset="0"/>
                                          </a:rPr>
                                          <m:t>𝑦</m:t>
                                        </m:r>
                                      </m:e>
                                      <m:sub>
                                        <m:r>
                                          <a:rPr lang="en-US" sz="2000" i="1">
                                            <a:solidFill>
                                              <a:schemeClr val="tx1">
                                                <a:lumMod val="95000"/>
                                                <a:lumOff val="5000"/>
                                              </a:schemeClr>
                                            </a:solidFill>
                                            <a:latin typeface="Cambria Math" panose="02040503050406030204" pitchFamily="18" charset="0"/>
                                          </a:rPr>
                                          <m:t>𝑖</m:t>
                                        </m:r>
                                      </m:sub>
                                    </m:sSub>
                                  </m:e>
                                </m:acc>
                                <m:r>
                                  <a:rPr lang="en-US" sz="2000" i="1">
                                    <a:solidFill>
                                      <a:schemeClr val="tx1">
                                        <a:lumMod val="95000"/>
                                        <a:lumOff val="5000"/>
                                      </a:schemeClr>
                                    </a:solidFill>
                                    <a:latin typeface="Cambria Math" panose="02040503050406030204" pitchFamily="18" charset="0"/>
                                  </a:rPr>
                                  <m:t> </m:t>
                                </m:r>
                              </m:e>
                            </m:d>
                          </m:e>
                          <m:sup>
                            <m:r>
                              <a:rPr lang="en-US" sz="2000" i="1">
                                <a:solidFill>
                                  <a:schemeClr val="tx1">
                                    <a:lumMod val="95000"/>
                                    <a:lumOff val="5000"/>
                                  </a:schemeClr>
                                </a:solidFill>
                                <a:latin typeface="Cambria Math" panose="02040503050406030204" pitchFamily="18" charset="0"/>
                              </a:rPr>
                              <m:t>2</m:t>
                            </m:r>
                          </m:sup>
                        </m:sSup>
                      </m:e>
                    </m:nary>
                  </m:oMath>
                </a14:m>
                <a:endParaRPr lang="en-US" sz="2000" dirty="0">
                  <a:solidFill>
                    <a:schemeClr val="tx1">
                      <a:lumMod val="95000"/>
                      <a:lumOff val="5000"/>
                    </a:schemeClr>
                  </a:solidFill>
                </a:endParaRPr>
              </a:p>
            </p:txBody>
          </p:sp>
        </mc:Choice>
        <mc:Fallback>
          <p:sp>
            <p:nvSpPr>
              <p:cNvPr id="4" name="Rectangle: Rounded Corners 3">
                <a:extLst>
                  <a:ext uri="{FF2B5EF4-FFF2-40B4-BE49-F238E27FC236}">
                    <a16:creationId xmlns="" xmlns:a16="http://schemas.microsoft.com/office/drawing/2014/main" xmlns:a14="http://schemas.microsoft.com/office/drawing/2010/main" id="{7F7F8175-0D66-47CF-87AE-21DE25AE7069}"/>
                  </a:ext>
                </a:extLst>
              </p:cNvPr>
              <p:cNvSpPr>
                <a:spLocks noRot="1" noChangeAspect="1" noMove="1" noResize="1" noEditPoints="1" noAdjustHandles="1" noChangeArrowheads="1" noChangeShapeType="1" noTextEdit="1"/>
              </p:cNvSpPr>
              <p:nvPr/>
            </p:nvSpPr>
            <p:spPr>
              <a:xfrm>
                <a:off x="179512" y="1556792"/>
                <a:ext cx="8784976" cy="2088232"/>
              </a:xfrm>
              <a:prstGeom prst="roundRect">
                <a:avLst/>
              </a:prstGeom>
              <a:blipFill rotWithShape="0">
                <a:blip r:embed="rId2"/>
                <a:stretch>
                  <a:fillRect b="-33718"/>
                </a:stretch>
              </a:blipFill>
            </p:spPr>
            <p:txBody>
              <a:bodyPr/>
              <a:lstStyle/>
              <a:p>
                <a:r>
                  <a:rPr lang="en-IN">
                    <a:noFill/>
                  </a:rPr>
                  <a:t> </a:t>
                </a:r>
              </a:p>
            </p:txBody>
          </p:sp>
        </mc:Fallback>
      </mc:AlternateContent>
      <p:sp>
        <p:nvSpPr>
          <p:cNvPr id="6" name="Rectangle: Rounded Corners 5">
            <a:extLst>
              <a:ext uri="{FF2B5EF4-FFF2-40B4-BE49-F238E27FC236}">
                <a16:creationId xmlns="" xmlns:a16="http://schemas.microsoft.com/office/drawing/2014/main" id="{A8C07C79-9BAF-4440-8E3B-48E877C4C8A9}"/>
              </a:ext>
            </a:extLst>
          </p:cNvPr>
          <p:cNvSpPr/>
          <p:nvPr/>
        </p:nvSpPr>
        <p:spPr>
          <a:xfrm>
            <a:off x="179512" y="3789040"/>
            <a:ext cx="8784976" cy="20162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2000" dirty="0">
                <a:solidFill>
                  <a:schemeClr val="tx1">
                    <a:lumMod val="95000"/>
                    <a:lumOff val="5000"/>
                  </a:schemeClr>
                </a:solidFill>
              </a:rPr>
              <a:t>TSS can be thought of as the amount of variability inherent in the response before the regression is performed</a:t>
            </a:r>
          </a:p>
          <a:p>
            <a:pPr marL="285750" indent="-285750">
              <a:buFont typeface="Wingdings" panose="05000000000000000000" pitchFamily="2" charset="2"/>
              <a:buChar char="Ø"/>
            </a:pPr>
            <a:r>
              <a:rPr lang="en-US" sz="2000" dirty="0">
                <a:solidFill>
                  <a:schemeClr val="tx1">
                    <a:lumMod val="95000"/>
                    <a:lumOff val="5000"/>
                  </a:schemeClr>
                </a:solidFill>
              </a:rPr>
              <a:t>In contrast, </a:t>
            </a:r>
            <a:r>
              <a:rPr lang="en-US" sz="2000" dirty="0" smtClean="0">
                <a:solidFill>
                  <a:schemeClr val="tx1">
                    <a:lumMod val="95000"/>
                    <a:lumOff val="5000"/>
                  </a:schemeClr>
                </a:solidFill>
              </a:rPr>
              <a:t>MSE</a:t>
            </a:r>
            <a:r>
              <a:rPr lang="en-US" sz="2000" dirty="0" smtClean="0">
                <a:solidFill>
                  <a:schemeClr val="tx1">
                    <a:lumMod val="95000"/>
                    <a:lumOff val="5000"/>
                  </a:schemeClr>
                </a:solidFill>
              </a:rPr>
              <a:t> </a:t>
            </a:r>
            <a:r>
              <a:rPr lang="en-US" sz="2000" dirty="0">
                <a:solidFill>
                  <a:schemeClr val="tx1">
                    <a:lumMod val="95000"/>
                    <a:lumOff val="5000"/>
                  </a:schemeClr>
                </a:solidFill>
              </a:rPr>
              <a:t>measures the amount of variability that is left unexplained after performing the regression.</a:t>
            </a:r>
          </a:p>
          <a:p>
            <a:pPr marL="285750" indent="-285750">
              <a:buFont typeface="Wingdings" panose="05000000000000000000" pitchFamily="2" charset="2"/>
              <a:buChar char="Ø"/>
            </a:pPr>
            <a:r>
              <a:rPr lang="en-US" sz="2000" dirty="0">
                <a:solidFill>
                  <a:schemeClr val="tx1">
                    <a:lumMod val="95000"/>
                    <a:lumOff val="5000"/>
                  </a:schemeClr>
                </a:solidFill>
              </a:rPr>
              <a:t>Thus, </a:t>
            </a:r>
            <a:r>
              <a:rPr lang="en-US" sz="2000" dirty="0" smtClean="0">
                <a:solidFill>
                  <a:schemeClr val="tx1">
                    <a:lumMod val="95000"/>
                    <a:lumOff val="5000"/>
                  </a:schemeClr>
                </a:solidFill>
              </a:rPr>
              <a:t>TSS-MSE </a:t>
            </a:r>
            <a:r>
              <a:rPr lang="en-US" sz="2000" dirty="0">
                <a:solidFill>
                  <a:schemeClr val="tx1">
                    <a:lumMod val="95000"/>
                    <a:lumOff val="5000"/>
                  </a:schemeClr>
                </a:solidFill>
              </a:rPr>
              <a:t>measures the amount of variability in the response that is explained by performing the regression</a:t>
            </a:r>
          </a:p>
        </p:txBody>
      </p:sp>
      <mc:AlternateContent xmlns:mc="http://schemas.openxmlformats.org/markup-compatibility/2006" xmlns:a14="http://schemas.microsoft.com/office/drawing/2010/main">
        <mc:Choice Requires="a14">
          <p:sp>
            <p:nvSpPr>
              <p:cNvPr id="7" name="Rectangle: Rounded Corners 6">
                <a:extLst>
                  <a:ext uri="{FF2B5EF4-FFF2-40B4-BE49-F238E27FC236}">
                    <a16:creationId xmlns="" xmlns:a16="http://schemas.microsoft.com/office/drawing/2014/main" id="{E4B0A13C-70DD-4D71-A6C1-A70CE75DEAA8}"/>
                  </a:ext>
                </a:extLst>
              </p:cNvPr>
              <p:cNvSpPr/>
              <p:nvPr/>
            </p:nvSpPr>
            <p:spPr>
              <a:xfrm>
                <a:off x="179512" y="5877272"/>
                <a:ext cx="8784976" cy="592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14:m>
                  <m:oMath xmlns:m="http://schemas.openxmlformats.org/officeDocument/2006/math">
                    <m:sSup>
                      <m:sSupPr>
                        <m:ctrlPr>
                          <a:rPr lang="en-US" sz="2000" b="0" i="1" smtClean="0">
                            <a:solidFill>
                              <a:schemeClr val="tx1">
                                <a:lumMod val="95000"/>
                                <a:lumOff val="5000"/>
                              </a:schemeClr>
                            </a:solidFill>
                            <a:latin typeface="Cambria Math" panose="02040503050406030204" pitchFamily="18" charset="0"/>
                          </a:rPr>
                        </m:ctrlPr>
                      </m:sSupPr>
                      <m:e>
                        <m:r>
                          <a:rPr lang="en-US" sz="2000" b="0" i="1" smtClean="0">
                            <a:solidFill>
                              <a:schemeClr val="tx1">
                                <a:lumMod val="95000"/>
                                <a:lumOff val="5000"/>
                              </a:schemeClr>
                            </a:solidFill>
                            <a:latin typeface="Cambria Math" panose="02040503050406030204" pitchFamily="18" charset="0"/>
                          </a:rPr>
                          <m:t>𝑅</m:t>
                        </m:r>
                      </m:e>
                      <m:sup>
                        <m:r>
                          <a:rPr lang="en-US" sz="2000" b="0" i="1" smtClean="0">
                            <a:solidFill>
                              <a:schemeClr val="tx1">
                                <a:lumMod val="95000"/>
                                <a:lumOff val="5000"/>
                              </a:schemeClr>
                            </a:solidFill>
                            <a:latin typeface="Cambria Math" panose="02040503050406030204" pitchFamily="18" charset="0"/>
                          </a:rPr>
                          <m:t>2</m:t>
                        </m:r>
                      </m:sup>
                    </m:sSup>
                  </m:oMath>
                </a14:m>
                <a:r>
                  <a:rPr lang="en-US" sz="2000" dirty="0">
                    <a:solidFill>
                      <a:schemeClr val="tx1">
                        <a:lumMod val="95000"/>
                        <a:lumOff val="5000"/>
                      </a:schemeClr>
                    </a:solidFill>
                  </a:rPr>
                  <a:t> measures the proportion of variability in Y that can be explained using X</a:t>
                </a:r>
              </a:p>
            </p:txBody>
          </p:sp>
        </mc:Choice>
        <mc:Fallback xmlns="">
          <p:sp>
            <p:nvSpPr>
              <p:cNvPr id="7" name="Rectangle: Rounded Corners 6">
                <a:extLst>
                  <a:ext uri="{FF2B5EF4-FFF2-40B4-BE49-F238E27FC236}">
                    <a16:creationId xmlns:a16="http://schemas.microsoft.com/office/drawing/2014/main" id="{E4B0A13C-70DD-4D71-A6C1-A70CE75DEAA8}"/>
                  </a:ext>
                </a:extLst>
              </p:cNvPr>
              <p:cNvSpPr>
                <a:spLocks noRot="1" noChangeAspect="1" noMove="1" noResize="1" noEditPoints="1" noAdjustHandles="1" noChangeArrowheads="1" noChangeShapeType="1" noTextEdit="1"/>
              </p:cNvSpPr>
              <p:nvPr/>
            </p:nvSpPr>
            <p:spPr>
              <a:xfrm>
                <a:off x="179512" y="5877272"/>
                <a:ext cx="8784976" cy="592832"/>
              </a:xfrm>
              <a:prstGeom prst="roundRect">
                <a:avLst/>
              </a:prstGeom>
              <a:blipFill>
                <a:blip r:embed="rId3"/>
                <a:stretch>
                  <a:fillRect l="-138" t="-10891" r="-138" b="-25743"/>
                </a:stretch>
              </a:blipFill>
            </p:spPr>
            <p:txBody>
              <a:bodyPr/>
              <a:lstStyle/>
              <a:p>
                <a:r>
                  <a:rPr lang="en-US">
                    <a:noFill/>
                  </a:rPr>
                  <a:t> </a:t>
                </a:r>
              </a:p>
            </p:txBody>
          </p:sp>
        </mc:Fallback>
      </mc:AlternateContent>
    </p:spTree>
    <p:extLst>
      <p:ext uri="{BB962C8B-B14F-4D97-AF65-F5344CB8AC3E}">
        <p14:creationId xmlns:p14="http://schemas.microsoft.com/office/powerpoint/2010/main" val="61525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600" dirty="0"/>
              <a:t>Assessing the accuracy of the model</a:t>
            </a:r>
            <a:endParaRPr lang="en-US" sz="3600" dirty="0">
              <a:solidFill>
                <a:schemeClr val="bg1"/>
              </a:solidFill>
            </a:endParaRPr>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 xmlns:a16="http://schemas.microsoft.com/office/drawing/2014/main" id="{7F7F8175-0D66-47CF-87AE-21DE25AE7069}"/>
                  </a:ext>
                </a:extLst>
              </p:cNvPr>
              <p:cNvSpPr/>
              <p:nvPr/>
            </p:nvSpPr>
            <p:spPr>
              <a:xfrm>
                <a:off x="179512" y="1628800"/>
                <a:ext cx="8784976" cy="1584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2000" dirty="0">
                    <a:solidFill>
                      <a:schemeClr val="tx1">
                        <a:lumMod val="95000"/>
                        <a:lumOff val="5000"/>
                      </a:schemeClr>
                    </a:solidFill>
                  </a:rPr>
                  <a:t>Inferences from </a:t>
                </a:r>
                <a14:m>
                  <m:oMath xmlns:m="http://schemas.openxmlformats.org/officeDocument/2006/math">
                    <m:sSup>
                      <m:sSupPr>
                        <m:ctrlPr>
                          <a:rPr lang="en-US" sz="2000" b="0" i="1" smtClean="0">
                            <a:solidFill>
                              <a:schemeClr val="tx1">
                                <a:lumMod val="95000"/>
                                <a:lumOff val="5000"/>
                              </a:schemeClr>
                            </a:solidFill>
                            <a:latin typeface="Cambria Math" panose="02040503050406030204" pitchFamily="18" charset="0"/>
                          </a:rPr>
                        </m:ctrlPr>
                      </m:sSupPr>
                      <m:e>
                        <m:r>
                          <a:rPr lang="en-US" sz="2000" b="0" i="1" smtClean="0">
                            <a:solidFill>
                              <a:schemeClr val="tx1">
                                <a:lumMod val="95000"/>
                                <a:lumOff val="5000"/>
                              </a:schemeClr>
                            </a:solidFill>
                            <a:latin typeface="Cambria Math" panose="02040503050406030204" pitchFamily="18" charset="0"/>
                          </a:rPr>
                          <m:t>𝑅</m:t>
                        </m:r>
                      </m:e>
                      <m:sup>
                        <m:r>
                          <a:rPr lang="en-US" sz="2000" b="0" i="1" smtClean="0">
                            <a:solidFill>
                              <a:schemeClr val="tx1">
                                <a:lumMod val="95000"/>
                                <a:lumOff val="5000"/>
                              </a:schemeClr>
                            </a:solidFill>
                            <a:latin typeface="Cambria Math" panose="02040503050406030204" pitchFamily="18" charset="0"/>
                          </a:rPr>
                          <m:t>2</m:t>
                        </m:r>
                      </m:sup>
                    </m:sSup>
                  </m:oMath>
                </a14:m>
                <a:r>
                  <a:rPr lang="en-US" sz="2000" dirty="0">
                    <a:solidFill>
                      <a:schemeClr val="tx1">
                        <a:lumMod val="95000"/>
                        <a:lumOff val="5000"/>
                      </a:schemeClr>
                    </a:solidFill>
                  </a:rPr>
                  <a:t>:</a:t>
                </a:r>
              </a:p>
              <a:p>
                <a:pPr marL="800100" lvl="1" indent="-342900">
                  <a:buFont typeface="Wingdings" panose="05000000000000000000" pitchFamily="2" charset="2"/>
                  <a:buChar char="§"/>
                </a:pPr>
                <a14:m>
                  <m:oMath xmlns:m="http://schemas.openxmlformats.org/officeDocument/2006/math">
                    <m:sSup>
                      <m:sSupPr>
                        <m:ctrlPr>
                          <a:rPr lang="en-US" sz="2000" b="0" i="1" smtClean="0">
                            <a:solidFill>
                              <a:schemeClr val="tx1">
                                <a:lumMod val="95000"/>
                                <a:lumOff val="5000"/>
                              </a:schemeClr>
                            </a:solidFill>
                            <a:latin typeface="Cambria Math" panose="02040503050406030204" pitchFamily="18" charset="0"/>
                          </a:rPr>
                        </m:ctrlPr>
                      </m:sSupPr>
                      <m:e>
                        <m:r>
                          <a:rPr lang="en-US" sz="2000" b="0" i="1" smtClean="0">
                            <a:solidFill>
                              <a:schemeClr val="tx1">
                                <a:lumMod val="95000"/>
                                <a:lumOff val="5000"/>
                              </a:schemeClr>
                            </a:solidFill>
                            <a:latin typeface="Cambria Math" panose="02040503050406030204" pitchFamily="18" charset="0"/>
                          </a:rPr>
                          <m:t>𝑅</m:t>
                        </m:r>
                      </m:e>
                      <m:sup>
                        <m:r>
                          <a:rPr lang="en-US" sz="2000" b="0" i="1" smtClean="0">
                            <a:solidFill>
                              <a:schemeClr val="tx1">
                                <a:lumMod val="95000"/>
                                <a:lumOff val="5000"/>
                              </a:schemeClr>
                            </a:solidFill>
                            <a:latin typeface="Cambria Math" panose="02040503050406030204" pitchFamily="18" charset="0"/>
                          </a:rPr>
                          <m:t>2</m:t>
                        </m:r>
                      </m:sup>
                    </m:sSup>
                    <m:r>
                      <a:rPr lang="en-US" sz="2000" b="0" i="1" smtClean="0">
                        <a:solidFill>
                          <a:schemeClr val="tx1">
                            <a:lumMod val="95000"/>
                            <a:lumOff val="5000"/>
                          </a:schemeClr>
                        </a:solidFill>
                        <a:latin typeface="Cambria Math" panose="02040503050406030204" pitchFamily="18" charset="0"/>
                      </a:rPr>
                      <m:t>≈1</m:t>
                    </m:r>
                  </m:oMath>
                </a14:m>
                <a:r>
                  <a:rPr lang="en-US" sz="2000" dirty="0">
                    <a:solidFill>
                      <a:schemeClr val="tx1">
                        <a:lumMod val="95000"/>
                        <a:lumOff val="5000"/>
                      </a:schemeClr>
                    </a:solidFill>
                  </a:rPr>
                  <a:t> : A large proportion of the variability in the response has been explained by the regression</a:t>
                </a:r>
              </a:p>
              <a:p>
                <a:pPr marL="800100" lvl="1" indent="-342900">
                  <a:buFont typeface="Wingdings" panose="05000000000000000000" pitchFamily="2" charset="2"/>
                  <a:buChar char="§"/>
                </a:pPr>
                <a14:m>
                  <m:oMath xmlns:m="http://schemas.openxmlformats.org/officeDocument/2006/math">
                    <m:sSup>
                      <m:sSupPr>
                        <m:ctrlPr>
                          <a:rPr lang="en-US" sz="2000" b="0" i="1" smtClean="0">
                            <a:solidFill>
                              <a:schemeClr val="tx1">
                                <a:lumMod val="95000"/>
                                <a:lumOff val="5000"/>
                              </a:schemeClr>
                            </a:solidFill>
                            <a:latin typeface="Cambria Math" panose="02040503050406030204" pitchFamily="18" charset="0"/>
                          </a:rPr>
                        </m:ctrlPr>
                      </m:sSupPr>
                      <m:e>
                        <m:r>
                          <a:rPr lang="en-US" sz="2000" b="0" i="1" smtClean="0">
                            <a:solidFill>
                              <a:schemeClr val="tx1">
                                <a:lumMod val="95000"/>
                                <a:lumOff val="5000"/>
                              </a:schemeClr>
                            </a:solidFill>
                            <a:latin typeface="Cambria Math" panose="02040503050406030204" pitchFamily="18" charset="0"/>
                          </a:rPr>
                          <m:t>𝑅</m:t>
                        </m:r>
                      </m:e>
                      <m:sup>
                        <m:r>
                          <a:rPr lang="en-US" sz="2000" b="0" i="1" smtClean="0">
                            <a:solidFill>
                              <a:schemeClr val="tx1">
                                <a:lumMod val="95000"/>
                                <a:lumOff val="5000"/>
                              </a:schemeClr>
                            </a:solidFill>
                            <a:latin typeface="Cambria Math" panose="02040503050406030204" pitchFamily="18" charset="0"/>
                          </a:rPr>
                          <m:t>2</m:t>
                        </m:r>
                      </m:sup>
                    </m:sSup>
                    <m:r>
                      <a:rPr lang="en-US" sz="2000" b="0" i="1" smtClean="0">
                        <a:solidFill>
                          <a:schemeClr val="tx1">
                            <a:lumMod val="95000"/>
                            <a:lumOff val="5000"/>
                          </a:schemeClr>
                        </a:solidFill>
                        <a:latin typeface="Cambria Math" panose="02040503050406030204" pitchFamily="18" charset="0"/>
                      </a:rPr>
                      <m:t>≈0</m:t>
                    </m:r>
                  </m:oMath>
                </a14:m>
                <a:r>
                  <a:rPr lang="en-US" sz="2000" dirty="0">
                    <a:solidFill>
                      <a:schemeClr val="tx1">
                        <a:lumMod val="95000"/>
                        <a:lumOff val="5000"/>
                      </a:schemeClr>
                    </a:solidFill>
                  </a:rPr>
                  <a:t>: The regression did not explain much of the variability in the response.</a:t>
                </a:r>
              </a:p>
            </p:txBody>
          </p:sp>
        </mc:Choice>
        <mc:Fallback xmlns="">
          <p:sp>
            <p:nvSpPr>
              <p:cNvPr id="4" name="Rectangle: Rounded Corners 3">
                <a:extLst>
                  <a:ext uri="{FF2B5EF4-FFF2-40B4-BE49-F238E27FC236}">
                    <a16:creationId xmlns:a16="http://schemas.microsoft.com/office/drawing/2014/main" id="{7F7F8175-0D66-47CF-87AE-21DE25AE7069}"/>
                  </a:ext>
                </a:extLst>
              </p:cNvPr>
              <p:cNvSpPr>
                <a:spLocks noRot="1" noChangeAspect="1" noMove="1" noResize="1" noEditPoints="1" noAdjustHandles="1" noChangeArrowheads="1" noChangeShapeType="1" noTextEdit="1"/>
              </p:cNvSpPr>
              <p:nvPr/>
            </p:nvSpPr>
            <p:spPr>
              <a:xfrm>
                <a:off x="179512" y="1628800"/>
                <a:ext cx="8784976" cy="1584176"/>
              </a:xfrm>
              <a:prstGeom prst="roundRect">
                <a:avLst/>
              </a:prstGeom>
              <a:blipFill>
                <a:blip r:embed="rId2"/>
                <a:stretch>
                  <a:fillRect t="-1894"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Rounded Corners 4">
                <a:extLst>
                  <a:ext uri="{FF2B5EF4-FFF2-40B4-BE49-F238E27FC236}">
                    <a16:creationId xmlns="" xmlns:a16="http://schemas.microsoft.com/office/drawing/2014/main" id="{83939CF3-C3A0-4D80-81F2-D2034363F12A}"/>
                  </a:ext>
                </a:extLst>
              </p:cNvPr>
              <p:cNvSpPr/>
              <p:nvPr/>
            </p:nvSpPr>
            <p:spPr>
              <a:xfrm>
                <a:off x="179512" y="3501008"/>
                <a:ext cx="8784976"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2000" dirty="0">
                    <a:solidFill>
                      <a:schemeClr val="tx1">
                        <a:lumMod val="95000"/>
                        <a:lumOff val="5000"/>
                      </a:schemeClr>
                    </a:solidFill>
                  </a:rPr>
                  <a:t>Interpretation of </a:t>
                </a:r>
                <a14:m>
                  <m:oMath xmlns:m="http://schemas.openxmlformats.org/officeDocument/2006/math">
                    <m:sSup>
                      <m:sSupPr>
                        <m:ctrlPr>
                          <a:rPr lang="en-US" sz="2000" b="0" i="1" smtClean="0">
                            <a:solidFill>
                              <a:schemeClr val="tx1">
                                <a:lumMod val="95000"/>
                                <a:lumOff val="5000"/>
                              </a:schemeClr>
                            </a:solidFill>
                            <a:latin typeface="Cambria Math" panose="02040503050406030204" pitchFamily="18" charset="0"/>
                          </a:rPr>
                        </m:ctrlPr>
                      </m:sSupPr>
                      <m:e>
                        <m:r>
                          <a:rPr lang="en-US" sz="2000" b="0" i="1" smtClean="0">
                            <a:solidFill>
                              <a:schemeClr val="tx1">
                                <a:lumMod val="95000"/>
                                <a:lumOff val="5000"/>
                              </a:schemeClr>
                            </a:solidFill>
                            <a:latin typeface="Cambria Math" panose="02040503050406030204" pitchFamily="18" charset="0"/>
                          </a:rPr>
                          <m:t>𝑅</m:t>
                        </m:r>
                      </m:e>
                      <m:sup>
                        <m:r>
                          <a:rPr lang="en-US" sz="2000" b="0" i="1" smtClean="0">
                            <a:solidFill>
                              <a:schemeClr val="tx1">
                                <a:lumMod val="95000"/>
                                <a:lumOff val="5000"/>
                              </a:schemeClr>
                            </a:solidFill>
                            <a:latin typeface="Cambria Math" panose="02040503050406030204" pitchFamily="18" charset="0"/>
                          </a:rPr>
                          <m:t>2</m:t>
                        </m:r>
                      </m:sup>
                    </m:sSup>
                  </m:oMath>
                </a14:m>
                <a:endParaRPr lang="en-US" sz="2000" dirty="0">
                  <a:solidFill>
                    <a:schemeClr val="tx1">
                      <a:lumMod val="95000"/>
                      <a:lumOff val="5000"/>
                    </a:schemeClr>
                  </a:solidFill>
                </a:endParaRPr>
              </a:p>
              <a:p>
                <a:pPr marL="800100" lvl="1" indent="-342900">
                  <a:buFont typeface="Wingdings" panose="05000000000000000000" pitchFamily="2" charset="2"/>
                  <a:buChar char="§"/>
                </a:pPr>
                <a14:m>
                  <m:oMath xmlns:m="http://schemas.openxmlformats.org/officeDocument/2006/math">
                    <m:sSup>
                      <m:sSupPr>
                        <m:ctrlPr>
                          <a:rPr lang="en-US" sz="2000" b="0" i="1" smtClean="0">
                            <a:solidFill>
                              <a:schemeClr val="tx1">
                                <a:lumMod val="95000"/>
                                <a:lumOff val="5000"/>
                              </a:schemeClr>
                            </a:solidFill>
                            <a:latin typeface="Cambria Math" panose="02040503050406030204" pitchFamily="18" charset="0"/>
                          </a:rPr>
                        </m:ctrlPr>
                      </m:sSupPr>
                      <m:e>
                        <m:r>
                          <a:rPr lang="en-US" sz="2000" b="0" i="1" smtClean="0">
                            <a:solidFill>
                              <a:schemeClr val="tx1">
                                <a:lumMod val="95000"/>
                                <a:lumOff val="5000"/>
                              </a:schemeClr>
                            </a:solidFill>
                            <a:latin typeface="Cambria Math" panose="02040503050406030204" pitchFamily="18" charset="0"/>
                          </a:rPr>
                          <m:t>𝑅</m:t>
                        </m:r>
                      </m:e>
                      <m:sup>
                        <m:r>
                          <a:rPr lang="en-US" sz="2000" b="0" i="1" smtClean="0">
                            <a:solidFill>
                              <a:schemeClr val="tx1">
                                <a:lumMod val="95000"/>
                                <a:lumOff val="5000"/>
                              </a:schemeClr>
                            </a:solidFill>
                            <a:latin typeface="Cambria Math" panose="02040503050406030204" pitchFamily="18" charset="0"/>
                          </a:rPr>
                          <m:t>2</m:t>
                        </m:r>
                      </m:sup>
                    </m:sSup>
                    <m:r>
                      <a:rPr lang="en-US" sz="2000" b="0" i="1" smtClean="0">
                        <a:solidFill>
                          <a:schemeClr val="tx1">
                            <a:lumMod val="95000"/>
                            <a:lumOff val="5000"/>
                          </a:schemeClr>
                        </a:solidFill>
                        <a:latin typeface="Cambria Math" panose="02040503050406030204" pitchFamily="18" charset="0"/>
                      </a:rPr>
                      <m:t> </m:t>
                    </m:r>
                  </m:oMath>
                </a14:m>
                <a:r>
                  <a:rPr lang="en-US" sz="2000" dirty="0">
                    <a:solidFill>
                      <a:schemeClr val="tx1">
                        <a:lumMod val="95000"/>
                        <a:lumOff val="5000"/>
                      </a:schemeClr>
                    </a:solidFill>
                  </a:rPr>
                  <a:t>statistic is a measure of the linear relationship between X and Y</a:t>
                </a:r>
              </a:p>
            </p:txBody>
          </p:sp>
        </mc:Choice>
        <mc:Fallback xmlns="">
          <p:sp>
            <p:nvSpPr>
              <p:cNvPr id="5" name="Rectangle: Rounded Corners 4">
                <a:extLst>
                  <a:ext uri="{FF2B5EF4-FFF2-40B4-BE49-F238E27FC236}">
                    <a16:creationId xmlns:a16="http://schemas.microsoft.com/office/drawing/2014/main" id="{83939CF3-C3A0-4D80-81F2-D2034363F12A}"/>
                  </a:ext>
                </a:extLst>
              </p:cNvPr>
              <p:cNvSpPr>
                <a:spLocks noRot="1" noChangeAspect="1" noMove="1" noResize="1" noEditPoints="1" noAdjustHandles="1" noChangeArrowheads="1" noChangeShapeType="1" noTextEdit="1"/>
              </p:cNvSpPr>
              <p:nvPr/>
            </p:nvSpPr>
            <p:spPr>
              <a:xfrm>
                <a:off x="179512" y="3501008"/>
                <a:ext cx="8784976" cy="936104"/>
              </a:xfrm>
              <a:prstGeom prst="roundRect">
                <a:avLst/>
              </a:prstGeom>
              <a:blipFill>
                <a:blip r:embed="rId3"/>
                <a:stretch>
                  <a:fillRect/>
                </a:stretch>
              </a:blipFill>
            </p:spPr>
            <p:txBody>
              <a:bodyPr/>
              <a:lstStyle/>
              <a:p>
                <a:r>
                  <a:rPr lang="en-US">
                    <a:noFill/>
                  </a:rPr>
                  <a:t> </a:t>
                </a:r>
              </a:p>
            </p:txBody>
          </p:sp>
        </mc:Fallback>
      </mc:AlternateContent>
      <p:sp>
        <p:nvSpPr>
          <p:cNvPr id="6" name="Rectangle: Rounded Corners 5">
            <a:extLst>
              <a:ext uri="{FF2B5EF4-FFF2-40B4-BE49-F238E27FC236}">
                <a16:creationId xmlns="" xmlns:a16="http://schemas.microsoft.com/office/drawing/2014/main" xmlns:a14="http://schemas.microsoft.com/office/drawing/2010/main" xmlns:mc="http://schemas.openxmlformats.org/markup-compatibility/2006" id="{35ABF29D-221A-498F-BFCC-63DCF9F14E6B}"/>
              </a:ext>
            </a:extLst>
          </p:cNvPr>
          <p:cNvSpPr/>
          <p:nvPr/>
        </p:nvSpPr>
        <p:spPr>
          <a:xfrm>
            <a:off x="179512" y="4725144"/>
            <a:ext cx="8784976"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2000" dirty="0">
                <a:solidFill>
                  <a:schemeClr val="tx1">
                    <a:lumMod val="95000"/>
                    <a:lumOff val="5000"/>
                  </a:schemeClr>
                </a:solidFill>
              </a:rPr>
              <a:t>Recall that correlation is also a measure of the linear relationship between X and </a:t>
            </a:r>
            <a:r>
              <a:rPr lang="en-US" sz="2000" dirty="0" smtClean="0">
                <a:solidFill>
                  <a:schemeClr val="tx1">
                    <a:lumMod val="95000"/>
                    <a:lumOff val="5000"/>
                  </a:schemeClr>
                </a:solidFill>
              </a:rPr>
              <a:t>Y</a:t>
            </a:r>
            <a:endParaRPr lang="en-US" sz="2000" dirty="0">
              <a:solidFill>
                <a:schemeClr val="tx1">
                  <a:lumMod val="95000"/>
                  <a:lumOff val="5000"/>
                </a:schemeClr>
              </a:solidFill>
            </a:endParaRPr>
          </a:p>
        </p:txBody>
      </p:sp>
    </p:spTree>
    <p:extLst>
      <p:ext uri="{BB962C8B-B14F-4D97-AF65-F5344CB8AC3E}">
        <p14:creationId xmlns:p14="http://schemas.microsoft.com/office/powerpoint/2010/main" val="114246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600" dirty="0"/>
              <a:t>Assessing the accuracy of the model</a:t>
            </a:r>
            <a:endParaRPr lang="en-US" sz="3600" dirty="0">
              <a:solidFill>
                <a:schemeClr val="bg1"/>
              </a:solidFill>
            </a:endParaRPr>
          </a:p>
        </p:txBody>
      </p:sp>
      <mc:AlternateContent xmlns:mc="http://schemas.openxmlformats.org/markup-compatibility/2006">
        <mc:Choice xmlns:a14="http://schemas.microsoft.com/office/drawing/2010/main" Requires="a14">
          <p:sp>
            <p:nvSpPr>
              <p:cNvPr id="4" name="Rectangle: Rounded Corners 3">
                <a:extLst>
                  <a:ext uri="{FF2B5EF4-FFF2-40B4-BE49-F238E27FC236}">
                    <a16:creationId xmlns="" xmlns:a16="http://schemas.microsoft.com/office/drawing/2014/main" id="{7F7F8175-0D66-47CF-87AE-21DE25AE7069}"/>
                  </a:ext>
                </a:extLst>
              </p:cNvPr>
              <p:cNvSpPr/>
              <p:nvPr/>
            </p:nvSpPr>
            <p:spPr>
              <a:xfrm>
                <a:off x="179512" y="3068960"/>
                <a:ext cx="8784976" cy="2808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endParaRPr lang="en-US" sz="2000" dirty="0" smtClean="0">
                  <a:solidFill>
                    <a:schemeClr val="tx1">
                      <a:lumMod val="95000"/>
                      <a:lumOff val="5000"/>
                    </a:schemeClr>
                  </a:solidFill>
                </a:endParaRPr>
              </a:p>
              <a:p>
                <a:pPr marL="285750" indent="-285750">
                  <a:buFont typeface="Wingdings" panose="05000000000000000000" pitchFamily="2" charset="2"/>
                  <a:buChar char="Ø"/>
                </a:pPr>
                <a:r>
                  <a:rPr lang="en-US" sz="2000" dirty="0">
                    <a:solidFill>
                      <a:schemeClr val="tx1">
                        <a:lumMod val="95000"/>
                        <a:lumOff val="5000"/>
                      </a:schemeClr>
                    </a:solidFill>
                  </a:rPr>
                  <a:t>The following are the </a:t>
                </a:r>
                <a14:m>
                  <m:oMath xmlns:m="http://schemas.openxmlformats.org/officeDocument/2006/math">
                    <m:sSup>
                      <m:sSupPr>
                        <m:ctrlPr>
                          <a:rPr lang="en-US" sz="2000" b="0" i="1" smtClean="0">
                            <a:solidFill>
                              <a:schemeClr val="tx1">
                                <a:lumMod val="95000"/>
                                <a:lumOff val="5000"/>
                              </a:schemeClr>
                            </a:solidFill>
                            <a:latin typeface="Cambria Math" panose="02040503050406030204" pitchFamily="18" charset="0"/>
                          </a:rPr>
                        </m:ctrlPr>
                      </m:sSupPr>
                      <m:e>
                        <m:r>
                          <a:rPr lang="en-US" sz="2000" b="0" i="1" smtClean="0">
                            <a:solidFill>
                              <a:schemeClr val="tx1">
                                <a:lumMod val="95000"/>
                                <a:lumOff val="5000"/>
                              </a:schemeClr>
                            </a:solidFill>
                            <a:latin typeface="Cambria Math" panose="02040503050406030204" pitchFamily="18" charset="0"/>
                          </a:rPr>
                          <m:t>𝑅</m:t>
                        </m:r>
                      </m:e>
                      <m:sup>
                        <m:r>
                          <a:rPr lang="en-US" sz="2000" b="0" i="1" smtClean="0">
                            <a:solidFill>
                              <a:schemeClr val="tx1">
                                <a:lumMod val="95000"/>
                                <a:lumOff val="5000"/>
                              </a:schemeClr>
                            </a:solidFill>
                            <a:latin typeface="Cambria Math" panose="02040503050406030204" pitchFamily="18" charset="0"/>
                          </a:rPr>
                          <m:t>2</m:t>
                        </m:r>
                      </m:sup>
                    </m:sSup>
                    <m:r>
                      <a:rPr lang="en-US" sz="2000" b="0" i="1" smtClean="0">
                        <a:solidFill>
                          <a:schemeClr val="tx1">
                            <a:lumMod val="95000"/>
                            <a:lumOff val="5000"/>
                          </a:schemeClr>
                        </a:solidFill>
                        <a:latin typeface="Cambria Math" panose="02040503050406030204" pitchFamily="18" charset="0"/>
                      </a:rPr>
                      <m:t> </m:t>
                    </m:r>
                    <m:r>
                      <a:rPr lang="en-US" sz="2000" b="0" i="1" smtClean="0">
                        <a:solidFill>
                          <a:schemeClr val="tx1">
                            <a:lumMod val="95000"/>
                            <a:lumOff val="5000"/>
                          </a:schemeClr>
                        </a:solidFill>
                        <a:latin typeface="Cambria Math" panose="02040503050406030204" pitchFamily="18" charset="0"/>
                      </a:rPr>
                      <m:t>𝑎𝑛𝑑</m:t>
                    </m:r>
                    <m:r>
                      <a:rPr lang="en-US" sz="2000" b="0" i="1" smtClean="0">
                        <a:solidFill>
                          <a:schemeClr val="tx1">
                            <a:lumMod val="95000"/>
                            <a:lumOff val="5000"/>
                          </a:schemeClr>
                        </a:solidFill>
                        <a:latin typeface="Cambria Math" panose="02040503050406030204" pitchFamily="18" charset="0"/>
                      </a:rPr>
                      <m:t> </m:t>
                    </m:r>
                    <m:r>
                      <a:rPr lang="en-US" sz="2000" b="0" i="1" smtClean="0">
                        <a:solidFill>
                          <a:schemeClr val="tx1">
                            <a:lumMod val="95000"/>
                            <a:lumOff val="5000"/>
                          </a:schemeClr>
                        </a:solidFill>
                        <a:latin typeface="Cambria Math" panose="02040503050406030204" pitchFamily="18" charset="0"/>
                      </a:rPr>
                      <m:t>𝑅𝑀𝑆𝐸</m:t>
                    </m:r>
                  </m:oMath>
                </a14:m>
                <a:r>
                  <a:rPr lang="en-US" sz="2000" dirty="0">
                    <a:solidFill>
                      <a:schemeClr val="tx1">
                        <a:lumMod val="95000"/>
                        <a:lumOff val="5000"/>
                      </a:schemeClr>
                    </a:solidFill>
                  </a:rPr>
                  <a:t> for </a:t>
                </a:r>
                <a14:m>
                  <m:oMath xmlns:m="http://schemas.openxmlformats.org/officeDocument/2006/math">
                    <m:r>
                      <a:rPr lang="en-US" sz="2000" b="0" i="1" smtClean="0">
                        <a:solidFill>
                          <a:schemeClr val="tx1">
                            <a:lumMod val="95000"/>
                            <a:lumOff val="5000"/>
                          </a:schemeClr>
                        </a:solidFill>
                        <a:latin typeface="Cambria Math" panose="02040503050406030204" pitchFamily="18" charset="0"/>
                      </a:rPr>
                      <m:t>𝑠𝑎𝑙𝑒𝑠</m:t>
                    </m:r>
                    <m:r>
                      <a:rPr lang="en-US" sz="2000" b="0" i="1" smtClean="0">
                        <a:solidFill>
                          <a:schemeClr val="tx1">
                            <a:lumMod val="95000"/>
                            <a:lumOff val="5000"/>
                          </a:schemeClr>
                        </a:solidFill>
                        <a:latin typeface="Cambria Math" panose="02040503050406030204" pitchFamily="18" charset="0"/>
                      </a:rPr>
                      <m:t>≈</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0</m:t>
                        </m:r>
                      </m:sub>
                    </m:sSub>
                    <m:r>
                      <a:rPr lang="en-US" sz="2000" b="0" i="1" smtClean="0">
                        <a:solidFill>
                          <a:schemeClr val="tx1">
                            <a:lumMod val="95000"/>
                            <a:lumOff val="5000"/>
                          </a:schemeClr>
                        </a:solidFill>
                        <a:latin typeface="Cambria Math" panose="02040503050406030204" pitchFamily="18" charset="0"/>
                      </a:rPr>
                      <m:t>+</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1</m:t>
                        </m:r>
                      </m:sub>
                    </m:sSub>
                    <m:r>
                      <a:rPr lang="en-US" sz="2000" b="0" i="1" smtClean="0">
                        <a:solidFill>
                          <a:schemeClr val="tx1">
                            <a:lumMod val="95000"/>
                            <a:lumOff val="5000"/>
                          </a:schemeClr>
                        </a:solidFill>
                        <a:latin typeface="Cambria Math" panose="02040503050406030204" pitchFamily="18" charset="0"/>
                      </a:rPr>
                      <m:t>×</m:t>
                    </m:r>
                    <m:r>
                      <a:rPr lang="en-US" sz="2000" b="0" i="1" smtClean="0">
                        <a:solidFill>
                          <a:schemeClr val="tx1">
                            <a:lumMod val="95000"/>
                            <a:lumOff val="5000"/>
                          </a:schemeClr>
                        </a:solidFill>
                        <a:latin typeface="Cambria Math" panose="02040503050406030204" pitchFamily="18" charset="0"/>
                      </a:rPr>
                      <m:t>𝑇𝑉</m:t>
                    </m:r>
                  </m:oMath>
                </a14:m>
                <a:r>
                  <a:rPr lang="en-US" sz="2000" dirty="0">
                    <a:solidFill>
                      <a:schemeClr val="tx1">
                        <a:lumMod val="95000"/>
                        <a:lumOff val="5000"/>
                      </a:schemeClr>
                    </a:solidFill>
                  </a:rPr>
                  <a:t>:</a:t>
                </a:r>
              </a:p>
              <a:p>
                <a:pPr marL="285750" indent="-285750">
                  <a:buFont typeface="Wingdings" panose="05000000000000000000" pitchFamily="2" charset="2"/>
                  <a:buChar char="Ø"/>
                </a:pPr>
                <a:endParaRPr lang="en-US" sz="2000" dirty="0">
                  <a:solidFill>
                    <a:schemeClr val="tx1">
                      <a:lumMod val="95000"/>
                      <a:lumOff val="5000"/>
                    </a:schemeClr>
                  </a:solidFill>
                </a:endParaRPr>
              </a:p>
              <a:p>
                <a:pPr marL="285750" indent="-285750">
                  <a:buFont typeface="Wingdings" panose="05000000000000000000" pitchFamily="2" charset="2"/>
                  <a:buChar char="Ø"/>
                </a:pPr>
                <a:endParaRPr lang="en-US" sz="2000" dirty="0">
                  <a:solidFill>
                    <a:schemeClr val="tx1">
                      <a:lumMod val="95000"/>
                      <a:lumOff val="5000"/>
                    </a:schemeClr>
                  </a:solidFill>
                </a:endParaRPr>
              </a:p>
              <a:p>
                <a:pPr marL="285750" indent="-285750">
                  <a:buFont typeface="Wingdings" panose="05000000000000000000" pitchFamily="2" charset="2"/>
                  <a:buChar char="Ø"/>
                </a:pPr>
                <a:endParaRPr lang="en-US" sz="2000" dirty="0">
                  <a:solidFill>
                    <a:schemeClr val="tx1">
                      <a:lumMod val="95000"/>
                      <a:lumOff val="5000"/>
                    </a:schemeClr>
                  </a:solidFill>
                </a:endParaRP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pPr marL="285750" indent="-285750">
                  <a:buFont typeface="Wingdings" panose="05000000000000000000" pitchFamily="2" charset="2"/>
                  <a:buChar char="Ø"/>
                </a:pPr>
                <a:r>
                  <a:rPr lang="en-US" sz="2000" dirty="0">
                    <a:solidFill>
                      <a:schemeClr val="tx1">
                        <a:lumMod val="95000"/>
                        <a:lumOff val="5000"/>
                      </a:schemeClr>
                    </a:solidFill>
                  </a:rPr>
                  <a:t>In the above table, the </a:t>
                </a:r>
                <a14:m>
                  <m:oMath xmlns:m="http://schemas.openxmlformats.org/officeDocument/2006/math">
                    <m:sSup>
                      <m:sSupPr>
                        <m:ctrlPr>
                          <a:rPr lang="en-US" sz="2000" b="0" i="1" smtClean="0">
                            <a:solidFill>
                              <a:schemeClr val="tx1">
                                <a:lumMod val="95000"/>
                                <a:lumOff val="5000"/>
                              </a:schemeClr>
                            </a:solidFill>
                            <a:latin typeface="Cambria Math" panose="02040503050406030204" pitchFamily="18" charset="0"/>
                          </a:rPr>
                        </m:ctrlPr>
                      </m:sSupPr>
                      <m:e>
                        <m:r>
                          <a:rPr lang="en-US" sz="2000" b="0" i="1" smtClean="0">
                            <a:solidFill>
                              <a:schemeClr val="tx1">
                                <a:lumMod val="95000"/>
                                <a:lumOff val="5000"/>
                              </a:schemeClr>
                            </a:solidFill>
                            <a:latin typeface="Cambria Math" panose="02040503050406030204" pitchFamily="18" charset="0"/>
                          </a:rPr>
                          <m:t>𝑅</m:t>
                        </m:r>
                      </m:e>
                      <m:sup>
                        <m:r>
                          <a:rPr lang="en-US" sz="2000" b="0" i="1" smtClean="0">
                            <a:solidFill>
                              <a:schemeClr val="tx1">
                                <a:lumMod val="95000"/>
                                <a:lumOff val="5000"/>
                              </a:schemeClr>
                            </a:solidFill>
                            <a:latin typeface="Cambria Math" panose="02040503050406030204" pitchFamily="18" charset="0"/>
                          </a:rPr>
                          <m:t>2</m:t>
                        </m:r>
                      </m:sup>
                    </m:sSup>
                    <m:r>
                      <a:rPr lang="en-US" sz="2000" b="0" i="1" smtClean="0">
                        <a:solidFill>
                          <a:schemeClr val="tx1">
                            <a:lumMod val="95000"/>
                            <a:lumOff val="5000"/>
                          </a:schemeClr>
                        </a:solidFill>
                        <a:latin typeface="Cambria Math" panose="02040503050406030204" pitchFamily="18" charset="0"/>
                      </a:rPr>
                      <m:t>=0.61</m:t>
                    </m:r>
                  </m:oMath>
                </a14:m>
                <a:r>
                  <a:rPr lang="en-US" sz="2000" dirty="0">
                    <a:solidFill>
                      <a:schemeClr val="tx1">
                        <a:lumMod val="95000"/>
                        <a:lumOff val="5000"/>
                      </a:schemeClr>
                    </a:solidFill>
                  </a:rPr>
                  <a:t> So under two-thirds of the variability in sales is explained by a linear regression on TV</a:t>
                </a:r>
              </a:p>
              <a:p>
                <a:endParaRPr lang="en-US" sz="2000" dirty="0">
                  <a:solidFill>
                    <a:schemeClr val="tx1">
                      <a:lumMod val="95000"/>
                      <a:lumOff val="5000"/>
                    </a:schemeClr>
                  </a:solidFill>
                </a:endParaRPr>
              </a:p>
            </p:txBody>
          </p:sp>
        </mc:Choice>
        <mc:Fallback>
          <p:sp>
            <p:nvSpPr>
              <p:cNvPr id="4" name="Rectangle: Rounded Corners 3">
                <a:extLst>
                  <a:ext uri="{FF2B5EF4-FFF2-40B4-BE49-F238E27FC236}">
                    <a16:creationId xmlns="" xmlns:a16="http://schemas.microsoft.com/office/drawing/2014/main" xmlns:a14="http://schemas.microsoft.com/office/drawing/2010/main" id="{7F7F8175-0D66-47CF-87AE-21DE25AE7069}"/>
                  </a:ext>
                </a:extLst>
              </p:cNvPr>
              <p:cNvSpPr>
                <a:spLocks noRot="1" noChangeAspect="1" noMove="1" noResize="1" noEditPoints="1" noAdjustHandles="1" noChangeArrowheads="1" noChangeShapeType="1" noTextEdit="1"/>
              </p:cNvSpPr>
              <p:nvPr/>
            </p:nvSpPr>
            <p:spPr>
              <a:xfrm>
                <a:off x="179512" y="3068960"/>
                <a:ext cx="8784976" cy="2808312"/>
              </a:xfrm>
              <a:prstGeom prst="round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Rounded Corners 4">
                <a:extLst>
                  <a:ext uri="{FF2B5EF4-FFF2-40B4-BE49-F238E27FC236}">
                    <a16:creationId xmlns="" xmlns:a16="http://schemas.microsoft.com/office/drawing/2014/main" id="{92D8A375-0856-48EB-AEB3-B8E91FE1501C}"/>
                  </a:ext>
                </a:extLst>
              </p:cNvPr>
              <p:cNvSpPr/>
              <p:nvPr/>
            </p:nvSpPr>
            <p:spPr>
              <a:xfrm>
                <a:off x="179512" y="1556792"/>
                <a:ext cx="8784976"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FF0000"/>
                    </a:solidFill>
                  </a:rPr>
                  <a:t>Find </a:t>
                </a:r>
                <a14:m>
                  <m:oMath xmlns:m="http://schemas.openxmlformats.org/officeDocument/2006/math">
                    <m:sSup>
                      <m:sSupPr>
                        <m:ctrlPr>
                          <a:rPr lang="en-US" sz="2000" b="1" i="1" smtClean="0">
                            <a:solidFill>
                              <a:srgbClr val="FF0000"/>
                            </a:solidFill>
                            <a:latin typeface="Cambria Math" panose="02040503050406030204" pitchFamily="18" charset="0"/>
                          </a:rPr>
                        </m:ctrlPr>
                      </m:sSupPr>
                      <m:e>
                        <m:r>
                          <a:rPr lang="en-US" sz="2000" b="1" i="1" smtClean="0">
                            <a:solidFill>
                              <a:srgbClr val="FF0000"/>
                            </a:solidFill>
                            <a:latin typeface="Cambria Math" panose="02040503050406030204" pitchFamily="18" charset="0"/>
                          </a:rPr>
                          <m:t>𝑹</m:t>
                        </m:r>
                      </m:e>
                      <m:sup>
                        <m:r>
                          <a:rPr lang="en-US" sz="2000" b="1" i="1" smtClean="0">
                            <a:solidFill>
                              <a:srgbClr val="FF0000"/>
                            </a:solidFill>
                            <a:latin typeface="Cambria Math" panose="02040503050406030204" pitchFamily="18" charset="0"/>
                          </a:rPr>
                          <m:t>𝟐</m:t>
                        </m:r>
                      </m:sup>
                    </m:sSup>
                  </m:oMath>
                </a14:m>
                <a:r>
                  <a:rPr lang="en-US" sz="2000" b="1" dirty="0">
                    <a:solidFill>
                      <a:srgbClr val="FF0000"/>
                    </a:solidFill>
                  </a:rPr>
                  <a:t> for </a:t>
                </a:r>
                <a14:m>
                  <m:oMath xmlns:m="http://schemas.openxmlformats.org/officeDocument/2006/math">
                    <m:r>
                      <a:rPr lang="en-US" sz="2000" b="1" i="1">
                        <a:solidFill>
                          <a:srgbClr val="FF0000"/>
                        </a:solidFill>
                        <a:latin typeface="Cambria Math" panose="02040503050406030204" pitchFamily="18" charset="0"/>
                      </a:rPr>
                      <m:t>𝒔𝒂𝒍𝒆𝒔</m:t>
                    </m:r>
                    <m:r>
                      <a:rPr lang="en-US" sz="2000" b="1" i="1">
                        <a:solidFill>
                          <a:srgbClr val="FF0000"/>
                        </a:solidFill>
                        <a:latin typeface="Cambria Math" panose="02040503050406030204" pitchFamily="18" charset="0"/>
                      </a:rPr>
                      <m:t>≈</m:t>
                    </m:r>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𝜷</m:t>
                        </m:r>
                      </m:e>
                      <m:sub>
                        <m:r>
                          <a:rPr lang="en-US" sz="2000" b="1" i="1">
                            <a:solidFill>
                              <a:srgbClr val="FF0000"/>
                            </a:solidFill>
                            <a:latin typeface="Cambria Math" panose="02040503050406030204" pitchFamily="18" charset="0"/>
                          </a:rPr>
                          <m:t>𝟎</m:t>
                        </m:r>
                      </m:sub>
                    </m:sSub>
                    <m:r>
                      <a:rPr lang="en-US" sz="2000" b="1" i="1">
                        <a:solidFill>
                          <a:srgbClr val="FF0000"/>
                        </a:solidFill>
                        <a:latin typeface="Cambria Math" panose="02040503050406030204" pitchFamily="18" charset="0"/>
                      </a:rPr>
                      <m:t>+</m:t>
                    </m:r>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𝜷</m:t>
                        </m:r>
                      </m:e>
                      <m:sub>
                        <m:r>
                          <a:rPr lang="en-US" sz="2000" b="1" i="1">
                            <a:solidFill>
                              <a:srgbClr val="FF0000"/>
                            </a:solidFill>
                            <a:latin typeface="Cambria Math" panose="02040503050406030204" pitchFamily="18" charset="0"/>
                          </a:rPr>
                          <m:t>𝟏</m:t>
                        </m:r>
                      </m:sub>
                    </m:sSub>
                    <m:r>
                      <a:rPr lang="en-US" sz="2000" b="1" i="1">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rPr>
                      <m:t>𝑻𝑽</m:t>
                    </m:r>
                  </m:oMath>
                </a14:m>
                <a:r>
                  <a:rPr lang="en-US" sz="2000" b="1" dirty="0">
                    <a:solidFill>
                      <a:srgbClr val="FF0000"/>
                    </a:solidFill>
                  </a:rPr>
                  <a:t> model and analyze the result?</a:t>
                </a:r>
              </a:p>
            </p:txBody>
          </p:sp>
        </mc:Choice>
        <mc:Fallback xmlns="">
          <p:sp>
            <p:nvSpPr>
              <p:cNvPr id="5" name="Rectangle: Rounded Corners 4">
                <a:extLst>
                  <a:ext uri="{FF2B5EF4-FFF2-40B4-BE49-F238E27FC236}">
                    <a16:creationId xmlns:a16="http://schemas.microsoft.com/office/drawing/2014/main" id="{92D8A375-0856-48EB-AEB3-B8E91FE1501C}"/>
                  </a:ext>
                </a:extLst>
              </p:cNvPr>
              <p:cNvSpPr>
                <a:spLocks noRot="1" noChangeAspect="1" noMove="1" noResize="1" noEditPoints="1" noAdjustHandles="1" noChangeArrowheads="1" noChangeShapeType="1" noTextEdit="1"/>
              </p:cNvSpPr>
              <p:nvPr/>
            </p:nvSpPr>
            <p:spPr>
              <a:xfrm>
                <a:off x="179512" y="1556792"/>
                <a:ext cx="8784976" cy="936104"/>
              </a:xfrm>
              <a:prstGeom prst="roundRect">
                <a:avLst/>
              </a:prstGeom>
              <a:blipFill>
                <a:blip r:embed="rId3"/>
                <a:stretch>
                  <a:fillRect l="-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2" name="Table 1">
                <a:extLst>
                  <a:ext uri="{FF2B5EF4-FFF2-40B4-BE49-F238E27FC236}">
                    <a16:creationId xmlns="" xmlns:a16="http://schemas.microsoft.com/office/drawing/2014/main" id="{92AF7F81-A690-4165-A396-A50FF1722E85}"/>
                  </a:ext>
                </a:extLst>
              </p:cNvPr>
              <p:cNvGraphicFramePr>
                <a:graphicFrameLocks noGrp="1"/>
              </p:cNvGraphicFramePr>
              <p:nvPr>
                <p:extLst>
                  <p:ext uri="{D42A27DB-BD31-4B8C-83A1-F6EECF244321}">
                    <p14:modId xmlns:p14="http://schemas.microsoft.com/office/powerpoint/2010/main" val="3285449117"/>
                  </p:ext>
                </p:extLst>
              </p:nvPr>
            </p:nvGraphicFramePr>
            <p:xfrm>
              <a:off x="1403648" y="3789040"/>
              <a:ext cx="4392488" cy="1128093"/>
            </p:xfrm>
            <a:graphic>
              <a:graphicData uri="http://schemas.openxmlformats.org/drawingml/2006/table">
                <a:tbl>
                  <a:tblPr firstRow="1" bandRow="1">
                    <a:tableStyleId>{5C22544A-7EE6-4342-B048-85BDC9FD1C3A}</a:tableStyleId>
                  </a:tblPr>
                  <a:tblGrid>
                    <a:gridCol w="1254995">
                      <a:extLst>
                        <a:ext uri="{9D8B030D-6E8A-4147-A177-3AD203B41FA5}">
                          <a16:colId xmlns="" xmlns:a16="http://schemas.microsoft.com/office/drawing/2014/main" val="2913240418"/>
                        </a:ext>
                      </a:extLst>
                    </a:gridCol>
                    <a:gridCol w="3137493">
                      <a:extLst>
                        <a:ext uri="{9D8B030D-6E8A-4147-A177-3AD203B41FA5}">
                          <a16:colId xmlns="" xmlns:a16="http://schemas.microsoft.com/office/drawing/2014/main" val="2560262505"/>
                        </a:ext>
                      </a:extLst>
                    </a:gridCol>
                  </a:tblGrid>
                  <a:tr h="376031">
                    <a:tc>
                      <a:txBody>
                        <a:bodyPr/>
                        <a:lstStyle/>
                        <a:p>
                          <a:r>
                            <a:rPr lang="en-US" dirty="0"/>
                            <a:t>Quantity</a:t>
                          </a:r>
                        </a:p>
                      </a:txBody>
                      <a:tcPr/>
                    </a:tc>
                    <a:tc>
                      <a:txBody>
                        <a:bodyPr/>
                        <a:lstStyle/>
                        <a:p>
                          <a:r>
                            <a:rPr lang="en-US" dirty="0"/>
                            <a:t>Value</a:t>
                          </a:r>
                        </a:p>
                      </a:txBody>
                      <a:tcPr/>
                    </a:tc>
                    <a:extLst>
                      <a:ext uri="{0D108BD9-81ED-4DB2-BD59-A6C34878D82A}">
                        <a16:rowId xmlns="" xmlns:a16="http://schemas.microsoft.com/office/drawing/2014/main" val="2953264348"/>
                      </a:ext>
                    </a:extLst>
                  </a:tr>
                  <a:tr h="376031">
                    <a:tc>
                      <a:txBody>
                        <a:bodyPr/>
                        <a:lstStyle/>
                        <a:p>
                          <a:r>
                            <a:rPr lang="en-US" dirty="0" smtClean="0"/>
                            <a:t>RMSE</a:t>
                          </a:r>
                          <a:endParaRPr lang="en-US" dirty="0"/>
                        </a:p>
                      </a:txBody>
                      <a:tcPr/>
                    </a:tc>
                    <a:tc>
                      <a:txBody>
                        <a:bodyPr/>
                        <a:lstStyle/>
                        <a:p>
                          <a:r>
                            <a:rPr lang="en-US" dirty="0"/>
                            <a:t>3.259</a:t>
                          </a:r>
                        </a:p>
                      </a:txBody>
                      <a:tcPr/>
                    </a:tc>
                    <a:extLst>
                      <a:ext uri="{0D108BD9-81ED-4DB2-BD59-A6C34878D82A}">
                        <a16:rowId xmlns="" xmlns:a16="http://schemas.microsoft.com/office/drawing/2014/main" val="1220498249"/>
                      </a:ext>
                    </a:extLst>
                  </a:tr>
                  <a:tr h="376031">
                    <a:tc>
                      <a:txBody>
                        <a:bodyPr/>
                        <a:lstStyle/>
                        <a:p>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m:oMathPara>
                          </a14:m>
                          <a:endParaRPr lang="en-US" dirty="0"/>
                        </a:p>
                      </a:txBody>
                      <a:tcPr/>
                    </a:tc>
                    <a:tc>
                      <a:txBody>
                        <a:bodyPr/>
                        <a:lstStyle/>
                        <a:p>
                          <a:r>
                            <a:rPr lang="en-US" dirty="0"/>
                            <a:t>0.6119</a:t>
                          </a:r>
                        </a:p>
                      </a:txBody>
                      <a:tcPr/>
                    </a:tc>
                    <a:extLst>
                      <a:ext uri="{0D108BD9-81ED-4DB2-BD59-A6C34878D82A}">
                        <a16:rowId xmlns="" xmlns:a16="http://schemas.microsoft.com/office/drawing/2014/main" val="1632509828"/>
                      </a:ext>
                    </a:extLst>
                  </a:tr>
                </a:tbl>
              </a:graphicData>
            </a:graphic>
          </p:graphicFrame>
        </mc:Choice>
        <mc:Fallback>
          <p:graphicFrame>
            <p:nvGraphicFramePr>
              <p:cNvPr id="2" name="Table 1">
                <a:extLst>
                  <a:ext uri="{FF2B5EF4-FFF2-40B4-BE49-F238E27FC236}">
                    <a16:creationId xmlns="" xmlns:a16="http://schemas.microsoft.com/office/drawing/2014/main" xmlns:a14="http://schemas.microsoft.com/office/drawing/2010/main" id="{92AF7F81-A690-4165-A396-A50FF1722E85}"/>
                  </a:ext>
                </a:extLst>
              </p:cNvPr>
              <p:cNvGraphicFramePr>
                <a:graphicFrameLocks noGrp="1"/>
              </p:cNvGraphicFramePr>
              <p:nvPr>
                <p:extLst>
                  <p:ext uri="{D42A27DB-BD31-4B8C-83A1-F6EECF244321}">
                    <p14:modId xmlns:p14="http://schemas.microsoft.com/office/powerpoint/2010/main" val="3285449117"/>
                  </p:ext>
                </p:extLst>
              </p:nvPr>
            </p:nvGraphicFramePr>
            <p:xfrm>
              <a:off x="1403648" y="3789040"/>
              <a:ext cx="4392488" cy="1128093"/>
            </p:xfrm>
            <a:graphic>
              <a:graphicData uri="http://schemas.openxmlformats.org/drawingml/2006/table">
                <a:tbl>
                  <a:tblPr firstRow="1" bandRow="1">
                    <a:tableStyleId>{5C22544A-7EE6-4342-B048-85BDC9FD1C3A}</a:tableStyleId>
                  </a:tblPr>
                  <a:tblGrid>
                    <a:gridCol w="1254995">
                      <a:extLst>
                        <a:ext uri="{9D8B030D-6E8A-4147-A177-3AD203B41FA5}">
                          <a16:colId xmlns="" xmlns:a16="http://schemas.microsoft.com/office/drawing/2014/main" xmlns:a14="http://schemas.microsoft.com/office/drawing/2010/main" val="2913240418"/>
                        </a:ext>
                      </a:extLst>
                    </a:gridCol>
                    <a:gridCol w="3137493">
                      <a:extLst>
                        <a:ext uri="{9D8B030D-6E8A-4147-A177-3AD203B41FA5}">
                          <a16:colId xmlns="" xmlns:a16="http://schemas.microsoft.com/office/drawing/2014/main" xmlns:a14="http://schemas.microsoft.com/office/drawing/2010/main" val="2560262505"/>
                        </a:ext>
                      </a:extLst>
                    </a:gridCol>
                  </a:tblGrid>
                  <a:tr h="376031">
                    <a:tc>
                      <a:txBody>
                        <a:bodyPr/>
                        <a:lstStyle/>
                        <a:p>
                          <a:r>
                            <a:rPr lang="en-US" dirty="0"/>
                            <a:t>Quantity</a:t>
                          </a:r>
                        </a:p>
                      </a:txBody>
                      <a:tcPr/>
                    </a:tc>
                    <a:tc>
                      <a:txBody>
                        <a:bodyPr/>
                        <a:lstStyle/>
                        <a:p>
                          <a:r>
                            <a:rPr lang="en-US" dirty="0"/>
                            <a:t>Value</a:t>
                          </a:r>
                        </a:p>
                      </a:txBody>
                      <a:tcPr/>
                    </a:tc>
                    <a:extLst>
                      <a:ext uri="{0D108BD9-81ED-4DB2-BD59-A6C34878D82A}">
                        <a16:rowId xmlns="" xmlns:a16="http://schemas.microsoft.com/office/drawing/2014/main" xmlns:a14="http://schemas.microsoft.com/office/drawing/2010/main" val="2953264348"/>
                      </a:ext>
                    </a:extLst>
                  </a:tr>
                  <a:tr h="376031">
                    <a:tc>
                      <a:txBody>
                        <a:bodyPr/>
                        <a:lstStyle/>
                        <a:p>
                          <a:r>
                            <a:rPr lang="en-US" dirty="0" smtClean="0"/>
                            <a:t>RMSE</a:t>
                          </a:r>
                          <a:endParaRPr lang="en-US" dirty="0"/>
                        </a:p>
                      </a:txBody>
                      <a:tcPr/>
                    </a:tc>
                    <a:tc>
                      <a:txBody>
                        <a:bodyPr/>
                        <a:lstStyle/>
                        <a:p>
                          <a:r>
                            <a:rPr lang="en-US" dirty="0"/>
                            <a:t>3.259</a:t>
                          </a:r>
                        </a:p>
                      </a:txBody>
                      <a:tcPr/>
                    </a:tc>
                    <a:extLst>
                      <a:ext uri="{0D108BD9-81ED-4DB2-BD59-A6C34878D82A}">
                        <a16:rowId xmlns="" xmlns:a16="http://schemas.microsoft.com/office/drawing/2014/main" xmlns:a14="http://schemas.microsoft.com/office/drawing/2010/main" val="1220498249"/>
                      </a:ext>
                    </a:extLst>
                  </a:tr>
                  <a:tr h="376031">
                    <a:tc>
                      <a:txBody>
                        <a:bodyPr/>
                        <a:lstStyle/>
                        <a:p>
                          <a:endParaRPr lang="en-US"/>
                        </a:p>
                      </a:txBody>
                      <a:tcPr>
                        <a:blipFill rotWithShape="0">
                          <a:blip r:embed="rId4"/>
                          <a:stretch>
                            <a:fillRect l="-485" t="-208065" r="-251942" b="-22581"/>
                          </a:stretch>
                        </a:blipFill>
                      </a:tcPr>
                    </a:tc>
                    <a:tc>
                      <a:txBody>
                        <a:bodyPr/>
                        <a:lstStyle/>
                        <a:p>
                          <a:r>
                            <a:rPr lang="en-US" dirty="0"/>
                            <a:t>0.6119</a:t>
                          </a:r>
                        </a:p>
                      </a:txBody>
                      <a:tcPr/>
                    </a:tc>
                    <a:extLst>
                      <a:ext uri="{0D108BD9-81ED-4DB2-BD59-A6C34878D82A}">
                        <a16:rowId xmlns="" xmlns:a16="http://schemas.microsoft.com/office/drawing/2014/main" xmlns:a14="http://schemas.microsoft.com/office/drawing/2010/main" val="1632509828"/>
                      </a:ext>
                    </a:extLst>
                  </a:tr>
                </a:tbl>
              </a:graphicData>
            </a:graphic>
          </p:graphicFrame>
        </mc:Fallback>
      </mc:AlternateContent>
    </p:spTree>
    <p:extLst>
      <p:ext uri="{BB962C8B-B14F-4D97-AF65-F5344CB8AC3E}">
        <p14:creationId xmlns:p14="http://schemas.microsoft.com/office/powerpoint/2010/main" val="200522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200" dirty="0">
                <a:solidFill>
                  <a:schemeClr val="bg1"/>
                </a:solidFill>
              </a:rPr>
              <a:t>Multiple Linear Regression</a:t>
            </a:r>
          </a:p>
        </p:txBody>
      </p:sp>
      <p:sp>
        <p:nvSpPr>
          <p:cNvPr id="5" name="Rectangle: Rounded Corners 4">
            <a:extLst>
              <a:ext uri="{FF2B5EF4-FFF2-40B4-BE49-F238E27FC236}">
                <a16:creationId xmlns="" xmlns:a16="http://schemas.microsoft.com/office/drawing/2014/main" id="{BD6D75F6-DDC4-4676-893C-CAF2870515A1}"/>
              </a:ext>
            </a:extLst>
          </p:cNvPr>
          <p:cNvSpPr/>
          <p:nvPr/>
        </p:nvSpPr>
        <p:spPr>
          <a:xfrm>
            <a:off x="179512" y="1767880"/>
            <a:ext cx="8640960"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sz="2000" dirty="0">
                <a:solidFill>
                  <a:schemeClr val="tx1">
                    <a:lumMod val="95000"/>
                    <a:lumOff val="5000"/>
                  </a:schemeClr>
                </a:solidFill>
              </a:rPr>
              <a:t>How to extend </a:t>
            </a:r>
            <a:r>
              <a:rPr lang="en-US" sz="2000" dirty="0" smtClean="0">
                <a:solidFill>
                  <a:schemeClr val="tx1">
                    <a:lumMod val="95000"/>
                    <a:lumOff val="5000"/>
                  </a:schemeClr>
                </a:solidFill>
              </a:rPr>
              <a:t>SLR </a:t>
            </a:r>
            <a:r>
              <a:rPr lang="en-US" sz="2000" dirty="0">
                <a:solidFill>
                  <a:schemeClr val="tx1">
                    <a:lumMod val="95000"/>
                    <a:lumOff val="5000"/>
                  </a:schemeClr>
                </a:solidFill>
              </a:rPr>
              <a:t>in order to use other available information in the data set?</a:t>
            </a:r>
          </a:p>
        </p:txBody>
      </p:sp>
      <mc:AlternateContent xmlns:mc="http://schemas.openxmlformats.org/markup-compatibility/2006" xmlns:a14="http://schemas.microsoft.com/office/drawing/2010/main">
        <mc:Choice Requires="a14">
          <p:sp>
            <p:nvSpPr>
              <p:cNvPr id="6" name="Rectangle: Rounded Corners 5">
                <a:extLst>
                  <a:ext uri="{FF2B5EF4-FFF2-40B4-BE49-F238E27FC236}">
                    <a16:creationId xmlns="" xmlns:a16="http://schemas.microsoft.com/office/drawing/2014/main" id="{B9F92B3E-16FE-45D6-98C1-464D0EB2DD0C}"/>
                  </a:ext>
                </a:extLst>
              </p:cNvPr>
              <p:cNvSpPr/>
              <p:nvPr/>
            </p:nvSpPr>
            <p:spPr>
              <a:xfrm>
                <a:off x="179512" y="3501008"/>
                <a:ext cx="8640960"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sz="2000" dirty="0">
                    <a:solidFill>
                      <a:schemeClr val="tx1">
                        <a:lumMod val="95000"/>
                        <a:lumOff val="5000"/>
                      </a:schemeClr>
                    </a:solidFill>
                  </a:rPr>
                  <a:t>If there are p distinct predictors, then the multiple linear regression model takes the form</a:t>
                </a:r>
              </a:p>
              <a:p>
                <a:pPr algn="ctr"/>
                <a14:m>
                  <m:oMath xmlns:m="http://schemas.openxmlformats.org/officeDocument/2006/math">
                    <m:r>
                      <a:rPr lang="en-US" sz="2000" b="0" i="1" smtClean="0">
                        <a:solidFill>
                          <a:schemeClr val="tx1">
                            <a:lumMod val="95000"/>
                            <a:lumOff val="5000"/>
                          </a:schemeClr>
                        </a:solidFill>
                        <a:latin typeface="Cambria Math" panose="02040503050406030204" pitchFamily="18" charset="0"/>
                      </a:rPr>
                      <m:t>𝑌</m:t>
                    </m:r>
                    <m:r>
                      <a:rPr lang="en-US" sz="2000" b="0" i="1" smtClean="0">
                        <a:solidFill>
                          <a:schemeClr val="tx1">
                            <a:lumMod val="95000"/>
                            <a:lumOff val="5000"/>
                          </a:schemeClr>
                        </a:solidFill>
                        <a:latin typeface="Cambria Math" panose="02040503050406030204" pitchFamily="18" charset="0"/>
                      </a:rPr>
                      <m:t>=</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0</m:t>
                        </m:r>
                      </m:sub>
                    </m:sSub>
                    <m:r>
                      <a:rPr lang="en-US" sz="2000" b="0" i="1" smtClean="0">
                        <a:solidFill>
                          <a:schemeClr val="tx1">
                            <a:lumMod val="95000"/>
                            <a:lumOff val="5000"/>
                          </a:schemeClr>
                        </a:solidFill>
                        <a:latin typeface="Cambria Math" panose="02040503050406030204" pitchFamily="18" charset="0"/>
                      </a:rPr>
                      <m:t>+</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1</m:t>
                        </m:r>
                      </m:sub>
                    </m:sSub>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𝑋</m:t>
                        </m:r>
                      </m:e>
                      <m:sub>
                        <m:r>
                          <a:rPr lang="en-US" sz="2000" b="0" i="1" smtClean="0">
                            <a:solidFill>
                              <a:schemeClr val="tx1">
                                <a:lumMod val="95000"/>
                                <a:lumOff val="5000"/>
                              </a:schemeClr>
                            </a:solidFill>
                            <a:latin typeface="Cambria Math" panose="02040503050406030204" pitchFamily="18" charset="0"/>
                          </a:rPr>
                          <m:t>1</m:t>
                        </m:r>
                      </m:sub>
                    </m:sSub>
                    <m:r>
                      <a:rPr lang="en-US" sz="2000" b="0" i="1" smtClean="0">
                        <a:solidFill>
                          <a:schemeClr val="tx1">
                            <a:lumMod val="95000"/>
                            <a:lumOff val="5000"/>
                          </a:schemeClr>
                        </a:solidFill>
                        <a:latin typeface="Cambria Math" panose="02040503050406030204" pitchFamily="18" charset="0"/>
                      </a:rPr>
                      <m:t>+</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2</m:t>
                        </m:r>
                      </m:sub>
                    </m:sSub>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𝑋</m:t>
                        </m:r>
                      </m:e>
                      <m:sub>
                        <m:r>
                          <a:rPr lang="en-US" sz="2000" b="0" i="1" smtClean="0">
                            <a:solidFill>
                              <a:schemeClr val="tx1">
                                <a:lumMod val="95000"/>
                                <a:lumOff val="5000"/>
                              </a:schemeClr>
                            </a:solidFill>
                            <a:latin typeface="Cambria Math" panose="02040503050406030204" pitchFamily="18" charset="0"/>
                          </a:rPr>
                          <m:t>2</m:t>
                        </m:r>
                      </m:sub>
                    </m:sSub>
                    <m:r>
                      <a:rPr lang="en-US" sz="2000" b="0" i="1" smtClean="0">
                        <a:solidFill>
                          <a:schemeClr val="tx1">
                            <a:lumMod val="95000"/>
                            <a:lumOff val="5000"/>
                          </a:schemeClr>
                        </a:solidFill>
                        <a:latin typeface="Cambria Math" panose="02040503050406030204" pitchFamily="18" charset="0"/>
                      </a:rPr>
                      <m:t>+⋯+</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𝑝</m:t>
                        </m:r>
                      </m:sub>
                    </m:sSub>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𝑋</m:t>
                        </m:r>
                      </m:e>
                      <m:sub>
                        <m:r>
                          <a:rPr lang="en-US" sz="2000" b="0" i="1" smtClean="0">
                            <a:solidFill>
                              <a:schemeClr val="tx1">
                                <a:lumMod val="95000"/>
                                <a:lumOff val="5000"/>
                              </a:schemeClr>
                            </a:solidFill>
                            <a:latin typeface="Cambria Math" panose="02040503050406030204" pitchFamily="18" charset="0"/>
                          </a:rPr>
                          <m:t>𝑝</m:t>
                        </m:r>
                      </m:sub>
                    </m:sSub>
                  </m:oMath>
                </a14:m>
                <a:r>
                  <a:rPr lang="en-US" sz="2000" dirty="0">
                    <a:solidFill>
                      <a:schemeClr val="tx1">
                        <a:lumMod val="95000"/>
                        <a:lumOff val="5000"/>
                      </a:schemeClr>
                    </a:solidFill>
                  </a:rPr>
                  <a:t> </a:t>
                </a:r>
              </a:p>
              <a:p>
                <a:r>
                  <a:rPr lang="en-US" sz="2000" dirty="0">
                    <a:solidFill>
                      <a:schemeClr val="tx1">
                        <a:lumMod val="95000"/>
                        <a:lumOff val="5000"/>
                      </a:schemeClr>
                    </a:solidFill>
                  </a:rPr>
                  <a:t>where </a:t>
                </a:r>
                <a14:m>
                  <m:oMath xmlns:m="http://schemas.openxmlformats.org/officeDocument/2006/math">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𝑋</m:t>
                        </m:r>
                      </m:e>
                      <m:sub>
                        <m:r>
                          <a:rPr lang="en-US" sz="2000" b="0" i="1" smtClean="0">
                            <a:solidFill>
                              <a:schemeClr val="tx1">
                                <a:lumMod val="95000"/>
                                <a:lumOff val="5000"/>
                              </a:schemeClr>
                            </a:solidFill>
                            <a:latin typeface="Cambria Math" panose="02040503050406030204" pitchFamily="18" charset="0"/>
                          </a:rPr>
                          <m:t>𝑖</m:t>
                        </m:r>
                      </m:sub>
                    </m:sSub>
                  </m:oMath>
                </a14:m>
                <a:r>
                  <a:rPr lang="en-US" sz="2000" dirty="0">
                    <a:solidFill>
                      <a:schemeClr val="tx1">
                        <a:lumMod val="95000"/>
                        <a:lumOff val="5000"/>
                      </a:schemeClr>
                    </a:solidFill>
                  </a:rPr>
                  <a:t> represents </a:t>
                </a:r>
                <a14:m>
                  <m:oMath xmlns:m="http://schemas.openxmlformats.org/officeDocument/2006/math">
                    <m:sSup>
                      <m:sSupPr>
                        <m:ctrlPr>
                          <a:rPr lang="en-US" sz="2000" b="0" i="1" smtClean="0">
                            <a:solidFill>
                              <a:schemeClr val="tx1">
                                <a:lumMod val="95000"/>
                                <a:lumOff val="5000"/>
                              </a:schemeClr>
                            </a:solidFill>
                            <a:latin typeface="Cambria Math" panose="02040503050406030204" pitchFamily="18" charset="0"/>
                          </a:rPr>
                        </m:ctrlPr>
                      </m:sSupPr>
                      <m:e>
                        <m:r>
                          <a:rPr lang="en-US" sz="2000" b="0" i="1" smtClean="0">
                            <a:solidFill>
                              <a:schemeClr val="tx1">
                                <a:lumMod val="95000"/>
                                <a:lumOff val="5000"/>
                              </a:schemeClr>
                            </a:solidFill>
                            <a:latin typeface="Cambria Math" panose="02040503050406030204" pitchFamily="18" charset="0"/>
                          </a:rPr>
                          <m:t>𝑖</m:t>
                        </m:r>
                      </m:e>
                      <m:sup>
                        <m:r>
                          <a:rPr lang="en-US" sz="2000" b="0" i="1" smtClean="0">
                            <a:solidFill>
                              <a:schemeClr val="tx1">
                                <a:lumMod val="95000"/>
                                <a:lumOff val="5000"/>
                              </a:schemeClr>
                            </a:solidFill>
                            <a:latin typeface="Cambria Math" panose="02040503050406030204" pitchFamily="18" charset="0"/>
                          </a:rPr>
                          <m:t>𝑡h</m:t>
                        </m:r>
                      </m:sup>
                    </m:sSup>
                  </m:oMath>
                </a14:m>
                <a:r>
                  <a:rPr lang="en-US" sz="2000" dirty="0">
                    <a:solidFill>
                      <a:schemeClr val="tx1">
                        <a:lumMod val="95000"/>
                        <a:lumOff val="5000"/>
                      </a:schemeClr>
                    </a:solidFill>
                  </a:rPr>
                  <a:t>predictor and </a:t>
                </a:r>
                <a14:m>
                  <m:oMath xmlns:m="http://schemas.openxmlformats.org/officeDocument/2006/math">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𝑖</m:t>
                        </m:r>
                      </m:sub>
                    </m:sSub>
                    <m:r>
                      <a:rPr lang="en-US" sz="2000" b="0" i="1" smtClean="0">
                        <a:solidFill>
                          <a:schemeClr val="tx1">
                            <a:lumMod val="95000"/>
                            <a:lumOff val="5000"/>
                          </a:schemeClr>
                        </a:solidFill>
                        <a:latin typeface="Cambria Math" panose="02040503050406030204" pitchFamily="18" charset="0"/>
                      </a:rPr>
                      <m:t> </m:t>
                    </m:r>
                  </m:oMath>
                </a14:m>
                <a:r>
                  <a:rPr lang="en-US" sz="2000" dirty="0">
                    <a:solidFill>
                      <a:schemeClr val="tx1">
                        <a:lumMod val="95000"/>
                        <a:lumOff val="5000"/>
                      </a:schemeClr>
                    </a:solidFill>
                  </a:rPr>
                  <a:t>quantifies the association between that variable and the response.</a:t>
                </a:r>
              </a:p>
              <a:p>
                <a:endParaRPr lang="en-US" sz="2000" dirty="0">
                  <a:solidFill>
                    <a:schemeClr val="tx1">
                      <a:lumMod val="95000"/>
                      <a:lumOff val="5000"/>
                    </a:schemeClr>
                  </a:solidFill>
                </a:endParaRPr>
              </a:p>
            </p:txBody>
          </p:sp>
        </mc:Choice>
        <mc:Fallback xmlns="">
          <p:sp>
            <p:nvSpPr>
              <p:cNvPr id="6" name="Rectangle: Rounded Corners 5">
                <a:extLst>
                  <a:ext uri="{FF2B5EF4-FFF2-40B4-BE49-F238E27FC236}">
                    <a16:creationId xmlns="" xmlns:a16="http://schemas.microsoft.com/office/drawing/2014/main" xmlns:a14="http://schemas.microsoft.com/office/drawing/2010/main" id="{B9F92B3E-16FE-45D6-98C1-464D0EB2DD0C}"/>
                  </a:ext>
                </a:extLst>
              </p:cNvPr>
              <p:cNvSpPr>
                <a:spLocks noRot="1" noChangeAspect="1" noMove="1" noResize="1" noEditPoints="1" noAdjustHandles="1" noChangeArrowheads="1" noChangeShapeType="1" noTextEdit="1"/>
              </p:cNvSpPr>
              <p:nvPr/>
            </p:nvSpPr>
            <p:spPr>
              <a:xfrm>
                <a:off x="179512" y="3501008"/>
                <a:ext cx="8640960" cy="1800200"/>
              </a:xfrm>
              <a:prstGeom prst="roundRect">
                <a:avLst/>
              </a:prstGeom>
              <a:blipFill rotWithShape="0">
                <a:blip r:embed="rId2"/>
                <a:stretch>
                  <a:fillRect t="-4667"/>
                </a:stretch>
              </a:blipFill>
            </p:spPr>
            <p:txBody>
              <a:bodyPr/>
              <a:lstStyle/>
              <a:p>
                <a:r>
                  <a:rPr lang="en-IN">
                    <a:noFill/>
                  </a:rPr>
                  <a:t> </a:t>
                </a:r>
              </a:p>
            </p:txBody>
          </p:sp>
        </mc:Fallback>
      </mc:AlternateContent>
    </p:spTree>
    <p:extLst>
      <p:ext uri="{BB962C8B-B14F-4D97-AF65-F5344CB8AC3E}">
        <p14:creationId xmlns:p14="http://schemas.microsoft.com/office/powerpoint/2010/main" val="95029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Agenda</a:t>
            </a:r>
            <a:endParaRPr lang="en-US" dirty="0">
              <a:solidFill>
                <a:schemeClr val="bg1"/>
              </a:solidFill>
            </a:endParaRPr>
          </a:p>
        </p:txBody>
      </p:sp>
      <p:grpSp>
        <p:nvGrpSpPr>
          <p:cNvPr id="6" name="Group 5"/>
          <p:cNvGrpSpPr/>
          <p:nvPr/>
        </p:nvGrpSpPr>
        <p:grpSpPr>
          <a:xfrm>
            <a:off x="1279931" y="1724263"/>
            <a:ext cx="6677928" cy="871189"/>
            <a:chOff x="644346" y="1066802"/>
            <a:chExt cx="4081595" cy="854022"/>
          </a:xfrm>
        </p:grpSpPr>
        <p:sp>
          <p:nvSpPr>
            <p:cNvPr id="7" name="Parallelogram 5"/>
            <p:cNvSpPr/>
            <p:nvPr/>
          </p:nvSpPr>
          <p:spPr>
            <a:xfrm rot="16200000" flipV="1">
              <a:off x="2133777" y="-422629"/>
              <a:ext cx="854022" cy="3832883"/>
            </a:xfrm>
            <a:prstGeom prst="rect">
              <a:avLst/>
            </a:prstGeom>
            <a:gradFill flip="none" rotWithShape="1">
              <a:gsLst>
                <a:gs pos="0">
                  <a:schemeClr val="bg1">
                    <a:alpha val="0"/>
                  </a:schemeClr>
                </a:gs>
                <a:gs pos="100000">
                  <a:schemeClr val="bg1">
                    <a:lumMod val="75000"/>
                  </a:schemeClr>
                </a:gs>
              </a:gsLst>
              <a:lin ang="5400000" scaled="0"/>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a:solidFill>
                  <a:schemeClr val="tx1"/>
                </a:solidFill>
              </a:endParaRPr>
            </a:p>
          </p:txBody>
        </p:sp>
        <p:sp>
          <p:nvSpPr>
            <p:cNvPr id="8" name="TextBox 7"/>
            <p:cNvSpPr txBox="1"/>
            <p:nvPr/>
          </p:nvSpPr>
          <p:spPr>
            <a:xfrm>
              <a:off x="936148" y="1251797"/>
              <a:ext cx="3789793" cy="452568"/>
            </a:xfrm>
            <a:prstGeom prst="rect">
              <a:avLst/>
            </a:prstGeom>
            <a:noFill/>
            <a:ln>
              <a:noFill/>
            </a:ln>
          </p:spPr>
          <p:txBody>
            <a:bodyPr wrap="square" rtlCol="0">
              <a:spAutoFit/>
            </a:bodyPr>
            <a:lstStyle/>
            <a:p>
              <a:r>
                <a:rPr lang="en-US" sz="2400" dirty="0"/>
                <a:t>Simple Linear Regression</a:t>
              </a:r>
            </a:p>
          </p:txBody>
        </p:sp>
      </p:grpSp>
      <p:grpSp>
        <p:nvGrpSpPr>
          <p:cNvPr id="9" name="Group 8"/>
          <p:cNvGrpSpPr/>
          <p:nvPr/>
        </p:nvGrpSpPr>
        <p:grpSpPr>
          <a:xfrm>
            <a:off x="1710496" y="2943461"/>
            <a:ext cx="6677928" cy="871189"/>
            <a:chOff x="644346" y="1066802"/>
            <a:chExt cx="4081595" cy="854022"/>
          </a:xfrm>
        </p:grpSpPr>
        <p:sp>
          <p:nvSpPr>
            <p:cNvPr id="10" name="Parallelogram 5"/>
            <p:cNvSpPr/>
            <p:nvPr/>
          </p:nvSpPr>
          <p:spPr>
            <a:xfrm rot="16200000" flipV="1">
              <a:off x="2133777" y="-422629"/>
              <a:ext cx="854022" cy="3832883"/>
            </a:xfrm>
            <a:prstGeom prst="rect">
              <a:avLst/>
            </a:prstGeom>
            <a:gradFill flip="none" rotWithShape="1">
              <a:gsLst>
                <a:gs pos="0">
                  <a:schemeClr val="bg1">
                    <a:alpha val="0"/>
                  </a:schemeClr>
                </a:gs>
                <a:gs pos="100000">
                  <a:schemeClr val="bg1">
                    <a:lumMod val="75000"/>
                  </a:schemeClr>
                </a:gs>
              </a:gsLst>
              <a:lin ang="5400000" scaled="0"/>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a:solidFill>
                  <a:schemeClr val="tx1"/>
                </a:solidFill>
              </a:endParaRPr>
            </a:p>
          </p:txBody>
        </p:sp>
        <p:sp>
          <p:nvSpPr>
            <p:cNvPr id="11" name="TextBox 10"/>
            <p:cNvSpPr txBox="1"/>
            <p:nvPr/>
          </p:nvSpPr>
          <p:spPr>
            <a:xfrm>
              <a:off x="936148" y="1251797"/>
              <a:ext cx="3789793" cy="452568"/>
            </a:xfrm>
            <a:prstGeom prst="rect">
              <a:avLst/>
            </a:prstGeom>
            <a:noFill/>
            <a:ln>
              <a:noFill/>
            </a:ln>
          </p:spPr>
          <p:txBody>
            <a:bodyPr wrap="square" rtlCol="0">
              <a:spAutoFit/>
            </a:bodyPr>
            <a:lstStyle/>
            <a:p>
              <a:r>
                <a:rPr lang="en-US" sz="2400" dirty="0"/>
                <a:t>Multiple Linear Regression</a:t>
              </a:r>
            </a:p>
          </p:txBody>
        </p:sp>
      </p:grpSp>
      <p:grpSp>
        <p:nvGrpSpPr>
          <p:cNvPr id="32" name="Group 31"/>
          <p:cNvGrpSpPr/>
          <p:nvPr/>
        </p:nvGrpSpPr>
        <p:grpSpPr>
          <a:xfrm>
            <a:off x="1104899" y="2857857"/>
            <a:ext cx="1056563" cy="1098324"/>
            <a:chOff x="803305" y="1573598"/>
            <a:chExt cx="1056563" cy="1098324"/>
          </a:xfrm>
        </p:grpSpPr>
        <p:grpSp>
          <p:nvGrpSpPr>
            <p:cNvPr id="33" name="Group 32"/>
            <p:cNvGrpSpPr>
              <a:grpSpLocks noChangeAspect="1"/>
            </p:cNvGrpSpPr>
            <p:nvPr/>
          </p:nvGrpSpPr>
          <p:grpSpPr>
            <a:xfrm>
              <a:off x="803305" y="1573598"/>
              <a:ext cx="1056563" cy="1098324"/>
              <a:chOff x="6875704" y="5143201"/>
              <a:chExt cx="1300356" cy="1351752"/>
            </a:xfrm>
          </p:grpSpPr>
          <p:sp>
            <p:nvSpPr>
              <p:cNvPr id="35" name="Oval 34"/>
              <p:cNvSpPr/>
              <p:nvPr/>
            </p:nvSpPr>
            <p:spPr>
              <a:xfrm>
                <a:off x="6875704" y="6037753"/>
                <a:ext cx="1300356" cy="457200"/>
              </a:xfrm>
              <a:prstGeom prst="ellipse">
                <a:avLst/>
              </a:prstGeom>
              <a:gradFill flip="none" rotWithShape="1">
                <a:gsLst>
                  <a:gs pos="0">
                    <a:schemeClr val="tx1"/>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947372" y="5143201"/>
                <a:ext cx="1157020" cy="1157020"/>
              </a:xfrm>
              <a:prstGeom prst="ellipse">
                <a:avLst/>
              </a:prstGeom>
              <a:gradFill flip="none" rotWithShape="1">
                <a:gsLst>
                  <a:gs pos="52900">
                    <a:srgbClr val="0070C0"/>
                  </a:gs>
                  <a:gs pos="100000">
                    <a:srgbClr val="004376"/>
                  </a:gs>
                  <a:gs pos="0">
                    <a:schemeClr val="accent5">
                      <a:lumMod val="50000"/>
                    </a:schemeClr>
                  </a:gs>
                </a:gsLst>
                <a:path path="shape">
                  <a:fillToRect l="50000" t="50000" r="50000" b="50000"/>
                </a:path>
                <a:tileRect/>
              </a:gra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34" name="TextBox 33"/>
            <p:cNvSpPr txBox="1"/>
            <p:nvPr/>
          </p:nvSpPr>
          <p:spPr>
            <a:xfrm>
              <a:off x="963335" y="1708742"/>
              <a:ext cx="734837" cy="707886"/>
            </a:xfrm>
            <a:prstGeom prst="rect">
              <a:avLst/>
            </a:prstGeom>
            <a:noFill/>
          </p:spPr>
          <p:txBody>
            <a:bodyPr wrap="square" rtlCol="0" anchor="ctr">
              <a:spAutoFit/>
            </a:bodyPr>
            <a:lstStyle/>
            <a:p>
              <a:pPr algn="ctr"/>
              <a:r>
                <a:rPr lang="en-US" sz="4000">
                  <a:solidFill>
                    <a:schemeClr val="bg1"/>
                  </a:solidFill>
                  <a:latin typeface="Arial Black" pitchFamily="34" charset="0"/>
                </a:rPr>
                <a:t>2</a:t>
              </a:r>
            </a:p>
          </p:txBody>
        </p:sp>
      </p:grpSp>
      <p:grpSp>
        <p:nvGrpSpPr>
          <p:cNvPr id="42" name="Group 41"/>
          <p:cNvGrpSpPr/>
          <p:nvPr/>
        </p:nvGrpSpPr>
        <p:grpSpPr>
          <a:xfrm>
            <a:off x="698611" y="1628800"/>
            <a:ext cx="1056563" cy="1098324"/>
            <a:chOff x="803305" y="1573598"/>
            <a:chExt cx="1056563" cy="1098324"/>
          </a:xfrm>
        </p:grpSpPr>
        <p:grpSp>
          <p:nvGrpSpPr>
            <p:cNvPr id="43" name="Group 42"/>
            <p:cNvGrpSpPr>
              <a:grpSpLocks noChangeAspect="1"/>
            </p:cNvGrpSpPr>
            <p:nvPr/>
          </p:nvGrpSpPr>
          <p:grpSpPr>
            <a:xfrm>
              <a:off x="803305" y="1573598"/>
              <a:ext cx="1056563" cy="1098324"/>
              <a:chOff x="6875704" y="5143201"/>
              <a:chExt cx="1300356" cy="1351752"/>
            </a:xfrm>
          </p:grpSpPr>
          <p:sp>
            <p:nvSpPr>
              <p:cNvPr id="45" name="Oval 44"/>
              <p:cNvSpPr/>
              <p:nvPr/>
            </p:nvSpPr>
            <p:spPr>
              <a:xfrm>
                <a:off x="6875704" y="6037753"/>
                <a:ext cx="1300356" cy="457200"/>
              </a:xfrm>
              <a:prstGeom prst="ellipse">
                <a:avLst/>
              </a:prstGeom>
              <a:gradFill flip="none" rotWithShape="1">
                <a:gsLst>
                  <a:gs pos="0">
                    <a:schemeClr val="tx1"/>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947372" y="5143201"/>
                <a:ext cx="1157020" cy="1157020"/>
              </a:xfrm>
              <a:prstGeom prst="ellipse">
                <a:avLst/>
              </a:prstGeom>
              <a:gradFill flip="none" rotWithShape="1">
                <a:gsLst>
                  <a:gs pos="52900">
                    <a:srgbClr val="0070C0"/>
                  </a:gs>
                  <a:gs pos="100000">
                    <a:srgbClr val="004376"/>
                  </a:gs>
                  <a:gs pos="0">
                    <a:schemeClr val="accent5">
                      <a:lumMod val="50000"/>
                    </a:schemeClr>
                  </a:gs>
                </a:gsLst>
                <a:path path="shape">
                  <a:fillToRect l="50000" t="50000" r="50000" b="50000"/>
                </a:path>
                <a:tileRect/>
              </a:gra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44" name="TextBox 43"/>
            <p:cNvSpPr txBox="1"/>
            <p:nvPr/>
          </p:nvSpPr>
          <p:spPr>
            <a:xfrm>
              <a:off x="963335" y="1708742"/>
              <a:ext cx="734837" cy="707886"/>
            </a:xfrm>
            <a:prstGeom prst="rect">
              <a:avLst/>
            </a:prstGeom>
            <a:noFill/>
          </p:spPr>
          <p:txBody>
            <a:bodyPr wrap="square" rtlCol="0" anchor="ctr">
              <a:spAutoFit/>
            </a:bodyPr>
            <a:lstStyle/>
            <a:p>
              <a:pPr algn="ctr"/>
              <a:r>
                <a:rPr lang="en-US" sz="4000">
                  <a:solidFill>
                    <a:schemeClr val="bg1"/>
                  </a:solidFill>
                  <a:latin typeface="Arial Black" pitchFamily="34" charset="0"/>
                </a:rPr>
                <a:t>1</a:t>
              </a:r>
            </a:p>
          </p:txBody>
        </p:sp>
      </p:grpSp>
    </p:spTree>
    <p:extLst>
      <p:ext uri="{BB962C8B-B14F-4D97-AF65-F5344CB8AC3E}">
        <p14:creationId xmlns:p14="http://schemas.microsoft.com/office/powerpoint/2010/main" val="2985858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200" dirty="0">
                <a:solidFill>
                  <a:schemeClr val="bg1"/>
                </a:solidFill>
              </a:rPr>
              <a:t>Multiple Linear Regression</a:t>
            </a:r>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 xmlns:a16="http://schemas.microsoft.com/office/drawing/2014/main" id="{7F7F8175-0D66-47CF-87AE-21DE25AE7069}"/>
                  </a:ext>
                </a:extLst>
              </p:cNvPr>
              <p:cNvSpPr/>
              <p:nvPr/>
            </p:nvSpPr>
            <p:spPr>
              <a:xfrm>
                <a:off x="179512" y="1700808"/>
                <a:ext cx="8640960"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sz="2000" dirty="0">
                    <a:solidFill>
                      <a:schemeClr val="tx1">
                        <a:lumMod val="95000"/>
                        <a:lumOff val="5000"/>
                      </a:schemeClr>
                    </a:solidFill>
                  </a:rPr>
                  <a:t>Interpretation for </a:t>
                </a:r>
                <a14:m>
                  <m:oMath xmlns:m="http://schemas.openxmlformats.org/officeDocument/2006/math">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𝑖</m:t>
                        </m:r>
                      </m:sub>
                    </m:sSub>
                  </m:oMath>
                </a14:m>
                <a:r>
                  <a:rPr lang="en-US" sz="2000" dirty="0">
                    <a:solidFill>
                      <a:schemeClr val="tx1">
                        <a:lumMod val="95000"/>
                        <a:lumOff val="5000"/>
                      </a:schemeClr>
                    </a:solidFill>
                  </a:rPr>
                  <a:t>: The average effect on Y of a one unit increase in </a:t>
                </a:r>
                <a14:m>
                  <m:oMath xmlns:m="http://schemas.openxmlformats.org/officeDocument/2006/math">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𝑋</m:t>
                        </m:r>
                      </m:e>
                      <m:sub>
                        <m:r>
                          <a:rPr lang="en-US" sz="2000" b="0" i="1" smtClean="0">
                            <a:solidFill>
                              <a:schemeClr val="tx1">
                                <a:lumMod val="95000"/>
                                <a:lumOff val="5000"/>
                              </a:schemeClr>
                            </a:solidFill>
                            <a:latin typeface="Cambria Math" panose="02040503050406030204" pitchFamily="18" charset="0"/>
                          </a:rPr>
                          <m:t>𝑖</m:t>
                        </m:r>
                      </m:sub>
                    </m:sSub>
                  </m:oMath>
                </a14:m>
                <a:r>
                  <a:rPr lang="en-US" sz="2000" dirty="0">
                    <a:solidFill>
                      <a:schemeClr val="tx1">
                        <a:lumMod val="95000"/>
                        <a:lumOff val="5000"/>
                      </a:schemeClr>
                    </a:solidFill>
                  </a:rPr>
                  <a:t> holding all other predictors fixed</a:t>
                </a:r>
              </a:p>
            </p:txBody>
          </p:sp>
        </mc:Choice>
        <mc:Fallback xmlns="">
          <p:sp>
            <p:nvSpPr>
              <p:cNvPr id="4" name="Rectangle: Rounded Corners 3">
                <a:extLst>
                  <a:ext uri="{FF2B5EF4-FFF2-40B4-BE49-F238E27FC236}">
                    <a16:creationId xmlns:a16="http://schemas.microsoft.com/office/drawing/2014/main" id="{7F7F8175-0D66-47CF-87AE-21DE25AE7069}"/>
                  </a:ext>
                </a:extLst>
              </p:cNvPr>
              <p:cNvSpPr>
                <a:spLocks noRot="1" noChangeAspect="1" noMove="1" noResize="1" noEditPoints="1" noAdjustHandles="1" noChangeArrowheads="1" noChangeShapeType="1" noTextEdit="1"/>
              </p:cNvSpPr>
              <p:nvPr/>
            </p:nvSpPr>
            <p:spPr>
              <a:xfrm>
                <a:off x="179512" y="1700808"/>
                <a:ext cx="8640960" cy="936104"/>
              </a:xfrm>
              <a:prstGeom prst="round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Rounded Corners 4">
                <a:extLst>
                  <a:ext uri="{FF2B5EF4-FFF2-40B4-BE49-F238E27FC236}">
                    <a16:creationId xmlns="" xmlns:a16="http://schemas.microsoft.com/office/drawing/2014/main" id="{DF3F0D2D-6700-4710-A053-089B4FA2B94C}"/>
                  </a:ext>
                </a:extLst>
              </p:cNvPr>
              <p:cNvSpPr/>
              <p:nvPr/>
            </p:nvSpPr>
            <p:spPr>
              <a:xfrm>
                <a:off x="179512" y="3068960"/>
                <a:ext cx="8640960" cy="872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sz="2000" dirty="0">
                    <a:solidFill>
                      <a:schemeClr val="tx1">
                        <a:lumMod val="95000"/>
                        <a:lumOff val="5000"/>
                      </a:schemeClr>
                    </a:solidFill>
                  </a:rPr>
                  <a:t>For advertising example, multiple linear regression equation becomes</a:t>
                </a:r>
              </a:p>
              <a:p>
                <a:pPr algn="ctr"/>
                <a14:m>
                  <m:oMathPara xmlns:m="http://schemas.openxmlformats.org/officeDocument/2006/math">
                    <m:oMathParaPr>
                      <m:jc m:val="centerGroup"/>
                    </m:oMathParaPr>
                    <m:oMath xmlns:m="http://schemas.openxmlformats.org/officeDocument/2006/math">
                      <m:r>
                        <a:rPr lang="en-US" sz="2000" b="0" i="1" smtClean="0">
                          <a:solidFill>
                            <a:schemeClr val="tx1">
                              <a:lumMod val="95000"/>
                              <a:lumOff val="5000"/>
                            </a:schemeClr>
                          </a:solidFill>
                          <a:latin typeface="Cambria Math" panose="02040503050406030204" pitchFamily="18" charset="0"/>
                        </a:rPr>
                        <m:t>𝑠𝑎𝑙𝑒𝑠</m:t>
                      </m:r>
                      <m:r>
                        <a:rPr lang="en-US" sz="2000" b="0" i="1" smtClean="0">
                          <a:solidFill>
                            <a:schemeClr val="tx1">
                              <a:lumMod val="95000"/>
                              <a:lumOff val="5000"/>
                            </a:schemeClr>
                          </a:solidFill>
                          <a:latin typeface="Cambria Math" panose="02040503050406030204" pitchFamily="18" charset="0"/>
                        </a:rPr>
                        <m:t>=</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0</m:t>
                          </m:r>
                        </m:sub>
                      </m:sSub>
                      <m:r>
                        <a:rPr lang="en-US" sz="2000" b="0" i="1" smtClean="0">
                          <a:solidFill>
                            <a:schemeClr val="tx1">
                              <a:lumMod val="95000"/>
                              <a:lumOff val="5000"/>
                            </a:schemeClr>
                          </a:solidFill>
                          <a:latin typeface="Cambria Math" panose="02040503050406030204" pitchFamily="18" charset="0"/>
                        </a:rPr>
                        <m:t>+</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1</m:t>
                          </m:r>
                        </m:sub>
                      </m:sSub>
                      <m:r>
                        <a:rPr lang="en-US" sz="2000" b="0" i="1" smtClean="0">
                          <a:solidFill>
                            <a:schemeClr val="tx1">
                              <a:lumMod val="95000"/>
                              <a:lumOff val="5000"/>
                            </a:schemeClr>
                          </a:solidFill>
                          <a:latin typeface="Cambria Math" panose="02040503050406030204" pitchFamily="18" charset="0"/>
                        </a:rPr>
                        <m:t>×</m:t>
                      </m:r>
                      <m:r>
                        <a:rPr lang="en-US" sz="2000" b="0" i="1" smtClean="0">
                          <a:solidFill>
                            <a:schemeClr val="tx1">
                              <a:lumMod val="95000"/>
                              <a:lumOff val="5000"/>
                            </a:schemeClr>
                          </a:solidFill>
                          <a:latin typeface="Cambria Math" panose="02040503050406030204" pitchFamily="18" charset="0"/>
                        </a:rPr>
                        <m:t>𝑇𝑉</m:t>
                      </m:r>
                      <m:r>
                        <a:rPr lang="en-US" sz="2000" b="0" i="1" smtClean="0">
                          <a:solidFill>
                            <a:schemeClr val="tx1">
                              <a:lumMod val="95000"/>
                              <a:lumOff val="5000"/>
                            </a:schemeClr>
                          </a:solidFill>
                          <a:latin typeface="Cambria Math" panose="02040503050406030204" pitchFamily="18" charset="0"/>
                        </a:rPr>
                        <m:t>+</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2</m:t>
                          </m:r>
                        </m:sub>
                      </m:sSub>
                      <m:r>
                        <a:rPr lang="en-US" sz="2000" b="0" i="1" smtClean="0">
                          <a:solidFill>
                            <a:schemeClr val="tx1">
                              <a:lumMod val="95000"/>
                              <a:lumOff val="5000"/>
                            </a:schemeClr>
                          </a:solidFill>
                          <a:latin typeface="Cambria Math" panose="02040503050406030204" pitchFamily="18" charset="0"/>
                        </a:rPr>
                        <m:t>×</m:t>
                      </m:r>
                      <m:r>
                        <a:rPr lang="en-US" sz="2000" b="0" i="1" smtClean="0">
                          <a:solidFill>
                            <a:schemeClr val="tx1">
                              <a:lumMod val="95000"/>
                              <a:lumOff val="5000"/>
                            </a:schemeClr>
                          </a:solidFill>
                          <a:latin typeface="Cambria Math" panose="02040503050406030204" pitchFamily="18" charset="0"/>
                        </a:rPr>
                        <m:t>𝑅𝑎𝑑𝑖𝑜</m:t>
                      </m:r>
                      <m:r>
                        <a:rPr lang="en-US" sz="2000" b="0" i="1" smtClean="0">
                          <a:solidFill>
                            <a:schemeClr val="tx1">
                              <a:lumMod val="95000"/>
                              <a:lumOff val="5000"/>
                            </a:schemeClr>
                          </a:solidFill>
                          <a:latin typeface="Cambria Math" panose="02040503050406030204" pitchFamily="18" charset="0"/>
                        </a:rPr>
                        <m:t>+</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3</m:t>
                          </m:r>
                        </m:sub>
                      </m:sSub>
                      <m:r>
                        <a:rPr lang="en-US" sz="2000" b="0" i="1" smtClean="0">
                          <a:solidFill>
                            <a:schemeClr val="tx1">
                              <a:lumMod val="95000"/>
                              <a:lumOff val="5000"/>
                            </a:schemeClr>
                          </a:solidFill>
                          <a:latin typeface="Cambria Math" panose="02040503050406030204" pitchFamily="18" charset="0"/>
                        </a:rPr>
                        <m:t>×</m:t>
                      </m:r>
                      <m:r>
                        <a:rPr lang="en-US" sz="2000" b="0" i="1" smtClean="0">
                          <a:solidFill>
                            <a:schemeClr val="tx1">
                              <a:lumMod val="95000"/>
                              <a:lumOff val="5000"/>
                            </a:schemeClr>
                          </a:solidFill>
                          <a:latin typeface="Cambria Math" panose="02040503050406030204" pitchFamily="18" charset="0"/>
                        </a:rPr>
                        <m:t>𝑁𝑒𝑤𝑠𝑝𝑎𝑝𝑒𝑟</m:t>
                      </m:r>
                    </m:oMath>
                  </m:oMathPara>
                </a14:m>
                <a:endParaRPr lang="en-US" sz="2000" dirty="0">
                  <a:solidFill>
                    <a:schemeClr val="tx1">
                      <a:lumMod val="95000"/>
                      <a:lumOff val="5000"/>
                    </a:schemeClr>
                  </a:solidFill>
                </a:endParaRPr>
              </a:p>
            </p:txBody>
          </p:sp>
        </mc:Choice>
        <mc:Fallback xmlns="">
          <p:sp>
            <p:nvSpPr>
              <p:cNvPr id="5" name="Rectangle: Rounded Corners 4">
                <a:extLst>
                  <a:ext uri="{FF2B5EF4-FFF2-40B4-BE49-F238E27FC236}">
                    <a16:creationId xmlns:a16="http://schemas.microsoft.com/office/drawing/2014/main" id="{DF3F0D2D-6700-4710-A053-089B4FA2B94C}"/>
                  </a:ext>
                </a:extLst>
              </p:cNvPr>
              <p:cNvSpPr>
                <a:spLocks noRot="1" noChangeAspect="1" noMove="1" noResize="1" noEditPoints="1" noAdjustHandles="1" noChangeArrowheads="1" noChangeShapeType="1" noTextEdit="1"/>
              </p:cNvSpPr>
              <p:nvPr/>
            </p:nvSpPr>
            <p:spPr>
              <a:xfrm>
                <a:off x="179512" y="3068960"/>
                <a:ext cx="8640960" cy="872480"/>
              </a:xfrm>
              <a:prstGeom prst="round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Rounded Corners 5">
                <a:extLst>
                  <a:ext uri="{FF2B5EF4-FFF2-40B4-BE49-F238E27FC236}">
                    <a16:creationId xmlns="" xmlns:a16="http://schemas.microsoft.com/office/drawing/2014/main" id="{CCEC951A-5DD0-4587-B7F0-F8F714D8A8D3}"/>
                  </a:ext>
                </a:extLst>
              </p:cNvPr>
              <p:cNvSpPr/>
              <p:nvPr/>
            </p:nvSpPr>
            <p:spPr>
              <a:xfrm>
                <a:off x="179512" y="4276328"/>
                <a:ext cx="8640960" cy="1240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sz="2000" dirty="0">
                    <a:solidFill>
                      <a:schemeClr val="tx1">
                        <a:lumMod val="95000"/>
                        <a:lumOff val="5000"/>
                      </a:schemeClr>
                    </a:solidFill>
                  </a:rPr>
                  <a:t>Given </a:t>
                </a:r>
                <a14:m>
                  <m:oMath xmlns:m="http://schemas.openxmlformats.org/officeDocument/2006/math">
                    <m:acc>
                      <m:accPr>
                        <m:chr m:val="̂"/>
                        <m:ctrlPr>
                          <a:rPr lang="en-US" sz="2000" b="0" i="1" smtClean="0">
                            <a:solidFill>
                              <a:schemeClr val="tx1">
                                <a:lumMod val="95000"/>
                                <a:lumOff val="5000"/>
                              </a:schemeClr>
                            </a:solidFill>
                            <a:latin typeface="Cambria Math" panose="02040503050406030204" pitchFamily="18" charset="0"/>
                          </a:rPr>
                        </m:ctrlPr>
                      </m:accPr>
                      <m:e>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𝑖</m:t>
                            </m:r>
                          </m:sub>
                        </m:sSub>
                      </m:e>
                    </m:acc>
                    <m:r>
                      <a:rPr lang="en-US" sz="2000" b="0" i="1" dirty="0" smtClean="0">
                        <a:solidFill>
                          <a:schemeClr val="tx1">
                            <a:lumMod val="95000"/>
                            <a:lumOff val="5000"/>
                          </a:schemeClr>
                        </a:solidFill>
                        <a:latin typeface="Cambria Math" panose="02040503050406030204" pitchFamily="18" charset="0"/>
                      </a:rPr>
                      <m:t> </m:t>
                    </m:r>
                  </m:oMath>
                </a14:m>
                <a:r>
                  <a:rPr lang="en-US" sz="2000" dirty="0">
                    <a:solidFill>
                      <a:schemeClr val="tx1">
                        <a:lumMod val="95000"/>
                        <a:lumOff val="5000"/>
                      </a:schemeClr>
                    </a:solidFill>
                  </a:rPr>
                  <a:t> which is estimate of </a:t>
                </a:r>
                <a14:m>
                  <m:oMath xmlns:m="http://schemas.openxmlformats.org/officeDocument/2006/math">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𝑖</m:t>
                        </m:r>
                      </m:sub>
                    </m:sSub>
                  </m:oMath>
                </a14:m>
                <a:r>
                  <a:rPr lang="en-US" sz="2000" dirty="0">
                    <a:solidFill>
                      <a:schemeClr val="tx1">
                        <a:lumMod val="95000"/>
                        <a:lumOff val="5000"/>
                      </a:schemeClr>
                    </a:solidFill>
                  </a:rPr>
                  <a:t>, we can make predictions using the following formula:</a:t>
                </a:r>
              </a:p>
              <a:p>
                <a:pPr algn="ctr"/>
                <a14:m>
                  <m:oMathPara xmlns:m="http://schemas.openxmlformats.org/officeDocument/2006/math">
                    <m:oMathParaPr>
                      <m:jc m:val="centerGroup"/>
                    </m:oMathParaPr>
                    <m:oMath xmlns:m="http://schemas.openxmlformats.org/officeDocument/2006/math">
                      <m:acc>
                        <m:accPr>
                          <m:chr m:val="̂"/>
                          <m:ctrlPr>
                            <a:rPr lang="en-US" sz="2000" b="0" i="1" smtClean="0">
                              <a:solidFill>
                                <a:schemeClr val="tx1">
                                  <a:lumMod val="95000"/>
                                  <a:lumOff val="5000"/>
                                </a:schemeClr>
                              </a:solidFill>
                              <a:latin typeface="Cambria Math" panose="02040503050406030204" pitchFamily="18" charset="0"/>
                            </a:rPr>
                          </m:ctrlPr>
                        </m:accPr>
                        <m:e>
                          <m:r>
                            <a:rPr lang="en-US" sz="2000" b="0" i="1" smtClean="0">
                              <a:solidFill>
                                <a:schemeClr val="tx1">
                                  <a:lumMod val="95000"/>
                                  <a:lumOff val="5000"/>
                                </a:schemeClr>
                              </a:solidFill>
                              <a:latin typeface="Cambria Math" panose="02040503050406030204" pitchFamily="18" charset="0"/>
                            </a:rPr>
                            <m:t>𝑦</m:t>
                          </m:r>
                        </m:e>
                      </m:acc>
                      <m:r>
                        <a:rPr lang="en-US" sz="2000" b="0" i="1" dirty="0" smtClean="0">
                          <a:solidFill>
                            <a:schemeClr val="tx1">
                              <a:lumMod val="95000"/>
                              <a:lumOff val="5000"/>
                            </a:schemeClr>
                          </a:solidFill>
                          <a:latin typeface="Cambria Math" panose="02040503050406030204" pitchFamily="18" charset="0"/>
                        </a:rPr>
                        <m:t>=</m:t>
                      </m:r>
                      <m:acc>
                        <m:accPr>
                          <m:chr m:val="̂"/>
                          <m:ctrlPr>
                            <a:rPr lang="en-US" sz="2000" b="0" i="1" dirty="0" smtClean="0">
                              <a:solidFill>
                                <a:schemeClr val="tx1">
                                  <a:lumMod val="95000"/>
                                  <a:lumOff val="5000"/>
                                </a:schemeClr>
                              </a:solidFill>
                              <a:latin typeface="Cambria Math" panose="02040503050406030204" pitchFamily="18" charset="0"/>
                            </a:rPr>
                          </m:ctrlPr>
                        </m:accPr>
                        <m:e>
                          <m:sSub>
                            <m:sSubPr>
                              <m:ctrlPr>
                                <a:rPr lang="en-US" sz="2000" b="0" i="1" dirty="0" smtClean="0">
                                  <a:solidFill>
                                    <a:schemeClr val="tx1">
                                      <a:lumMod val="95000"/>
                                      <a:lumOff val="5000"/>
                                    </a:schemeClr>
                                  </a:solidFill>
                                  <a:latin typeface="Cambria Math" panose="02040503050406030204" pitchFamily="18" charset="0"/>
                                </a:rPr>
                              </m:ctrlPr>
                            </m:sSubPr>
                            <m:e>
                              <m:r>
                                <a:rPr lang="en-US" sz="2000" b="0" i="1" dirty="0" smtClean="0">
                                  <a:solidFill>
                                    <a:schemeClr val="tx1">
                                      <a:lumMod val="95000"/>
                                      <a:lumOff val="5000"/>
                                    </a:schemeClr>
                                  </a:solidFill>
                                  <a:latin typeface="Cambria Math" panose="02040503050406030204" pitchFamily="18" charset="0"/>
                                </a:rPr>
                                <m:t>𝛽</m:t>
                              </m:r>
                            </m:e>
                            <m:sub>
                              <m:r>
                                <a:rPr lang="en-US" sz="2000" b="0" i="1" dirty="0" smtClean="0">
                                  <a:solidFill>
                                    <a:schemeClr val="tx1">
                                      <a:lumMod val="95000"/>
                                      <a:lumOff val="5000"/>
                                    </a:schemeClr>
                                  </a:solidFill>
                                  <a:latin typeface="Cambria Math" panose="02040503050406030204" pitchFamily="18" charset="0"/>
                                </a:rPr>
                                <m:t>0</m:t>
                              </m:r>
                            </m:sub>
                          </m:sSub>
                        </m:e>
                      </m:acc>
                      <m:r>
                        <a:rPr lang="en-US" sz="2000" b="0" i="1" dirty="0" smtClean="0">
                          <a:solidFill>
                            <a:schemeClr val="tx1">
                              <a:lumMod val="95000"/>
                              <a:lumOff val="5000"/>
                            </a:schemeClr>
                          </a:solidFill>
                          <a:latin typeface="Cambria Math" panose="02040503050406030204" pitchFamily="18" charset="0"/>
                        </a:rPr>
                        <m:t>+</m:t>
                      </m:r>
                      <m:acc>
                        <m:accPr>
                          <m:chr m:val="̂"/>
                          <m:ctrlPr>
                            <a:rPr lang="en-US" sz="2000" b="0" i="1" dirty="0" smtClean="0">
                              <a:solidFill>
                                <a:schemeClr val="tx1">
                                  <a:lumMod val="95000"/>
                                  <a:lumOff val="5000"/>
                                </a:schemeClr>
                              </a:solidFill>
                              <a:latin typeface="Cambria Math" panose="02040503050406030204" pitchFamily="18" charset="0"/>
                            </a:rPr>
                          </m:ctrlPr>
                        </m:accPr>
                        <m:e>
                          <m:sSub>
                            <m:sSubPr>
                              <m:ctrlPr>
                                <a:rPr lang="en-US" sz="2000" b="0" i="1" dirty="0" smtClean="0">
                                  <a:solidFill>
                                    <a:schemeClr val="tx1">
                                      <a:lumMod val="95000"/>
                                      <a:lumOff val="5000"/>
                                    </a:schemeClr>
                                  </a:solidFill>
                                  <a:latin typeface="Cambria Math" panose="02040503050406030204" pitchFamily="18" charset="0"/>
                                </a:rPr>
                              </m:ctrlPr>
                            </m:sSubPr>
                            <m:e>
                              <m:r>
                                <a:rPr lang="en-US" sz="2000" b="0" i="1" dirty="0" smtClean="0">
                                  <a:solidFill>
                                    <a:schemeClr val="tx1">
                                      <a:lumMod val="95000"/>
                                      <a:lumOff val="5000"/>
                                    </a:schemeClr>
                                  </a:solidFill>
                                  <a:latin typeface="Cambria Math" panose="02040503050406030204" pitchFamily="18" charset="0"/>
                                </a:rPr>
                                <m:t>𝛽</m:t>
                              </m:r>
                            </m:e>
                            <m:sub>
                              <m:r>
                                <a:rPr lang="en-US" sz="2000" b="0" i="1" dirty="0" smtClean="0">
                                  <a:solidFill>
                                    <a:schemeClr val="tx1">
                                      <a:lumMod val="95000"/>
                                      <a:lumOff val="5000"/>
                                    </a:schemeClr>
                                  </a:solidFill>
                                  <a:latin typeface="Cambria Math" panose="02040503050406030204" pitchFamily="18" charset="0"/>
                                </a:rPr>
                                <m:t>1</m:t>
                              </m:r>
                            </m:sub>
                          </m:sSub>
                        </m:e>
                      </m:acc>
                      <m:r>
                        <a:rPr lang="en-US" sz="2000" b="0" i="1" dirty="0" smtClean="0">
                          <a:solidFill>
                            <a:schemeClr val="tx1">
                              <a:lumMod val="95000"/>
                              <a:lumOff val="5000"/>
                            </a:schemeClr>
                          </a:solidFill>
                          <a:latin typeface="Cambria Math" panose="02040503050406030204" pitchFamily="18" charset="0"/>
                        </a:rPr>
                        <m:t> </m:t>
                      </m:r>
                      <m:sSub>
                        <m:sSubPr>
                          <m:ctrlPr>
                            <a:rPr lang="en-US" sz="2000" b="0" i="1" dirty="0" smtClean="0">
                              <a:solidFill>
                                <a:schemeClr val="tx1">
                                  <a:lumMod val="95000"/>
                                  <a:lumOff val="5000"/>
                                </a:schemeClr>
                              </a:solidFill>
                              <a:latin typeface="Cambria Math" panose="02040503050406030204" pitchFamily="18" charset="0"/>
                            </a:rPr>
                          </m:ctrlPr>
                        </m:sSubPr>
                        <m:e>
                          <m:r>
                            <a:rPr lang="en-US" sz="2000" b="0" i="1" dirty="0" smtClean="0">
                              <a:solidFill>
                                <a:schemeClr val="tx1">
                                  <a:lumMod val="95000"/>
                                  <a:lumOff val="5000"/>
                                </a:schemeClr>
                              </a:solidFill>
                              <a:latin typeface="Cambria Math" panose="02040503050406030204" pitchFamily="18" charset="0"/>
                            </a:rPr>
                            <m:t>𝑥</m:t>
                          </m:r>
                        </m:e>
                        <m:sub>
                          <m:r>
                            <a:rPr lang="en-US" sz="2000" b="0" i="1" dirty="0" smtClean="0">
                              <a:solidFill>
                                <a:schemeClr val="tx1">
                                  <a:lumMod val="95000"/>
                                  <a:lumOff val="5000"/>
                                </a:schemeClr>
                              </a:solidFill>
                              <a:latin typeface="Cambria Math" panose="02040503050406030204" pitchFamily="18" charset="0"/>
                            </a:rPr>
                            <m:t>1</m:t>
                          </m:r>
                        </m:sub>
                      </m:sSub>
                      <m:r>
                        <a:rPr lang="en-US" sz="2000" b="0" i="1" dirty="0" smtClean="0">
                          <a:solidFill>
                            <a:schemeClr val="tx1">
                              <a:lumMod val="95000"/>
                              <a:lumOff val="5000"/>
                            </a:schemeClr>
                          </a:solidFill>
                          <a:latin typeface="Cambria Math" panose="02040503050406030204" pitchFamily="18" charset="0"/>
                        </a:rPr>
                        <m:t>+</m:t>
                      </m:r>
                      <m:acc>
                        <m:accPr>
                          <m:chr m:val="̂"/>
                          <m:ctrlPr>
                            <a:rPr lang="en-US" sz="2000" b="0" i="1" dirty="0" smtClean="0">
                              <a:solidFill>
                                <a:schemeClr val="tx1">
                                  <a:lumMod val="95000"/>
                                  <a:lumOff val="5000"/>
                                </a:schemeClr>
                              </a:solidFill>
                              <a:latin typeface="Cambria Math" panose="02040503050406030204" pitchFamily="18" charset="0"/>
                            </a:rPr>
                          </m:ctrlPr>
                        </m:accPr>
                        <m:e>
                          <m:sSub>
                            <m:sSubPr>
                              <m:ctrlPr>
                                <a:rPr lang="en-US" sz="2000" b="0" i="1" dirty="0" smtClean="0">
                                  <a:solidFill>
                                    <a:schemeClr val="tx1">
                                      <a:lumMod val="95000"/>
                                      <a:lumOff val="5000"/>
                                    </a:schemeClr>
                                  </a:solidFill>
                                  <a:latin typeface="Cambria Math" panose="02040503050406030204" pitchFamily="18" charset="0"/>
                                </a:rPr>
                              </m:ctrlPr>
                            </m:sSubPr>
                            <m:e>
                              <m:r>
                                <a:rPr lang="en-US" sz="2000" b="0" i="1" dirty="0" smtClean="0">
                                  <a:solidFill>
                                    <a:schemeClr val="tx1">
                                      <a:lumMod val="95000"/>
                                      <a:lumOff val="5000"/>
                                    </a:schemeClr>
                                  </a:solidFill>
                                  <a:latin typeface="Cambria Math" panose="02040503050406030204" pitchFamily="18" charset="0"/>
                                </a:rPr>
                                <m:t>𝛽</m:t>
                              </m:r>
                            </m:e>
                            <m:sub>
                              <m:r>
                                <a:rPr lang="en-US" sz="2000" b="0" i="1" dirty="0" smtClean="0">
                                  <a:solidFill>
                                    <a:schemeClr val="tx1">
                                      <a:lumMod val="95000"/>
                                      <a:lumOff val="5000"/>
                                    </a:schemeClr>
                                  </a:solidFill>
                                  <a:latin typeface="Cambria Math" panose="02040503050406030204" pitchFamily="18" charset="0"/>
                                </a:rPr>
                                <m:t>2</m:t>
                              </m:r>
                            </m:sub>
                          </m:sSub>
                        </m:e>
                      </m:acc>
                      <m:r>
                        <a:rPr lang="en-US" sz="2000" b="0" i="1" dirty="0" smtClean="0">
                          <a:solidFill>
                            <a:schemeClr val="tx1">
                              <a:lumMod val="95000"/>
                              <a:lumOff val="5000"/>
                            </a:schemeClr>
                          </a:solidFill>
                          <a:latin typeface="Cambria Math" panose="02040503050406030204" pitchFamily="18" charset="0"/>
                        </a:rPr>
                        <m:t> </m:t>
                      </m:r>
                      <m:sSub>
                        <m:sSubPr>
                          <m:ctrlPr>
                            <a:rPr lang="en-US" sz="2000" b="0" i="1" dirty="0" smtClean="0">
                              <a:solidFill>
                                <a:schemeClr val="tx1">
                                  <a:lumMod val="95000"/>
                                  <a:lumOff val="5000"/>
                                </a:schemeClr>
                              </a:solidFill>
                              <a:latin typeface="Cambria Math" panose="02040503050406030204" pitchFamily="18" charset="0"/>
                            </a:rPr>
                          </m:ctrlPr>
                        </m:sSubPr>
                        <m:e>
                          <m:r>
                            <a:rPr lang="en-US" sz="2000" b="0" i="1" dirty="0" smtClean="0">
                              <a:solidFill>
                                <a:schemeClr val="tx1">
                                  <a:lumMod val="95000"/>
                                  <a:lumOff val="5000"/>
                                </a:schemeClr>
                              </a:solidFill>
                              <a:latin typeface="Cambria Math" panose="02040503050406030204" pitchFamily="18" charset="0"/>
                            </a:rPr>
                            <m:t>𝑥</m:t>
                          </m:r>
                        </m:e>
                        <m:sub>
                          <m:r>
                            <a:rPr lang="en-US" sz="2000" b="0" i="1" dirty="0" smtClean="0">
                              <a:solidFill>
                                <a:schemeClr val="tx1">
                                  <a:lumMod val="95000"/>
                                  <a:lumOff val="5000"/>
                                </a:schemeClr>
                              </a:solidFill>
                              <a:latin typeface="Cambria Math" panose="02040503050406030204" pitchFamily="18" charset="0"/>
                            </a:rPr>
                            <m:t>2</m:t>
                          </m:r>
                        </m:sub>
                      </m:sSub>
                      <m:r>
                        <a:rPr lang="en-US" sz="2000" b="0" i="1" dirty="0" smtClean="0">
                          <a:solidFill>
                            <a:schemeClr val="tx1">
                              <a:lumMod val="95000"/>
                              <a:lumOff val="5000"/>
                            </a:schemeClr>
                          </a:solidFill>
                          <a:latin typeface="Cambria Math" panose="02040503050406030204" pitchFamily="18" charset="0"/>
                        </a:rPr>
                        <m:t>+⋯+</m:t>
                      </m:r>
                      <m:acc>
                        <m:accPr>
                          <m:chr m:val="̂"/>
                          <m:ctrlPr>
                            <a:rPr lang="en-US" sz="2000" b="0" i="1" dirty="0" smtClean="0">
                              <a:solidFill>
                                <a:schemeClr val="tx1">
                                  <a:lumMod val="95000"/>
                                  <a:lumOff val="5000"/>
                                </a:schemeClr>
                              </a:solidFill>
                              <a:latin typeface="Cambria Math" panose="02040503050406030204" pitchFamily="18" charset="0"/>
                            </a:rPr>
                          </m:ctrlPr>
                        </m:accPr>
                        <m:e>
                          <m:sSub>
                            <m:sSubPr>
                              <m:ctrlPr>
                                <a:rPr lang="en-US" sz="2000" b="0" i="1" dirty="0" smtClean="0">
                                  <a:solidFill>
                                    <a:schemeClr val="tx1">
                                      <a:lumMod val="95000"/>
                                      <a:lumOff val="5000"/>
                                    </a:schemeClr>
                                  </a:solidFill>
                                  <a:latin typeface="Cambria Math" panose="02040503050406030204" pitchFamily="18" charset="0"/>
                                </a:rPr>
                              </m:ctrlPr>
                            </m:sSubPr>
                            <m:e>
                              <m:r>
                                <a:rPr lang="en-US" sz="2000" b="0" i="1" dirty="0" smtClean="0">
                                  <a:solidFill>
                                    <a:schemeClr val="tx1">
                                      <a:lumMod val="95000"/>
                                      <a:lumOff val="5000"/>
                                    </a:schemeClr>
                                  </a:solidFill>
                                  <a:latin typeface="Cambria Math" panose="02040503050406030204" pitchFamily="18" charset="0"/>
                                </a:rPr>
                                <m:t>𝛽</m:t>
                              </m:r>
                            </m:e>
                            <m:sub>
                              <m:r>
                                <a:rPr lang="en-US" sz="2000" b="0" i="1" dirty="0" smtClean="0">
                                  <a:solidFill>
                                    <a:schemeClr val="tx1">
                                      <a:lumMod val="95000"/>
                                      <a:lumOff val="5000"/>
                                    </a:schemeClr>
                                  </a:solidFill>
                                  <a:latin typeface="Cambria Math" panose="02040503050406030204" pitchFamily="18" charset="0"/>
                                </a:rPr>
                                <m:t>𝑝</m:t>
                              </m:r>
                            </m:sub>
                          </m:sSub>
                        </m:e>
                      </m:acc>
                      <m:r>
                        <a:rPr lang="en-US" sz="2000" b="0" i="1" dirty="0" smtClean="0">
                          <a:solidFill>
                            <a:schemeClr val="tx1">
                              <a:lumMod val="95000"/>
                              <a:lumOff val="5000"/>
                            </a:schemeClr>
                          </a:solidFill>
                          <a:latin typeface="Cambria Math" panose="02040503050406030204" pitchFamily="18" charset="0"/>
                        </a:rPr>
                        <m:t> </m:t>
                      </m:r>
                      <m:sSub>
                        <m:sSubPr>
                          <m:ctrlPr>
                            <a:rPr lang="en-US" sz="2000" b="0" i="1" dirty="0" smtClean="0">
                              <a:solidFill>
                                <a:schemeClr val="tx1">
                                  <a:lumMod val="95000"/>
                                  <a:lumOff val="5000"/>
                                </a:schemeClr>
                              </a:solidFill>
                              <a:latin typeface="Cambria Math" panose="02040503050406030204" pitchFamily="18" charset="0"/>
                            </a:rPr>
                          </m:ctrlPr>
                        </m:sSubPr>
                        <m:e>
                          <m:r>
                            <a:rPr lang="en-US" sz="2000" b="0" i="1" dirty="0" smtClean="0">
                              <a:solidFill>
                                <a:schemeClr val="tx1">
                                  <a:lumMod val="95000"/>
                                  <a:lumOff val="5000"/>
                                </a:schemeClr>
                              </a:solidFill>
                              <a:latin typeface="Cambria Math" panose="02040503050406030204" pitchFamily="18" charset="0"/>
                            </a:rPr>
                            <m:t>𝑥</m:t>
                          </m:r>
                        </m:e>
                        <m:sub>
                          <m:r>
                            <a:rPr lang="en-US" sz="2000" b="0" i="1" dirty="0" smtClean="0">
                              <a:solidFill>
                                <a:schemeClr val="tx1">
                                  <a:lumMod val="95000"/>
                                  <a:lumOff val="5000"/>
                                </a:schemeClr>
                              </a:solidFill>
                              <a:latin typeface="Cambria Math" panose="02040503050406030204" pitchFamily="18" charset="0"/>
                            </a:rPr>
                            <m:t>𝑝</m:t>
                          </m:r>
                        </m:sub>
                      </m:sSub>
                    </m:oMath>
                  </m:oMathPara>
                </a14:m>
                <a:endParaRPr lang="en-US" sz="2000" dirty="0">
                  <a:solidFill>
                    <a:schemeClr val="tx1">
                      <a:lumMod val="95000"/>
                      <a:lumOff val="5000"/>
                    </a:schemeClr>
                  </a:solidFill>
                </a:endParaRPr>
              </a:p>
              <a:p>
                <a:endParaRPr lang="en-US" sz="2000" dirty="0">
                  <a:solidFill>
                    <a:schemeClr val="tx1">
                      <a:lumMod val="95000"/>
                      <a:lumOff val="5000"/>
                    </a:schemeClr>
                  </a:solidFill>
                </a:endParaRPr>
              </a:p>
            </p:txBody>
          </p:sp>
        </mc:Choice>
        <mc:Fallback xmlns="">
          <p:sp>
            <p:nvSpPr>
              <p:cNvPr id="6" name="Rectangle: Rounded Corners 5">
                <a:extLst>
                  <a:ext uri="{FF2B5EF4-FFF2-40B4-BE49-F238E27FC236}">
                    <a16:creationId xmlns:a16="http://schemas.microsoft.com/office/drawing/2014/main" id="{CCEC951A-5DD0-4587-B7F0-F8F714D8A8D3}"/>
                  </a:ext>
                </a:extLst>
              </p:cNvPr>
              <p:cNvSpPr>
                <a:spLocks noRot="1" noChangeAspect="1" noMove="1" noResize="1" noEditPoints="1" noAdjustHandles="1" noChangeArrowheads="1" noChangeShapeType="1" noTextEdit="1"/>
              </p:cNvSpPr>
              <p:nvPr/>
            </p:nvSpPr>
            <p:spPr>
              <a:xfrm>
                <a:off x="179512" y="4276328"/>
                <a:ext cx="8640960" cy="1240904"/>
              </a:xfrm>
              <a:prstGeom prst="roundRect">
                <a:avLst/>
              </a:prstGeom>
              <a:blipFill>
                <a:blip r:embed="rId4"/>
                <a:stretch>
                  <a:fillRect t="-6250"/>
                </a:stretch>
              </a:blipFill>
            </p:spPr>
            <p:txBody>
              <a:bodyPr/>
              <a:lstStyle/>
              <a:p>
                <a:r>
                  <a:rPr lang="en-US">
                    <a:noFill/>
                  </a:rPr>
                  <a:t> </a:t>
                </a:r>
              </a:p>
            </p:txBody>
          </p:sp>
        </mc:Fallback>
      </mc:AlternateContent>
    </p:spTree>
    <p:extLst>
      <p:ext uri="{BB962C8B-B14F-4D97-AF65-F5344CB8AC3E}">
        <p14:creationId xmlns:p14="http://schemas.microsoft.com/office/powerpoint/2010/main" val="215959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200" dirty="0">
                <a:solidFill>
                  <a:schemeClr val="bg1"/>
                </a:solidFill>
              </a:rPr>
              <a:t>Multiple Linear Regression</a:t>
            </a:r>
          </a:p>
        </p:txBody>
      </p:sp>
      <p:sp>
        <p:nvSpPr>
          <p:cNvPr id="4" name="Rectangle: Rounded Corners 3">
            <a:extLst>
              <a:ext uri="{FF2B5EF4-FFF2-40B4-BE49-F238E27FC236}">
                <a16:creationId xmlns="" xmlns:a16="http://schemas.microsoft.com/office/drawing/2014/main" id="{7F7F8175-0D66-47CF-87AE-21DE25AE7069}"/>
              </a:ext>
            </a:extLst>
          </p:cNvPr>
          <p:cNvSpPr/>
          <p:nvPr/>
        </p:nvSpPr>
        <p:spPr>
          <a:xfrm>
            <a:off x="179512" y="1556792"/>
            <a:ext cx="864096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lumMod val="95000"/>
                    <a:lumOff val="5000"/>
                  </a:schemeClr>
                </a:solidFill>
              </a:rPr>
              <a:t>Consider advertising data and fit multiple linear </a:t>
            </a:r>
            <a:r>
              <a:rPr lang="en-US" sz="2000" dirty="0" smtClean="0">
                <a:solidFill>
                  <a:schemeClr val="tx1">
                    <a:lumMod val="95000"/>
                    <a:lumOff val="5000"/>
                  </a:schemeClr>
                </a:solidFill>
              </a:rPr>
              <a:t>regression</a:t>
            </a:r>
            <a:endParaRPr lang="en-US" sz="2000" dirty="0">
              <a:solidFill>
                <a:schemeClr val="tx1">
                  <a:lumMod val="95000"/>
                  <a:lumOff val="5000"/>
                </a:schemeClr>
              </a:solidFill>
            </a:endParaRPr>
          </a:p>
        </p:txBody>
      </p:sp>
      <p:sp>
        <p:nvSpPr>
          <p:cNvPr id="6" name="Rectangle: Rounded Corners 5">
            <a:extLst>
              <a:ext uri="{FF2B5EF4-FFF2-40B4-BE49-F238E27FC236}">
                <a16:creationId xmlns="" xmlns:a16="http://schemas.microsoft.com/office/drawing/2014/main" id="{7C8103AF-A896-4C86-9BD0-DF62063775C4}"/>
              </a:ext>
            </a:extLst>
          </p:cNvPr>
          <p:cNvSpPr/>
          <p:nvPr/>
        </p:nvSpPr>
        <p:spPr>
          <a:xfrm>
            <a:off x="179512" y="3573016"/>
            <a:ext cx="864096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lumMod val="95000"/>
                  <a:lumOff val="5000"/>
                </a:schemeClr>
              </a:solidFill>
            </a:endParaRPr>
          </a:p>
          <a:p>
            <a:endParaRPr lang="en-US" sz="2000" dirty="0">
              <a:solidFill>
                <a:schemeClr val="tx1">
                  <a:lumMod val="95000"/>
                  <a:lumOff val="5000"/>
                </a:schemeClr>
              </a:solidFill>
            </a:endParaRPr>
          </a:p>
          <a:p>
            <a:r>
              <a:rPr lang="en-US" sz="2000" b="1" dirty="0">
                <a:solidFill>
                  <a:srgbClr val="FF0000"/>
                </a:solidFill>
              </a:rPr>
              <a:t>Analyze model coefficient estimates?</a:t>
            </a:r>
          </a:p>
          <a:p>
            <a:endParaRPr lang="en-US" sz="2000" dirty="0">
              <a:solidFill>
                <a:schemeClr val="tx1">
                  <a:lumMod val="95000"/>
                  <a:lumOff val="5000"/>
                </a:schemeClr>
              </a:solidFill>
            </a:endParaRPr>
          </a:p>
          <a:p>
            <a:endParaRPr lang="en-US" sz="2000" dirty="0">
              <a:solidFill>
                <a:schemeClr val="tx1">
                  <a:lumMod val="95000"/>
                  <a:lumOff val="5000"/>
                </a:schemeClr>
              </a:solidFill>
            </a:endParaRPr>
          </a:p>
        </p:txBody>
      </p:sp>
    </p:spTree>
    <p:extLst>
      <p:ext uri="{BB962C8B-B14F-4D97-AF65-F5344CB8AC3E}">
        <p14:creationId xmlns:p14="http://schemas.microsoft.com/office/powerpoint/2010/main" val="280192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200" dirty="0">
                <a:solidFill>
                  <a:schemeClr val="bg1"/>
                </a:solidFill>
              </a:rPr>
              <a:t>Multiple Linear Regression</a:t>
            </a:r>
          </a:p>
        </p:txBody>
      </p:sp>
      <p:sp>
        <p:nvSpPr>
          <p:cNvPr id="4" name="Rectangle: Rounded Corners 3">
            <a:extLst>
              <a:ext uri="{FF2B5EF4-FFF2-40B4-BE49-F238E27FC236}">
                <a16:creationId xmlns="" xmlns:a16="http://schemas.microsoft.com/office/drawing/2014/main" id="{7F7F8175-0D66-47CF-87AE-21DE25AE7069}"/>
              </a:ext>
            </a:extLst>
          </p:cNvPr>
          <p:cNvSpPr/>
          <p:nvPr/>
        </p:nvSpPr>
        <p:spPr>
          <a:xfrm>
            <a:off x="179512" y="1402904"/>
            <a:ext cx="8784976" cy="1006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sz="2000" dirty="0">
                <a:solidFill>
                  <a:schemeClr val="tx1">
                    <a:lumMod val="95000"/>
                    <a:lumOff val="5000"/>
                  </a:schemeClr>
                </a:solidFill>
              </a:rPr>
              <a:t>For a given amount of TV and newspaper advertising, spending an additional $1000 on radio advertising leads to an increase in sales by approximately 189 units</a:t>
            </a:r>
          </a:p>
        </p:txBody>
      </p:sp>
      <p:sp>
        <p:nvSpPr>
          <p:cNvPr id="7" name="Rectangle: Rounded Corners 6">
            <a:extLst>
              <a:ext uri="{FF2B5EF4-FFF2-40B4-BE49-F238E27FC236}">
                <a16:creationId xmlns="" xmlns:a16="http://schemas.microsoft.com/office/drawing/2014/main" id="{A1D1632D-DDBB-4D20-981A-D33C663A31B9}"/>
              </a:ext>
            </a:extLst>
          </p:cNvPr>
          <p:cNvSpPr/>
          <p:nvPr/>
        </p:nvSpPr>
        <p:spPr>
          <a:xfrm>
            <a:off x="157470" y="2492896"/>
            <a:ext cx="8784976" cy="2088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sz="2000" dirty="0">
                <a:solidFill>
                  <a:schemeClr val="tx1">
                    <a:lumMod val="95000"/>
                    <a:lumOff val="5000"/>
                  </a:schemeClr>
                </a:solidFill>
              </a:rPr>
              <a:t>Compare multiple linear regression coefficients with simple linear regression coefficients:</a:t>
            </a:r>
          </a:p>
          <a:p>
            <a:pPr marL="1257300" lvl="2" indent="-342900">
              <a:buFont typeface="Wingdings" panose="05000000000000000000" pitchFamily="2" charset="2"/>
              <a:buChar char="§"/>
            </a:pPr>
            <a:r>
              <a:rPr lang="en-US" sz="2000" dirty="0">
                <a:solidFill>
                  <a:schemeClr val="tx1">
                    <a:lumMod val="95000"/>
                    <a:lumOff val="5000"/>
                  </a:schemeClr>
                </a:solidFill>
              </a:rPr>
              <a:t>TV and Radio coefficients estimates are similar</a:t>
            </a:r>
          </a:p>
          <a:p>
            <a:pPr marL="1257300" lvl="2" indent="-342900">
              <a:buFont typeface="Wingdings" panose="05000000000000000000" pitchFamily="2" charset="2"/>
              <a:buChar char="§"/>
            </a:pPr>
            <a:r>
              <a:rPr lang="en-US" sz="2000" dirty="0">
                <a:solidFill>
                  <a:schemeClr val="tx1">
                    <a:lumMod val="95000"/>
                    <a:lumOff val="5000"/>
                  </a:schemeClr>
                </a:solidFill>
              </a:rPr>
              <a:t>Newspaper simple linear regression coefficients is significantly non-zero, whereas in multiple linear regression model, this coefficient is close to </a:t>
            </a:r>
            <a:r>
              <a:rPr lang="en-US" sz="2000" dirty="0" smtClean="0">
                <a:solidFill>
                  <a:schemeClr val="tx1">
                    <a:lumMod val="95000"/>
                    <a:lumOff val="5000"/>
                  </a:schemeClr>
                </a:solidFill>
              </a:rPr>
              <a:t>0</a:t>
            </a:r>
            <a:endParaRPr lang="en-US" sz="2000" dirty="0">
              <a:solidFill>
                <a:schemeClr val="tx1">
                  <a:lumMod val="95000"/>
                  <a:lumOff val="5000"/>
                </a:schemeClr>
              </a:solidFill>
            </a:endParaRPr>
          </a:p>
        </p:txBody>
      </p:sp>
      <p:sp>
        <p:nvSpPr>
          <p:cNvPr id="8" name="Rectangle: Rounded Corners 7">
            <a:extLst>
              <a:ext uri="{FF2B5EF4-FFF2-40B4-BE49-F238E27FC236}">
                <a16:creationId xmlns="" xmlns:a16="http://schemas.microsoft.com/office/drawing/2014/main" id="{BB71C114-9E29-4A74-A8F5-65CDEBBD89EE}"/>
              </a:ext>
            </a:extLst>
          </p:cNvPr>
          <p:cNvSpPr/>
          <p:nvPr/>
        </p:nvSpPr>
        <p:spPr>
          <a:xfrm>
            <a:off x="179512" y="4725144"/>
            <a:ext cx="87849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sz="2000" dirty="0">
                <a:solidFill>
                  <a:schemeClr val="tx1">
                    <a:lumMod val="95000"/>
                    <a:lumOff val="5000"/>
                  </a:schemeClr>
                </a:solidFill>
              </a:rPr>
              <a:t>Observe that SLR and MLR coefficients can be very different</a:t>
            </a:r>
          </a:p>
        </p:txBody>
      </p:sp>
      <p:sp>
        <p:nvSpPr>
          <p:cNvPr id="9" name="Rectangle: Rounded Corners 8">
            <a:extLst>
              <a:ext uri="{FF2B5EF4-FFF2-40B4-BE49-F238E27FC236}">
                <a16:creationId xmlns="" xmlns:a16="http://schemas.microsoft.com/office/drawing/2014/main" id="{ACF351C0-DFB5-47DB-8BD9-8926E0D15598}"/>
              </a:ext>
            </a:extLst>
          </p:cNvPr>
          <p:cNvSpPr/>
          <p:nvPr/>
        </p:nvSpPr>
        <p:spPr>
          <a:xfrm>
            <a:off x="179512" y="5517232"/>
            <a:ext cx="8784976" cy="961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endParaRPr lang="en-US" sz="2000" dirty="0">
              <a:solidFill>
                <a:schemeClr val="tx1">
                  <a:lumMod val="95000"/>
                  <a:lumOff val="5000"/>
                </a:schemeClr>
              </a:solidFill>
            </a:endParaRPr>
          </a:p>
          <a:p>
            <a:pPr marL="342900" indent="-342900">
              <a:buFont typeface="Wingdings" panose="05000000000000000000" pitchFamily="2" charset="2"/>
              <a:buChar char="Ø"/>
            </a:pPr>
            <a:r>
              <a:rPr lang="en-US" sz="2000" dirty="0">
                <a:solidFill>
                  <a:schemeClr val="tx1">
                    <a:lumMod val="95000"/>
                    <a:lumOff val="5000"/>
                  </a:schemeClr>
                </a:solidFill>
              </a:rPr>
              <a:t>What are the differences of SLR and MLR? What does slope of newspaper advertising in SLR and in MLR represent?</a:t>
            </a:r>
          </a:p>
          <a:p>
            <a:pPr marL="342900" indent="-342900">
              <a:buFont typeface="Wingdings" panose="05000000000000000000" pitchFamily="2" charset="2"/>
              <a:buChar char="Ø"/>
            </a:pPr>
            <a:endParaRPr lang="en-US" sz="2000" dirty="0">
              <a:solidFill>
                <a:schemeClr val="tx1">
                  <a:lumMod val="95000"/>
                  <a:lumOff val="5000"/>
                </a:schemeClr>
              </a:solidFill>
            </a:endParaRPr>
          </a:p>
        </p:txBody>
      </p:sp>
    </p:spTree>
    <p:extLst>
      <p:ext uri="{BB962C8B-B14F-4D97-AF65-F5344CB8AC3E}">
        <p14:creationId xmlns:p14="http://schemas.microsoft.com/office/powerpoint/2010/main" val="87281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200" dirty="0">
                <a:solidFill>
                  <a:schemeClr val="bg1"/>
                </a:solidFill>
              </a:rPr>
              <a:t>Multiple Linear Regression</a:t>
            </a:r>
          </a:p>
        </p:txBody>
      </p:sp>
      <p:sp>
        <p:nvSpPr>
          <p:cNvPr id="4" name="Rectangle: Rounded Corners 3">
            <a:extLst>
              <a:ext uri="{FF2B5EF4-FFF2-40B4-BE49-F238E27FC236}">
                <a16:creationId xmlns="" xmlns:a16="http://schemas.microsoft.com/office/drawing/2014/main" id="{7F7F8175-0D66-47CF-87AE-21DE25AE7069}"/>
              </a:ext>
            </a:extLst>
          </p:cNvPr>
          <p:cNvSpPr/>
          <p:nvPr/>
        </p:nvSpPr>
        <p:spPr>
          <a:xfrm>
            <a:off x="179512" y="1556792"/>
            <a:ext cx="8784976"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sz="2000" dirty="0">
                <a:solidFill>
                  <a:schemeClr val="tx1">
                    <a:lumMod val="95000"/>
                    <a:lumOff val="5000"/>
                  </a:schemeClr>
                </a:solidFill>
              </a:rPr>
              <a:t>Does it make sense for the MLR to suggest no relationship between sales and newspaper while the SLR implies the opposite?</a:t>
            </a:r>
          </a:p>
        </p:txBody>
      </p:sp>
      <p:sp>
        <p:nvSpPr>
          <p:cNvPr id="5" name="Rectangle: Rounded Corners 4">
            <a:extLst>
              <a:ext uri="{FF2B5EF4-FFF2-40B4-BE49-F238E27FC236}">
                <a16:creationId xmlns="" xmlns:a16="http://schemas.microsoft.com/office/drawing/2014/main" id="{A7045CCD-88DF-4439-BBBE-8DB84C3F0072}"/>
              </a:ext>
            </a:extLst>
          </p:cNvPr>
          <p:cNvSpPr/>
          <p:nvPr/>
        </p:nvSpPr>
        <p:spPr>
          <a:xfrm>
            <a:off x="179512" y="3068960"/>
            <a:ext cx="8784976"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lumMod val="95000"/>
                    <a:lumOff val="5000"/>
                  </a:schemeClr>
                </a:solidFill>
              </a:rPr>
              <a:t>Calculate </a:t>
            </a:r>
            <a:r>
              <a:rPr lang="en-US" sz="2000" dirty="0">
                <a:solidFill>
                  <a:schemeClr val="tx1">
                    <a:lumMod val="95000"/>
                    <a:lumOff val="5000"/>
                  </a:schemeClr>
                </a:solidFill>
              </a:rPr>
              <a:t>the correlation matrix of </a:t>
            </a:r>
            <a:r>
              <a:rPr lang="en-US" sz="2000" dirty="0" smtClean="0">
                <a:solidFill>
                  <a:schemeClr val="tx1">
                    <a:lumMod val="95000"/>
                    <a:lumOff val="5000"/>
                  </a:schemeClr>
                </a:solidFill>
              </a:rPr>
              <a:t>predictors</a:t>
            </a:r>
            <a:endParaRPr lang="en-US" sz="2000" dirty="0">
              <a:solidFill>
                <a:schemeClr val="tx1">
                  <a:lumMod val="95000"/>
                  <a:lumOff val="5000"/>
                </a:schemeClr>
              </a:solidFill>
            </a:endParaRPr>
          </a:p>
        </p:txBody>
      </p:sp>
      <p:sp>
        <p:nvSpPr>
          <p:cNvPr id="6" name="Rectangle: Rounded Corners 5">
            <a:extLst>
              <a:ext uri="{FF2B5EF4-FFF2-40B4-BE49-F238E27FC236}">
                <a16:creationId xmlns="" xmlns:a16="http://schemas.microsoft.com/office/drawing/2014/main" id="{86BB7122-6DA9-4A7C-9EDC-A4F9FF330F7F}"/>
              </a:ext>
            </a:extLst>
          </p:cNvPr>
          <p:cNvSpPr/>
          <p:nvPr/>
        </p:nvSpPr>
        <p:spPr>
          <a:xfrm>
            <a:off x="179512" y="4653136"/>
            <a:ext cx="8784976"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sz="2000" dirty="0">
                <a:solidFill>
                  <a:schemeClr val="tx1">
                    <a:lumMod val="95000"/>
                    <a:lumOff val="5000"/>
                  </a:schemeClr>
                </a:solidFill>
              </a:rPr>
              <a:t>Observe the correlation between radio and newspaper and </a:t>
            </a:r>
            <a:r>
              <a:rPr lang="en-US" sz="2000" dirty="0" smtClean="0">
                <a:solidFill>
                  <a:schemeClr val="tx1">
                    <a:lumMod val="95000"/>
                    <a:lumOff val="5000"/>
                  </a:schemeClr>
                </a:solidFill>
              </a:rPr>
              <a:t>it is </a:t>
            </a:r>
            <a:r>
              <a:rPr lang="en-US" sz="2000" dirty="0">
                <a:solidFill>
                  <a:schemeClr val="tx1">
                    <a:lumMod val="95000"/>
                    <a:lumOff val="5000"/>
                  </a:schemeClr>
                </a:solidFill>
              </a:rPr>
              <a:t>0.35. This reveals a tendency to spend more on newspaper advertising in markets where more is spent on radio advertising.</a:t>
            </a:r>
          </a:p>
        </p:txBody>
      </p:sp>
    </p:spTree>
    <p:extLst>
      <p:ext uri="{BB962C8B-B14F-4D97-AF65-F5344CB8AC3E}">
        <p14:creationId xmlns:p14="http://schemas.microsoft.com/office/powerpoint/2010/main" val="320288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200" dirty="0"/>
              <a:t>MLR: Model Fit</a:t>
            </a:r>
            <a:endParaRPr lang="en-US" sz="3200" dirty="0">
              <a:solidFill>
                <a:schemeClr val="bg1"/>
              </a:solidFill>
            </a:endParaRPr>
          </a:p>
        </p:txBody>
      </p:sp>
      <mc:AlternateContent xmlns:mc="http://schemas.openxmlformats.org/markup-compatibility/2006">
        <mc:Choice xmlns:a14="http://schemas.microsoft.com/office/drawing/2010/main" Requires="a14">
          <p:sp>
            <p:nvSpPr>
              <p:cNvPr id="4" name="Rectangle: Rounded Corners 3">
                <a:extLst>
                  <a:ext uri="{FF2B5EF4-FFF2-40B4-BE49-F238E27FC236}">
                    <a16:creationId xmlns="" xmlns:a16="http://schemas.microsoft.com/office/drawing/2014/main" id="{7F7F8175-0D66-47CF-87AE-21DE25AE7069}"/>
                  </a:ext>
                </a:extLst>
              </p:cNvPr>
              <p:cNvSpPr/>
              <p:nvPr/>
            </p:nvSpPr>
            <p:spPr>
              <a:xfrm>
                <a:off x="190625" y="1556792"/>
                <a:ext cx="8784976" cy="4896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sz="2000" dirty="0">
                    <a:solidFill>
                      <a:schemeClr val="tx1">
                        <a:lumMod val="95000"/>
                        <a:lumOff val="5000"/>
                      </a:schemeClr>
                    </a:solidFill>
                  </a:rPr>
                  <a:t>As in simple linear regression, we use </a:t>
                </a:r>
                <a:r>
                  <a:rPr lang="en-US" sz="2000" dirty="0" smtClean="0">
                    <a:solidFill>
                      <a:schemeClr val="tx1">
                        <a:lumMod val="95000"/>
                        <a:lumOff val="5000"/>
                      </a:schemeClr>
                    </a:solidFill>
                  </a:rPr>
                  <a:t>RMSE </a:t>
                </a:r>
                <a:r>
                  <a:rPr lang="en-US" sz="2000" dirty="0">
                    <a:solidFill>
                      <a:schemeClr val="tx1">
                        <a:lumMod val="95000"/>
                        <a:lumOff val="5000"/>
                      </a:schemeClr>
                    </a:solidFill>
                  </a:rPr>
                  <a:t>and </a:t>
                </a:r>
                <a14:m>
                  <m:oMath xmlns:m="http://schemas.openxmlformats.org/officeDocument/2006/math">
                    <m:sSup>
                      <m:sSupPr>
                        <m:ctrlPr>
                          <a:rPr lang="en-US" sz="2000" b="0" i="1" smtClean="0">
                            <a:solidFill>
                              <a:schemeClr val="tx1">
                                <a:lumMod val="95000"/>
                                <a:lumOff val="5000"/>
                              </a:schemeClr>
                            </a:solidFill>
                            <a:latin typeface="Cambria Math" panose="02040503050406030204" pitchFamily="18" charset="0"/>
                          </a:rPr>
                        </m:ctrlPr>
                      </m:sSupPr>
                      <m:e>
                        <m:r>
                          <a:rPr lang="en-US" sz="2000" b="0" i="1" smtClean="0">
                            <a:solidFill>
                              <a:schemeClr val="tx1">
                                <a:lumMod val="95000"/>
                                <a:lumOff val="5000"/>
                              </a:schemeClr>
                            </a:solidFill>
                            <a:latin typeface="Cambria Math" panose="02040503050406030204" pitchFamily="18" charset="0"/>
                          </a:rPr>
                          <m:t>𝑅</m:t>
                        </m:r>
                      </m:e>
                      <m:sup>
                        <m:r>
                          <a:rPr lang="en-US" sz="2000" b="0" i="1" smtClean="0">
                            <a:solidFill>
                              <a:schemeClr val="tx1">
                                <a:lumMod val="95000"/>
                                <a:lumOff val="5000"/>
                              </a:schemeClr>
                            </a:solidFill>
                            <a:latin typeface="Cambria Math" panose="02040503050406030204" pitchFamily="18" charset="0"/>
                          </a:rPr>
                          <m:t>2</m:t>
                        </m:r>
                      </m:sup>
                    </m:sSup>
                  </m:oMath>
                </a14:m>
                <a:r>
                  <a:rPr lang="en-US" sz="2000" dirty="0">
                    <a:solidFill>
                      <a:schemeClr val="tx1">
                        <a:lumMod val="95000"/>
                        <a:lumOff val="5000"/>
                      </a:schemeClr>
                    </a:solidFill>
                  </a:rPr>
                  <a:t> for multiple linear regression as well</a:t>
                </a:r>
              </a:p>
              <a:p>
                <a:pPr marL="342900" indent="-342900">
                  <a:buFont typeface="Wingdings" panose="05000000000000000000" pitchFamily="2" charset="2"/>
                  <a:buChar char="Ø"/>
                </a:pPr>
                <a:r>
                  <a:rPr lang="en-US" sz="2000" dirty="0">
                    <a:solidFill>
                      <a:schemeClr val="tx1">
                        <a:lumMod val="95000"/>
                        <a:lumOff val="5000"/>
                      </a:schemeClr>
                    </a:solidFill>
                  </a:rPr>
                  <a:t>In simple regression, </a:t>
                </a:r>
                <a14:m>
                  <m:oMath xmlns:m="http://schemas.openxmlformats.org/officeDocument/2006/math">
                    <m:sSup>
                      <m:sSupPr>
                        <m:ctrlPr>
                          <a:rPr lang="en-US" sz="2000" b="0" i="1" smtClean="0">
                            <a:solidFill>
                              <a:schemeClr val="tx1">
                                <a:lumMod val="95000"/>
                                <a:lumOff val="5000"/>
                              </a:schemeClr>
                            </a:solidFill>
                            <a:latin typeface="Cambria Math" panose="02040503050406030204" pitchFamily="18" charset="0"/>
                          </a:rPr>
                        </m:ctrlPr>
                      </m:sSupPr>
                      <m:e>
                        <m:r>
                          <a:rPr lang="en-US" sz="2000" b="0" i="1" smtClean="0">
                            <a:solidFill>
                              <a:schemeClr val="tx1">
                                <a:lumMod val="95000"/>
                                <a:lumOff val="5000"/>
                              </a:schemeClr>
                            </a:solidFill>
                            <a:latin typeface="Cambria Math" panose="02040503050406030204" pitchFamily="18" charset="0"/>
                          </a:rPr>
                          <m:t>𝑅</m:t>
                        </m:r>
                      </m:e>
                      <m:sup>
                        <m:r>
                          <a:rPr lang="en-US" sz="2000" b="0" i="1" smtClean="0">
                            <a:solidFill>
                              <a:schemeClr val="tx1">
                                <a:lumMod val="95000"/>
                                <a:lumOff val="5000"/>
                              </a:schemeClr>
                            </a:solidFill>
                            <a:latin typeface="Cambria Math" panose="02040503050406030204" pitchFamily="18" charset="0"/>
                          </a:rPr>
                          <m:t>2</m:t>
                        </m:r>
                      </m:sup>
                    </m:sSup>
                  </m:oMath>
                </a14:m>
                <a:r>
                  <a:rPr lang="en-US" sz="2000" dirty="0">
                    <a:solidFill>
                      <a:schemeClr val="tx1">
                        <a:lumMod val="95000"/>
                        <a:lumOff val="5000"/>
                      </a:schemeClr>
                    </a:solidFill>
                  </a:rPr>
                  <a:t> is the square of the correlation of the response and the variable</a:t>
                </a:r>
              </a:p>
              <a:p>
                <a:pPr marL="342900" indent="-342900">
                  <a:buFont typeface="Wingdings" panose="05000000000000000000" pitchFamily="2" charset="2"/>
                  <a:buChar char="Ø"/>
                </a:pPr>
                <a:r>
                  <a:rPr lang="en-US" sz="2000" dirty="0">
                    <a:solidFill>
                      <a:schemeClr val="tx1">
                        <a:lumMod val="95000"/>
                        <a:lumOff val="5000"/>
                      </a:schemeClr>
                    </a:solidFill>
                  </a:rPr>
                  <a:t>In multiple linear regression, it turns out that it equals </a:t>
                </a:r>
                <a14:m>
                  <m:oMath xmlns:m="http://schemas.openxmlformats.org/officeDocument/2006/math">
                    <m:r>
                      <a:rPr lang="en-US" sz="2000" b="0" i="1" smtClean="0">
                        <a:solidFill>
                          <a:schemeClr val="tx1">
                            <a:lumMod val="95000"/>
                            <a:lumOff val="5000"/>
                          </a:schemeClr>
                        </a:solidFill>
                        <a:latin typeface="Cambria Math" panose="02040503050406030204" pitchFamily="18" charset="0"/>
                      </a:rPr>
                      <m:t>𝐶𝑜𝑟</m:t>
                    </m:r>
                    <m:sSup>
                      <m:sSupPr>
                        <m:ctrlPr>
                          <a:rPr lang="en-US" sz="2000" b="0" i="1" smtClean="0">
                            <a:solidFill>
                              <a:schemeClr val="tx1">
                                <a:lumMod val="95000"/>
                                <a:lumOff val="5000"/>
                              </a:schemeClr>
                            </a:solidFill>
                            <a:latin typeface="Cambria Math" panose="02040503050406030204" pitchFamily="18" charset="0"/>
                          </a:rPr>
                        </m:ctrlPr>
                      </m:sSupPr>
                      <m:e>
                        <m:d>
                          <m:dPr>
                            <m:ctrlPr>
                              <a:rPr lang="en-US" sz="2000" b="0" i="1" smtClean="0">
                                <a:solidFill>
                                  <a:schemeClr val="tx1">
                                    <a:lumMod val="95000"/>
                                    <a:lumOff val="5000"/>
                                  </a:schemeClr>
                                </a:solidFill>
                                <a:latin typeface="Cambria Math" panose="02040503050406030204" pitchFamily="18" charset="0"/>
                              </a:rPr>
                            </m:ctrlPr>
                          </m:dPr>
                          <m:e>
                            <m:r>
                              <a:rPr lang="en-US" sz="2000" b="0" i="1" smtClean="0">
                                <a:solidFill>
                                  <a:schemeClr val="tx1">
                                    <a:lumMod val="95000"/>
                                    <a:lumOff val="5000"/>
                                  </a:schemeClr>
                                </a:solidFill>
                                <a:latin typeface="Cambria Math" panose="02040503050406030204" pitchFamily="18" charset="0"/>
                              </a:rPr>
                              <m:t>𝑌</m:t>
                            </m:r>
                            <m:r>
                              <a:rPr lang="en-US" sz="2000" b="0" i="1" smtClean="0">
                                <a:solidFill>
                                  <a:schemeClr val="tx1">
                                    <a:lumMod val="95000"/>
                                    <a:lumOff val="5000"/>
                                  </a:schemeClr>
                                </a:solidFill>
                                <a:latin typeface="Cambria Math" panose="02040503050406030204" pitchFamily="18" charset="0"/>
                              </a:rPr>
                              <m:t>, </m:t>
                            </m:r>
                            <m:acc>
                              <m:accPr>
                                <m:chr m:val="̂"/>
                                <m:ctrlPr>
                                  <a:rPr lang="en-US" sz="2000" b="0" i="1" smtClean="0">
                                    <a:solidFill>
                                      <a:schemeClr val="tx1">
                                        <a:lumMod val="95000"/>
                                        <a:lumOff val="5000"/>
                                      </a:schemeClr>
                                    </a:solidFill>
                                    <a:latin typeface="Cambria Math" panose="02040503050406030204" pitchFamily="18" charset="0"/>
                                  </a:rPr>
                                </m:ctrlPr>
                              </m:accPr>
                              <m:e>
                                <m:r>
                                  <a:rPr lang="en-US" sz="2000" b="0" i="1" smtClean="0">
                                    <a:solidFill>
                                      <a:schemeClr val="tx1">
                                        <a:lumMod val="95000"/>
                                        <a:lumOff val="5000"/>
                                      </a:schemeClr>
                                    </a:solidFill>
                                    <a:latin typeface="Cambria Math" panose="02040503050406030204" pitchFamily="18" charset="0"/>
                                  </a:rPr>
                                  <m:t>𝑌</m:t>
                                </m:r>
                              </m:e>
                            </m:acc>
                          </m:e>
                        </m:d>
                      </m:e>
                      <m:sup>
                        <m:r>
                          <a:rPr lang="en-US" sz="2000" b="0" i="1" smtClean="0">
                            <a:solidFill>
                              <a:schemeClr val="tx1">
                                <a:lumMod val="95000"/>
                                <a:lumOff val="5000"/>
                              </a:schemeClr>
                            </a:solidFill>
                            <a:latin typeface="Cambria Math" panose="02040503050406030204" pitchFamily="18" charset="0"/>
                          </a:rPr>
                          <m:t>2</m:t>
                        </m:r>
                      </m:sup>
                    </m:sSup>
                  </m:oMath>
                </a14:m>
                <a:r>
                  <a:rPr lang="en-US" sz="2000" dirty="0">
                    <a:solidFill>
                      <a:schemeClr val="tx1">
                        <a:lumMod val="95000"/>
                        <a:lumOff val="5000"/>
                      </a:schemeClr>
                    </a:solidFill>
                  </a:rPr>
                  <a:t>, the square of the correlation between the response and the fitted model</a:t>
                </a:r>
              </a:p>
              <a:p>
                <a:pPr marL="342900" indent="-342900">
                  <a:buFont typeface="Wingdings" panose="05000000000000000000" pitchFamily="2" charset="2"/>
                  <a:buChar char="Ø"/>
                </a:pPr>
                <a:r>
                  <a:rPr lang="en-US" sz="2000" dirty="0">
                    <a:solidFill>
                      <a:schemeClr val="tx1">
                        <a:lumMod val="95000"/>
                        <a:lumOff val="5000"/>
                      </a:schemeClr>
                    </a:solidFill>
                  </a:rPr>
                  <a:t>In fact, one property of the fitted model is that it maximizes this correlation among all possible linear models</a:t>
                </a:r>
              </a:p>
              <a:p>
                <a:pPr marL="342900" indent="-342900">
                  <a:buFont typeface="Wingdings" panose="05000000000000000000" pitchFamily="2" charset="2"/>
                  <a:buChar char="Ø"/>
                </a:pPr>
                <a14:m>
                  <m:oMath xmlns:m="http://schemas.openxmlformats.org/officeDocument/2006/math">
                    <m:sSup>
                      <m:sSupPr>
                        <m:ctrlPr>
                          <a:rPr lang="en-US" sz="2000" b="0" i="1" smtClean="0">
                            <a:solidFill>
                              <a:schemeClr val="tx1">
                                <a:lumMod val="95000"/>
                                <a:lumOff val="5000"/>
                              </a:schemeClr>
                            </a:solidFill>
                            <a:latin typeface="Cambria Math" panose="02040503050406030204" pitchFamily="18" charset="0"/>
                          </a:rPr>
                        </m:ctrlPr>
                      </m:sSupPr>
                      <m:e>
                        <m:r>
                          <a:rPr lang="en-US" sz="2000" b="0" i="1" smtClean="0">
                            <a:solidFill>
                              <a:schemeClr val="tx1">
                                <a:lumMod val="95000"/>
                                <a:lumOff val="5000"/>
                              </a:schemeClr>
                            </a:solidFill>
                            <a:latin typeface="Cambria Math" panose="02040503050406030204" pitchFamily="18" charset="0"/>
                          </a:rPr>
                          <m:t>𝑅</m:t>
                        </m:r>
                      </m:e>
                      <m:sup>
                        <m:r>
                          <a:rPr lang="en-US" sz="2000" b="0" i="1" smtClean="0">
                            <a:solidFill>
                              <a:schemeClr val="tx1">
                                <a:lumMod val="95000"/>
                                <a:lumOff val="5000"/>
                              </a:schemeClr>
                            </a:solidFill>
                            <a:latin typeface="Cambria Math" panose="02040503050406030204" pitchFamily="18" charset="0"/>
                          </a:rPr>
                          <m:t>2</m:t>
                        </m:r>
                      </m:sup>
                    </m:sSup>
                    <m:r>
                      <a:rPr lang="en-US" sz="2000" b="0" i="1" smtClean="0">
                        <a:solidFill>
                          <a:schemeClr val="tx1">
                            <a:lumMod val="95000"/>
                            <a:lumOff val="5000"/>
                          </a:schemeClr>
                        </a:solidFill>
                        <a:latin typeface="Cambria Math" panose="02040503050406030204" pitchFamily="18" charset="0"/>
                      </a:rPr>
                      <m:t>≈1</m:t>
                    </m:r>
                  </m:oMath>
                </a14:m>
                <a:r>
                  <a:rPr lang="en-US" sz="2000" dirty="0">
                    <a:solidFill>
                      <a:schemeClr val="tx1">
                        <a:lumMod val="95000"/>
                        <a:lumOff val="5000"/>
                      </a:schemeClr>
                    </a:solidFill>
                  </a:rPr>
                  <a:t> indicates that the model explains a large portion of the variance in the response variable.</a:t>
                </a:r>
              </a:p>
            </p:txBody>
          </p:sp>
        </mc:Choice>
        <mc:Fallback>
          <p:sp>
            <p:nvSpPr>
              <p:cNvPr id="4" name="Rectangle: Rounded Corners 3">
                <a:extLst>
                  <a:ext uri="{FF2B5EF4-FFF2-40B4-BE49-F238E27FC236}">
                    <a16:creationId xmlns="" xmlns:a16="http://schemas.microsoft.com/office/drawing/2014/main" xmlns:a14="http://schemas.microsoft.com/office/drawing/2010/main" id="{7F7F8175-0D66-47CF-87AE-21DE25AE7069}"/>
                  </a:ext>
                </a:extLst>
              </p:cNvPr>
              <p:cNvSpPr>
                <a:spLocks noRot="1" noChangeAspect="1" noMove="1" noResize="1" noEditPoints="1" noAdjustHandles="1" noChangeArrowheads="1" noChangeShapeType="1" noTextEdit="1"/>
              </p:cNvSpPr>
              <p:nvPr/>
            </p:nvSpPr>
            <p:spPr>
              <a:xfrm>
                <a:off x="190625" y="1556792"/>
                <a:ext cx="8784976" cy="4896544"/>
              </a:xfrm>
              <a:prstGeom prst="roundRect">
                <a:avLst/>
              </a:prstGeom>
              <a:blipFill rotWithShape="0">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091308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200" dirty="0"/>
              <a:t>MLR: Model Fit</a:t>
            </a:r>
            <a:endParaRPr lang="en-US" sz="3200" dirty="0">
              <a:solidFill>
                <a:schemeClr val="bg1"/>
              </a:solidFill>
            </a:endParaRPr>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 xmlns:a16="http://schemas.microsoft.com/office/drawing/2014/main" id="{7F7F8175-0D66-47CF-87AE-21DE25AE7069}"/>
                  </a:ext>
                </a:extLst>
              </p:cNvPr>
              <p:cNvSpPr/>
              <p:nvPr/>
            </p:nvSpPr>
            <p:spPr>
              <a:xfrm>
                <a:off x="190625" y="1844824"/>
                <a:ext cx="8784976"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sz="2000" dirty="0">
                    <a:solidFill>
                      <a:schemeClr val="tx1">
                        <a:lumMod val="95000"/>
                        <a:lumOff val="5000"/>
                      </a:schemeClr>
                    </a:solidFill>
                  </a:rPr>
                  <a:t>What is the </a:t>
                </a:r>
                <a14:m>
                  <m:oMath xmlns:m="http://schemas.openxmlformats.org/officeDocument/2006/math">
                    <m:sSup>
                      <m:sSupPr>
                        <m:ctrlPr>
                          <a:rPr lang="en-US" sz="2000" b="0" i="1" smtClean="0">
                            <a:solidFill>
                              <a:schemeClr val="tx1">
                                <a:lumMod val="95000"/>
                                <a:lumOff val="5000"/>
                              </a:schemeClr>
                            </a:solidFill>
                            <a:latin typeface="Cambria Math" panose="02040503050406030204" pitchFamily="18" charset="0"/>
                          </a:rPr>
                        </m:ctrlPr>
                      </m:sSupPr>
                      <m:e>
                        <m:r>
                          <a:rPr lang="en-US" sz="2000" b="0" i="1" smtClean="0">
                            <a:solidFill>
                              <a:schemeClr val="tx1">
                                <a:lumMod val="95000"/>
                                <a:lumOff val="5000"/>
                              </a:schemeClr>
                            </a:solidFill>
                            <a:latin typeface="Cambria Math" panose="02040503050406030204" pitchFamily="18" charset="0"/>
                          </a:rPr>
                          <m:t>𝑅</m:t>
                        </m:r>
                      </m:e>
                      <m:sup>
                        <m:r>
                          <a:rPr lang="en-US" sz="2000" b="0" i="1" smtClean="0">
                            <a:solidFill>
                              <a:schemeClr val="tx1">
                                <a:lumMod val="95000"/>
                                <a:lumOff val="5000"/>
                              </a:schemeClr>
                            </a:solidFill>
                            <a:latin typeface="Cambria Math" panose="02040503050406030204" pitchFamily="18" charset="0"/>
                          </a:rPr>
                          <m:t>2</m:t>
                        </m:r>
                      </m:sup>
                    </m:sSup>
                  </m:oMath>
                </a14:m>
                <a:r>
                  <a:rPr lang="en-US" sz="2000" dirty="0">
                    <a:solidFill>
                      <a:schemeClr val="tx1">
                        <a:lumMod val="95000"/>
                        <a:lumOff val="5000"/>
                      </a:schemeClr>
                    </a:solidFill>
                  </a:rPr>
                  <a:t> for Advertising example when we use all predictor variables</a:t>
                </a:r>
              </a:p>
            </p:txBody>
          </p:sp>
        </mc:Choice>
        <mc:Fallback xmlns="">
          <p:sp>
            <p:nvSpPr>
              <p:cNvPr id="4" name="Rectangle: Rounded Corners 3">
                <a:extLst>
                  <a:ext uri="{FF2B5EF4-FFF2-40B4-BE49-F238E27FC236}">
                    <a16:creationId xmlns:a16="http://schemas.microsoft.com/office/drawing/2014/main" id="{7F7F8175-0D66-47CF-87AE-21DE25AE7069}"/>
                  </a:ext>
                </a:extLst>
              </p:cNvPr>
              <p:cNvSpPr>
                <a:spLocks noRot="1" noChangeAspect="1" noMove="1" noResize="1" noEditPoints="1" noAdjustHandles="1" noChangeArrowheads="1" noChangeShapeType="1" noTextEdit="1"/>
              </p:cNvSpPr>
              <p:nvPr/>
            </p:nvSpPr>
            <p:spPr>
              <a:xfrm>
                <a:off x="190625" y="1844824"/>
                <a:ext cx="8784976" cy="1080120"/>
              </a:xfrm>
              <a:prstGeom prst="round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Rounded Corners 4">
                <a:extLst>
                  <a:ext uri="{FF2B5EF4-FFF2-40B4-BE49-F238E27FC236}">
                    <a16:creationId xmlns="" xmlns:a16="http://schemas.microsoft.com/office/drawing/2014/main" id="{E626BF25-3EBF-4FF8-9131-12F271CDEE74}"/>
                  </a:ext>
                </a:extLst>
              </p:cNvPr>
              <p:cNvSpPr/>
              <p:nvPr/>
            </p:nvSpPr>
            <p:spPr>
              <a:xfrm>
                <a:off x="179512" y="3149352"/>
                <a:ext cx="8784976" cy="7116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14:m>
                  <m:oMath xmlns:m="http://schemas.openxmlformats.org/officeDocument/2006/math">
                    <m:sSup>
                      <m:sSupPr>
                        <m:ctrlPr>
                          <a:rPr lang="en-US" sz="2000" b="0" i="1" smtClean="0">
                            <a:solidFill>
                              <a:schemeClr val="tx1">
                                <a:lumMod val="95000"/>
                                <a:lumOff val="5000"/>
                              </a:schemeClr>
                            </a:solidFill>
                            <a:latin typeface="Cambria Math" panose="02040503050406030204" pitchFamily="18" charset="0"/>
                          </a:rPr>
                        </m:ctrlPr>
                      </m:sSupPr>
                      <m:e>
                        <m:r>
                          <a:rPr lang="en-US" sz="2000" b="0" i="1" smtClean="0">
                            <a:solidFill>
                              <a:schemeClr val="tx1">
                                <a:lumMod val="95000"/>
                                <a:lumOff val="5000"/>
                              </a:schemeClr>
                            </a:solidFill>
                            <a:latin typeface="Cambria Math" panose="02040503050406030204" pitchFamily="18" charset="0"/>
                          </a:rPr>
                          <m:t>𝑅</m:t>
                        </m:r>
                      </m:e>
                      <m:sup>
                        <m:r>
                          <a:rPr lang="en-US" sz="2000" b="0" i="1" smtClean="0">
                            <a:solidFill>
                              <a:schemeClr val="tx1">
                                <a:lumMod val="95000"/>
                                <a:lumOff val="5000"/>
                              </a:schemeClr>
                            </a:solidFill>
                            <a:latin typeface="Cambria Math" panose="02040503050406030204" pitchFamily="18" charset="0"/>
                          </a:rPr>
                          <m:t>2</m:t>
                        </m:r>
                      </m:sup>
                    </m:sSup>
                  </m:oMath>
                </a14:m>
                <a:r>
                  <a:rPr lang="en-US" sz="2000" dirty="0">
                    <a:solidFill>
                      <a:schemeClr val="tx1">
                        <a:lumMod val="95000"/>
                        <a:lumOff val="5000"/>
                      </a:schemeClr>
                    </a:solidFill>
                  </a:rPr>
                  <a:t> in this case is 0.8972</a:t>
                </a:r>
              </a:p>
            </p:txBody>
          </p:sp>
        </mc:Choice>
        <mc:Fallback xmlns="">
          <p:sp>
            <p:nvSpPr>
              <p:cNvPr id="5" name="Rectangle: Rounded Corners 4">
                <a:extLst>
                  <a:ext uri="{FF2B5EF4-FFF2-40B4-BE49-F238E27FC236}">
                    <a16:creationId xmlns:a16="http://schemas.microsoft.com/office/drawing/2014/main" id="{E626BF25-3EBF-4FF8-9131-12F271CDEE74}"/>
                  </a:ext>
                </a:extLst>
              </p:cNvPr>
              <p:cNvSpPr>
                <a:spLocks noRot="1" noChangeAspect="1" noMove="1" noResize="1" noEditPoints="1" noAdjustHandles="1" noChangeArrowheads="1" noChangeShapeType="1" noTextEdit="1"/>
              </p:cNvSpPr>
              <p:nvPr/>
            </p:nvSpPr>
            <p:spPr>
              <a:xfrm>
                <a:off x="179512" y="3149352"/>
                <a:ext cx="8784976" cy="711696"/>
              </a:xfrm>
              <a:prstGeom prst="roundRect">
                <a:avLst/>
              </a:prstGeom>
              <a:blipFill>
                <a:blip r:embed="rId3"/>
                <a:stretch>
                  <a:fillRect l="-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Rounded Corners 5">
                <a:extLst>
                  <a:ext uri="{FF2B5EF4-FFF2-40B4-BE49-F238E27FC236}">
                    <a16:creationId xmlns="" xmlns:a16="http://schemas.microsoft.com/office/drawing/2014/main" id="{EB310FD2-7088-4C95-A077-CA9129A2BC91}"/>
                  </a:ext>
                </a:extLst>
              </p:cNvPr>
              <p:cNvSpPr/>
              <p:nvPr/>
            </p:nvSpPr>
            <p:spPr>
              <a:xfrm>
                <a:off x="107504" y="4149080"/>
                <a:ext cx="8784976" cy="2321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sz="2000" dirty="0">
                    <a:solidFill>
                      <a:schemeClr val="tx1">
                        <a:lumMod val="95000"/>
                        <a:lumOff val="5000"/>
                      </a:schemeClr>
                    </a:solidFill>
                  </a:rPr>
                  <a:t>Analyze </a:t>
                </a:r>
                <a14:m>
                  <m:oMath xmlns:m="http://schemas.openxmlformats.org/officeDocument/2006/math">
                    <m:sSup>
                      <m:sSupPr>
                        <m:ctrlPr>
                          <a:rPr lang="en-US" sz="2000" b="0" i="1" smtClean="0">
                            <a:solidFill>
                              <a:schemeClr val="tx1">
                                <a:lumMod val="95000"/>
                                <a:lumOff val="5000"/>
                              </a:schemeClr>
                            </a:solidFill>
                            <a:latin typeface="Cambria Math" panose="02040503050406030204" pitchFamily="18" charset="0"/>
                          </a:rPr>
                        </m:ctrlPr>
                      </m:sSupPr>
                      <m:e>
                        <m:r>
                          <a:rPr lang="en-US" sz="2000" b="0" i="1" smtClean="0">
                            <a:solidFill>
                              <a:schemeClr val="tx1">
                                <a:lumMod val="95000"/>
                                <a:lumOff val="5000"/>
                              </a:schemeClr>
                            </a:solidFill>
                            <a:latin typeface="Cambria Math" panose="02040503050406030204" pitchFamily="18" charset="0"/>
                          </a:rPr>
                          <m:t>𝑅</m:t>
                        </m:r>
                      </m:e>
                      <m:sup>
                        <m:r>
                          <a:rPr lang="en-US" sz="2000" b="0" i="1" smtClean="0">
                            <a:solidFill>
                              <a:schemeClr val="tx1">
                                <a:lumMod val="95000"/>
                                <a:lumOff val="5000"/>
                              </a:schemeClr>
                            </a:solidFill>
                            <a:latin typeface="Cambria Math" panose="02040503050406030204" pitchFamily="18" charset="0"/>
                          </a:rPr>
                          <m:t>2</m:t>
                        </m:r>
                      </m:sup>
                    </m:sSup>
                  </m:oMath>
                </a14:m>
                <a:r>
                  <a:rPr lang="en-US" sz="2000" dirty="0">
                    <a:solidFill>
                      <a:schemeClr val="tx1">
                        <a:lumMod val="95000"/>
                        <a:lumOff val="5000"/>
                      </a:schemeClr>
                    </a:solidFill>
                  </a:rPr>
                  <a:t> values for Advertising example using the following combinations of predictors: </a:t>
                </a:r>
              </a:p>
              <a:p>
                <a:pPr marL="800100" lvl="1" indent="-342900">
                  <a:buFont typeface="Wingdings" panose="05000000000000000000" pitchFamily="2" charset="2"/>
                  <a:buChar char="§"/>
                </a:pPr>
                <a:r>
                  <a:rPr lang="en-US" sz="2000" dirty="0">
                    <a:solidFill>
                      <a:schemeClr val="tx1">
                        <a:lumMod val="95000"/>
                        <a:lumOff val="5000"/>
                      </a:schemeClr>
                    </a:solidFill>
                  </a:rPr>
                  <a:t>TV, Radio</a:t>
                </a:r>
              </a:p>
              <a:p>
                <a:pPr marL="800100" lvl="1" indent="-342900">
                  <a:buFont typeface="Wingdings" panose="05000000000000000000" pitchFamily="2" charset="2"/>
                  <a:buChar char="§"/>
                </a:pPr>
                <a:r>
                  <a:rPr lang="en-US" sz="2000" dirty="0">
                    <a:solidFill>
                      <a:schemeClr val="tx1">
                        <a:lumMod val="95000"/>
                        <a:lumOff val="5000"/>
                      </a:schemeClr>
                    </a:solidFill>
                  </a:rPr>
                  <a:t>Newspaper</a:t>
                </a:r>
              </a:p>
              <a:p>
                <a:pPr marL="800100" lvl="1" indent="-342900">
                  <a:buFont typeface="Wingdings" panose="05000000000000000000" pitchFamily="2" charset="2"/>
                  <a:buChar char="§"/>
                </a:pPr>
                <a:r>
                  <a:rPr lang="en-US" sz="2000" dirty="0" err="1">
                    <a:solidFill>
                      <a:schemeClr val="tx1">
                        <a:lumMod val="95000"/>
                        <a:lumOff val="5000"/>
                      </a:schemeClr>
                    </a:solidFill>
                  </a:rPr>
                  <a:t>TV+Radio</a:t>
                </a:r>
                <a:endParaRPr lang="en-US" sz="2000" dirty="0">
                  <a:solidFill>
                    <a:schemeClr val="tx1">
                      <a:lumMod val="95000"/>
                      <a:lumOff val="5000"/>
                    </a:schemeClr>
                  </a:solidFill>
                </a:endParaRPr>
              </a:p>
              <a:p>
                <a:pPr marL="800100" lvl="1" indent="-342900">
                  <a:buFont typeface="Wingdings" panose="05000000000000000000" pitchFamily="2" charset="2"/>
                  <a:buChar char="§"/>
                </a:pPr>
                <a:r>
                  <a:rPr lang="en-US" sz="2000" dirty="0">
                    <a:solidFill>
                      <a:schemeClr val="tx1">
                        <a:lumMod val="95000"/>
                        <a:lumOff val="5000"/>
                      </a:schemeClr>
                    </a:solidFill>
                  </a:rPr>
                  <a:t>TV + Newspaper</a:t>
                </a:r>
              </a:p>
              <a:p>
                <a:pPr marL="800100" lvl="1" indent="-342900">
                  <a:buFont typeface="Wingdings" panose="05000000000000000000" pitchFamily="2" charset="2"/>
                  <a:buChar char="§"/>
                </a:pPr>
                <a:r>
                  <a:rPr lang="en-US" sz="2000" dirty="0">
                    <a:solidFill>
                      <a:schemeClr val="tx1">
                        <a:lumMod val="95000"/>
                        <a:lumOff val="5000"/>
                      </a:schemeClr>
                    </a:solidFill>
                  </a:rPr>
                  <a:t>Radio + Newspaper</a:t>
                </a:r>
              </a:p>
            </p:txBody>
          </p:sp>
        </mc:Choice>
        <mc:Fallback xmlns="">
          <p:sp>
            <p:nvSpPr>
              <p:cNvPr id="6" name="Rectangle: Rounded Corners 5">
                <a:extLst>
                  <a:ext uri="{FF2B5EF4-FFF2-40B4-BE49-F238E27FC236}">
                    <a16:creationId xmlns:a16="http://schemas.microsoft.com/office/drawing/2014/main" id="{EB310FD2-7088-4C95-A077-CA9129A2BC91}"/>
                  </a:ext>
                </a:extLst>
              </p:cNvPr>
              <p:cNvSpPr>
                <a:spLocks noRot="1" noChangeAspect="1" noMove="1" noResize="1" noEditPoints="1" noAdjustHandles="1" noChangeArrowheads="1" noChangeShapeType="1" noTextEdit="1"/>
              </p:cNvSpPr>
              <p:nvPr/>
            </p:nvSpPr>
            <p:spPr>
              <a:xfrm>
                <a:off x="107504" y="4149080"/>
                <a:ext cx="8784976" cy="2321024"/>
              </a:xfrm>
              <a:prstGeom prst="roundRect">
                <a:avLst/>
              </a:prstGeom>
              <a:blipFill>
                <a:blip r:embed="rId4"/>
                <a:stretch>
                  <a:fillRect b="-2344"/>
                </a:stretch>
              </a:blipFill>
            </p:spPr>
            <p:txBody>
              <a:bodyPr/>
              <a:lstStyle/>
              <a:p>
                <a:r>
                  <a:rPr lang="en-US">
                    <a:noFill/>
                  </a:rPr>
                  <a:t> </a:t>
                </a:r>
              </a:p>
            </p:txBody>
          </p:sp>
        </mc:Fallback>
      </mc:AlternateContent>
    </p:spTree>
    <p:extLst>
      <p:ext uri="{BB962C8B-B14F-4D97-AF65-F5344CB8AC3E}">
        <p14:creationId xmlns:p14="http://schemas.microsoft.com/office/powerpoint/2010/main" val="321170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200" dirty="0"/>
              <a:t>MLR: Model Fit</a:t>
            </a:r>
            <a:endParaRPr lang="en-US" sz="3200" dirty="0">
              <a:solidFill>
                <a:schemeClr val="bg1"/>
              </a:solidFill>
            </a:endParaRPr>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 xmlns:a16="http://schemas.microsoft.com/office/drawing/2014/main" id="{7F7F8175-0D66-47CF-87AE-21DE25AE7069}"/>
                  </a:ext>
                </a:extLst>
              </p:cNvPr>
              <p:cNvSpPr/>
              <p:nvPr/>
            </p:nvSpPr>
            <p:spPr>
              <a:xfrm>
                <a:off x="190625" y="1556792"/>
                <a:ext cx="8784976" cy="4896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sz="2000" dirty="0">
                    <a:solidFill>
                      <a:schemeClr val="tx1">
                        <a:lumMod val="95000"/>
                        <a:lumOff val="5000"/>
                      </a:schemeClr>
                    </a:solidFill>
                  </a:rPr>
                  <a:t>Observe that </a:t>
                </a:r>
                <a14:m>
                  <m:oMath xmlns:m="http://schemas.openxmlformats.org/officeDocument/2006/math">
                    <m:sSup>
                      <m:sSupPr>
                        <m:ctrlPr>
                          <a:rPr lang="en-US" sz="2000" b="0" i="1" smtClean="0">
                            <a:solidFill>
                              <a:schemeClr val="tx1">
                                <a:lumMod val="95000"/>
                                <a:lumOff val="5000"/>
                              </a:schemeClr>
                            </a:solidFill>
                            <a:latin typeface="Cambria Math" panose="02040503050406030204" pitchFamily="18" charset="0"/>
                          </a:rPr>
                        </m:ctrlPr>
                      </m:sSupPr>
                      <m:e>
                        <m:r>
                          <a:rPr lang="en-US" sz="2000" b="0" i="1" smtClean="0">
                            <a:solidFill>
                              <a:schemeClr val="tx1">
                                <a:lumMod val="95000"/>
                                <a:lumOff val="5000"/>
                              </a:schemeClr>
                            </a:solidFill>
                            <a:latin typeface="Cambria Math" panose="02040503050406030204" pitchFamily="18" charset="0"/>
                          </a:rPr>
                          <m:t>𝑅</m:t>
                        </m:r>
                      </m:e>
                      <m:sup>
                        <m:r>
                          <a:rPr lang="en-US" sz="2000" b="0" i="1" smtClean="0">
                            <a:solidFill>
                              <a:schemeClr val="tx1">
                                <a:lumMod val="95000"/>
                                <a:lumOff val="5000"/>
                              </a:schemeClr>
                            </a:solidFill>
                            <a:latin typeface="Cambria Math" panose="02040503050406030204" pitchFamily="18" charset="0"/>
                          </a:rPr>
                          <m:t>2</m:t>
                        </m:r>
                      </m:sup>
                    </m:sSup>
                  </m:oMath>
                </a14:m>
                <a:r>
                  <a:rPr lang="en-US" sz="2000" dirty="0">
                    <a:solidFill>
                      <a:schemeClr val="tx1">
                        <a:lumMod val="95000"/>
                        <a:lumOff val="5000"/>
                      </a:schemeClr>
                    </a:solidFill>
                  </a:rPr>
                  <a:t> always </a:t>
                </a:r>
                <a:r>
                  <a:rPr lang="en-US" sz="2000" dirty="0" smtClean="0">
                    <a:solidFill>
                      <a:schemeClr val="tx1">
                        <a:lumMod val="95000"/>
                        <a:lumOff val="5000"/>
                      </a:schemeClr>
                    </a:solidFill>
                  </a:rPr>
                  <a:t>increases </a:t>
                </a:r>
                <a:r>
                  <a:rPr lang="en-US" sz="2000" dirty="0">
                    <a:solidFill>
                      <a:schemeClr val="tx1">
                        <a:lumMod val="95000"/>
                        <a:lumOff val="5000"/>
                      </a:schemeClr>
                    </a:solidFill>
                  </a:rPr>
                  <a:t>when more variables are added to the model, even if those variables are only weakly associated with the response</a:t>
                </a:r>
              </a:p>
              <a:p>
                <a:pPr marL="342900" indent="-342900">
                  <a:buFont typeface="Wingdings" panose="05000000000000000000" pitchFamily="2" charset="2"/>
                  <a:buChar char="Ø"/>
                </a:pPr>
                <a:r>
                  <a:rPr lang="en-US" sz="2000" dirty="0">
                    <a:solidFill>
                      <a:schemeClr val="tx1">
                        <a:lumMod val="95000"/>
                        <a:lumOff val="5000"/>
                      </a:schemeClr>
                    </a:solidFill>
                  </a:rPr>
                  <a:t>This is due to the fact that adding another variable to the least squares equations must allow us to fit the training data more accurately</a:t>
                </a:r>
              </a:p>
              <a:p>
                <a:pPr marL="342900" indent="-342900">
                  <a:buFont typeface="Wingdings" panose="05000000000000000000" pitchFamily="2" charset="2"/>
                  <a:buChar char="Ø"/>
                </a:pPr>
                <a:r>
                  <a:rPr lang="en-US" sz="2000" dirty="0">
                    <a:solidFill>
                      <a:schemeClr val="tx1">
                        <a:lumMod val="95000"/>
                        <a:lumOff val="5000"/>
                      </a:schemeClr>
                    </a:solidFill>
                  </a:rPr>
                  <a:t>Observe that adding newspaper advertising to the model containing only TV and Radio advertising leads to just a tiny increase in </a:t>
                </a:r>
                <a14:m>
                  <m:oMath xmlns:m="http://schemas.openxmlformats.org/officeDocument/2006/math">
                    <m:sSup>
                      <m:sSupPr>
                        <m:ctrlPr>
                          <a:rPr lang="en-US" sz="2000" b="0" i="1" smtClean="0">
                            <a:solidFill>
                              <a:schemeClr val="tx1">
                                <a:lumMod val="95000"/>
                                <a:lumOff val="5000"/>
                              </a:schemeClr>
                            </a:solidFill>
                            <a:latin typeface="Cambria Math" panose="02040503050406030204" pitchFamily="18" charset="0"/>
                          </a:rPr>
                        </m:ctrlPr>
                      </m:sSupPr>
                      <m:e>
                        <m:r>
                          <a:rPr lang="en-US" sz="2000" b="0" i="1" smtClean="0">
                            <a:solidFill>
                              <a:schemeClr val="tx1">
                                <a:lumMod val="95000"/>
                                <a:lumOff val="5000"/>
                              </a:schemeClr>
                            </a:solidFill>
                            <a:latin typeface="Cambria Math" panose="02040503050406030204" pitchFamily="18" charset="0"/>
                          </a:rPr>
                          <m:t>𝑅</m:t>
                        </m:r>
                      </m:e>
                      <m:sup>
                        <m:r>
                          <a:rPr lang="en-US" sz="2000" b="0" i="1" smtClean="0">
                            <a:solidFill>
                              <a:schemeClr val="tx1">
                                <a:lumMod val="95000"/>
                                <a:lumOff val="5000"/>
                              </a:schemeClr>
                            </a:solidFill>
                            <a:latin typeface="Cambria Math" panose="02040503050406030204" pitchFamily="18" charset="0"/>
                          </a:rPr>
                          <m:t>2</m:t>
                        </m:r>
                      </m:sup>
                    </m:sSup>
                  </m:oMath>
                </a14:m>
                <a:r>
                  <a:rPr lang="en-US" sz="2000" dirty="0">
                    <a:solidFill>
                      <a:schemeClr val="tx1">
                        <a:lumMod val="95000"/>
                        <a:lumOff val="5000"/>
                      </a:schemeClr>
                    </a:solidFill>
                  </a:rPr>
                  <a:t> provides additional evidence that newspaper can be dropped from the model </a:t>
                </a:r>
              </a:p>
            </p:txBody>
          </p:sp>
        </mc:Choice>
        <mc:Fallback xmlns="">
          <p:sp>
            <p:nvSpPr>
              <p:cNvPr id="4" name="Rectangle: Rounded Corners 3">
                <a:extLst>
                  <a:ext uri="{FF2B5EF4-FFF2-40B4-BE49-F238E27FC236}">
                    <a16:creationId xmlns:a16="http://schemas.microsoft.com/office/drawing/2014/main" xmlns="" xmlns:a14="http://schemas.microsoft.com/office/drawing/2010/main" id="{7F7F8175-0D66-47CF-87AE-21DE25AE7069}"/>
                  </a:ext>
                </a:extLst>
              </p:cNvPr>
              <p:cNvSpPr>
                <a:spLocks noRot="1" noChangeAspect="1" noMove="1" noResize="1" noEditPoints="1" noAdjustHandles="1" noChangeArrowheads="1" noChangeShapeType="1" noTextEdit="1"/>
              </p:cNvSpPr>
              <p:nvPr/>
            </p:nvSpPr>
            <p:spPr>
              <a:xfrm>
                <a:off x="190625" y="1556792"/>
                <a:ext cx="8784976" cy="4896544"/>
              </a:xfrm>
              <a:prstGeom prst="roundRect">
                <a:avLst/>
              </a:prstGeom>
              <a:blipFill rotWithShape="0">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86305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200" dirty="0"/>
              <a:t>MLR: Model Fit</a:t>
            </a:r>
            <a:endParaRPr lang="en-US" sz="3200" dirty="0">
              <a:solidFill>
                <a:schemeClr val="bg1"/>
              </a:solidFill>
            </a:endParaRPr>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 xmlns:a16="http://schemas.microsoft.com/office/drawing/2014/main" id="{7F7F8175-0D66-47CF-87AE-21DE25AE7069}"/>
                  </a:ext>
                </a:extLst>
              </p:cNvPr>
              <p:cNvSpPr/>
              <p:nvPr/>
            </p:nvSpPr>
            <p:spPr>
              <a:xfrm>
                <a:off x="190625" y="1556792"/>
                <a:ext cx="8784976" cy="4896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sz="2000" dirty="0">
                    <a:solidFill>
                      <a:schemeClr val="tx1">
                        <a:lumMod val="95000"/>
                        <a:lumOff val="5000"/>
                      </a:schemeClr>
                    </a:solidFill>
                  </a:rPr>
                  <a:t>Essentially, newspaper provides no real improvement in the model fit to the training samples, and its inclusion will likely lead to poor results on independent test samples due to over fitting</a:t>
                </a:r>
              </a:p>
              <a:p>
                <a:pPr marL="342900" indent="-342900">
                  <a:buFont typeface="Wingdings" panose="05000000000000000000" pitchFamily="2" charset="2"/>
                  <a:buChar char="Ø"/>
                </a:pPr>
                <a:r>
                  <a:rPr lang="en-US" sz="2000" dirty="0">
                    <a:solidFill>
                      <a:schemeClr val="tx1">
                        <a:lumMod val="95000"/>
                        <a:lumOff val="5000"/>
                      </a:schemeClr>
                    </a:solidFill>
                  </a:rPr>
                  <a:t>Observe that adding radio to </a:t>
                </a:r>
                <a14:m>
                  <m:oMath xmlns:m="http://schemas.openxmlformats.org/officeDocument/2006/math">
                    <m:r>
                      <a:rPr lang="en-US" sz="2000" b="0" i="1" smtClean="0">
                        <a:solidFill>
                          <a:schemeClr val="tx1">
                            <a:lumMod val="95000"/>
                            <a:lumOff val="5000"/>
                          </a:schemeClr>
                        </a:solidFill>
                        <a:latin typeface="Cambria Math" panose="02040503050406030204" pitchFamily="18" charset="0"/>
                      </a:rPr>
                      <m:t>𝑠𝑎𝑙𝑒𝑠</m:t>
                    </m:r>
                    <m:r>
                      <a:rPr lang="en-US" sz="2000" b="0" i="1" smtClean="0">
                        <a:solidFill>
                          <a:schemeClr val="tx1">
                            <a:lumMod val="95000"/>
                            <a:lumOff val="5000"/>
                          </a:schemeClr>
                        </a:solidFill>
                        <a:latin typeface="Cambria Math" panose="02040503050406030204" pitchFamily="18" charset="0"/>
                      </a:rPr>
                      <m:t>≈</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0</m:t>
                        </m:r>
                      </m:sub>
                    </m:sSub>
                    <m:r>
                      <a:rPr lang="en-US" sz="2000" b="0" i="1" smtClean="0">
                        <a:solidFill>
                          <a:schemeClr val="tx1">
                            <a:lumMod val="95000"/>
                            <a:lumOff val="5000"/>
                          </a:schemeClr>
                        </a:solidFill>
                        <a:latin typeface="Cambria Math" panose="02040503050406030204" pitchFamily="18" charset="0"/>
                      </a:rPr>
                      <m:t>+</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1</m:t>
                        </m:r>
                      </m:sub>
                    </m:sSub>
                    <m:r>
                      <a:rPr lang="en-US" sz="2000" b="0" i="1" smtClean="0">
                        <a:solidFill>
                          <a:schemeClr val="tx1">
                            <a:lumMod val="95000"/>
                            <a:lumOff val="5000"/>
                          </a:schemeClr>
                        </a:solidFill>
                        <a:latin typeface="Cambria Math" panose="02040503050406030204" pitchFamily="18" charset="0"/>
                      </a:rPr>
                      <m:t>×</m:t>
                    </m:r>
                    <m:r>
                      <a:rPr lang="en-US" sz="2000" b="0" i="1" smtClean="0">
                        <a:solidFill>
                          <a:schemeClr val="tx1">
                            <a:lumMod val="95000"/>
                            <a:lumOff val="5000"/>
                          </a:schemeClr>
                        </a:solidFill>
                        <a:latin typeface="Cambria Math" panose="02040503050406030204" pitchFamily="18" charset="0"/>
                      </a:rPr>
                      <m:t>𝑇𝑉</m:t>
                    </m:r>
                  </m:oMath>
                </a14:m>
                <a:r>
                  <a:rPr lang="en-US" sz="2000" dirty="0">
                    <a:solidFill>
                      <a:schemeClr val="tx1">
                        <a:lumMod val="95000"/>
                        <a:lumOff val="5000"/>
                      </a:schemeClr>
                    </a:solidFill>
                  </a:rPr>
                  <a:t> improves </a:t>
                </a:r>
                <a14:m>
                  <m:oMath xmlns:m="http://schemas.openxmlformats.org/officeDocument/2006/math">
                    <m:sSup>
                      <m:sSupPr>
                        <m:ctrlPr>
                          <a:rPr lang="en-US" sz="2000" b="0" i="1" smtClean="0">
                            <a:solidFill>
                              <a:schemeClr val="tx1">
                                <a:lumMod val="95000"/>
                                <a:lumOff val="5000"/>
                              </a:schemeClr>
                            </a:solidFill>
                            <a:latin typeface="Cambria Math" panose="02040503050406030204" pitchFamily="18" charset="0"/>
                          </a:rPr>
                        </m:ctrlPr>
                      </m:sSupPr>
                      <m:e>
                        <m:r>
                          <a:rPr lang="en-US" sz="2000" b="0" i="1" smtClean="0">
                            <a:solidFill>
                              <a:schemeClr val="tx1">
                                <a:lumMod val="95000"/>
                                <a:lumOff val="5000"/>
                              </a:schemeClr>
                            </a:solidFill>
                            <a:latin typeface="Cambria Math" panose="02040503050406030204" pitchFamily="18" charset="0"/>
                          </a:rPr>
                          <m:t>𝑅</m:t>
                        </m:r>
                      </m:e>
                      <m:sup>
                        <m:r>
                          <a:rPr lang="en-US" sz="2000" b="0" i="1" smtClean="0">
                            <a:solidFill>
                              <a:schemeClr val="tx1">
                                <a:lumMod val="95000"/>
                                <a:lumOff val="5000"/>
                              </a:schemeClr>
                            </a:solidFill>
                            <a:latin typeface="Cambria Math" panose="02040503050406030204" pitchFamily="18" charset="0"/>
                          </a:rPr>
                          <m:t>2</m:t>
                        </m:r>
                      </m:sup>
                    </m:sSup>
                    <m:r>
                      <a:rPr lang="en-US" sz="2000" b="0" i="1" smtClean="0">
                        <a:solidFill>
                          <a:schemeClr val="tx1">
                            <a:lumMod val="95000"/>
                            <a:lumOff val="5000"/>
                          </a:schemeClr>
                        </a:solidFill>
                        <a:latin typeface="Cambria Math" panose="02040503050406030204" pitchFamily="18" charset="0"/>
                      </a:rPr>
                      <m:t> </m:t>
                    </m:r>
                  </m:oMath>
                </a14:m>
                <a:r>
                  <a:rPr lang="en-US" sz="2000" dirty="0">
                    <a:solidFill>
                      <a:schemeClr val="tx1">
                        <a:lumMod val="95000"/>
                        <a:lumOff val="5000"/>
                      </a:schemeClr>
                    </a:solidFill>
                  </a:rPr>
                  <a:t>substantially</a:t>
                </a:r>
              </a:p>
              <a:p>
                <a:pPr marL="342900" indent="-342900">
                  <a:buFont typeface="Wingdings" panose="05000000000000000000" pitchFamily="2" charset="2"/>
                  <a:buChar char="Ø"/>
                </a:pPr>
                <a:r>
                  <a:rPr lang="en-US" sz="2000" dirty="0">
                    <a:solidFill>
                      <a:schemeClr val="tx1">
                        <a:lumMod val="95000"/>
                        <a:lumOff val="5000"/>
                      </a:schemeClr>
                    </a:solidFill>
                  </a:rPr>
                  <a:t>This shows that TV + Radio model predicts sales substantially better than one that uses only TV</a:t>
                </a:r>
              </a:p>
            </p:txBody>
          </p:sp>
        </mc:Choice>
        <mc:Fallback xmlns="">
          <p:sp>
            <p:nvSpPr>
              <p:cNvPr id="4" name="Rectangle: Rounded Corners 3">
                <a:extLst>
                  <a:ext uri="{FF2B5EF4-FFF2-40B4-BE49-F238E27FC236}">
                    <a16:creationId xmlns:a16="http://schemas.microsoft.com/office/drawing/2014/main" id="{7F7F8175-0D66-47CF-87AE-21DE25AE7069}"/>
                  </a:ext>
                </a:extLst>
              </p:cNvPr>
              <p:cNvSpPr>
                <a:spLocks noRot="1" noChangeAspect="1" noMove="1" noResize="1" noEditPoints="1" noAdjustHandles="1" noChangeArrowheads="1" noChangeShapeType="1" noTextEdit="1"/>
              </p:cNvSpPr>
              <p:nvPr/>
            </p:nvSpPr>
            <p:spPr>
              <a:xfrm>
                <a:off x="190625" y="1556792"/>
                <a:ext cx="8784976" cy="4896544"/>
              </a:xfrm>
              <a:prstGeom prst="round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6746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200" dirty="0">
                <a:solidFill>
                  <a:schemeClr val="bg1"/>
                </a:solidFill>
              </a:rPr>
              <a:t>Exte</a:t>
            </a:r>
            <a:r>
              <a:rPr lang="en-US" sz="3200" dirty="0"/>
              <a:t>nsion of the linear model</a:t>
            </a:r>
            <a:endParaRPr lang="en-US" sz="3200" dirty="0">
              <a:solidFill>
                <a:schemeClr val="bg1"/>
              </a:solidFill>
            </a:endParaRPr>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 xmlns:a16="http://schemas.microsoft.com/office/drawing/2014/main" id="{7F7F8175-0D66-47CF-87AE-21DE25AE7069}"/>
                  </a:ext>
                </a:extLst>
              </p:cNvPr>
              <p:cNvSpPr/>
              <p:nvPr/>
            </p:nvSpPr>
            <p:spPr>
              <a:xfrm>
                <a:off x="190625" y="1556792"/>
                <a:ext cx="8784976" cy="4896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sz="2000" dirty="0">
                    <a:solidFill>
                      <a:schemeClr val="tx1">
                        <a:lumMod val="95000"/>
                        <a:lumOff val="5000"/>
                      </a:schemeClr>
                    </a:solidFill>
                  </a:rPr>
                  <a:t>Recall our multiple linear regression equation</a:t>
                </a:r>
              </a:p>
              <a:p>
                <a:pPr/>
                <a14:m>
                  <m:oMathPara xmlns:m="http://schemas.openxmlformats.org/officeDocument/2006/math">
                    <m:oMathParaPr>
                      <m:jc m:val="centerGroup"/>
                    </m:oMathParaPr>
                    <m:oMath xmlns:m="http://schemas.openxmlformats.org/officeDocument/2006/math">
                      <m:r>
                        <a:rPr lang="en-US" sz="2000" b="0" i="1" smtClean="0">
                          <a:solidFill>
                            <a:schemeClr val="tx1">
                              <a:lumMod val="95000"/>
                              <a:lumOff val="5000"/>
                            </a:schemeClr>
                          </a:solidFill>
                          <a:latin typeface="Cambria Math" panose="02040503050406030204" pitchFamily="18" charset="0"/>
                        </a:rPr>
                        <m:t>𝑌</m:t>
                      </m:r>
                      <m:r>
                        <a:rPr lang="en-US" sz="2000" b="0" i="1" smtClean="0">
                          <a:solidFill>
                            <a:schemeClr val="tx1">
                              <a:lumMod val="95000"/>
                              <a:lumOff val="5000"/>
                            </a:schemeClr>
                          </a:solidFill>
                          <a:latin typeface="Cambria Math" panose="02040503050406030204" pitchFamily="18" charset="0"/>
                        </a:rPr>
                        <m:t>=</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0</m:t>
                          </m:r>
                        </m:sub>
                      </m:sSub>
                      <m:r>
                        <a:rPr lang="en-US" sz="2000" b="0" i="1" smtClean="0">
                          <a:solidFill>
                            <a:schemeClr val="tx1">
                              <a:lumMod val="95000"/>
                              <a:lumOff val="5000"/>
                            </a:schemeClr>
                          </a:solidFill>
                          <a:latin typeface="Cambria Math" panose="02040503050406030204" pitchFamily="18" charset="0"/>
                        </a:rPr>
                        <m:t>+</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1</m:t>
                          </m:r>
                        </m:sub>
                      </m:sSub>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𝑋</m:t>
                          </m:r>
                        </m:e>
                        <m:sub>
                          <m:r>
                            <a:rPr lang="en-US" sz="2000" b="0" i="1" smtClean="0">
                              <a:solidFill>
                                <a:schemeClr val="tx1">
                                  <a:lumMod val="95000"/>
                                  <a:lumOff val="5000"/>
                                </a:schemeClr>
                              </a:solidFill>
                              <a:latin typeface="Cambria Math" panose="02040503050406030204" pitchFamily="18" charset="0"/>
                            </a:rPr>
                            <m:t>1</m:t>
                          </m:r>
                        </m:sub>
                      </m:sSub>
                      <m:r>
                        <a:rPr lang="en-US" sz="2000" b="0" i="1" smtClean="0">
                          <a:solidFill>
                            <a:schemeClr val="tx1">
                              <a:lumMod val="95000"/>
                              <a:lumOff val="5000"/>
                            </a:schemeClr>
                          </a:solidFill>
                          <a:latin typeface="Cambria Math" panose="02040503050406030204" pitchFamily="18" charset="0"/>
                        </a:rPr>
                        <m:t>+</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2</m:t>
                          </m:r>
                        </m:sub>
                      </m:sSub>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𝑋</m:t>
                          </m:r>
                        </m:e>
                        <m:sub>
                          <m:r>
                            <a:rPr lang="en-US" sz="2000" b="0" i="1" smtClean="0">
                              <a:solidFill>
                                <a:schemeClr val="tx1">
                                  <a:lumMod val="95000"/>
                                  <a:lumOff val="5000"/>
                                </a:schemeClr>
                              </a:solidFill>
                              <a:latin typeface="Cambria Math" panose="02040503050406030204" pitchFamily="18" charset="0"/>
                            </a:rPr>
                            <m:t>2</m:t>
                          </m:r>
                        </m:sub>
                      </m:sSub>
                      <m:r>
                        <a:rPr lang="en-US" sz="2000" b="0" i="1" smtClean="0">
                          <a:solidFill>
                            <a:schemeClr val="tx1">
                              <a:lumMod val="95000"/>
                              <a:lumOff val="5000"/>
                            </a:schemeClr>
                          </a:solidFill>
                          <a:latin typeface="Cambria Math" panose="02040503050406030204" pitchFamily="18" charset="0"/>
                        </a:rPr>
                        <m:t>+⋯+</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𝑝</m:t>
                          </m:r>
                        </m:sub>
                      </m:sSub>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𝑋</m:t>
                          </m:r>
                        </m:e>
                        <m:sub>
                          <m:r>
                            <a:rPr lang="en-US" sz="2000" b="0" i="1" smtClean="0">
                              <a:solidFill>
                                <a:schemeClr val="tx1">
                                  <a:lumMod val="95000"/>
                                  <a:lumOff val="5000"/>
                                </a:schemeClr>
                              </a:solidFill>
                              <a:latin typeface="Cambria Math" panose="02040503050406030204" pitchFamily="18" charset="0"/>
                            </a:rPr>
                            <m:t>𝑝</m:t>
                          </m:r>
                        </m:sub>
                      </m:sSub>
                    </m:oMath>
                  </m:oMathPara>
                </a14:m>
                <a:endParaRPr lang="en-US" sz="2000" dirty="0">
                  <a:solidFill>
                    <a:schemeClr val="tx1">
                      <a:lumMod val="95000"/>
                      <a:lumOff val="5000"/>
                    </a:schemeClr>
                  </a:solidFill>
                </a:endParaRPr>
              </a:p>
              <a:p>
                <a:pPr marL="342900" indent="-342900">
                  <a:buFont typeface="Wingdings" panose="05000000000000000000" pitchFamily="2" charset="2"/>
                  <a:buChar char="Ø"/>
                </a:pPr>
                <a:r>
                  <a:rPr lang="en-US" sz="2000" dirty="0">
                    <a:solidFill>
                      <a:schemeClr val="tx1">
                        <a:lumMod val="95000"/>
                        <a:lumOff val="5000"/>
                      </a:schemeClr>
                    </a:solidFill>
                  </a:rPr>
                  <a:t>This model provides interpretable results and works quite well on many real-world problems</a:t>
                </a:r>
              </a:p>
              <a:p>
                <a:pPr marL="342900" indent="-342900">
                  <a:buFont typeface="Wingdings" panose="05000000000000000000" pitchFamily="2" charset="2"/>
                  <a:buChar char="Ø"/>
                </a:pPr>
                <a:r>
                  <a:rPr lang="en-US" sz="2000" dirty="0">
                    <a:solidFill>
                      <a:schemeClr val="tx1">
                        <a:lumMod val="95000"/>
                        <a:lumOff val="5000"/>
                      </a:schemeClr>
                    </a:solidFill>
                  </a:rPr>
                  <a:t>Limitations of the model:</a:t>
                </a:r>
              </a:p>
              <a:p>
                <a:pPr marL="800100" lvl="1" indent="-342900">
                  <a:buFont typeface="Wingdings" panose="05000000000000000000" pitchFamily="2" charset="2"/>
                  <a:buChar char="§"/>
                </a:pPr>
                <a:r>
                  <a:rPr lang="en-US" sz="2000" dirty="0">
                    <a:solidFill>
                      <a:schemeClr val="tx1">
                        <a:lumMod val="95000"/>
                        <a:lumOff val="5000"/>
                      </a:schemeClr>
                    </a:solidFill>
                  </a:rPr>
                  <a:t>Assumes that relationship between the predictors and response is additive and linear</a:t>
                </a:r>
              </a:p>
              <a:p>
                <a:pPr marL="800100" lvl="1" indent="-342900">
                  <a:buFont typeface="Wingdings" panose="05000000000000000000" pitchFamily="2" charset="2"/>
                  <a:buChar char="§"/>
                </a:pPr>
                <a:r>
                  <a:rPr lang="en-US" sz="2000" dirty="0">
                    <a:solidFill>
                      <a:schemeClr val="tx1">
                        <a:lumMod val="95000"/>
                        <a:lumOff val="5000"/>
                      </a:schemeClr>
                    </a:solidFill>
                  </a:rPr>
                  <a:t>The additive assumption means that the effect of changes in a predictor </a:t>
                </a:r>
                <a14:m>
                  <m:oMath xmlns:m="http://schemas.openxmlformats.org/officeDocument/2006/math">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𝑋</m:t>
                        </m:r>
                      </m:e>
                      <m:sub>
                        <m:r>
                          <a:rPr lang="en-US" sz="2000" b="0" i="1" smtClean="0">
                            <a:solidFill>
                              <a:schemeClr val="tx1">
                                <a:lumMod val="95000"/>
                                <a:lumOff val="5000"/>
                              </a:schemeClr>
                            </a:solidFill>
                            <a:latin typeface="Cambria Math" panose="02040503050406030204" pitchFamily="18" charset="0"/>
                          </a:rPr>
                          <m:t>𝑖</m:t>
                        </m:r>
                      </m:sub>
                    </m:sSub>
                  </m:oMath>
                </a14:m>
                <a:r>
                  <a:rPr lang="en-US" sz="2000" dirty="0">
                    <a:solidFill>
                      <a:schemeClr val="tx1">
                        <a:lumMod val="95000"/>
                        <a:lumOff val="5000"/>
                      </a:schemeClr>
                    </a:solidFill>
                  </a:rPr>
                  <a:t> on the response Y is independent of the values of the other predictors</a:t>
                </a:r>
              </a:p>
              <a:p>
                <a:pPr marL="800100" lvl="1" indent="-342900">
                  <a:buFont typeface="Wingdings" panose="05000000000000000000" pitchFamily="2" charset="2"/>
                  <a:buChar char="§"/>
                </a:pPr>
                <a:r>
                  <a:rPr lang="en-US" sz="2000" dirty="0">
                    <a:solidFill>
                      <a:schemeClr val="tx1">
                        <a:lumMod val="95000"/>
                        <a:lumOff val="5000"/>
                      </a:schemeClr>
                    </a:solidFill>
                  </a:rPr>
                  <a:t>The linear assumption states that the change in the response Y due to a one-point change in </a:t>
                </a:r>
                <a14:m>
                  <m:oMath xmlns:m="http://schemas.openxmlformats.org/officeDocument/2006/math">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𝑋</m:t>
                        </m:r>
                      </m:e>
                      <m:sub>
                        <m:r>
                          <a:rPr lang="en-US" sz="2000" b="0" i="1" smtClean="0">
                            <a:solidFill>
                              <a:schemeClr val="tx1">
                                <a:lumMod val="95000"/>
                                <a:lumOff val="5000"/>
                              </a:schemeClr>
                            </a:solidFill>
                            <a:latin typeface="Cambria Math" panose="02040503050406030204" pitchFamily="18" charset="0"/>
                          </a:rPr>
                          <m:t>𝑖</m:t>
                        </m:r>
                      </m:sub>
                    </m:sSub>
                  </m:oMath>
                </a14:m>
                <a:r>
                  <a:rPr lang="en-US" sz="2000" dirty="0">
                    <a:solidFill>
                      <a:schemeClr val="tx1">
                        <a:lumMod val="95000"/>
                        <a:lumOff val="5000"/>
                      </a:schemeClr>
                    </a:solidFill>
                  </a:rPr>
                  <a:t> is constant, regardless of the values of </a:t>
                </a:r>
                <a14:m>
                  <m:oMath xmlns:m="http://schemas.openxmlformats.org/officeDocument/2006/math">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𝑋</m:t>
                        </m:r>
                      </m:e>
                      <m:sub>
                        <m:r>
                          <a:rPr lang="en-US" sz="2000" b="0" i="1" smtClean="0">
                            <a:solidFill>
                              <a:schemeClr val="tx1">
                                <a:lumMod val="95000"/>
                                <a:lumOff val="5000"/>
                              </a:schemeClr>
                            </a:solidFill>
                            <a:latin typeface="Cambria Math" panose="02040503050406030204" pitchFamily="18" charset="0"/>
                          </a:rPr>
                          <m:t>𝑖</m:t>
                        </m:r>
                      </m:sub>
                    </m:sSub>
                  </m:oMath>
                </a14:m>
                <a:endParaRPr lang="en-US" sz="2000" dirty="0">
                  <a:solidFill>
                    <a:schemeClr val="tx1">
                      <a:lumMod val="95000"/>
                      <a:lumOff val="5000"/>
                    </a:schemeClr>
                  </a:solidFill>
                </a:endParaRPr>
              </a:p>
            </p:txBody>
          </p:sp>
        </mc:Choice>
        <mc:Fallback xmlns="">
          <p:sp>
            <p:nvSpPr>
              <p:cNvPr id="4" name="Rectangle: Rounded Corners 3">
                <a:extLst>
                  <a:ext uri="{FF2B5EF4-FFF2-40B4-BE49-F238E27FC236}">
                    <a16:creationId xmlns:a16="http://schemas.microsoft.com/office/drawing/2014/main" id="{7F7F8175-0D66-47CF-87AE-21DE25AE7069}"/>
                  </a:ext>
                </a:extLst>
              </p:cNvPr>
              <p:cNvSpPr>
                <a:spLocks noRot="1" noChangeAspect="1" noMove="1" noResize="1" noEditPoints="1" noAdjustHandles="1" noChangeArrowheads="1" noChangeShapeType="1" noTextEdit="1"/>
              </p:cNvSpPr>
              <p:nvPr/>
            </p:nvSpPr>
            <p:spPr>
              <a:xfrm>
                <a:off x="190625" y="1556792"/>
                <a:ext cx="8784976" cy="4896544"/>
              </a:xfrm>
              <a:prstGeom prst="round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2359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200" dirty="0"/>
              <a:t>MLR: Removing the additive assumption</a:t>
            </a:r>
            <a:endParaRPr lang="en-US" sz="3200" dirty="0">
              <a:solidFill>
                <a:schemeClr val="bg1"/>
              </a:solidFill>
            </a:endParaRPr>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 xmlns:a16="http://schemas.microsoft.com/office/drawing/2014/main" id="{7F7F8175-0D66-47CF-87AE-21DE25AE7069}"/>
                  </a:ext>
                </a:extLst>
              </p:cNvPr>
              <p:cNvSpPr/>
              <p:nvPr/>
            </p:nvSpPr>
            <p:spPr>
              <a:xfrm>
                <a:off x="190625" y="1556792"/>
                <a:ext cx="8784976" cy="4896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sz="2000" dirty="0">
                    <a:solidFill>
                      <a:schemeClr val="tx1">
                        <a:lumMod val="95000"/>
                        <a:lumOff val="5000"/>
                      </a:schemeClr>
                    </a:solidFill>
                  </a:rPr>
                  <a:t>Consider the following equation </a:t>
                </a:r>
              </a:p>
              <a:p>
                <a:pPr/>
                <a14:m>
                  <m:oMathPara xmlns:m="http://schemas.openxmlformats.org/officeDocument/2006/math">
                    <m:oMathParaPr>
                      <m:jc m:val="centerGroup"/>
                    </m:oMathParaPr>
                    <m:oMath xmlns:m="http://schemas.openxmlformats.org/officeDocument/2006/math">
                      <m:r>
                        <a:rPr lang="en-US" sz="2000" i="1">
                          <a:solidFill>
                            <a:schemeClr val="tx1">
                              <a:lumMod val="95000"/>
                              <a:lumOff val="5000"/>
                            </a:schemeClr>
                          </a:solidFill>
                          <a:latin typeface="Cambria Math" panose="02040503050406030204" pitchFamily="18" charset="0"/>
                        </a:rPr>
                        <m:t>𝑌</m:t>
                      </m:r>
                      <m:r>
                        <a:rPr lang="en-US" sz="2000" i="1">
                          <a:solidFill>
                            <a:schemeClr val="tx1">
                              <a:lumMod val="95000"/>
                              <a:lumOff val="5000"/>
                            </a:schemeClr>
                          </a:solidFill>
                          <a:latin typeface="Cambria Math" panose="02040503050406030204" pitchFamily="18" charset="0"/>
                        </a:rPr>
                        <m:t>=</m:t>
                      </m:r>
                      <m:sSub>
                        <m:sSubPr>
                          <m:ctrlPr>
                            <a:rPr lang="en-US" sz="2000" i="1">
                              <a:solidFill>
                                <a:schemeClr val="tx1">
                                  <a:lumMod val="95000"/>
                                  <a:lumOff val="5000"/>
                                </a:schemeClr>
                              </a:solidFill>
                              <a:latin typeface="Cambria Math" panose="02040503050406030204" pitchFamily="18" charset="0"/>
                            </a:rPr>
                          </m:ctrlPr>
                        </m:sSubPr>
                        <m:e>
                          <m:r>
                            <a:rPr lang="en-US" sz="2000" i="1">
                              <a:solidFill>
                                <a:schemeClr val="tx1">
                                  <a:lumMod val="95000"/>
                                  <a:lumOff val="5000"/>
                                </a:schemeClr>
                              </a:solidFill>
                              <a:latin typeface="Cambria Math" panose="02040503050406030204" pitchFamily="18" charset="0"/>
                            </a:rPr>
                            <m:t>𝛽</m:t>
                          </m:r>
                        </m:e>
                        <m:sub>
                          <m:r>
                            <a:rPr lang="en-US" sz="2000" i="1">
                              <a:solidFill>
                                <a:schemeClr val="tx1">
                                  <a:lumMod val="95000"/>
                                  <a:lumOff val="5000"/>
                                </a:schemeClr>
                              </a:solidFill>
                              <a:latin typeface="Cambria Math" panose="02040503050406030204" pitchFamily="18" charset="0"/>
                            </a:rPr>
                            <m:t>0</m:t>
                          </m:r>
                        </m:sub>
                      </m:sSub>
                      <m:r>
                        <a:rPr lang="en-US" sz="2000" i="1">
                          <a:solidFill>
                            <a:schemeClr val="tx1">
                              <a:lumMod val="95000"/>
                              <a:lumOff val="5000"/>
                            </a:schemeClr>
                          </a:solidFill>
                          <a:latin typeface="Cambria Math" panose="02040503050406030204" pitchFamily="18" charset="0"/>
                        </a:rPr>
                        <m:t>+</m:t>
                      </m:r>
                      <m:sSub>
                        <m:sSubPr>
                          <m:ctrlPr>
                            <a:rPr lang="en-US" sz="2000" i="1">
                              <a:solidFill>
                                <a:schemeClr val="tx1">
                                  <a:lumMod val="95000"/>
                                  <a:lumOff val="5000"/>
                                </a:schemeClr>
                              </a:solidFill>
                              <a:latin typeface="Cambria Math" panose="02040503050406030204" pitchFamily="18" charset="0"/>
                            </a:rPr>
                          </m:ctrlPr>
                        </m:sSubPr>
                        <m:e>
                          <m:r>
                            <a:rPr lang="en-US" sz="2000" i="1">
                              <a:solidFill>
                                <a:schemeClr val="tx1">
                                  <a:lumMod val="95000"/>
                                  <a:lumOff val="5000"/>
                                </a:schemeClr>
                              </a:solidFill>
                              <a:latin typeface="Cambria Math" panose="02040503050406030204" pitchFamily="18" charset="0"/>
                            </a:rPr>
                            <m:t>𝛽</m:t>
                          </m:r>
                        </m:e>
                        <m:sub>
                          <m:r>
                            <a:rPr lang="en-US" sz="2000" i="1">
                              <a:solidFill>
                                <a:schemeClr val="tx1">
                                  <a:lumMod val="95000"/>
                                  <a:lumOff val="5000"/>
                                </a:schemeClr>
                              </a:solidFill>
                              <a:latin typeface="Cambria Math" panose="02040503050406030204" pitchFamily="18" charset="0"/>
                            </a:rPr>
                            <m:t>1</m:t>
                          </m:r>
                        </m:sub>
                      </m:sSub>
                      <m:sSub>
                        <m:sSubPr>
                          <m:ctrlPr>
                            <a:rPr lang="en-US" sz="2000" i="1">
                              <a:solidFill>
                                <a:schemeClr val="tx1">
                                  <a:lumMod val="95000"/>
                                  <a:lumOff val="5000"/>
                                </a:schemeClr>
                              </a:solidFill>
                              <a:latin typeface="Cambria Math" panose="02040503050406030204" pitchFamily="18" charset="0"/>
                            </a:rPr>
                          </m:ctrlPr>
                        </m:sSubPr>
                        <m:e>
                          <m:r>
                            <a:rPr lang="en-US" sz="2000" i="1">
                              <a:solidFill>
                                <a:schemeClr val="tx1">
                                  <a:lumMod val="95000"/>
                                  <a:lumOff val="5000"/>
                                </a:schemeClr>
                              </a:solidFill>
                              <a:latin typeface="Cambria Math" panose="02040503050406030204" pitchFamily="18" charset="0"/>
                            </a:rPr>
                            <m:t>𝑋</m:t>
                          </m:r>
                        </m:e>
                        <m:sub>
                          <m:r>
                            <a:rPr lang="en-US" sz="2000" i="1">
                              <a:solidFill>
                                <a:schemeClr val="tx1">
                                  <a:lumMod val="95000"/>
                                  <a:lumOff val="5000"/>
                                </a:schemeClr>
                              </a:solidFill>
                              <a:latin typeface="Cambria Math" panose="02040503050406030204" pitchFamily="18" charset="0"/>
                            </a:rPr>
                            <m:t>1</m:t>
                          </m:r>
                        </m:sub>
                      </m:sSub>
                      <m:r>
                        <a:rPr lang="en-US" sz="2000" i="1">
                          <a:solidFill>
                            <a:schemeClr val="tx1">
                              <a:lumMod val="95000"/>
                              <a:lumOff val="5000"/>
                            </a:schemeClr>
                          </a:solidFill>
                          <a:latin typeface="Cambria Math" panose="02040503050406030204" pitchFamily="18" charset="0"/>
                        </a:rPr>
                        <m:t>+</m:t>
                      </m:r>
                      <m:sSub>
                        <m:sSubPr>
                          <m:ctrlPr>
                            <a:rPr lang="en-US" sz="2000" i="1">
                              <a:solidFill>
                                <a:schemeClr val="tx1">
                                  <a:lumMod val="95000"/>
                                  <a:lumOff val="5000"/>
                                </a:schemeClr>
                              </a:solidFill>
                              <a:latin typeface="Cambria Math" panose="02040503050406030204" pitchFamily="18" charset="0"/>
                            </a:rPr>
                          </m:ctrlPr>
                        </m:sSubPr>
                        <m:e>
                          <m:r>
                            <a:rPr lang="en-US" sz="2000" i="1">
                              <a:solidFill>
                                <a:schemeClr val="tx1">
                                  <a:lumMod val="95000"/>
                                  <a:lumOff val="5000"/>
                                </a:schemeClr>
                              </a:solidFill>
                              <a:latin typeface="Cambria Math" panose="02040503050406030204" pitchFamily="18" charset="0"/>
                            </a:rPr>
                            <m:t>𝛽</m:t>
                          </m:r>
                        </m:e>
                        <m:sub>
                          <m:r>
                            <a:rPr lang="en-US" sz="2000" i="1">
                              <a:solidFill>
                                <a:schemeClr val="tx1">
                                  <a:lumMod val="95000"/>
                                  <a:lumOff val="5000"/>
                                </a:schemeClr>
                              </a:solidFill>
                              <a:latin typeface="Cambria Math" panose="02040503050406030204" pitchFamily="18" charset="0"/>
                            </a:rPr>
                            <m:t>2</m:t>
                          </m:r>
                        </m:sub>
                      </m:sSub>
                      <m:sSub>
                        <m:sSubPr>
                          <m:ctrlPr>
                            <a:rPr lang="en-US" sz="2000" i="1">
                              <a:solidFill>
                                <a:schemeClr val="tx1">
                                  <a:lumMod val="95000"/>
                                  <a:lumOff val="5000"/>
                                </a:schemeClr>
                              </a:solidFill>
                              <a:latin typeface="Cambria Math" panose="02040503050406030204" pitchFamily="18" charset="0"/>
                            </a:rPr>
                          </m:ctrlPr>
                        </m:sSubPr>
                        <m:e>
                          <m:r>
                            <a:rPr lang="en-US" sz="2000" i="1">
                              <a:solidFill>
                                <a:schemeClr val="tx1">
                                  <a:lumMod val="95000"/>
                                  <a:lumOff val="5000"/>
                                </a:schemeClr>
                              </a:solidFill>
                              <a:latin typeface="Cambria Math" panose="02040503050406030204" pitchFamily="18" charset="0"/>
                            </a:rPr>
                            <m:t>𝑋</m:t>
                          </m:r>
                        </m:e>
                        <m:sub>
                          <m:r>
                            <a:rPr lang="en-US" sz="2000" i="1">
                              <a:solidFill>
                                <a:schemeClr val="tx1">
                                  <a:lumMod val="95000"/>
                                  <a:lumOff val="5000"/>
                                </a:schemeClr>
                              </a:solidFill>
                              <a:latin typeface="Cambria Math" panose="02040503050406030204" pitchFamily="18" charset="0"/>
                            </a:rPr>
                            <m:t>2</m:t>
                          </m:r>
                        </m:sub>
                      </m:sSub>
                      <m:r>
                        <a:rPr lang="en-US" sz="2000" i="1">
                          <a:solidFill>
                            <a:schemeClr val="tx1">
                              <a:lumMod val="95000"/>
                              <a:lumOff val="5000"/>
                            </a:schemeClr>
                          </a:solidFill>
                          <a:latin typeface="Cambria Math" panose="02040503050406030204" pitchFamily="18" charset="0"/>
                        </a:rPr>
                        <m:t>+⋯+</m:t>
                      </m:r>
                      <m:sSub>
                        <m:sSubPr>
                          <m:ctrlPr>
                            <a:rPr lang="en-US" sz="2000" i="1">
                              <a:solidFill>
                                <a:schemeClr val="tx1">
                                  <a:lumMod val="95000"/>
                                  <a:lumOff val="5000"/>
                                </a:schemeClr>
                              </a:solidFill>
                              <a:latin typeface="Cambria Math" panose="02040503050406030204" pitchFamily="18" charset="0"/>
                            </a:rPr>
                          </m:ctrlPr>
                        </m:sSubPr>
                        <m:e>
                          <m:r>
                            <a:rPr lang="en-US" sz="2000" i="1">
                              <a:solidFill>
                                <a:schemeClr val="tx1">
                                  <a:lumMod val="95000"/>
                                  <a:lumOff val="5000"/>
                                </a:schemeClr>
                              </a:solidFill>
                              <a:latin typeface="Cambria Math" panose="02040503050406030204" pitchFamily="18" charset="0"/>
                            </a:rPr>
                            <m:t>𝛽</m:t>
                          </m:r>
                        </m:e>
                        <m:sub>
                          <m:r>
                            <a:rPr lang="en-US" sz="2000" i="1">
                              <a:solidFill>
                                <a:schemeClr val="tx1">
                                  <a:lumMod val="95000"/>
                                  <a:lumOff val="5000"/>
                                </a:schemeClr>
                              </a:solidFill>
                              <a:latin typeface="Cambria Math" panose="02040503050406030204" pitchFamily="18" charset="0"/>
                            </a:rPr>
                            <m:t>𝑝</m:t>
                          </m:r>
                        </m:sub>
                      </m:sSub>
                      <m:sSub>
                        <m:sSubPr>
                          <m:ctrlPr>
                            <a:rPr lang="en-US" sz="2000" i="1">
                              <a:solidFill>
                                <a:schemeClr val="tx1">
                                  <a:lumMod val="95000"/>
                                  <a:lumOff val="5000"/>
                                </a:schemeClr>
                              </a:solidFill>
                              <a:latin typeface="Cambria Math" panose="02040503050406030204" pitchFamily="18" charset="0"/>
                            </a:rPr>
                          </m:ctrlPr>
                        </m:sSubPr>
                        <m:e>
                          <m:r>
                            <a:rPr lang="en-US" sz="2000" i="1">
                              <a:solidFill>
                                <a:schemeClr val="tx1">
                                  <a:lumMod val="95000"/>
                                  <a:lumOff val="5000"/>
                                </a:schemeClr>
                              </a:solidFill>
                              <a:latin typeface="Cambria Math" panose="02040503050406030204" pitchFamily="18" charset="0"/>
                            </a:rPr>
                            <m:t>𝑋</m:t>
                          </m:r>
                        </m:e>
                        <m:sub>
                          <m:r>
                            <a:rPr lang="en-US" sz="2000" i="1">
                              <a:solidFill>
                                <a:schemeClr val="tx1">
                                  <a:lumMod val="95000"/>
                                  <a:lumOff val="5000"/>
                                </a:schemeClr>
                              </a:solidFill>
                              <a:latin typeface="Cambria Math" panose="02040503050406030204" pitchFamily="18" charset="0"/>
                            </a:rPr>
                            <m:t>𝑝</m:t>
                          </m:r>
                        </m:sub>
                      </m:sSub>
                    </m:oMath>
                  </m:oMathPara>
                </a14:m>
                <a:endParaRPr lang="en-US" sz="2000" dirty="0">
                  <a:solidFill>
                    <a:schemeClr val="tx1">
                      <a:lumMod val="95000"/>
                      <a:lumOff val="5000"/>
                    </a:schemeClr>
                  </a:solidFill>
                </a:endParaRPr>
              </a:p>
              <a:p>
                <a:pPr marL="342900" indent="-342900">
                  <a:buFont typeface="Wingdings" panose="05000000000000000000" pitchFamily="2" charset="2"/>
                  <a:buChar char="Ø"/>
                </a:pPr>
                <a:r>
                  <a:rPr lang="en-US" sz="2000" dirty="0">
                    <a:solidFill>
                      <a:schemeClr val="tx1">
                        <a:lumMod val="95000"/>
                        <a:lumOff val="5000"/>
                      </a:schemeClr>
                    </a:solidFill>
                  </a:rPr>
                  <a:t>According to this model</a:t>
                </a:r>
              </a:p>
              <a:p>
                <a:pPr marL="800100" lvl="1" indent="-342900">
                  <a:buFont typeface="Wingdings" panose="05000000000000000000" pitchFamily="2" charset="2"/>
                  <a:buChar char="§"/>
                </a:pPr>
                <a:r>
                  <a:rPr lang="en-US" sz="2000" dirty="0">
                    <a:solidFill>
                      <a:schemeClr val="tx1">
                        <a:lumMod val="95000"/>
                        <a:lumOff val="5000"/>
                      </a:schemeClr>
                    </a:solidFill>
                  </a:rPr>
                  <a:t>If we increase </a:t>
                </a:r>
                <a14:m>
                  <m:oMath xmlns:m="http://schemas.openxmlformats.org/officeDocument/2006/math">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𝑋</m:t>
                        </m:r>
                      </m:e>
                      <m:sub>
                        <m:r>
                          <a:rPr lang="en-US" sz="2000" b="0" i="1" smtClean="0">
                            <a:solidFill>
                              <a:schemeClr val="tx1">
                                <a:lumMod val="95000"/>
                                <a:lumOff val="5000"/>
                              </a:schemeClr>
                            </a:solidFill>
                            <a:latin typeface="Cambria Math" panose="02040503050406030204" pitchFamily="18" charset="0"/>
                          </a:rPr>
                          <m:t>1</m:t>
                        </m:r>
                      </m:sub>
                    </m:sSub>
                  </m:oMath>
                </a14:m>
                <a:r>
                  <a:rPr lang="en-US" sz="2000" dirty="0">
                    <a:solidFill>
                      <a:schemeClr val="tx1">
                        <a:lumMod val="95000"/>
                        <a:lumOff val="5000"/>
                      </a:schemeClr>
                    </a:solidFill>
                  </a:rPr>
                  <a:t> by one unit, then Y will increase by an average of </a:t>
                </a:r>
                <a14:m>
                  <m:oMath xmlns:m="http://schemas.openxmlformats.org/officeDocument/2006/math">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1</m:t>
                        </m:r>
                      </m:sub>
                    </m:sSub>
                  </m:oMath>
                </a14:m>
                <a:r>
                  <a:rPr lang="en-US" sz="2000" dirty="0">
                    <a:solidFill>
                      <a:schemeClr val="tx1">
                        <a:lumMod val="95000"/>
                        <a:lumOff val="5000"/>
                      </a:schemeClr>
                    </a:solidFill>
                  </a:rPr>
                  <a:t> units</a:t>
                </a:r>
              </a:p>
              <a:p>
                <a:pPr marL="800100" lvl="1" indent="-342900">
                  <a:buFont typeface="Wingdings" panose="05000000000000000000" pitchFamily="2" charset="2"/>
                  <a:buChar char="§"/>
                </a:pPr>
                <a:r>
                  <a:rPr lang="en-US" sz="2000" dirty="0">
                    <a:solidFill>
                      <a:schemeClr val="tx1">
                        <a:lumMod val="95000"/>
                        <a:lumOff val="5000"/>
                      </a:schemeClr>
                    </a:solidFill>
                  </a:rPr>
                  <a:t>Observe that the presence of </a:t>
                </a:r>
                <a14:m>
                  <m:oMath xmlns:m="http://schemas.openxmlformats.org/officeDocument/2006/math">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𝑋</m:t>
                        </m:r>
                      </m:e>
                      <m:sub>
                        <m:r>
                          <a:rPr lang="en-US" sz="2000" b="0" i="1" smtClean="0">
                            <a:solidFill>
                              <a:schemeClr val="tx1">
                                <a:lumMod val="95000"/>
                                <a:lumOff val="5000"/>
                              </a:schemeClr>
                            </a:solidFill>
                            <a:latin typeface="Cambria Math" panose="02040503050406030204" pitchFamily="18" charset="0"/>
                          </a:rPr>
                          <m:t>2</m:t>
                        </m:r>
                      </m:sub>
                    </m:sSub>
                  </m:oMath>
                </a14:m>
                <a:r>
                  <a:rPr lang="en-US" sz="2000" dirty="0">
                    <a:solidFill>
                      <a:schemeClr val="tx1">
                        <a:lumMod val="95000"/>
                        <a:lumOff val="5000"/>
                      </a:schemeClr>
                    </a:solidFill>
                  </a:rPr>
                  <a:t> does not alter this statement, i.e., regardless of the value of </a:t>
                </a:r>
                <a14:m>
                  <m:oMath xmlns:m="http://schemas.openxmlformats.org/officeDocument/2006/math">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𝑋</m:t>
                        </m:r>
                      </m:e>
                      <m:sub>
                        <m:r>
                          <a:rPr lang="en-US" sz="2000" b="0" i="1" smtClean="0">
                            <a:solidFill>
                              <a:schemeClr val="tx1">
                                <a:lumMod val="95000"/>
                                <a:lumOff val="5000"/>
                              </a:schemeClr>
                            </a:solidFill>
                            <a:latin typeface="Cambria Math" panose="02040503050406030204" pitchFamily="18" charset="0"/>
                          </a:rPr>
                          <m:t>2</m:t>
                        </m:r>
                      </m:sub>
                    </m:sSub>
                  </m:oMath>
                </a14:m>
                <a:r>
                  <a:rPr lang="en-US" sz="2000" dirty="0">
                    <a:solidFill>
                      <a:schemeClr val="tx1">
                        <a:lumMod val="95000"/>
                        <a:lumOff val="5000"/>
                      </a:schemeClr>
                    </a:solidFill>
                  </a:rPr>
                  <a:t>, a one unit increase in </a:t>
                </a:r>
                <a14:m>
                  <m:oMath xmlns:m="http://schemas.openxmlformats.org/officeDocument/2006/math">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𝑋</m:t>
                        </m:r>
                      </m:e>
                      <m:sub>
                        <m:r>
                          <a:rPr lang="en-US" sz="2000" b="0" i="1" smtClean="0">
                            <a:solidFill>
                              <a:schemeClr val="tx1">
                                <a:lumMod val="95000"/>
                                <a:lumOff val="5000"/>
                              </a:schemeClr>
                            </a:solidFill>
                            <a:latin typeface="Cambria Math" panose="02040503050406030204" pitchFamily="18" charset="0"/>
                          </a:rPr>
                          <m:t>1</m:t>
                        </m:r>
                      </m:sub>
                    </m:sSub>
                  </m:oMath>
                </a14:m>
                <a:r>
                  <a:rPr lang="en-US" sz="2000" dirty="0">
                    <a:solidFill>
                      <a:schemeClr val="tx1">
                        <a:lumMod val="95000"/>
                        <a:lumOff val="5000"/>
                      </a:schemeClr>
                    </a:solidFill>
                  </a:rPr>
                  <a:t> will lead to a </a:t>
                </a:r>
                <a14:m>
                  <m:oMath xmlns:m="http://schemas.openxmlformats.org/officeDocument/2006/math">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1</m:t>
                        </m:r>
                      </m:sub>
                    </m:sSub>
                  </m:oMath>
                </a14:m>
                <a:r>
                  <a:rPr lang="en-US" sz="2000" dirty="0">
                    <a:solidFill>
                      <a:schemeClr val="tx1">
                        <a:lumMod val="95000"/>
                        <a:lumOff val="5000"/>
                      </a:schemeClr>
                    </a:solidFill>
                  </a:rPr>
                  <a:t>-unit increase in Y</a:t>
                </a:r>
              </a:p>
              <a:p>
                <a:pPr marL="342900" indent="-342900">
                  <a:buFont typeface="Wingdings" panose="05000000000000000000" pitchFamily="2" charset="2"/>
                  <a:buChar char="Ø"/>
                </a:pPr>
                <a:r>
                  <a:rPr lang="en-US" sz="2000" dirty="0">
                    <a:solidFill>
                      <a:schemeClr val="tx1">
                        <a:lumMod val="95000"/>
                        <a:lumOff val="5000"/>
                      </a:schemeClr>
                    </a:solidFill>
                  </a:rPr>
                  <a:t>One way of extending this model is to allow for interaction effects, include a third predictor, called an interaction term, which is constructed by computing the product of </a:t>
                </a:r>
                <a14:m>
                  <m:oMath xmlns:m="http://schemas.openxmlformats.org/officeDocument/2006/math">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𝑋</m:t>
                        </m:r>
                      </m:e>
                      <m:sub>
                        <m:r>
                          <a:rPr lang="en-US" sz="2000" b="0" i="1" smtClean="0">
                            <a:solidFill>
                              <a:schemeClr val="tx1">
                                <a:lumMod val="95000"/>
                                <a:lumOff val="5000"/>
                              </a:schemeClr>
                            </a:solidFill>
                            <a:latin typeface="Cambria Math" panose="02040503050406030204" pitchFamily="18" charset="0"/>
                          </a:rPr>
                          <m:t>1</m:t>
                        </m:r>
                      </m:sub>
                    </m:sSub>
                  </m:oMath>
                </a14:m>
                <a:r>
                  <a:rPr lang="en-US" sz="2000" dirty="0">
                    <a:solidFill>
                      <a:schemeClr val="tx1">
                        <a:lumMod val="95000"/>
                        <a:lumOff val="5000"/>
                      </a:schemeClr>
                    </a:solidFill>
                  </a:rPr>
                  <a:t> and </a:t>
                </a:r>
                <a14:m>
                  <m:oMath xmlns:m="http://schemas.openxmlformats.org/officeDocument/2006/math">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𝑋</m:t>
                        </m:r>
                      </m:e>
                      <m:sub>
                        <m:r>
                          <a:rPr lang="en-US" sz="2000" b="0" i="1" smtClean="0">
                            <a:solidFill>
                              <a:schemeClr val="tx1">
                                <a:lumMod val="95000"/>
                                <a:lumOff val="5000"/>
                              </a:schemeClr>
                            </a:solidFill>
                            <a:latin typeface="Cambria Math" panose="02040503050406030204" pitchFamily="18" charset="0"/>
                          </a:rPr>
                          <m:t>2</m:t>
                        </m:r>
                      </m:sub>
                    </m:sSub>
                  </m:oMath>
                </a14:m>
                <a:r>
                  <a:rPr lang="en-US" sz="2000" dirty="0">
                    <a:solidFill>
                      <a:schemeClr val="tx1">
                        <a:lumMod val="95000"/>
                        <a:lumOff val="5000"/>
                      </a:schemeClr>
                    </a:solidFill>
                  </a:rPr>
                  <a:t>.</a:t>
                </a:r>
              </a:p>
              <a:p>
                <a:pPr marL="342900" indent="-342900">
                  <a:buFont typeface="Wingdings" panose="05000000000000000000" pitchFamily="2" charset="2"/>
                  <a:buChar char="Ø"/>
                </a:pPr>
                <a:r>
                  <a:rPr lang="en-US" sz="2000" dirty="0">
                    <a:solidFill>
                      <a:schemeClr val="tx1">
                        <a:lumMod val="95000"/>
                        <a:lumOff val="5000"/>
                      </a:schemeClr>
                    </a:solidFill>
                  </a:rPr>
                  <a:t>This will result in the following model:</a:t>
                </a:r>
              </a:p>
              <a:p>
                <a:pPr/>
                <a14:m>
                  <m:oMathPara xmlns:m="http://schemas.openxmlformats.org/officeDocument/2006/math">
                    <m:oMathParaPr>
                      <m:jc m:val="centerGroup"/>
                    </m:oMathParaPr>
                    <m:oMath xmlns:m="http://schemas.openxmlformats.org/officeDocument/2006/math">
                      <m:r>
                        <a:rPr lang="en-US" sz="2000" i="1">
                          <a:solidFill>
                            <a:schemeClr val="tx1">
                              <a:lumMod val="95000"/>
                              <a:lumOff val="5000"/>
                            </a:schemeClr>
                          </a:solidFill>
                          <a:latin typeface="Cambria Math" panose="02040503050406030204" pitchFamily="18" charset="0"/>
                        </a:rPr>
                        <m:t>𝑌</m:t>
                      </m:r>
                      <m:r>
                        <a:rPr lang="en-US" sz="2000" i="1">
                          <a:solidFill>
                            <a:schemeClr val="tx1">
                              <a:lumMod val="95000"/>
                              <a:lumOff val="5000"/>
                            </a:schemeClr>
                          </a:solidFill>
                          <a:latin typeface="Cambria Math" panose="02040503050406030204" pitchFamily="18" charset="0"/>
                        </a:rPr>
                        <m:t>=</m:t>
                      </m:r>
                      <m:sSub>
                        <m:sSubPr>
                          <m:ctrlPr>
                            <a:rPr lang="en-US" sz="2000" i="1">
                              <a:solidFill>
                                <a:schemeClr val="tx1">
                                  <a:lumMod val="95000"/>
                                  <a:lumOff val="5000"/>
                                </a:schemeClr>
                              </a:solidFill>
                              <a:latin typeface="Cambria Math" panose="02040503050406030204" pitchFamily="18" charset="0"/>
                            </a:rPr>
                          </m:ctrlPr>
                        </m:sSubPr>
                        <m:e>
                          <m:r>
                            <a:rPr lang="en-US" sz="2000" i="1">
                              <a:solidFill>
                                <a:schemeClr val="tx1">
                                  <a:lumMod val="95000"/>
                                  <a:lumOff val="5000"/>
                                </a:schemeClr>
                              </a:solidFill>
                              <a:latin typeface="Cambria Math" panose="02040503050406030204" pitchFamily="18" charset="0"/>
                            </a:rPr>
                            <m:t>𝛽</m:t>
                          </m:r>
                        </m:e>
                        <m:sub>
                          <m:r>
                            <a:rPr lang="en-US" sz="2000" i="1">
                              <a:solidFill>
                                <a:schemeClr val="tx1">
                                  <a:lumMod val="95000"/>
                                  <a:lumOff val="5000"/>
                                </a:schemeClr>
                              </a:solidFill>
                              <a:latin typeface="Cambria Math" panose="02040503050406030204" pitchFamily="18" charset="0"/>
                            </a:rPr>
                            <m:t>0</m:t>
                          </m:r>
                        </m:sub>
                      </m:sSub>
                      <m:r>
                        <a:rPr lang="en-US" sz="2000" i="1">
                          <a:solidFill>
                            <a:schemeClr val="tx1">
                              <a:lumMod val="95000"/>
                              <a:lumOff val="5000"/>
                            </a:schemeClr>
                          </a:solidFill>
                          <a:latin typeface="Cambria Math" panose="02040503050406030204" pitchFamily="18" charset="0"/>
                        </a:rPr>
                        <m:t>+</m:t>
                      </m:r>
                      <m:sSub>
                        <m:sSubPr>
                          <m:ctrlPr>
                            <a:rPr lang="en-US" sz="2000" i="1">
                              <a:solidFill>
                                <a:schemeClr val="tx1">
                                  <a:lumMod val="95000"/>
                                  <a:lumOff val="5000"/>
                                </a:schemeClr>
                              </a:solidFill>
                              <a:latin typeface="Cambria Math" panose="02040503050406030204" pitchFamily="18" charset="0"/>
                            </a:rPr>
                          </m:ctrlPr>
                        </m:sSubPr>
                        <m:e>
                          <m:r>
                            <a:rPr lang="en-US" sz="2000" i="1">
                              <a:solidFill>
                                <a:schemeClr val="tx1">
                                  <a:lumMod val="95000"/>
                                  <a:lumOff val="5000"/>
                                </a:schemeClr>
                              </a:solidFill>
                              <a:latin typeface="Cambria Math" panose="02040503050406030204" pitchFamily="18" charset="0"/>
                            </a:rPr>
                            <m:t>𝛽</m:t>
                          </m:r>
                        </m:e>
                        <m:sub>
                          <m:r>
                            <a:rPr lang="en-US" sz="2000" i="1">
                              <a:solidFill>
                                <a:schemeClr val="tx1">
                                  <a:lumMod val="95000"/>
                                  <a:lumOff val="5000"/>
                                </a:schemeClr>
                              </a:solidFill>
                              <a:latin typeface="Cambria Math" panose="02040503050406030204" pitchFamily="18" charset="0"/>
                            </a:rPr>
                            <m:t>1</m:t>
                          </m:r>
                        </m:sub>
                      </m:sSub>
                      <m:sSub>
                        <m:sSubPr>
                          <m:ctrlPr>
                            <a:rPr lang="en-US" sz="2000" i="1">
                              <a:solidFill>
                                <a:schemeClr val="tx1">
                                  <a:lumMod val="95000"/>
                                  <a:lumOff val="5000"/>
                                </a:schemeClr>
                              </a:solidFill>
                              <a:latin typeface="Cambria Math" panose="02040503050406030204" pitchFamily="18" charset="0"/>
                            </a:rPr>
                          </m:ctrlPr>
                        </m:sSubPr>
                        <m:e>
                          <m:r>
                            <a:rPr lang="en-US" sz="2000" i="1">
                              <a:solidFill>
                                <a:schemeClr val="tx1">
                                  <a:lumMod val="95000"/>
                                  <a:lumOff val="5000"/>
                                </a:schemeClr>
                              </a:solidFill>
                              <a:latin typeface="Cambria Math" panose="02040503050406030204" pitchFamily="18" charset="0"/>
                            </a:rPr>
                            <m:t>𝑋</m:t>
                          </m:r>
                        </m:e>
                        <m:sub>
                          <m:r>
                            <a:rPr lang="en-US" sz="2000" i="1">
                              <a:solidFill>
                                <a:schemeClr val="tx1">
                                  <a:lumMod val="95000"/>
                                  <a:lumOff val="5000"/>
                                </a:schemeClr>
                              </a:solidFill>
                              <a:latin typeface="Cambria Math" panose="02040503050406030204" pitchFamily="18" charset="0"/>
                            </a:rPr>
                            <m:t>1</m:t>
                          </m:r>
                        </m:sub>
                      </m:sSub>
                      <m:r>
                        <a:rPr lang="en-US" sz="2000" i="1">
                          <a:solidFill>
                            <a:schemeClr val="tx1">
                              <a:lumMod val="95000"/>
                              <a:lumOff val="5000"/>
                            </a:schemeClr>
                          </a:solidFill>
                          <a:latin typeface="Cambria Math" panose="02040503050406030204" pitchFamily="18" charset="0"/>
                        </a:rPr>
                        <m:t>+</m:t>
                      </m:r>
                      <m:sSub>
                        <m:sSubPr>
                          <m:ctrlPr>
                            <a:rPr lang="en-US" sz="2000" i="1">
                              <a:solidFill>
                                <a:schemeClr val="tx1">
                                  <a:lumMod val="95000"/>
                                  <a:lumOff val="5000"/>
                                </a:schemeClr>
                              </a:solidFill>
                              <a:latin typeface="Cambria Math" panose="02040503050406030204" pitchFamily="18" charset="0"/>
                            </a:rPr>
                          </m:ctrlPr>
                        </m:sSubPr>
                        <m:e>
                          <m:r>
                            <a:rPr lang="en-US" sz="2000" i="1">
                              <a:solidFill>
                                <a:schemeClr val="tx1">
                                  <a:lumMod val="95000"/>
                                  <a:lumOff val="5000"/>
                                </a:schemeClr>
                              </a:solidFill>
                              <a:latin typeface="Cambria Math" panose="02040503050406030204" pitchFamily="18" charset="0"/>
                            </a:rPr>
                            <m:t>𝛽</m:t>
                          </m:r>
                        </m:e>
                        <m:sub>
                          <m:r>
                            <a:rPr lang="en-US" sz="2000" i="1">
                              <a:solidFill>
                                <a:schemeClr val="tx1">
                                  <a:lumMod val="95000"/>
                                  <a:lumOff val="5000"/>
                                </a:schemeClr>
                              </a:solidFill>
                              <a:latin typeface="Cambria Math" panose="02040503050406030204" pitchFamily="18" charset="0"/>
                            </a:rPr>
                            <m:t>2</m:t>
                          </m:r>
                        </m:sub>
                      </m:sSub>
                      <m:sSub>
                        <m:sSubPr>
                          <m:ctrlPr>
                            <a:rPr lang="en-US" sz="2000" i="1">
                              <a:solidFill>
                                <a:schemeClr val="tx1">
                                  <a:lumMod val="95000"/>
                                  <a:lumOff val="5000"/>
                                </a:schemeClr>
                              </a:solidFill>
                              <a:latin typeface="Cambria Math" panose="02040503050406030204" pitchFamily="18" charset="0"/>
                            </a:rPr>
                          </m:ctrlPr>
                        </m:sSubPr>
                        <m:e>
                          <m:r>
                            <a:rPr lang="en-US" sz="2000" i="1">
                              <a:solidFill>
                                <a:schemeClr val="tx1">
                                  <a:lumMod val="95000"/>
                                  <a:lumOff val="5000"/>
                                </a:schemeClr>
                              </a:solidFill>
                              <a:latin typeface="Cambria Math" panose="02040503050406030204" pitchFamily="18" charset="0"/>
                            </a:rPr>
                            <m:t>𝑋</m:t>
                          </m:r>
                        </m:e>
                        <m:sub>
                          <m:r>
                            <a:rPr lang="en-US" sz="2000" i="1">
                              <a:solidFill>
                                <a:schemeClr val="tx1">
                                  <a:lumMod val="95000"/>
                                  <a:lumOff val="5000"/>
                                </a:schemeClr>
                              </a:solidFill>
                              <a:latin typeface="Cambria Math" panose="02040503050406030204" pitchFamily="18" charset="0"/>
                            </a:rPr>
                            <m:t>2</m:t>
                          </m:r>
                        </m:sub>
                      </m:sSub>
                      <m:r>
                        <a:rPr lang="en-US" sz="2000" b="0" i="1" smtClean="0">
                          <a:solidFill>
                            <a:schemeClr val="tx1">
                              <a:lumMod val="95000"/>
                              <a:lumOff val="5000"/>
                            </a:schemeClr>
                          </a:solidFill>
                          <a:latin typeface="Cambria Math" panose="02040503050406030204" pitchFamily="18" charset="0"/>
                        </a:rPr>
                        <m:t>+</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3</m:t>
                          </m:r>
                        </m:sub>
                      </m:sSub>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𝑋</m:t>
                          </m:r>
                        </m:e>
                        <m:sub>
                          <m:r>
                            <a:rPr lang="en-US" sz="2000" b="0" i="1" smtClean="0">
                              <a:solidFill>
                                <a:schemeClr val="tx1">
                                  <a:lumMod val="95000"/>
                                  <a:lumOff val="5000"/>
                                </a:schemeClr>
                              </a:solidFill>
                              <a:latin typeface="Cambria Math" panose="02040503050406030204" pitchFamily="18" charset="0"/>
                            </a:rPr>
                            <m:t>1</m:t>
                          </m:r>
                        </m:sub>
                      </m:sSub>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𝑋</m:t>
                          </m:r>
                        </m:e>
                        <m:sub>
                          <m:r>
                            <a:rPr lang="en-US" sz="2000" b="0" i="1" smtClean="0">
                              <a:solidFill>
                                <a:schemeClr val="tx1">
                                  <a:lumMod val="95000"/>
                                  <a:lumOff val="5000"/>
                                </a:schemeClr>
                              </a:solidFill>
                              <a:latin typeface="Cambria Math" panose="02040503050406030204" pitchFamily="18" charset="0"/>
                            </a:rPr>
                            <m:t>2</m:t>
                          </m:r>
                        </m:sub>
                      </m:sSub>
                    </m:oMath>
                  </m:oMathPara>
                </a14:m>
                <a:endParaRPr lang="en-US" sz="2000" dirty="0">
                  <a:solidFill>
                    <a:schemeClr val="tx1">
                      <a:lumMod val="95000"/>
                      <a:lumOff val="5000"/>
                    </a:schemeClr>
                  </a:solidFill>
                </a:endParaRPr>
              </a:p>
            </p:txBody>
          </p:sp>
        </mc:Choice>
        <mc:Fallback xmlns="">
          <p:sp>
            <p:nvSpPr>
              <p:cNvPr id="4" name="Rectangle: Rounded Corners 3">
                <a:extLst>
                  <a:ext uri="{FF2B5EF4-FFF2-40B4-BE49-F238E27FC236}">
                    <a16:creationId xmlns:a16="http://schemas.microsoft.com/office/drawing/2014/main" id="{7F7F8175-0D66-47CF-87AE-21DE25AE7069}"/>
                  </a:ext>
                </a:extLst>
              </p:cNvPr>
              <p:cNvSpPr>
                <a:spLocks noRot="1" noChangeAspect="1" noMove="1" noResize="1" noEditPoints="1" noAdjustHandles="1" noChangeArrowheads="1" noChangeShapeType="1" noTextEdit="1"/>
              </p:cNvSpPr>
              <p:nvPr/>
            </p:nvSpPr>
            <p:spPr>
              <a:xfrm>
                <a:off x="190625" y="1556792"/>
                <a:ext cx="8784976" cy="4896544"/>
              </a:xfrm>
              <a:prstGeom prst="round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198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solidFill>
                  <a:schemeClr val="bg1"/>
                </a:solidFill>
              </a:rPr>
              <a:t>Simple Linear Regression</a:t>
            </a:r>
          </a:p>
        </p:txBody>
      </p:sp>
      <p:sp>
        <p:nvSpPr>
          <p:cNvPr id="3" name="Rectangle: Rounded Corners 2">
            <a:extLst>
              <a:ext uri="{FF2B5EF4-FFF2-40B4-BE49-F238E27FC236}">
                <a16:creationId xmlns="" xmlns:a16="http://schemas.microsoft.com/office/drawing/2014/main" id="{9162D77D-E31B-4357-843A-2D50E755C350}"/>
              </a:ext>
            </a:extLst>
          </p:cNvPr>
          <p:cNvSpPr/>
          <p:nvPr/>
        </p:nvSpPr>
        <p:spPr>
          <a:xfrm>
            <a:off x="1115616" y="1556792"/>
            <a:ext cx="69127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2">
                    <a:lumMod val="95000"/>
                    <a:lumOff val="5000"/>
                  </a:schemeClr>
                </a:solidFill>
              </a:rPr>
              <a:t>Target</a:t>
            </a:r>
          </a:p>
        </p:txBody>
      </p:sp>
      <p:sp>
        <p:nvSpPr>
          <p:cNvPr id="7" name="Rectangle: Rounded Corners 6">
            <a:extLst>
              <a:ext uri="{FF2B5EF4-FFF2-40B4-BE49-F238E27FC236}">
                <a16:creationId xmlns="" xmlns:a16="http://schemas.microsoft.com/office/drawing/2014/main" id="{F0FAD220-C27F-4F28-A765-ED4A7044B49F}"/>
              </a:ext>
            </a:extLst>
          </p:cNvPr>
          <p:cNvSpPr/>
          <p:nvPr/>
        </p:nvSpPr>
        <p:spPr>
          <a:xfrm>
            <a:off x="1115616" y="2924944"/>
            <a:ext cx="6912768" cy="1584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a:solidFill>
                  <a:srgbClr val="FF0000"/>
                </a:solidFill>
              </a:rPr>
              <a:t>Suggest a market plan for next year that will result in high product sales?</a:t>
            </a:r>
            <a:endParaRPr lang="en-US" sz="2800" b="1" dirty="0">
              <a:solidFill>
                <a:srgbClr val="FF0000"/>
              </a:solidFill>
            </a:endParaRPr>
          </a:p>
        </p:txBody>
      </p:sp>
      <p:sp>
        <p:nvSpPr>
          <p:cNvPr id="8" name="Rectangle: Rounded Corners 7">
            <a:extLst>
              <a:ext uri="{FF2B5EF4-FFF2-40B4-BE49-F238E27FC236}">
                <a16:creationId xmlns="" xmlns:a16="http://schemas.microsoft.com/office/drawing/2014/main" id="{C07C7372-A3DA-4099-8F93-C488FCCF745B}"/>
              </a:ext>
            </a:extLst>
          </p:cNvPr>
          <p:cNvSpPr/>
          <p:nvPr/>
        </p:nvSpPr>
        <p:spPr>
          <a:xfrm>
            <a:off x="1115616" y="4869160"/>
            <a:ext cx="6912768"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0000"/>
                </a:solidFill>
              </a:rPr>
              <a:t>What information would be useful in order to provide such a recommendation?</a:t>
            </a:r>
            <a:endParaRPr lang="en-US" sz="2800" b="1" dirty="0">
              <a:solidFill>
                <a:srgbClr val="FF0000"/>
              </a:solidFill>
            </a:endParaRPr>
          </a:p>
        </p:txBody>
      </p:sp>
    </p:spTree>
    <p:extLst>
      <p:ext uri="{BB962C8B-B14F-4D97-AF65-F5344CB8AC3E}">
        <p14:creationId xmlns:p14="http://schemas.microsoft.com/office/powerpoint/2010/main" val="107403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200" dirty="0">
                <a:solidFill>
                  <a:schemeClr val="bg1"/>
                </a:solidFill>
              </a:rPr>
              <a:t>Extension of MLR: Example</a:t>
            </a:r>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 xmlns:a16="http://schemas.microsoft.com/office/drawing/2014/main" id="{7F7F8175-0D66-47CF-87AE-21DE25AE7069}"/>
                  </a:ext>
                </a:extLst>
              </p:cNvPr>
              <p:cNvSpPr/>
              <p:nvPr/>
            </p:nvSpPr>
            <p:spPr>
              <a:xfrm>
                <a:off x="190625" y="1556792"/>
                <a:ext cx="8784976" cy="4896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sz="2000" dirty="0">
                    <a:solidFill>
                      <a:schemeClr val="tx1">
                        <a:lumMod val="95000"/>
                        <a:lumOff val="5000"/>
                      </a:schemeClr>
                    </a:solidFill>
                  </a:rPr>
                  <a:t>Suppose we are interested in studying the productivity of a factory</a:t>
                </a:r>
              </a:p>
              <a:p>
                <a:pPr marL="342900" indent="-342900">
                  <a:buFont typeface="Wingdings" panose="05000000000000000000" pitchFamily="2" charset="2"/>
                  <a:buChar char="Ø"/>
                </a:pPr>
                <a:r>
                  <a:rPr lang="en-US" sz="2000" dirty="0">
                    <a:solidFill>
                      <a:schemeClr val="tx1">
                        <a:lumMod val="95000"/>
                        <a:lumOff val="5000"/>
                      </a:schemeClr>
                    </a:solidFill>
                  </a:rPr>
                  <a:t>We wish to predict the number of units produced on the basis of the number of production lines and the total number of workers</a:t>
                </a:r>
              </a:p>
              <a:p>
                <a:pPr marL="342900" indent="-342900">
                  <a:buFont typeface="Wingdings" panose="05000000000000000000" pitchFamily="2" charset="2"/>
                  <a:buChar char="Ø"/>
                </a:pPr>
                <a:r>
                  <a:rPr lang="en-US" sz="2000" dirty="0">
                    <a:solidFill>
                      <a:schemeClr val="tx1">
                        <a:lumMod val="95000"/>
                        <a:lumOff val="5000"/>
                      </a:schemeClr>
                    </a:solidFill>
                  </a:rPr>
                  <a:t>It seems likely that the effect of increasing the number of production lines will depend on the number of workers, since if no workers are available to operate the lines, then increasing the number of lines will not increase production</a:t>
                </a:r>
              </a:p>
              <a:p>
                <a:pPr marL="342900" indent="-342900">
                  <a:buFont typeface="Wingdings" panose="05000000000000000000" pitchFamily="2" charset="2"/>
                  <a:buChar char="Ø"/>
                </a:pPr>
                <a:r>
                  <a:rPr lang="en-US" sz="2000" dirty="0">
                    <a:solidFill>
                      <a:schemeClr val="tx1">
                        <a:lumMod val="95000"/>
                        <a:lumOff val="5000"/>
                      </a:schemeClr>
                    </a:solidFill>
                  </a:rPr>
                  <a:t>This suggests that it would be appropriate to include an interaction term between lines and workers in a linear model to predict units</a:t>
                </a:r>
              </a:p>
              <a:p>
                <a:pPr marL="342900" indent="-342900">
                  <a:buFont typeface="Wingdings" panose="05000000000000000000" pitchFamily="2" charset="2"/>
                  <a:buChar char="Ø"/>
                </a:pPr>
                <a:r>
                  <a:rPr lang="en-US" sz="2000" dirty="0">
                    <a:solidFill>
                      <a:schemeClr val="tx1">
                        <a:lumMod val="95000"/>
                        <a:lumOff val="5000"/>
                      </a:schemeClr>
                    </a:solidFill>
                  </a:rPr>
                  <a:t>Suppose when we fit the model, we obtain the following </a:t>
                </a:r>
                <a:endParaRPr lang="en-US" sz="2000" i="1" dirty="0">
                  <a:solidFill>
                    <a:schemeClr val="tx1">
                      <a:lumMod val="95000"/>
                      <a:lumOff val="5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solidFill>
                            <a:schemeClr val="tx1">
                              <a:lumMod val="95000"/>
                              <a:lumOff val="5000"/>
                            </a:schemeClr>
                          </a:solidFill>
                          <a:latin typeface="Cambria Math" panose="02040503050406030204" pitchFamily="18" charset="0"/>
                        </a:rPr>
                        <m:t>𝑢𝑛𝑖𝑡𝑠</m:t>
                      </m:r>
                      <m:r>
                        <a:rPr lang="en-US" sz="2000" i="1">
                          <a:solidFill>
                            <a:schemeClr val="tx1">
                              <a:lumMod val="95000"/>
                              <a:lumOff val="5000"/>
                            </a:schemeClr>
                          </a:solidFill>
                          <a:latin typeface="Cambria Math" panose="02040503050406030204" pitchFamily="18" charset="0"/>
                        </a:rPr>
                        <m:t>=</m:t>
                      </m:r>
                      <m:r>
                        <a:rPr lang="en-US" sz="2000" b="0" i="1" smtClean="0">
                          <a:solidFill>
                            <a:schemeClr val="tx1">
                              <a:lumMod val="95000"/>
                              <a:lumOff val="5000"/>
                            </a:schemeClr>
                          </a:solidFill>
                          <a:latin typeface="Cambria Math" panose="02040503050406030204" pitchFamily="18" charset="0"/>
                        </a:rPr>
                        <m:t>1.2</m:t>
                      </m:r>
                      <m:r>
                        <a:rPr lang="en-US" sz="2000" i="1">
                          <a:solidFill>
                            <a:schemeClr val="tx1">
                              <a:lumMod val="95000"/>
                              <a:lumOff val="5000"/>
                            </a:schemeClr>
                          </a:solidFill>
                          <a:latin typeface="Cambria Math" panose="02040503050406030204" pitchFamily="18" charset="0"/>
                        </a:rPr>
                        <m:t>+</m:t>
                      </m:r>
                      <m:r>
                        <a:rPr lang="en-US" sz="2000" b="0" i="1" smtClean="0">
                          <a:solidFill>
                            <a:schemeClr val="tx1">
                              <a:lumMod val="95000"/>
                              <a:lumOff val="5000"/>
                            </a:schemeClr>
                          </a:solidFill>
                          <a:latin typeface="Cambria Math" panose="02040503050406030204" pitchFamily="18" charset="0"/>
                        </a:rPr>
                        <m:t>3.4×</m:t>
                      </m:r>
                      <m:r>
                        <a:rPr lang="en-US" sz="2000" b="0" i="1" smtClean="0">
                          <a:solidFill>
                            <a:schemeClr val="tx1">
                              <a:lumMod val="95000"/>
                              <a:lumOff val="5000"/>
                            </a:schemeClr>
                          </a:solidFill>
                          <a:latin typeface="Cambria Math" panose="02040503050406030204" pitchFamily="18" charset="0"/>
                        </a:rPr>
                        <m:t>𝑙𝑖𝑛𝑒𝑠</m:t>
                      </m:r>
                      <m:r>
                        <a:rPr lang="en-US" sz="2000" i="1">
                          <a:solidFill>
                            <a:schemeClr val="tx1">
                              <a:lumMod val="95000"/>
                              <a:lumOff val="5000"/>
                            </a:schemeClr>
                          </a:solidFill>
                          <a:latin typeface="Cambria Math" panose="02040503050406030204" pitchFamily="18" charset="0"/>
                        </a:rPr>
                        <m:t>+</m:t>
                      </m:r>
                      <m:r>
                        <a:rPr lang="en-US" sz="2000" b="0" i="1" smtClean="0">
                          <a:solidFill>
                            <a:schemeClr val="tx1">
                              <a:lumMod val="95000"/>
                              <a:lumOff val="5000"/>
                            </a:schemeClr>
                          </a:solidFill>
                          <a:latin typeface="Cambria Math" panose="02040503050406030204" pitchFamily="18" charset="0"/>
                        </a:rPr>
                        <m:t>0.22×</m:t>
                      </m:r>
                      <m:r>
                        <a:rPr lang="en-US" sz="2000" b="0" i="1" smtClean="0">
                          <a:solidFill>
                            <a:schemeClr val="tx1">
                              <a:lumMod val="95000"/>
                              <a:lumOff val="5000"/>
                            </a:schemeClr>
                          </a:solidFill>
                          <a:latin typeface="Cambria Math" panose="02040503050406030204" pitchFamily="18" charset="0"/>
                        </a:rPr>
                        <m:t>𝑤𝑜𝑟𝑘𝑒𝑟𝑠</m:t>
                      </m:r>
                      <m:r>
                        <a:rPr lang="en-US" sz="2000" b="0" i="1" smtClean="0">
                          <a:solidFill>
                            <a:schemeClr val="tx1">
                              <a:lumMod val="95000"/>
                              <a:lumOff val="5000"/>
                            </a:schemeClr>
                          </a:solidFill>
                          <a:latin typeface="Cambria Math" panose="02040503050406030204" pitchFamily="18" charset="0"/>
                        </a:rPr>
                        <m:t>+1.4×</m:t>
                      </m:r>
                      <m:d>
                        <m:dPr>
                          <m:ctrlPr>
                            <a:rPr lang="en-US" sz="2000" b="0" i="1" smtClean="0">
                              <a:solidFill>
                                <a:schemeClr val="tx1">
                                  <a:lumMod val="95000"/>
                                  <a:lumOff val="5000"/>
                                </a:schemeClr>
                              </a:solidFill>
                              <a:latin typeface="Cambria Math" panose="02040503050406030204" pitchFamily="18" charset="0"/>
                            </a:rPr>
                          </m:ctrlPr>
                        </m:dPr>
                        <m:e>
                          <m:r>
                            <a:rPr lang="en-US" sz="2000" b="0" i="1" smtClean="0">
                              <a:solidFill>
                                <a:schemeClr val="tx1">
                                  <a:lumMod val="95000"/>
                                  <a:lumOff val="5000"/>
                                </a:schemeClr>
                              </a:solidFill>
                              <a:latin typeface="Cambria Math" panose="02040503050406030204" pitchFamily="18" charset="0"/>
                            </a:rPr>
                            <m:t>𝑙𝑖𝑛𝑒𝑠</m:t>
                          </m:r>
                          <m:r>
                            <a:rPr lang="en-US" sz="2000" b="0" i="1" smtClean="0">
                              <a:solidFill>
                                <a:schemeClr val="tx1">
                                  <a:lumMod val="95000"/>
                                  <a:lumOff val="5000"/>
                                </a:schemeClr>
                              </a:solidFill>
                              <a:latin typeface="Cambria Math" panose="02040503050406030204" pitchFamily="18" charset="0"/>
                            </a:rPr>
                            <m:t>×</m:t>
                          </m:r>
                          <m:r>
                            <a:rPr lang="en-US" sz="2000" b="0" i="1" smtClean="0">
                              <a:solidFill>
                                <a:schemeClr val="tx1">
                                  <a:lumMod val="95000"/>
                                  <a:lumOff val="5000"/>
                                </a:schemeClr>
                              </a:solidFill>
                              <a:latin typeface="Cambria Math" panose="02040503050406030204" pitchFamily="18" charset="0"/>
                            </a:rPr>
                            <m:t>𝑤𝑜𝑟𝑘𝑒𝑟𝑠</m:t>
                          </m:r>
                        </m:e>
                      </m:d>
                    </m:oMath>
                  </m:oMathPara>
                </a14:m>
                <a:endParaRPr lang="en-US" sz="2000" b="0" dirty="0">
                  <a:solidFill>
                    <a:schemeClr val="tx1">
                      <a:lumMod val="95000"/>
                      <a:lumOff val="5000"/>
                    </a:schemeClr>
                  </a:solidFill>
                </a:endParaRPr>
              </a:p>
              <a:p>
                <a:pPr/>
                <a14:m>
                  <m:oMathPara xmlns:m="http://schemas.openxmlformats.org/officeDocument/2006/math">
                    <m:oMathParaPr>
                      <m:jc m:val="centerGroup"/>
                    </m:oMathParaPr>
                    <m:oMath xmlns:m="http://schemas.openxmlformats.org/officeDocument/2006/math">
                      <m:r>
                        <a:rPr lang="en-US" sz="2000" i="1">
                          <a:solidFill>
                            <a:schemeClr val="tx1">
                              <a:lumMod val="95000"/>
                              <a:lumOff val="5000"/>
                            </a:schemeClr>
                          </a:solidFill>
                          <a:latin typeface="Cambria Math" panose="02040503050406030204" pitchFamily="18" charset="0"/>
                        </a:rPr>
                        <m:t>𝑢𝑛𝑖𝑡𝑠</m:t>
                      </m:r>
                      <m:r>
                        <a:rPr lang="en-US" sz="2000" i="1">
                          <a:solidFill>
                            <a:schemeClr val="tx1">
                              <a:lumMod val="95000"/>
                              <a:lumOff val="5000"/>
                            </a:schemeClr>
                          </a:solidFill>
                          <a:latin typeface="Cambria Math" panose="02040503050406030204" pitchFamily="18" charset="0"/>
                        </a:rPr>
                        <m:t>=1.2+(3.4+1.4×</m:t>
                      </m:r>
                      <m:r>
                        <a:rPr lang="en-US" sz="2000" b="0" i="1" smtClean="0">
                          <a:solidFill>
                            <a:schemeClr val="tx1">
                              <a:lumMod val="95000"/>
                              <a:lumOff val="5000"/>
                            </a:schemeClr>
                          </a:solidFill>
                          <a:latin typeface="Cambria Math" panose="02040503050406030204" pitchFamily="18" charset="0"/>
                        </a:rPr>
                        <m:t>𝑤𝑜𝑟𝑘𝑒𝑟𝑠</m:t>
                      </m:r>
                      <m:r>
                        <a:rPr lang="en-US" sz="2000" b="0" i="1" smtClean="0">
                          <a:solidFill>
                            <a:schemeClr val="tx1">
                              <a:lumMod val="95000"/>
                              <a:lumOff val="5000"/>
                            </a:schemeClr>
                          </a:solidFill>
                          <a:latin typeface="Cambria Math" panose="02040503050406030204" pitchFamily="18" charset="0"/>
                        </a:rPr>
                        <m:t>)×</m:t>
                      </m:r>
                      <m:r>
                        <a:rPr lang="en-US" sz="2000" i="1">
                          <a:solidFill>
                            <a:schemeClr val="tx1">
                              <a:lumMod val="95000"/>
                              <a:lumOff val="5000"/>
                            </a:schemeClr>
                          </a:solidFill>
                          <a:latin typeface="Cambria Math" panose="02040503050406030204" pitchFamily="18" charset="0"/>
                        </a:rPr>
                        <m:t>𝑙𝑖𝑛𝑒𝑠</m:t>
                      </m:r>
                      <m:r>
                        <a:rPr lang="en-US" sz="2000" i="1">
                          <a:solidFill>
                            <a:schemeClr val="tx1">
                              <a:lumMod val="95000"/>
                              <a:lumOff val="5000"/>
                            </a:schemeClr>
                          </a:solidFill>
                          <a:latin typeface="Cambria Math" panose="02040503050406030204" pitchFamily="18" charset="0"/>
                        </a:rPr>
                        <m:t>+0.22×</m:t>
                      </m:r>
                      <m:r>
                        <a:rPr lang="en-US" sz="2000" i="1">
                          <a:solidFill>
                            <a:schemeClr val="tx1">
                              <a:lumMod val="95000"/>
                              <a:lumOff val="5000"/>
                            </a:schemeClr>
                          </a:solidFill>
                          <a:latin typeface="Cambria Math" panose="02040503050406030204" pitchFamily="18" charset="0"/>
                        </a:rPr>
                        <m:t>𝑤𝑜𝑟𝑘𝑒𝑟𝑠</m:t>
                      </m:r>
                    </m:oMath>
                  </m:oMathPara>
                </a14:m>
                <a:endParaRPr lang="en-US" sz="2000" dirty="0">
                  <a:solidFill>
                    <a:schemeClr val="tx1">
                      <a:lumMod val="95000"/>
                      <a:lumOff val="5000"/>
                    </a:schemeClr>
                  </a:solidFill>
                </a:endParaRPr>
              </a:p>
            </p:txBody>
          </p:sp>
        </mc:Choice>
        <mc:Fallback xmlns="">
          <p:sp>
            <p:nvSpPr>
              <p:cNvPr id="4" name="Rectangle: Rounded Corners 3">
                <a:extLst>
                  <a:ext uri="{FF2B5EF4-FFF2-40B4-BE49-F238E27FC236}">
                    <a16:creationId xmlns:a16="http://schemas.microsoft.com/office/drawing/2014/main" id="{7F7F8175-0D66-47CF-87AE-21DE25AE7069}"/>
                  </a:ext>
                </a:extLst>
              </p:cNvPr>
              <p:cNvSpPr>
                <a:spLocks noRot="1" noChangeAspect="1" noMove="1" noResize="1" noEditPoints="1" noAdjustHandles="1" noChangeArrowheads="1" noChangeShapeType="1" noTextEdit="1"/>
              </p:cNvSpPr>
              <p:nvPr/>
            </p:nvSpPr>
            <p:spPr>
              <a:xfrm>
                <a:off x="190625" y="1556792"/>
                <a:ext cx="8784976" cy="4896544"/>
              </a:xfrm>
              <a:prstGeom prst="round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7291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200" dirty="0">
                <a:solidFill>
                  <a:schemeClr val="bg1"/>
                </a:solidFill>
              </a:rPr>
              <a:t>Extension of MLR: Example</a:t>
            </a:r>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 xmlns:a16="http://schemas.microsoft.com/office/drawing/2014/main" id="{7F7F8175-0D66-47CF-87AE-21DE25AE7069}"/>
                  </a:ext>
                </a:extLst>
              </p:cNvPr>
              <p:cNvSpPr/>
              <p:nvPr/>
            </p:nvSpPr>
            <p:spPr>
              <a:xfrm>
                <a:off x="190625" y="1556792"/>
                <a:ext cx="8784976" cy="4896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sz="2000" dirty="0">
                    <a:solidFill>
                      <a:schemeClr val="tx1">
                        <a:lumMod val="95000"/>
                        <a:lumOff val="5000"/>
                      </a:schemeClr>
                    </a:solidFill>
                  </a:rPr>
                  <a:t>Consider the following example:</a:t>
                </a:r>
                <a:endParaRPr lang="en-US" sz="2000" i="1" dirty="0">
                  <a:solidFill>
                    <a:schemeClr val="tx1">
                      <a:lumMod val="95000"/>
                      <a:lumOff val="5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solidFill>
                            <a:schemeClr val="tx1">
                              <a:lumMod val="95000"/>
                              <a:lumOff val="5000"/>
                            </a:schemeClr>
                          </a:solidFill>
                          <a:latin typeface="Cambria Math" panose="02040503050406030204" pitchFamily="18" charset="0"/>
                        </a:rPr>
                        <m:t>𝑠𝑎𝑙𝑒𝑠</m:t>
                      </m:r>
                      <m:r>
                        <a:rPr lang="en-US" sz="2000" i="1">
                          <a:solidFill>
                            <a:schemeClr val="tx1">
                              <a:lumMod val="95000"/>
                              <a:lumOff val="5000"/>
                            </a:schemeClr>
                          </a:solidFill>
                          <a:latin typeface="Cambria Math" panose="02040503050406030204" pitchFamily="18" charset="0"/>
                        </a:rPr>
                        <m:t>=</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0</m:t>
                          </m:r>
                        </m:sub>
                      </m:sSub>
                      <m:r>
                        <a:rPr lang="en-US" sz="2000" b="0" i="1" smtClean="0">
                          <a:solidFill>
                            <a:schemeClr val="tx1">
                              <a:lumMod val="95000"/>
                              <a:lumOff val="5000"/>
                            </a:schemeClr>
                          </a:solidFill>
                          <a:latin typeface="Cambria Math" panose="02040503050406030204" pitchFamily="18" charset="0"/>
                        </a:rPr>
                        <m:t>+</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1</m:t>
                          </m:r>
                        </m:sub>
                      </m:sSub>
                      <m:r>
                        <a:rPr lang="en-US" sz="2000" b="0" i="1" smtClean="0">
                          <a:solidFill>
                            <a:schemeClr val="tx1">
                              <a:lumMod val="95000"/>
                              <a:lumOff val="5000"/>
                            </a:schemeClr>
                          </a:solidFill>
                          <a:latin typeface="Cambria Math" panose="02040503050406030204" pitchFamily="18" charset="0"/>
                        </a:rPr>
                        <m:t>×</m:t>
                      </m:r>
                      <m:r>
                        <a:rPr lang="en-US" sz="2000" b="0" i="1" smtClean="0">
                          <a:solidFill>
                            <a:schemeClr val="tx1">
                              <a:lumMod val="95000"/>
                              <a:lumOff val="5000"/>
                            </a:schemeClr>
                          </a:solidFill>
                          <a:latin typeface="Cambria Math" panose="02040503050406030204" pitchFamily="18" charset="0"/>
                        </a:rPr>
                        <m:t>𝑇𝑉</m:t>
                      </m:r>
                      <m:r>
                        <a:rPr lang="en-US" sz="2000" b="0" i="1" smtClean="0">
                          <a:solidFill>
                            <a:schemeClr val="tx1">
                              <a:lumMod val="95000"/>
                              <a:lumOff val="5000"/>
                            </a:schemeClr>
                          </a:solidFill>
                          <a:latin typeface="Cambria Math" panose="02040503050406030204" pitchFamily="18" charset="0"/>
                        </a:rPr>
                        <m:t>+</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2</m:t>
                          </m:r>
                        </m:sub>
                      </m:sSub>
                      <m:r>
                        <a:rPr lang="en-US" sz="2000" b="0" i="1" smtClean="0">
                          <a:solidFill>
                            <a:schemeClr val="tx1">
                              <a:lumMod val="95000"/>
                              <a:lumOff val="5000"/>
                            </a:schemeClr>
                          </a:solidFill>
                          <a:latin typeface="Cambria Math" panose="02040503050406030204" pitchFamily="18" charset="0"/>
                        </a:rPr>
                        <m:t>×</m:t>
                      </m:r>
                      <m:r>
                        <a:rPr lang="en-US" sz="2000" b="0" i="1" smtClean="0">
                          <a:solidFill>
                            <a:schemeClr val="tx1">
                              <a:lumMod val="95000"/>
                              <a:lumOff val="5000"/>
                            </a:schemeClr>
                          </a:solidFill>
                          <a:latin typeface="Cambria Math" panose="02040503050406030204" pitchFamily="18" charset="0"/>
                        </a:rPr>
                        <m:t>𝑅𝑎𝑑𝑖𝑜</m:t>
                      </m:r>
                      <m:r>
                        <a:rPr lang="en-US" sz="2000" b="0" i="1" smtClean="0">
                          <a:solidFill>
                            <a:schemeClr val="tx1">
                              <a:lumMod val="95000"/>
                              <a:lumOff val="5000"/>
                            </a:schemeClr>
                          </a:solidFill>
                          <a:latin typeface="Cambria Math" panose="02040503050406030204" pitchFamily="18" charset="0"/>
                        </a:rPr>
                        <m:t>+</m:t>
                      </m:r>
                      <m:sSub>
                        <m:sSubPr>
                          <m:ctrlPr>
                            <a:rPr lang="en-US" sz="2000" b="0" i="1" smtClean="0">
                              <a:solidFill>
                                <a:schemeClr val="tx1">
                                  <a:lumMod val="95000"/>
                                  <a:lumOff val="5000"/>
                                </a:schemeClr>
                              </a:solidFill>
                              <a:latin typeface="Cambria Math" panose="02040503050406030204" pitchFamily="18" charset="0"/>
                            </a:rPr>
                          </m:ctrlPr>
                        </m:sSubPr>
                        <m:e>
                          <m:r>
                            <a:rPr lang="en-US" sz="2000" b="0" i="1" smtClean="0">
                              <a:solidFill>
                                <a:schemeClr val="tx1">
                                  <a:lumMod val="95000"/>
                                  <a:lumOff val="5000"/>
                                </a:schemeClr>
                              </a:solidFill>
                              <a:latin typeface="Cambria Math" panose="02040503050406030204" pitchFamily="18" charset="0"/>
                            </a:rPr>
                            <m:t>𝛽</m:t>
                          </m:r>
                        </m:e>
                        <m:sub>
                          <m:r>
                            <a:rPr lang="en-US" sz="2000" b="0" i="1" smtClean="0">
                              <a:solidFill>
                                <a:schemeClr val="tx1">
                                  <a:lumMod val="95000"/>
                                  <a:lumOff val="5000"/>
                                </a:schemeClr>
                              </a:solidFill>
                              <a:latin typeface="Cambria Math" panose="02040503050406030204" pitchFamily="18" charset="0"/>
                            </a:rPr>
                            <m:t>3</m:t>
                          </m:r>
                        </m:sub>
                      </m:sSub>
                      <m:r>
                        <a:rPr lang="en-US" sz="2000" b="0" i="1" smtClean="0">
                          <a:solidFill>
                            <a:schemeClr val="tx1">
                              <a:lumMod val="95000"/>
                              <a:lumOff val="5000"/>
                            </a:schemeClr>
                          </a:solidFill>
                          <a:latin typeface="Cambria Math" panose="02040503050406030204" pitchFamily="18" charset="0"/>
                        </a:rPr>
                        <m:t>×</m:t>
                      </m:r>
                      <m:r>
                        <a:rPr lang="en-US" sz="2000" b="0" i="1" smtClean="0">
                          <a:solidFill>
                            <a:schemeClr val="tx1">
                              <a:lumMod val="95000"/>
                              <a:lumOff val="5000"/>
                            </a:schemeClr>
                          </a:solidFill>
                          <a:latin typeface="Cambria Math" panose="02040503050406030204" pitchFamily="18" charset="0"/>
                        </a:rPr>
                        <m:t>𝑇𝑉</m:t>
                      </m:r>
                      <m:r>
                        <a:rPr lang="en-US" sz="2000" b="0" i="1" smtClean="0">
                          <a:solidFill>
                            <a:schemeClr val="tx1">
                              <a:lumMod val="95000"/>
                              <a:lumOff val="5000"/>
                            </a:schemeClr>
                          </a:solidFill>
                          <a:latin typeface="Cambria Math" panose="02040503050406030204" pitchFamily="18" charset="0"/>
                        </a:rPr>
                        <m:t>×</m:t>
                      </m:r>
                      <m:r>
                        <a:rPr lang="en-US" sz="2000" b="0" i="1" smtClean="0">
                          <a:solidFill>
                            <a:schemeClr val="tx1">
                              <a:lumMod val="95000"/>
                              <a:lumOff val="5000"/>
                            </a:schemeClr>
                          </a:solidFill>
                          <a:latin typeface="Cambria Math" panose="02040503050406030204" pitchFamily="18" charset="0"/>
                        </a:rPr>
                        <m:t>𝑅𝑎𝑑𝑖𝑜</m:t>
                      </m:r>
                    </m:oMath>
                  </m:oMathPara>
                </a14:m>
                <a:endParaRPr lang="en-US" sz="2000" dirty="0">
                  <a:solidFill>
                    <a:schemeClr val="tx1">
                      <a:lumMod val="95000"/>
                      <a:lumOff val="5000"/>
                    </a:schemeClr>
                  </a:solidFill>
                </a:endParaRPr>
              </a:p>
            </p:txBody>
          </p:sp>
        </mc:Choice>
        <mc:Fallback xmlns="">
          <p:sp>
            <p:nvSpPr>
              <p:cNvPr id="4" name="Rectangle: Rounded Corners 3">
                <a:extLst>
                  <a:ext uri="{FF2B5EF4-FFF2-40B4-BE49-F238E27FC236}">
                    <a16:creationId xmlns="" xmlns:a16="http://schemas.microsoft.com/office/drawing/2014/main" xmlns:a14="http://schemas.microsoft.com/office/drawing/2010/main" id="{7F7F8175-0D66-47CF-87AE-21DE25AE7069}"/>
                  </a:ext>
                </a:extLst>
              </p:cNvPr>
              <p:cNvSpPr>
                <a:spLocks noRot="1" noChangeAspect="1" noMove="1" noResize="1" noEditPoints="1" noAdjustHandles="1" noChangeArrowheads="1" noChangeShapeType="1" noTextEdit="1"/>
              </p:cNvSpPr>
              <p:nvPr/>
            </p:nvSpPr>
            <p:spPr>
              <a:xfrm>
                <a:off x="190625" y="1556792"/>
                <a:ext cx="8784976" cy="4896544"/>
              </a:xfrm>
              <a:prstGeom prst="roundRect">
                <a:avLst/>
              </a:prstGeom>
              <a:blipFill rotWithShape="0">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3072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200" dirty="0" smtClean="0"/>
              <a:t>Comparison of Multiple Regression Models</a:t>
            </a:r>
            <a:endParaRPr lang="en-US" sz="320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15380016"/>
              </p:ext>
            </p:extLst>
          </p:nvPr>
        </p:nvGraphicFramePr>
        <p:xfrm>
          <a:off x="0" y="1397001"/>
          <a:ext cx="9144000" cy="5461002"/>
        </p:xfrm>
        <a:graphic>
          <a:graphicData uri="http://schemas.openxmlformats.org/drawingml/2006/table">
            <a:tbl>
              <a:tblPr firstRow="1" bandRow="1">
                <a:tableStyleId>{5C22544A-7EE6-4342-B048-85BDC9FD1C3A}</a:tableStyleId>
              </a:tblPr>
              <a:tblGrid>
                <a:gridCol w="899592"/>
                <a:gridCol w="1368152"/>
                <a:gridCol w="936104"/>
                <a:gridCol w="1152128"/>
                <a:gridCol w="1152128"/>
                <a:gridCol w="936104"/>
                <a:gridCol w="864096"/>
                <a:gridCol w="1152128"/>
                <a:gridCol w="683568"/>
              </a:tblGrid>
              <a:tr h="606778">
                <a:tc>
                  <a:txBody>
                    <a:bodyPr/>
                    <a:lstStyle/>
                    <a:p>
                      <a:r>
                        <a:rPr lang="en-IN" dirty="0" smtClean="0"/>
                        <a:t>Model</a:t>
                      </a:r>
                      <a:endParaRPr lang="en-IN" dirty="0"/>
                    </a:p>
                  </a:txBody>
                  <a:tcPr/>
                </a:tc>
                <a:tc>
                  <a:txBody>
                    <a:bodyPr/>
                    <a:lstStyle/>
                    <a:p>
                      <a:r>
                        <a:rPr lang="en-IN" dirty="0" smtClean="0"/>
                        <a:t>Predictors</a:t>
                      </a:r>
                      <a:endParaRPr lang="en-IN" dirty="0"/>
                    </a:p>
                  </a:txBody>
                  <a:tcPr/>
                </a:tc>
                <a:tc>
                  <a:txBody>
                    <a:bodyPr/>
                    <a:lstStyle/>
                    <a:p>
                      <a:r>
                        <a:rPr lang="en-IN" dirty="0" smtClean="0"/>
                        <a:t>Beta_0</a:t>
                      </a:r>
                      <a:endParaRPr lang="en-IN" dirty="0"/>
                    </a:p>
                  </a:txBody>
                  <a:tcPr/>
                </a:tc>
                <a:tc>
                  <a:txBody>
                    <a:bodyPr/>
                    <a:lstStyle/>
                    <a:p>
                      <a:r>
                        <a:rPr lang="en-IN" dirty="0" smtClean="0"/>
                        <a:t>Beta_1</a:t>
                      </a:r>
                      <a:endParaRPr lang="en-IN" dirty="0"/>
                    </a:p>
                  </a:txBody>
                  <a:tcPr/>
                </a:tc>
                <a:tc>
                  <a:txBody>
                    <a:bodyPr/>
                    <a:lstStyle/>
                    <a:p>
                      <a:r>
                        <a:rPr lang="en-IN" dirty="0" smtClean="0"/>
                        <a:t>Beta_2</a:t>
                      </a:r>
                      <a:endParaRPr lang="en-IN" dirty="0"/>
                    </a:p>
                  </a:txBody>
                  <a:tcPr/>
                </a:tc>
                <a:tc>
                  <a:txBody>
                    <a:bodyPr/>
                    <a:lstStyle/>
                    <a:p>
                      <a:r>
                        <a:rPr lang="en-IN" dirty="0" smtClean="0"/>
                        <a:t>Beta_3</a:t>
                      </a:r>
                      <a:endParaRPr lang="en-IN" dirty="0"/>
                    </a:p>
                  </a:txBody>
                  <a:tcPr/>
                </a:tc>
                <a:tc>
                  <a:txBody>
                    <a:bodyPr/>
                    <a:lstStyle/>
                    <a:p>
                      <a:r>
                        <a:rPr lang="en-IN" dirty="0" smtClean="0"/>
                        <a:t>RMSE</a:t>
                      </a:r>
                      <a:endParaRPr lang="en-IN" dirty="0"/>
                    </a:p>
                  </a:txBody>
                  <a:tcPr/>
                </a:tc>
                <a:tc>
                  <a:txBody>
                    <a:bodyPr/>
                    <a:lstStyle/>
                    <a:p>
                      <a:r>
                        <a:rPr lang="en-IN" dirty="0" smtClean="0"/>
                        <a:t>RMSE </a:t>
                      </a:r>
                      <a:r>
                        <a:rPr lang="en-IN" dirty="0" smtClean="0"/>
                        <a:t>%</a:t>
                      </a:r>
                      <a:endParaRPr lang="en-IN" dirty="0"/>
                    </a:p>
                  </a:txBody>
                  <a:tcPr/>
                </a:tc>
                <a:tc>
                  <a:txBody>
                    <a:bodyPr/>
                    <a:lstStyle/>
                    <a:p>
                      <a:r>
                        <a:rPr lang="en-IN" dirty="0" smtClean="0"/>
                        <a:t>R^2</a:t>
                      </a:r>
                      <a:endParaRPr lang="en-IN" dirty="0"/>
                    </a:p>
                  </a:txBody>
                  <a:tcPr/>
                </a:tc>
              </a:tr>
              <a:tr h="606778">
                <a:tc>
                  <a:txBody>
                    <a:bodyPr/>
                    <a:lstStyle/>
                    <a:p>
                      <a:r>
                        <a:rPr lang="en-IN" sz="1400" dirty="0" smtClean="0"/>
                        <a:t>M1</a:t>
                      </a:r>
                      <a:endParaRPr lang="en-IN" sz="1400" dirty="0"/>
                    </a:p>
                  </a:txBody>
                  <a:tcPr/>
                </a:tc>
                <a:tc>
                  <a:txBody>
                    <a:bodyPr/>
                    <a:lstStyle/>
                    <a:p>
                      <a:r>
                        <a:rPr lang="en-IN" sz="1400" dirty="0" smtClean="0"/>
                        <a:t>TV</a:t>
                      </a:r>
                      <a:endParaRPr lang="en-IN" sz="1400" dirty="0"/>
                    </a:p>
                  </a:txBody>
                  <a:tcPr/>
                </a:tc>
                <a:tc>
                  <a:txBody>
                    <a:bodyPr/>
                    <a:lstStyle/>
                    <a:p>
                      <a:r>
                        <a:rPr lang="en-IN" sz="1400" dirty="0" smtClean="0"/>
                        <a:t>7.03</a:t>
                      </a:r>
                      <a:endParaRPr lang="en-IN" sz="1400" dirty="0"/>
                    </a:p>
                  </a:txBody>
                  <a:tcPr/>
                </a:tc>
                <a:tc>
                  <a:txBody>
                    <a:bodyPr/>
                    <a:lstStyle/>
                    <a:p>
                      <a:r>
                        <a:rPr lang="en-IN" sz="1400" dirty="0" smtClean="0"/>
                        <a:t>0.0475</a:t>
                      </a:r>
                      <a:endParaRPr lang="en-IN" sz="1400" dirty="0"/>
                    </a:p>
                  </a:txBody>
                  <a:tcPr/>
                </a:tc>
                <a:tc>
                  <a:txBody>
                    <a:bodyPr/>
                    <a:lstStyle/>
                    <a:p>
                      <a:endParaRPr lang="en-IN" sz="1400" dirty="0"/>
                    </a:p>
                  </a:txBody>
                  <a:tcPr/>
                </a:tc>
                <a:tc>
                  <a:txBody>
                    <a:bodyPr/>
                    <a:lstStyle/>
                    <a:p>
                      <a:endParaRPr lang="en-IN" sz="1400" dirty="0"/>
                    </a:p>
                  </a:txBody>
                  <a:tcPr/>
                </a:tc>
                <a:tc>
                  <a:txBody>
                    <a:bodyPr/>
                    <a:lstStyle/>
                    <a:p>
                      <a:r>
                        <a:rPr lang="en-IN" sz="1400" dirty="0" smtClean="0"/>
                        <a:t>3.259</a:t>
                      </a:r>
                      <a:endParaRPr lang="en-IN" sz="1400" dirty="0"/>
                    </a:p>
                  </a:txBody>
                  <a:tcPr/>
                </a:tc>
                <a:tc>
                  <a:txBody>
                    <a:bodyPr/>
                    <a:lstStyle/>
                    <a:p>
                      <a:r>
                        <a:rPr lang="en-IN" sz="1400" dirty="0" smtClean="0"/>
                        <a:t>23</a:t>
                      </a:r>
                      <a:endParaRPr lang="en-IN" sz="1400" dirty="0"/>
                    </a:p>
                  </a:txBody>
                  <a:tcPr/>
                </a:tc>
                <a:tc>
                  <a:txBody>
                    <a:bodyPr/>
                    <a:lstStyle/>
                    <a:p>
                      <a:r>
                        <a:rPr lang="en-IN" sz="1400" dirty="0" smtClean="0"/>
                        <a:t>0.61</a:t>
                      </a:r>
                      <a:endParaRPr lang="en-IN" sz="1400" dirty="0"/>
                    </a:p>
                  </a:txBody>
                  <a:tcPr/>
                </a:tc>
              </a:tr>
              <a:tr h="606778">
                <a:tc>
                  <a:txBody>
                    <a:bodyPr/>
                    <a:lstStyle/>
                    <a:p>
                      <a:r>
                        <a:rPr lang="en-IN" sz="1400" dirty="0" smtClean="0"/>
                        <a:t>M2</a:t>
                      </a:r>
                      <a:endParaRPr lang="en-IN" sz="1400" dirty="0"/>
                    </a:p>
                  </a:txBody>
                  <a:tcPr/>
                </a:tc>
                <a:tc>
                  <a:txBody>
                    <a:bodyPr/>
                    <a:lstStyle/>
                    <a:p>
                      <a:r>
                        <a:rPr lang="en-IN" sz="1400" dirty="0" smtClean="0"/>
                        <a:t>Radio</a:t>
                      </a:r>
                      <a:endParaRPr lang="en-IN" sz="1400" dirty="0"/>
                    </a:p>
                  </a:txBody>
                  <a:tcPr/>
                </a:tc>
                <a:tc>
                  <a:txBody>
                    <a:bodyPr/>
                    <a:lstStyle/>
                    <a:p>
                      <a:r>
                        <a:rPr lang="en-IN" sz="1400" dirty="0" smtClean="0"/>
                        <a:t>9.31</a:t>
                      </a:r>
                      <a:endParaRPr lang="en-IN" sz="1400" dirty="0"/>
                    </a:p>
                  </a:txBody>
                  <a:tcPr/>
                </a:tc>
                <a:tc>
                  <a:txBody>
                    <a:bodyPr/>
                    <a:lstStyle/>
                    <a:p>
                      <a:r>
                        <a:rPr lang="en-IN" sz="1400" dirty="0" smtClean="0"/>
                        <a:t>0.2025</a:t>
                      </a:r>
                      <a:endParaRPr lang="en-IN" sz="1400" dirty="0"/>
                    </a:p>
                  </a:txBody>
                  <a:tcPr/>
                </a:tc>
                <a:tc>
                  <a:txBody>
                    <a:bodyPr/>
                    <a:lstStyle/>
                    <a:p>
                      <a:endParaRPr lang="en-IN" sz="1400" dirty="0"/>
                    </a:p>
                  </a:txBody>
                  <a:tcPr/>
                </a:tc>
                <a:tc>
                  <a:txBody>
                    <a:bodyPr/>
                    <a:lstStyle/>
                    <a:p>
                      <a:endParaRPr lang="en-IN" sz="1400" dirty="0"/>
                    </a:p>
                  </a:txBody>
                  <a:tcPr/>
                </a:tc>
                <a:tc>
                  <a:txBody>
                    <a:bodyPr/>
                    <a:lstStyle/>
                    <a:p>
                      <a:r>
                        <a:rPr lang="en-IN" sz="1400" dirty="0" smtClean="0"/>
                        <a:t>4.275</a:t>
                      </a:r>
                      <a:endParaRPr lang="en-IN" sz="1400" dirty="0"/>
                    </a:p>
                  </a:txBody>
                  <a:tcPr/>
                </a:tc>
                <a:tc>
                  <a:txBody>
                    <a:bodyPr/>
                    <a:lstStyle/>
                    <a:p>
                      <a:r>
                        <a:rPr lang="en-IN" sz="1400" dirty="0" smtClean="0"/>
                        <a:t>30.5</a:t>
                      </a:r>
                      <a:endParaRPr lang="en-IN" sz="1400" dirty="0"/>
                    </a:p>
                  </a:txBody>
                  <a:tcPr/>
                </a:tc>
                <a:tc>
                  <a:txBody>
                    <a:bodyPr/>
                    <a:lstStyle/>
                    <a:p>
                      <a:r>
                        <a:rPr lang="en-IN" sz="1400" dirty="0" smtClean="0"/>
                        <a:t>0.33</a:t>
                      </a:r>
                      <a:endParaRPr lang="en-IN" sz="1400" dirty="0"/>
                    </a:p>
                  </a:txBody>
                  <a:tcPr/>
                </a:tc>
              </a:tr>
              <a:tr h="606778">
                <a:tc>
                  <a:txBody>
                    <a:bodyPr/>
                    <a:lstStyle/>
                    <a:p>
                      <a:r>
                        <a:rPr lang="en-IN" sz="1400" dirty="0" smtClean="0"/>
                        <a:t>M3</a:t>
                      </a:r>
                      <a:endParaRPr lang="en-IN" sz="1400" dirty="0"/>
                    </a:p>
                  </a:txBody>
                  <a:tcPr/>
                </a:tc>
                <a:tc>
                  <a:txBody>
                    <a:bodyPr/>
                    <a:lstStyle/>
                    <a:p>
                      <a:r>
                        <a:rPr lang="en-IN" sz="1400" dirty="0" err="1" smtClean="0"/>
                        <a:t>NewsPaper</a:t>
                      </a:r>
                      <a:endParaRPr lang="en-IN" sz="1400" dirty="0"/>
                    </a:p>
                  </a:txBody>
                  <a:tcPr/>
                </a:tc>
                <a:tc>
                  <a:txBody>
                    <a:bodyPr/>
                    <a:lstStyle/>
                    <a:p>
                      <a:r>
                        <a:rPr lang="en-IN" sz="1400" dirty="0" smtClean="0"/>
                        <a:t>12.35</a:t>
                      </a:r>
                      <a:endParaRPr lang="en-IN" sz="1400" dirty="0"/>
                    </a:p>
                  </a:txBody>
                  <a:tcPr/>
                </a:tc>
                <a:tc>
                  <a:txBody>
                    <a:bodyPr/>
                    <a:lstStyle/>
                    <a:p>
                      <a:r>
                        <a:rPr lang="en-IN" sz="1400" dirty="0" smtClean="0"/>
                        <a:t>0.055</a:t>
                      </a:r>
                      <a:endParaRPr lang="en-IN" sz="1400" dirty="0"/>
                    </a:p>
                  </a:txBody>
                  <a:tcPr/>
                </a:tc>
                <a:tc>
                  <a:txBody>
                    <a:bodyPr/>
                    <a:lstStyle/>
                    <a:p>
                      <a:endParaRPr lang="en-IN" sz="1400" dirty="0"/>
                    </a:p>
                  </a:txBody>
                  <a:tcPr/>
                </a:tc>
                <a:tc>
                  <a:txBody>
                    <a:bodyPr/>
                    <a:lstStyle/>
                    <a:p>
                      <a:endParaRPr lang="en-IN" sz="1400" dirty="0"/>
                    </a:p>
                  </a:txBody>
                  <a:tcPr/>
                </a:tc>
                <a:tc>
                  <a:txBody>
                    <a:bodyPr/>
                    <a:lstStyle/>
                    <a:p>
                      <a:r>
                        <a:rPr lang="en-IN" sz="1400" dirty="0" smtClean="0"/>
                        <a:t>5.092</a:t>
                      </a:r>
                      <a:endParaRPr lang="en-IN" sz="1400" dirty="0"/>
                    </a:p>
                  </a:txBody>
                  <a:tcPr/>
                </a:tc>
                <a:tc>
                  <a:txBody>
                    <a:bodyPr/>
                    <a:lstStyle/>
                    <a:p>
                      <a:r>
                        <a:rPr lang="en-IN" sz="1400" dirty="0" smtClean="0"/>
                        <a:t>36</a:t>
                      </a:r>
                      <a:endParaRPr lang="en-IN" sz="1400" dirty="0"/>
                    </a:p>
                  </a:txBody>
                  <a:tcPr/>
                </a:tc>
                <a:tc>
                  <a:txBody>
                    <a:bodyPr/>
                    <a:lstStyle/>
                    <a:p>
                      <a:r>
                        <a:rPr lang="en-IN" sz="1400" dirty="0" smtClean="0"/>
                        <a:t>0.05</a:t>
                      </a:r>
                      <a:endParaRPr lang="en-IN" sz="1400" dirty="0"/>
                    </a:p>
                  </a:txBody>
                  <a:tcPr/>
                </a:tc>
              </a:tr>
              <a:tr h="606778">
                <a:tc>
                  <a:txBody>
                    <a:bodyPr/>
                    <a:lstStyle/>
                    <a:p>
                      <a:r>
                        <a:rPr lang="en-IN" sz="1400" dirty="0" smtClean="0"/>
                        <a:t>M4</a:t>
                      </a:r>
                      <a:endParaRPr lang="en-IN" sz="1400" dirty="0"/>
                    </a:p>
                  </a:txBody>
                  <a:tcPr/>
                </a:tc>
                <a:tc>
                  <a:txBody>
                    <a:bodyPr/>
                    <a:lstStyle/>
                    <a:p>
                      <a:r>
                        <a:rPr lang="en-IN" sz="1400" dirty="0" smtClean="0"/>
                        <a:t>TV,</a:t>
                      </a:r>
                      <a:r>
                        <a:rPr lang="en-IN" sz="1400" baseline="0" dirty="0" smtClean="0"/>
                        <a:t> Radio</a:t>
                      </a:r>
                      <a:endParaRPr lang="en-IN" sz="1400" dirty="0"/>
                    </a:p>
                  </a:txBody>
                  <a:tcPr/>
                </a:tc>
                <a:tc>
                  <a:txBody>
                    <a:bodyPr/>
                    <a:lstStyle/>
                    <a:p>
                      <a:r>
                        <a:rPr lang="en-IN" sz="1400" dirty="0" smtClean="0"/>
                        <a:t>2.92</a:t>
                      </a:r>
                      <a:endParaRPr lang="en-IN" sz="1400" dirty="0"/>
                    </a:p>
                  </a:txBody>
                  <a:tcPr/>
                </a:tc>
                <a:tc>
                  <a:txBody>
                    <a:bodyPr/>
                    <a:lstStyle/>
                    <a:p>
                      <a:r>
                        <a:rPr lang="en-IN" sz="1400" dirty="0" smtClean="0"/>
                        <a:t>0.045</a:t>
                      </a:r>
                      <a:endParaRPr lang="en-IN" sz="1400" dirty="0"/>
                    </a:p>
                  </a:txBody>
                  <a:tcPr/>
                </a:tc>
                <a:tc>
                  <a:txBody>
                    <a:bodyPr/>
                    <a:lstStyle/>
                    <a:p>
                      <a:r>
                        <a:rPr lang="en-IN" sz="1400" dirty="0" smtClean="0"/>
                        <a:t>0.188</a:t>
                      </a:r>
                      <a:endParaRPr lang="en-IN" sz="1400" dirty="0"/>
                    </a:p>
                  </a:txBody>
                  <a:tcPr/>
                </a:tc>
                <a:tc>
                  <a:txBody>
                    <a:bodyPr/>
                    <a:lstStyle/>
                    <a:p>
                      <a:endParaRPr lang="en-IN" sz="1400" dirty="0"/>
                    </a:p>
                  </a:txBody>
                  <a:tcPr/>
                </a:tc>
                <a:tc>
                  <a:txBody>
                    <a:bodyPr/>
                    <a:lstStyle/>
                    <a:p>
                      <a:r>
                        <a:rPr lang="en-IN" sz="1400" dirty="0" smtClean="0"/>
                        <a:t>1.681</a:t>
                      </a:r>
                      <a:endParaRPr lang="en-IN" sz="1400" dirty="0"/>
                    </a:p>
                  </a:txBody>
                  <a:tcPr/>
                </a:tc>
                <a:tc>
                  <a:txBody>
                    <a:bodyPr/>
                    <a:lstStyle/>
                    <a:p>
                      <a:r>
                        <a:rPr lang="en-IN" sz="1400" dirty="0" smtClean="0"/>
                        <a:t>12</a:t>
                      </a:r>
                      <a:endParaRPr lang="en-IN" sz="1400" dirty="0"/>
                    </a:p>
                  </a:txBody>
                  <a:tcPr/>
                </a:tc>
                <a:tc>
                  <a:txBody>
                    <a:bodyPr/>
                    <a:lstStyle/>
                    <a:p>
                      <a:r>
                        <a:rPr lang="en-IN" sz="1400" dirty="0" smtClean="0"/>
                        <a:t>0.8972</a:t>
                      </a:r>
                      <a:endParaRPr lang="en-IN" sz="1400" dirty="0"/>
                    </a:p>
                  </a:txBody>
                  <a:tcPr/>
                </a:tc>
              </a:tr>
              <a:tr h="606778">
                <a:tc>
                  <a:txBody>
                    <a:bodyPr/>
                    <a:lstStyle/>
                    <a:p>
                      <a:r>
                        <a:rPr lang="en-IN" sz="1400" dirty="0" smtClean="0"/>
                        <a:t>M5</a:t>
                      </a:r>
                      <a:endParaRPr lang="en-IN" sz="1400" dirty="0"/>
                    </a:p>
                  </a:txBody>
                  <a:tcPr/>
                </a:tc>
                <a:tc>
                  <a:txBody>
                    <a:bodyPr/>
                    <a:lstStyle/>
                    <a:p>
                      <a:r>
                        <a:rPr lang="en-IN" sz="1400" dirty="0" smtClean="0"/>
                        <a:t>TV, </a:t>
                      </a:r>
                      <a:r>
                        <a:rPr lang="en-IN" sz="1400" dirty="0" err="1" smtClean="0"/>
                        <a:t>NewsPaper</a:t>
                      </a:r>
                      <a:endParaRPr lang="en-IN" sz="1400" dirty="0"/>
                    </a:p>
                  </a:txBody>
                  <a:tcPr/>
                </a:tc>
                <a:tc>
                  <a:txBody>
                    <a:bodyPr/>
                    <a:lstStyle/>
                    <a:p>
                      <a:r>
                        <a:rPr lang="en-IN" sz="1400" kern="1200" dirty="0" smtClean="0">
                          <a:solidFill>
                            <a:schemeClr val="dk1"/>
                          </a:solidFill>
                          <a:latin typeface="+mn-lt"/>
                          <a:ea typeface="+mn-ea"/>
                          <a:cs typeface="+mn-cs"/>
                        </a:rPr>
                        <a:t>5.77</a:t>
                      </a:r>
                      <a:endParaRPr lang="en-IN" sz="1400" kern="1200" dirty="0">
                        <a:solidFill>
                          <a:schemeClr val="dk1"/>
                        </a:solidFill>
                        <a:latin typeface="+mn-lt"/>
                        <a:ea typeface="+mn-ea"/>
                        <a:cs typeface="+mn-cs"/>
                      </a:endParaRPr>
                    </a:p>
                  </a:txBody>
                  <a:tcPr/>
                </a:tc>
                <a:tc>
                  <a:txBody>
                    <a:bodyPr/>
                    <a:lstStyle/>
                    <a:p>
                      <a:r>
                        <a:rPr lang="en-IN" sz="1400" kern="1200" dirty="0" smtClean="0">
                          <a:solidFill>
                            <a:schemeClr val="dk1"/>
                          </a:solidFill>
                          <a:latin typeface="+mn-lt"/>
                          <a:ea typeface="+mn-ea"/>
                          <a:cs typeface="+mn-cs"/>
                        </a:rPr>
                        <a:t>0.047</a:t>
                      </a:r>
                      <a:endParaRPr lang="en-IN" sz="1400" kern="1200" dirty="0">
                        <a:solidFill>
                          <a:schemeClr val="dk1"/>
                        </a:solidFill>
                        <a:latin typeface="+mn-lt"/>
                        <a:ea typeface="+mn-ea"/>
                        <a:cs typeface="+mn-cs"/>
                      </a:endParaRPr>
                    </a:p>
                  </a:txBody>
                  <a:tcPr/>
                </a:tc>
                <a:tc>
                  <a:txBody>
                    <a:bodyPr/>
                    <a:lstStyle/>
                    <a:p>
                      <a:r>
                        <a:rPr lang="en-IN" sz="1400" kern="1200" dirty="0" smtClean="0">
                          <a:solidFill>
                            <a:schemeClr val="dk1"/>
                          </a:solidFill>
                          <a:latin typeface="+mn-lt"/>
                          <a:ea typeface="+mn-ea"/>
                          <a:cs typeface="+mn-cs"/>
                        </a:rPr>
                        <a:t>0.044</a:t>
                      </a:r>
                      <a:endParaRPr lang="en-IN" sz="1400" kern="1200" dirty="0">
                        <a:solidFill>
                          <a:schemeClr val="dk1"/>
                        </a:solidFill>
                        <a:latin typeface="+mn-lt"/>
                        <a:ea typeface="+mn-ea"/>
                        <a:cs typeface="+mn-cs"/>
                      </a:endParaRPr>
                    </a:p>
                  </a:txBody>
                  <a:tcPr/>
                </a:tc>
                <a:tc>
                  <a:txBody>
                    <a:bodyPr/>
                    <a:lstStyle/>
                    <a:p>
                      <a:endParaRPr lang="en-IN" sz="1400" kern="1200" dirty="0">
                        <a:solidFill>
                          <a:schemeClr val="dk1"/>
                        </a:solidFill>
                        <a:latin typeface="+mn-lt"/>
                        <a:ea typeface="+mn-ea"/>
                        <a:cs typeface="+mn-cs"/>
                      </a:endParaRPr>
                    </a:p>
                  </a:txBody>
                  <a:tcPr/>
                </a:tc>
                <a:tc>
                  <a:txBody>
                    <a:bodyPr/>
                    <a:lstStyle/>
                    <a:p>
                      <a:r>
                        <a:rPr lang="en-IN" sz="1400" kern="1200" dirty="0" smtClean="0">
                          <a:solidFill>
                            <a:schemeClr val="dk1"/>
                          </a:solidFill>
                          <a:latin typeface="+mn-lt"/>
                          <a:ea typeface="+mn-ea"/>
                          <a:cs typeface="+mn-cs"/>
                        </a:rPr>
                        <a:t>3.12</a:t>
                      </a:r>
                      <a:endParaRPr lang="en-IN" sz="1400" kern="1200" dirty="0">
                        <a:solidFill>
                          <a:schemeClr val="dk1"/>
                        </a:solidFill>
                        <a:latin typeface="+mn-lt"/>
                        <a:ea typeface="+mn-ea"/>
                        <a:cs typeface="+mn-cs"/>
                      </a:endParaRPr>
                    </a:p>
                  </a:txBody>
                  <a:tcPr/>
                </a:tc>
                <a:tc>
                  <a:txBody>
                    <a:bodyPr/>
                    <a:lstStyle/>
                    <a:p>
                      <a:r>
                        <a:rPr lang="en-IN" sz="1400" kern="1200" dirty="0" smtClean="0">
                          <a:solidFill>
                            <a:schemeClr val="dk1"/>
                          </a:solidFill>
                          <a:latin typeface="+mn-lt"/>
                          <a:ea typeface="+mn-ea"/>
                          <a:cs typeface="+mn-cs"/>
                        </a:rPr>
                        <a:t>22</a:t>
                      </a:r>
                      <a:endParaRPr lang="en-IN" sz="1400" kern="1200" dirty="0">
                        <a:solidFill>
                          <a:schemeClr val="dk1"/>
                        </a:solidFill>
                        <a:latin typeface="+mn-lt"/>
                        <a:ea typeface="+mn-ea"/>
                        <a:cs typeface="+mn-cs"/>
                      </a:endParaRPr>
                    </a:p>
                  </a:txBody>
                  <a:tcPr/>
                </a:tc>
                <a:tc>
                  <a:txBody>
                    <a:bodyPr/>
                    <a:lstStyle/>
                    <a:p>
                      <a:r>
                        <a:rPr lang="en-IN" sz="1400" kern="1200" dirty="0" smtClean="0">
                          <a:solidFill>
                            <a:schemeClr val="dk1"/>
                          </a:solidFill>
                          <a:latin typeface="+mn-lt"/>
                          <a:ea typeface="+mn-ea"/>
                          <a:cs typeface="+mn-cs"/>
                        </a:rPr>
                        <a:t>0.64</a:t>
                      </a:r>
                      <a:endParaRPr lang="en-IN" sz="1400" kern="1200" dirty="0">
                        <a:solidFill>
                          <a:schemeClr val="dk1"/>
                        </a:solidFill>
                        <a:latin typeface="+mn-lt"/>
                        <a:ea typeface="+mn-ea"/>
                        <a:cs typeface="+mn-cs"/>
                      </a:endParaRPr>
                    </a:p>
                  </a:txBody>
                  <a:tcPr/>
                </a:tc>
              </a:tr>
              <a:tr h="606778">
                <a:tc>
                  <a:txBody>
                    <a:bodyPr/>
                    <a:lstStyle/>
                    <a:p>
                      <a:r>
                        <a:rPr lang="en-IN" sz="1400" dirty="0" smtClean="0"/>
                        <a:t>M6</a:t>
                      </a:r>
                      <a:endParaRPr lang="en-IN" sz="1400" dirty="0"/>
                    </a:p>
                  </a:txBody>
                  <a:tcPr/>
                </a:tc>
                <a:tc>
                  <a:txBody>
                    <a:bodyPr/>
                    <a:lstStyle/>
                    <a:p>
                      <a:r>
                        <a:rPr lang="en-IN" sz="1400" dirty="0" smtClean="0"/>
                        <a:t>Radio,</a:t>
                      </a:r>
                      <a:r>
                        <a:rPr lang="en-IN" sz="1400" baseline="0" dirty="0" smtClean="0"/>
                        <a:t> </a:t>
                      </a:r>
                      <a:r>
                        <a:rPr lang="en-IN" sz="1400" baseline="0" dirty="0" err="1" smtClean="0"/>
                        <a:t>NewsPaper</a:t>
                      </a:r>
                      <a:endParaRPr lang="en-IN" sz="1400" dirty="0"/>
                    </a:p>
                  </a:txBody>
                  <a:tcPr/>
                </a:tc>
                <a:tc>
                  <a:txBody>
                    <a:bodyPr/>
                    <a:lstStyle/>
                    <a:p>
                      <a:r>
                        <a:rPr lang="en-IN" sz="1400" dirty="0" smtClean="0"/>
                        <a:t>9.188</a:t>
                      </a:r>
                      <a:endParaRPr lang="en-IN" sz="1400" dirty="0"/>
                    </a:p>
                  </a:txBody>
                  <a:tcPr/>
                </a:tc>
                <a:tc>
                  <a:txBody>
                    <a:bodyPr/>
                    <a:lstStyle/>
                    <a:p>
                      <a:r>
                        <a:rPr lang="en-IN" sz="1400" dirty="0" smtClean="0"/>
                        <a:t>0.199</a:t>
                      </a:r>
                      <a:endParaRPr lang="en-IN" sz="1400" dirty="0"/>
                    </a:p>
                  </a:txBody>
                  <a:tcPr/>
                </a:tc>
                <a:tc>
                  <a:txBody>
                    <a:bodyPr/>
                    <a:lstStyle/>
                    <a:p>
                      <a:r>
                        <a:rPr lang="en-IN" sz="1400" dirty="0" smtClean="0"/>
                        <a:t>0.006</a:t>
                      </a:r>
                      <a:endParaRPr lang="en-IN" sz="1400" dirty="0"/>
                    </a:p>
                  </a:txBody>
                  <a:tcPr/>
                </a:tc>
                <a:tc>
                  <a:txBody>
                    <a:bodyPr/>
                    <a:lstStyle/>
                    <a:p>
                      <a:endParaRPr lang="en-IN" sz="1400" dirty="0"/>
                    </a:p>
                  </a:txBody>
                  <a:tcPr/>
                </a:tc>
                <a:tc>
                  <a:txBody>
                    <a:bodyPr/>
                    <a:lstStyle/>
                    <a:p>
                      <a:r>
                        <a:rPr lang="en-IN" sz="1400" dirty="0" smtClean="0"/>
                        <a:t>4.28</a:t>
                      </a:r>
                      <a:endParaRPr lang="en-IN" sz="1400" dirty="0"/>
                    </a:p>
                  </a:txBody>
                  <a:tcPr/>
                </a:tc>
                <a:tc>
                  <a:txBody>
                    <a:bodyPr/>
                    <a:lstStyle/>
                    <a:p>
                      <a:r>
                        <a:rPr lang="en-IN" sz="1400" dirty="0" smtClean="0"/>
                        <a:t>30.5</a:t>
                      </a:r>
                      <a:endParaRPr lang="en-IN" sz="1400" dirty="0"/>
                    </a:p>
                  </a:txBody>
                  <a:tcPr/>
                </a:tc>
                <a:tc>
                  <a:txBody>
                    <a:bodyPr/>
                    <a:lstStyle/>
                    <a:p>
                      <a:r>
                        <a:rPr lang="en-IN" sz="1400" dirty="0" smtClean="0"/>
                        <a:t>0.33</a:t>
                      </a:r>
                      <a:endParaRPr lang="en-IN" sz="1400" dirty="0"/>
                    </a:p>
                  </a:txBody>
                  <a:tcPr/>
                </a:tc>
              </a:tr>
              <a:tr h="606778">
                <a:tc>
                  <a:txBody>
                    <a:bodyPr/>
                    <a:lstStyle/>
                    <a:p>
                      <a:r>
                        <a:rPr lang="en-IN" sz="1400" dirty="0" smtClean="0"/>
                        <a:t>M7</a:t>
                      </a:r>
                      <a:endParaRPr lang="en-IN" sz="1400" dirty="0"/>
                    </a:p>
                  </a:txBody>
                  <a:tcPr/>
                </a:tc>
                <a:tc>
                  <a:txBody>
                    <a:bodyPr/>
                    <a:lstStyle/>
                    <a:p>
                      <a:r>
                        <a:rPr lang="en-IN" sz="1400" dirty="0" smtClean="0"/>
                        <a:t>TV,</a:t>
                      </a:r>
                      <a:r>
                        <a:rPr lang="en-IN" sz="1400" baseline="0" dirty="0" smtClean="0"/>
                        <a:t> Radio, </a:t>
                      </a:r>
                      <a:r>
                        <a:rPr lang="en-IN" sz="1400" baseline="0" dirty="0" err="1" smtClean="0"/>
                        <a:t>NewsPaper</a:t>
                      </a:r>
                      <a:endParaRPr lang="en-IN" sz="1400" dirty="0"/>
                    </a:p>
                  </a:txBody>
                  <a:tcPr/>
                </a:tc>
                <a:tc>
                  <a:txBody>
                    <a:bodyPr/>
                    <a:lstStyle/>
                    <a:p>
                      <a:r>
                        <a:rPr lang="en-IN" sz="1400" dirty="0" smtClean="0"/>
                        <a:t>2.939</a:t>
                      </a:r>
                      <a:endParaRPr lang="en-IN" sz="1400" dirty="0"/>
                    </a:p>
                  </a:txBody>
                  <a:tcPr/>
                </a:tc>
                <a:tc>
                  <a:txBody>
                    <a:bodyPr/>
                    <a:lstStyle/>
                    <a:p>
                      <a:r>
                        <a:rPr lang="en-IN" sz="1400" dirty="0" smtClean="0"/>
                        <a:t>0.045</a:t>
                      </a:r>
                      <a:endParaRPr lang="en-IN" sz="1400" dirty="0"/>
                    </a:p>
                  </a:txBody>
                  <a:tcPr/>
                </a:tc>
                <a:tc>
                  <a:txBody>
                    <a:bodyPr/>
                    <a:lstStyle/>
                    <a:p>
                      <a:r>
                        <a:rPr lang="en-IN" sz="1400" dirty="0" smtClean="0"/>
                        <a:t>0.188</a:t>
                      </a:r>
                      <a:endParaRPr lang="en-IN" sz="1400" dirty="0"/>
                    </a:p>
                  </a:txBody>
                  <a:tcPr/>
                </a:tc>
                <a:tc>
                  <a:txBody>
                    <a:bodyPr/>
                    <a:lstStyle/>
                    <a:p>
                      <a:r>
                        <a:rPr lang="en-IN" sz="1400" dirty="0" smtClean="0"/>
                        <a:t>-0.001</a:t>
                      </a:r>
                      <a:endParaRPr lang="en-IN" sz="1400" dirty="0"/>
                    </a:p>
                  </a:txBody>
                  <a:tcPr/>
                </a:tc>
                <a:tc>
                  <a:txBody>
                    <a:bodyPr/>
                    <a:lstStyle/>
                    <a:p>
                      <a:r>
                        <a:rPr lang="en-IN" sz="1400" dirty="0" smtClean="0"/>
                        <a:t>1.686</a:t>
                      </a:r>
                      <a:endParaRPr lang="en-IN" sz="1400" dirty="0"/>
                    </a:p>
                  </a:txBody>
                  <a:tcPr/>
                </a:tc>
                <a:tc>
                  <a:txBody>
                    <a:bodyPr/>
                    <a:lstStyle/>
                    <a:p>
                      <a:r>
                        <a:rPr lang="en-IN" sz="1400" dirty="0" smtClean="0"/>
                        <a:t>12</a:t>
                      </a:r>
                      <a:endParaRPr lang="en-IN" sz="1400" dirty="0"/>
                    </a:p>
                  </a:txBody>
                  <a:tcPr/>
                </a:tc>
                <a:tc>
                  <a:txBody>
                    <a:bodyPr/>
                    <a:lstStyle/>
                    <a:p>
                      <a:r>
                        <a:rPr lang="en-IN" sz="1400" dirty="0" smtClean="0"/>
                        <a:t>0.8972</a:t>
                      </a:r>
                      <a:endParaRPr lang="en-IN" sz="1400" dirty="0"/>
                    </a:p>
                  </a:txBody>
                  <a:tcPr/>
                </a:tc>
              </a:tr>
              <a:tr h="606778">
                <a:tc>
                  <a:txBody>
                    <a:bodyPr/>
                    <a:lstStyle/>
                    <a:p>
                      <a:r>
                        <a:rPr lang="en-IN" sz="1400" dirty="0" smtClean="0"/>
                        <a:t>M8</a:t>
                      </a:r>
                      <a:endParaRPr lang="en-IN" sz="1400" dirty="0"/>
                    </a:p>
                  </a:txBody>
                  <a:tcPr/>
                </a:tc>
                <a:tc>
                  <a:txBody>
                    <a:bodyPr/>
                    <a:lstStyle/>
                    <a:p>
                      <a:r>
                        <a:rPr lang="en-IN" sz="1400" dirty="0" smtClean="0"/>
                        <a:t>TV, Radio, TV*Radio</a:t>
                      </a:r>
                      <a:endParaRPr lang="en-IN" sz="1400" dirty="0"/>
                    </a:p>
                  </a:txBody>
                  <a:tcPr/>
                </a:tc>
                <a:tc>
                  <a:txBody>
                    <a:bodyPr/>
                    <a:lstStyle/>
                    <a:p>
                      <a:r>
                        <a:rPr lang="en-IN" sz="1400" dirty="0" smtClean="0"/>
                        <a:t>6.75</a:t>
                      </a:r>
                      <a:endParaRPr lang="en-IN" sz="1400" dirty="0"/>
                    </a:p>
                  </a:txBody>
                  <a:tcPr/>
                </a:tc>
                <a:tc>
                  <a:txBody>
                    <a:bodyPr/>
                    <a:lstStyle/>
                    <a:p>
                      <a:r>
                        <a:rPr lang="en-IN" sz="1400" dirty="0" smtClean="0"/>
                        <a:t>0.019</a:t>
                      </a:r>
                      <a:endParaRPr lang="en-IN" sz="1400" dirty="0"/>
                    </a:p>
                  </a:txBody>
                  <a:tcPr/>
                </a:tc>
                <a:tc>
                  <a:txBody>
                    <a:bodyPr/>
                    <a:lstStyle/>
                    <a:p>
                      <a:r>
                        <a:rPr lang="en-IN" sz="1400" dirty="0" smtClean="0"/>
                        <a:t>0.029</a:t>
                      </a:r>
                      <a:endParaRPr lang="en-IN" sz="1400" dirty="0"/>
                    </a:p>
                  </a:txBody>
                  <a:tcPr/>
                </a:tc>
                <a:tc>
                  <a:txBody>
                    <a:bodyPr/>
                    <a:lstStyle/>
                    <a:p>
                      <a:r>
                        <a:rPr lang="en-IN" sz="1400" dirty="0" smtClean="0"/>
                        <a:t>0.001</a:t>
                      </a:r>
                      <a:endParaRPr lang="en-IN" sz="1400" dirty="0"/>
                    </a:p>
                  </a:txBody>
                  <a:tcPr/>
                </a:tc>
                <a:tc>
                  <a:txBody>
                    <a:bodyPr/>
                    <a:lstStyle/>
                    <a:p>
                      <a:r>
                        <a:rPr lang="en-IN" sz="1400" dirty="0" smtClean="0"/>
                        <a:t>0.943</a:t>
                      </a:r>
                      <a:endParaRPr lang="en-IN" sz="1400" dirty="0"/>
                    </a:p>
                  </a:txBody>
                  <a:tcPr/>
                </a:tc>
                <a:tc>
                  <a:txBody>
                    <a:bodyPr/>
                    <a:lstStyle/>
                    <a:p>
                      <a:r>
                        <a:rPr lang="en-IN" sz="1400" dirty="0" smtClean="0"/>
                        <a:t>6.7</a:t>
                      </a:r>
                      <a:endParaRPr lang="en-IN" sz="1400" dirty="0"/>
                    </a:p>
                  </a:txBody>
                  <a:tcPr/>
                </a:tc>
                <a:tc>
                  <a:txBody>
                    <a:bodyPr/>
                    <a:lstStyle/>
                    <a:p>
                      <a:r>
                        <a:rPr lang="en-IN" sz="1400" dirty="0" smtClean="0"/>
                        <a:t>0.968</a:t>
                      </a:r>
                      <a:endParaRPr lang="en-IN" sz="1400" dirty="0"/>
                    </a:p>
                  </a:txBody>
                  <a:tcPr/>
                </a:tc>
              </a:tr>
            </a:tbl>
          </a:graphicData>
        </a:graphic>
      </p:graphicFrame>
    </p:spTree>
    <p:extLst>
      <p:ext uri="{BB962C8B-B14F-4D97-AF65-F5344CB8AC3E}">
        <p14:creationId xmlns:p14="http://schemas.microsoft.com/office/powerpoint/2010/main" val="12412378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200" dirty="0">
                <a:solidFill>
                  <a:schemeClr val="bg1"/>
                </a:solidFill>
              </a:rPr>
              <a:t>Potential Problems in Linear Regression</a:t>
            </a:r>
          </a:p>
        </p:txBody>
      </p:sp>
      <p:sp>
        <p:nvSpPr>
          <p:cNvPr id="4" name="Rectangle: Rounded Corners 3">
            <a:extLst>
              <a:ext uri="{FF2B5EF4-FFF2-40B4-BE49-F238E27FC236}">
                <a16:creationId xmlns="" xmlns:a16="http://schemas.microsoft.com/office/drawing/2014/main" id="{7F7F8175-0D66-47CF-87AE-21DE25AE7069}"/>
              </a:ext>
            </a:extLst>
          </p:cNvPr>
          <p:cNvSpPr/>
          <p:nvPr/>
        </p:nvSpPr>
        <p:spPr>
          <a:xfrm>
            <a:off x="190625" y="1556792"/>
            <a:ext cx="8784976" cy="4896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sz="2000" dirty="0">
                <a:solidFill>
                  <a:schemeClr val="tx1">
                    <a:lumMod val="95000"/>
                    <a:lumOff val="5000"/>
                  </a:schemeClr>
                </a:solidFill>
              </a:rPr>
              <a:t>When we fit a linear regression model to a particular data set, many problems may occur. Most common among these are the following:</a:t>
            </a:r>
          </a:p>
          <a:p>
            <a:pPr marL="800100" lvl="1" indent="-342900">
              <a:buFont typeface="Wingdings" panose="05000000000000000000" pitchFamily="2" charset="2"/>
              <a:buChar char="Ø"/>
            </a:pPr>
            <a:r>
              <a:rPr lang="en-US" sz="2000" dirty="0">
                <a:solidFill>
                  <a:schemeClr val="tx1">
                    <a:lumMod val="95000"/>
                    <a:lumOff val="5000"/>
                  </a:schemeClr>
                </a:solidFill>
              </a:rPr>
              <a:t>Non-linearity of the response-predictor </a:t>
            </a:r>
            <a:r>
              <a:rPr lang="en-US" sz="2000" dirty="0" smtClean="0">
                <a:solidFill>
                  <a:schemeClr val="tx1">
                    <a:lumMod val="95000"/>
                    <a:lumOff val="5000"/>
                  </a:schemeClr>
                </a:solidFill>
              </a:rPr>
              <a:t>relationships</a:t>
            </a:r>
            <a:endParaRPr lang="en-US" sz="2000" dirty="0">
              <a:solidFill>
                <a:schemeClr val="tx1">
                  <a:lumMod val="95000"/>
                  <a:lumOff val="5000"/>
                </a:schemeClr>
              </a:solidFill>
            </a:endParaRPr>
          </a:p>
          <a:p>
            <a:pPr marL="800100" lvl="1" indent="-342900">
              <a:buFont typeface="Wingdings" panose="05000000000000000000" pitchFamily="2" charset="2"/>
              <a:buChar char="Ø"/>
            </a:pPr>
            <a:r>
              <a:rPr lang="en-US" sz="2000" dirty="0">
                <a:solidFill>
                  <a:schemeClr val="tx1">
                    <a:lumMod val="95000"/>
                    <a:lumOff val="5000"/>
                  </a:schemeClr>
                </a:solidFill>
              </a:rPr>
              <a:t>Non-constant variance of error terms</a:t>
            </a:r>
          </a:p>
          <a:p>
            <a:pPr marL="800100" lvl="1" indent="-342900">
              <a:buFont typeface="Wingdings" panose="05000000000000000000" pitchFamily="2" charset="2"/>
              <a:buChar char="Ø"/>
            </a:pPr>
            <a:r>
              <a:rPr lang="en-US" sz="2000" dirty="0">
                <a:solidFill>
                  <a:schemeClr val="tx1">
                    <a:lumMod val="95000"/>
                    <a:lumOff val="5000"/>
                  </a:schemeClr>
                </a:solidFill>
              </a:rPr>
              <a:t>Outliers</a:t>
            </a:r>
          </a:p>
          <a:p>
            <a:pPr marL="800100" lvl="1" indent="-342900">
              <a:buFont typeface="Wingdings" panose="05000000000000000000" pitchFamily="2" charset="2"/>
              <a:buChar char="Ø"/>
            </a:pPr>
            <a:r>
              <a:rPr lang="en-US" sz="2000" dirty="0">
                <a:solidFill>
                  <a:schemeClr val="tx1">
                    <a:lumMod val="95000"/>
                    <a:lumOff val="5000"/>
                  </a:schemeClr>
                </a:solidFill>
              </a:rPr>
              <a:t>High-leverage points</a:t>
            </a:r>
          </a:p>
          <a:p>
            <a:pPr marL="800100" lvl="1" indent="-342900">
              <a:buFont typeface="Wingdings" panose="05000000000000000000" pitchFamily="2" charset="2"/>
              <a:buChar char="Ø"/>
            </a:pPr>
            <a:r>
              <a:rPr lang="en-US" sz="2000" dirty="0">
                <a:solidFill>
                  <a:schemeClr val="tx1">
                    <a:lumMod val="95000"/>
                    <a:lumOff val="5000"/>
                  </a:schemeClr>
                </a:solidFill>
              </a:rPr>
              <a:t>Collinearity</a:t>
            </a:r>
          </a:p>
        </p:txBody>
      </p:sp>
    </p:spTree>
    <p:extLst>
      <p:ext uri="{BB962C8B-B14F-4D97-AF65-F5344CB8AC3E}">
        <p14:creationId xmlns:p14="http://schemas.microsoft.com/office/powerpoint/2010/main" val="371525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Lab</a:t>
            </a:r>
            <a:endParaRPr lang="en-IN" dirty="0"/>
          </a:p>
        </p:txBody>
      </p:sp>
      <p:sp>
        <p:nvSpPr>
          <p:cNvPr id="3" name="Content Placeholder 2"/>
          <p:cNvSpPr>
            <a:spLocks noGrp="1"/>
          </p:cNvSpPr>
          <p:nvPr>
            <p:ph idx="1"/>
          </p:nvPr>
        </p:nvSpPr>
        <p:spPr/>
        <p:txBody>
          <a:bodyPr/>
          <a:lstStyle/>
          <a:p>
            <a:r>
              <a:rPr lang="en-IN" sz="2400" dirty="0" smtClean="0">
                <a:solidFill>
                  <a:srgbClr val="FF0000"/>
                </a:solidFill>
              </a:rPr>
              <a:t>Consider Advertising Data Set</a:t>
            </a:r>
          </a:p>
          <a:p>
            <a:r>
              <a:rPr lang="en-IN" sz="2400" dirty="0" smtClean="0">
                <a:solidFill>
                  <a:srgbClr val="FF0000"/>
                </a:solidFill>
              </a:rPr>
              <a:t>Build the best model to predict Sales</a:t>
            </a:r>
            <a:endParaRPr lang="en-IN" sz="2000" dirty="0" smtClean="0">
              <a:solidFill>
                <a:srgbClr val="FF0000"/>
              </a:solidFill>
            </a:endParaRPr>
          </a:p>
          <a:p>
            <a:pPr>
              <a:buFont typeface="Arial" panose="020B0604020202020204" pitchFamily="34" charset="0"/>
              <a:buChar char="•"/>
            </a:pPr>
            <a:r>
              <a:rPr lang="en-IN" sz="2400" dirty="0" smtClean="0">
                <a:solidFill>
                  <a:srgbClr val="FF0000"/>
                </a:solidFill>
              </a:rPr>
              <a:t>Interpret Intercept and Slope for each of the above combinations</a:t>
            </a:r>
            <a:endParaRPr lang="en-IN" sz="2400" dirty="0">
              <a:solidFill>
                <a:srgbClr val="FF0000"/>
              </a:solidFill>
            </a:endParaRPr>
          </a:p>
        </p:txBody>
      </p:sp>
    </p:spTree>
    <p:extLst>
      <p:ext uri="{BB962C8B-B14F-4D97-AF65-F5344CB8AC3E}">
        <p14:creationId xmlns:p14="http://schemas.microsoft.com/office/powerpoint/2010/main" val="32783791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Lab</a:t>
            </a:r>
            <a:endParaRPr lang="en-IN" dirty="0"/>
          </a:p>
        </p:txBody>
      </p:sp>
      <p:sp>
        <p:nvSpPr>
          <p:cNvPr id="3" name="Content Placeholder 2"/>
          <p:cNvSpPr>
            <a:spLocks noGrp="1"/>
          </p:cNvSpPr>
          <p:nvPr>
            <p:ph idx="1"/>
          </p:nvPr>
        </p:nvSpPr>
        <p:spPr/>
        <p:txBody>
          <a:bodyPr/>
          <a:lstStyle/>
          <a:p>
            <a:r>
              <a:rPr lang="en-IN" sz="2000" dirty="0" smtClean="0">
                <a:solidFill>
                  <a:srgbClr val="FF0000"/>
                </a:solidFill>
              </a:rPr>
              <a:t>Consider Credit Data Set</a:t>
            </a:r>
          </a:p>
          <a:p>
            <a:pPr>
              <a:buFont typeface="Arial" panose="020B0604020202020204" pitchFamily="34" charset="0"/>
              <a:buChar char="•"/>
            </a:pPr>
            <a:r>
              <a:rPr lang="en-IN" sz="2000" dirty="0" smtClean="0">
                <a:solidFill>
                  <a:srgbClr val="FF0000"/>
                </a:solidFill>
              </a:rPr>
              <a:t>Build the best model to predict Credit Balance</a:t>
            </a:r>
          </a:p>
          <a:p>
            <a:pPr>
              <a:buFont typeface="Arial" panose="020B0604020202020204" pitchFamily="34" charset="0"/>
              <a:buChar char="•"/>
            </a:pPr>
            <a:r>
              <a:rPr lang="en-IN" sz="2000" dirty="0" smtClean="0">
                <a:solidFill>
                  <a:srgbClr val="FF0000"/>
                </a:solidFill>
              </a:rPr>
              <a:t>Interpret Intercept and Slope for each of the above combinations</a:t>
            </a:r>
            <a:endParaRPr lang="en-IN" sz="2000" dirty="0">
              <a:solidFill>
                <a:srgbClr val="FF0000"/>
              </a:solidFill>
            </a:endParaRPr>
          </a:p>
        </p:txBody>
      </p:sp>
    </p:spTree>
    <p:extLst>
      <p:ext uri="{BB962C8B-B14F-4D97-AF65-F5344CB8AC3E}">
        <p14:creationId xmlns:p14="http://schemas.microsoft.com/office/powerpoint/2010/main" val="27144459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Lab</a:t>
            </a:r>
            <a:endParaRPr lang="en-IN" dirty="0"/>
          </a:p>
        </p:txBody>
      </p:sp>
      <p:sp>
        <p:nvSpPr>
          <p:cNvPr id="3" name="Content Placeholder 2"/>
          <p:cNvSpPr>
            <a:spLocks noGrp="1"/>
          </p:cNvSpPr>
          <p:nvPr>
            <p:ph idx="1"/>
          </p:nvPr>
        </p:nvSpPr>
        <p:spPr/>
        <p:txBody>
          <a:bodyPr/>
          <a:lstStyle/>
          <a:p>
            <a:r>
              <a:rPr lang="en-IN" sz="2000" dirty="0" smtClean="0">
                <a:solidFill>
                  <a:srgbClr val="FF0000"/>
                </a:solidFill>
              </a:rPr>
              <a:t>Consider car-mpg Data Set</a:t>
            </a:r>
          </a:p>
          <a:p>
            <a:r>
              <a:rPr lang="en-IN" sz="2000" dirty="0" smtClean="0">
                <a:solidFill>
                  <a:srgbClr val="FF0000"/>
                </a:solidFill>
              </a:rPr>
              <a:t>Build the best model to predict mpg</a:t>
            </a:r>
            <a:endParaRPr lang="en-IN" sz="1600" dirty="0" smtClean="0">
              <a:solidFill>
                <a:srgbClr val="FF0000"/>
              </a:solidFill>
            </a:endParaRPr>
          </a:p>
          <a:p>
            <a:pPr>
              <a:buFont typeface="Arial" panose="020B0604020202020204" pitchFamily="34" charset="0"/>
              <a:buChar char="•"/>
            </a:pPr>
            <a:r>
              <a:rPr lang="en-IN" sz="2000" dirty="0" smtClean="0">
                <a:solidFill>
                  <a:srgbClr val="FF0000"/>
                </a:solidFill>
              </a:rPr>
              <a:t>Interpret Intercept and Slope for each of the above combinations</a:t>
            </a:r>
            <a:endParaRPr lang="en-IN" sz="2000" dirty="0">
              <a:solidFill>
                <a:srgbClr val="FF0000"/>
              </a:solidFill>
            </a:endParaRPr>
          </a:p>
        </p:txBody>
      </p:sp>
    </p:spTree>
    <p:extLst>
      <p:ext uri="{BB962C8B-B14F-4D97-AF65-F5344CB8AC3E}">
        <p14:creationId xmlns:p14="http://schemas.microsoft.com/office/powerpoint/2010/main" val="9886130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a:t>
            </a:r>
          </a:p>
        </p:txBody>
      </p:sp>
      <p:sp>
        <p:nvSpPr>
          <p:cNvPr id="13" name="TextBox 12"/>
          <p:cNvSpPr txBox="1"/>
          <p:nvPr/>
        </p:nvSpPr>
        <p:spPr>
          <a:xfrm>
            <a:off x="3491880" y="1268760"/>
            <a:ext cx="2552704" cy="4708981"/>
          </a:xfrm>
          <a:prstGeom prst="rect">
            <a:avLst/>
          </a:prstGeom>
          <a:noFill/>
        </p:spPr>
        <p:txBody>
          <a:bodyPr wrap="square" rtlCol="0">
            <a:spAutoFit/>
            <a:scene3d>
              <a:camera prst="perspectiveLeft" fov="4200000">
                <a:rot lat="0" lon="19799993" rev="0"/>
              </a:camera>
              <a:lightRig rig="threePt" dir="t"/>
            </a:scene3d>
            <a:sp3d extrusionH="508000" prstMaterial="metal">
              <a:bevelT w="190500" h="190500"/>
            </a:sp3d>
          </a:bodyPr>
          <a:lstStyle/>
          <a:p>
            <a:pPr algn="ctr"/>
            <a:r>
              <a:rPr lang="en-US" sz="30000" dirty="0">
                <a:solidFill>
                  <a:srgbClr val="0070C0"/>
                </a:solidFill>
                <a:latin typeface="Arial Black" pitchFamily="34" charset="0"/>
                <a:cs typeface="Arial" pitchFamily="34" charset="0"/>
              </a:rPr>
              <a:t>?</a:t>
            </a:r>
          </a:p>
        </p:txBody>
      </p:sp>
    </p:spTree>
    <p:extLst>
      <p:ext uri="{BB962C8B-B14F-4D97-AF65-F5344CB8AC3E}">
        <p14:creationId xmlns:p14="http://schemas.microsoft.com/office/powerpoint/2010/main" val="15500592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Rounded Corners 1">
            <a:extLst>
              <a:ext uri="{FF2B5EF4-FFF2-40B4-BE49-F238E27FC236}">
                <a16:creationId xmlns="" xmlns:a16="http://schemas.microsoft.com/office/drawing/2014/main" id="{22C84984-CCCC-4B90-8AF8-62E786403CF0}"/>
              </a:ext>
            </a:extLst>
          </p:cNvPr>
          <p:cNvSpPr/>
          <p:nvPr/>
        </p:nvSpPr>
        <p:spPr>
          <a:xfrm>
            <a:off x="1619672" y="1412776"/>
            <a:ext cx="5760640" cy="38164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Thanks! </a:t>
            </a:r>
          </a:p>
        </p:txBody>
      </p:sp>
    </p:spTree>
    <p:extLst>
      <p:ext uri="{BB962C8B-B14F-4D97-AF65-F5344CB8AC3E}">
        <p14:creationId xmlns:p14="http://schemas.microsoft.com/office/powerpoint/2010/main" val="74971495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Market Plan: Questions</a:t>
            </a:r>
            <a:endParaRPr lang="en-US" dirty="0">
              <a:solidFill>
                <a:schemeClr val="bg1"/>
              </a:solidFill>
            </a:endParaRPr>
          </a:p>
        </p:txBody>
      </p:sp>
      <p:sp>
        <p:nvSpPr>
          <p:cNvPr id="8" name="Rectangle: Rounded Corners 7">
            <a:extLst>
              <a:ext uri="{FF2B5EF4-FFF2-40B4-BE49-F238E27FC236}">
                <a16:creationId xmlns="" xmlns:a16="http://schemas.microsoft.com/office/drawing/2014/main" id="{672BCA39-81D9-411B-A428-0F6F69E5B863}"/>
              </a:ext>
            </a:extLst>
          </p:cNvPr>
          <p:cNvSpPr/>
          <p:nvPr/>
        </p:nvSpPr>
        <p:spPr>
          <a:xfrm>
            <a:off x="179513" y="1484784"/>
            <a:ext cx="864096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a:solidFill>
                  <a:srgbClr val="92D050"/>
                </a:solidFill>
              </a:rPr>
              <a:t>Some of the questions we might seek to answer:</a:t>
            </a:r>
            <a:endParaRPr lang="en-US" sz="2800" b="1" dirty="0">
              <a:solidFill>
                <a:srgbClr val="92D050"/>
              </a:solidFill>
            </a:endParaRPr>
          </a:p>
        </p:txBody>
      </p:sp>
      <p:sp>
        <p:nvSpPr>
          <p:cNvPr id="3" name="Rectangle: Rounded Corners 2">
            <a:extLst>
              <a:ext uri="{FF2B5EF4-FFF2-40B4-BE49-F238E27FC236}">
                <a16:creationId xmlns="" xmlns:a16="http://schemas.microsoft.com/office/drawing/2014/main" id="{12D0A270-8AE8-4B44-BEAA-20219F69DF38}"/>
              </a:ext>
            </a:extLst>
          </p:cNvPr>
          <p:cNvSpPr/>
          <p:nvPr/>
        </p:nvSpPr>
        <p:spPr>
          <a:xfrm>
            <a:off x="179512" y="2276872"/>
            <a:ext cx="8640960" cy="1584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rPr>
              <a:t>Is there a relationship between advertising budget and sales?</a:t>
            </a:r>
          </a:p>
          <a:p>
            <a:pPr marL="742950" lvl="1" indent="-285750">
              <a:buFont typeface="Wingdings" panose="05000000000000000000" pitchFamily="2" charset="2"/>
              <a:buChar char="§"/>
            </a:pPr>
            <a:r>
              <a:rPr lang="en-US" dirty="0">
                <a:solidFill>
                  <a:schemeClr val="tx1">
                    <a:lumMod val="95000"/>
                    <a:lumOff val="5000"/>
                  </a:schemeClr>
                </a:solidFill>
              </a:rPr>
              <a:t>Our goal should be to determine whether the data provide evidence of an association between advertising expenditure and sales. </a:t>
            </a:r>
          </a:p>
          <a:p>
            <a:pPr marL="742950" lvl="1" indent="-285750">
              <a:buFont typeface="Wingdings" panose="05000000000000000000" pitchFamily="2" charset="2"/>
              <a:buChar char="§"/>
            </a:pPr>
            <a:r>
              <a:rPr lang="en-US" dirty="0">
                <a:solidFill>
                  <a:schemeClr val="tx1">
                    <a:lumMod val="95000"/>
                    <a:lumOff val="5000"/>
                  </a:schemeClr>
                </a:solidFill>
              </a:rPr>
              <a:t>If the evidence is weak, then one might argue that no money should be spent on advertising!</a:t>
            </a:r>
          </a:p>
        </p:txBody>
      </p:sp>
      <p:sp>
        <p:nvSpPr>
          <p:cNvPr id="10" name="Rectangle: Rounded Corners 9">
            <a:extLst>
              <a:ext uri="{FF2B5EF4-FFF2-40B4-BE49-F238E27FC236}">
                <a16:creationId xmlns="" xmlns:a16="http://schemas.microsoft.com/office/drawing/2014/main" id="{FC222F76-794B-415D-9963-AB71992924BE}"/>
              </a:ext>
            </a:extLst>
          </p:cNvPr>
          <p:cNvSpPr/>
          <p:nvPr/>
        </p:nvSpPr>
        <p:spPr>
          <a:xfrm>
            <a:off x="179512" y="4005064"/>
            <a:ext cx="8640960" cy="22322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rPr>
              <a:t>How strong is the relationship between advertising budget and sales?</a:t>
            </a:r>
          </a:p>
          <a:p>
            <a:pPr marL="742950" lvl="1" indent="-285750">
              <a:buFont typeface="Wingdings" panose="05000000000000000000" pitchFamily="2" charset="2"/>
              <a:buChar char="§"/>
            </a:pPr>
            <a:r>
              <a:rPr lang="en-US" dirty="0">
                <a:solidFill>
                  <a:schemeClr val="tx1">
                    <a:lumMod val="95000"/>
                    <a:lumOff val="5000"/>
                  </a:schemeClr>
                </a:solidFill>
              </a:rPr>
              <a:t>Assuming that there is a relationship between advertising and sales, we would like to know the strength of this relationship.</a:t>
            </a:r>
          </a:p>
          <a:p>
            <a:pPr marL="742950" lvl="1" indent="-285750">
              <a:buFont typeface="Wingdings" panose="05000000000000000000" pitchFamily="2" charset="2"/>
              <a:buChar char="§"/>
            </a:pPr>
            <a:r>
              <a:rPr lang="en-US" dirty="0">
                <a:solidFill>
                  <a:schemeClr val="tx1">
                    <a:lumMod val="95000"/>
                    <a:lumOff val="5000"/>
                  </a:schemeClr>
                </a:solidFill>
              </a:rPr>
              <a:t>In other words, given a certain advertising budget, can we predict sales with a high level of accuracy? This would be a strong relationship.</a:t>
            </a:r>
          </a:p>
          <a:p>
            <a:pPr marL="742950" lvl="1" indent="-285750">
              <a:buFont typeface="Wingdings" panose="05000000000000000000" pitchFamily="2" charset="2"/>
              <a:buChar char="§"/>
            </a:pPr>
            <a:r>
              <a:rPr lang="en-US" dirty="0">
                <a:solidFill>
                  <a:schemeClr val="tx1">
                    <a:lumMod val="95000"/>
                    <a:lumOff val="5000"/>
                  </a:schemeClr>
                </a:solidFill>
              </a:rPr>
              <a:t>Or is a prediction of sales based on advertising expenditure only slightly better than a random guess? This would be a weak relationship?</a:t>
            </a:r>
          </a:p>
        </p:txBody>
      </p:sp>
    </p:spTree>
    <p:extLst>
      <p:ext uri="{BB962C8B-B14F-4D97-AF65-F5344CB8AC3E}">
        <p14:creationId xmlns:p14="http://schemas.microsoft.com/office/powerpoint/2010/main" val="272048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Market Plan: Questions</a:t>
            </a:r>
            <a:endParaRPr lang="en-US" dirty="0">
              <a:solidFill>
                <a:schemeClr val="bg1"/>
              </a:solidFill>
            </a:endParaRPr>
          </a:p>
        </p:txBody>
      </p:sp>
      <p:sp>
        <p:nvSpPr>
          <p:cNvPr id="10" name="Rectangle: Rounded Corners 9">
            <a:extLst>
              <a:ext uri="{FF2B5EF4-FFF2-40B4-BE49-F238E27FC236}">
                <a16:creationId xmlns="" xmlns:a16="http://schemas.microsoft.com/office/drawing/2014/main" id="{D2916BDA-06F6-48EE-BD1E-FD3D49B953E0}"/>
              </a:ext>
            </a:extLst>
          </p:cNvPr>
          <p:cNvSpPr/>
          <p:nvPr/>
        </p:nvSpPr>
        <p:spPr>
          <a:xfrm>
            <a:off x="179512" y="1556792"/>
            <a:ext cx="8712968" cy="1728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rPr>
              <a:t>Which media contribute to sales?</a:t>
            </a:r>
          </a:p>
          <a:p>
            <a:pPr marL="742950" lvl="1" indent="-285750">
              <a:buFont typeface="Wingdings" panose="05000000000000000000" pitchFamily="2" charset="2"/>
              <a:buChar char="§"/>
            </a:pPr>
            <a:r>
              <a:rPr lang="en-US" dirty="0">
                <a:solidFill>
                  <a:schemeClr val="tx1">
                    <a:lumMod val="95000"/>
                    <a:lumOff val="5000"/>
                  </a:schemeClr>
                </a:solidFill>
              </a:rPr>
              <a:t>Do all three media TV, radio and newspaper contribute to sales or do just one or two of the media contribute? </a:t>
            </a:r>
          </a:p>
        </p:txBody>
      </p:sp>
      <p:sp>
        <p:nvSpPr>
          <p:cNvPr id="11" name="Rectangle: Rounded Corners 10">
            <a:extLst>
              <a:ext uri="{FF2B5EF4-FFF2-40B4-BE49-F238E27FC236}">
                <a16:creationId xmlns="" xmlns:a16="http://schemas.microsoft.com/office/drawing/2014/main" id="{289058A7-05F5-414E-9872-A1E1EED83DE3}"/>
              </a:ext>
            </a:extLst>
          </p:cNvPr>
          <p:cNvSpPr/>
          <p:nvPr/>
        </p:nvSpPr>
        <p:spPr>
          <a:xfrm>
            <a:off x="179512" y="3429000"/>
            <a:ext cx="871296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rPr>
              <a:t>How accurately can we estimate the effect of each medium on sales?</a:t>
            </a:r>
          </a:p>
          <a:p>
            <a:pPr marL="742950" lvl="1" indent="-285750">
              <a:buFont typeface="Wingdings" panose="05000000000000000000" pitchFamily="2" charset="2"/>
              <a:buChar char="§"/>
            </a:pPr>
            <a:r>
              <a:rPr lang="en-US" dirty="0">
                <a:solidFill>
                  <a:schemeClr val="tx1">
                    <a:lumMod val="95000"/>
                    <a:lumOff val="5000"/>
                  </a:schemeClr>
                </a:solidFill>
              </a:rPr>
              <a:t>For every dollar spent on advertising in a particular medium, by what amount will sales increase?</a:t>
            </a:r>
          </a:p>
          <a:p>
            <a:pPr marL="742950" lvl="1" indent="-285750">
              <a:buFont typeface="Wingdings" panose="05000000000000000000" pitchFamily="2" charset="2"/>
              <a:buChar char="§"/>
            </a:pPr>
            <a:r>
              <a:rPr lang="en-US" dirty="0">
                <a:solidFill>
                  <a:schemeClr val="tx1">
                    <a:lumMod val="95000"/>
                    <a:lumOff val="5000"/>
                  </a:schemeClr>
                </a:solidFill>
              </a:rPr>
              <a:t>How accurately can we predict this amount of increase?</a:t>
            </a:r>
          </a:p>
        </p:txBody>
      </p:sp>
      <p:sp>
        <p:nvSpPr>
          <p:cNvPr id="12" name="Rectangle: Rounded Corners 11">
            <a:extLst>
              <a:ext uri="{FF2B5EF4-FFF2-40B4-BE49-F238E27FC236}">
                <a16:creationId xmlns="" xmlns:a16="http://schemas.microsoft.com/office/drawing/2014/main" id="{DC40377C-A621-4C5A-86B2-993FB8CF41EC}"/>
              </a:ext>
            </a:extLst>
          </p:cNvPr>
          <p:cNvSpPr/>
          <p:nvPr/>
        </p:nvSpPr>
        <p:spPr>
          <a:xfrm>
            <a:off x="179512" y="4797152"/>
            <a:ext cx="871296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rPr>
              <a:t>How accurately can we predict future sales?</a:t>
            </a:r>
          </a:p>
          <a:p>
            <a:pPr marL="742950" lvl="1" indent="-285750">
              <a:buFont typeface="Wingdings" panose="05000000000000000000" pitchFamily="2" charset="2"/>
              <a:buChar char="§"/>
            </a:pPr>
            <a:r>
              <a:rPr lang="en-US" dirty="0">
                <a:solidFill>
                  <a:schemeClr val="tx1">
                    <a:lumMod val="95000"/>
                    <a:lumOff val="5000"/>
                  </a:schemeClr>
                </a:solidFill>
              </a:rPr>
              <a:t>For any given level of television, radio or newspaper advertising, what is our prediction for sales and what is the accuracy of this prediction?</a:t>
            </a:r>
          </a:p>
        </p:txBody>
      </p:sp>
    </p:spTree>
    <p:extLst>
      <p:ext uri="{BB962C8B-B14F-4D97-AF65-F5344CB8AC3E}">
        <p14:creationId xmlns:p14="http://schemas.microsoft.com/office/powerpoint/2010/main" val="83961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Market Plan</a:t>
            </a:r>
            <a:endParaRPr lang="en-US" dirty="0">
              <a:solidFill>
                <a:schemeClr val="bg1"/>
              </a:solidFill>
            </a:endParaRPr>
          </a:p>
        </p:txBody>
      </p:sp>
      <p:sp>
        <p:nvSpPr>
          <p:cNvPr id="3" name="Rectangle: Rounded Corners 2">
            <a:extLst>
              <a:ext uri="{FF2B5EF4-FFF2-40B4-BE49-F238E27FC236}">
                <a16:creationId xmlns="" xmlns:a16="http://schemas.microsoft.com/office/drawing/2014/main" id="{9162D77D-E31B-4357-843A-2D50E755C350}"/>
              </a:ext>
            </a:extLst>
          </p:cNvPr>
          <p:cNvSpPr/>
          <p:nvPr/>
        </p:nvSpPr>
        <p:spPr>
          <a:xfrm>
            <a:off x="1115616" y="2204864"/>
            <a:ext cx="6984776" cy="33123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00B050"/>
                </a:solidFill>
              </a:rPr>
              <a:t>Linear regression can be used to answer each of these questions</a:t>
            </a:r>
          </a:p>
        </p:txBody>
      </p:sp>
    </p:spTree>
    <p:extLst>
      <p:ext uri="{BB962C8B-B14F-4D97-AF65-F5344CB8AC3E}">
        <p14:creationId xmlns:p14="http://schemas.microsoft.com/office/powerpoint/2010/main" val="185312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solidFill>
                  <a:schemeClr val="bg1"/>
                </a:solidFill>
              </a:rPr>
              <a:t>Simple Linear Regression</a:t>
            </a:r>
          </a:p>
        </p:txBody>
      </p:sp>
      <p:sp>
        <p:nvSpPr>
          <p:cNvPr id="8" name="Rectangle: Rounded Corners 7">
            <a:extLst>
              <a:ext uri="{FF2B5EF4-FFF2-40B4-BE49-F238E27FC236}">
                <a16:creationId xmlns="" xmlns:a16="http://schemas.microsoft.com/office/drawing/2014/main" id="{C07C7372-A3DA-4099-8F93-C488FCCF745B}"/>
              </a:ext>
            </a:extLst>
          </p:cNvPr>
          <p:cNvSpPr/>
          <p:nvPr/>
        </p:nvSpPr>
        <p:spPr>
          <a:xfrm>
            <a:off x="179512" y="1556792"/>
            <a:ext cx="8784976"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Ø"/>
            </a:pPr>
            <a:r>
              <a:rPr lang="en-US" dirty="0">
                <a:solidFill>
                  <a:schemeClr val="tx1">
                    <a:lumMod val="95000"/>
                    <a:lumOff val="5000"/>
                  </a:schemeClr>
                </a:solidFill>
              </a:rPr>
              <a:t>Linear regression is a useful tool for predicting a quantitative response</a:t>
            </a:r>
          </a:p>
          <a:p>
            <a:pPr marL="285750" indent="-285750">
              <a:lnSpc>
                <a:spcPct val="150000"/>
              </a:lnSpc>
              <a:buFont typeface="Wingdings" panose="05000000000000000000" pitchFamily="2" charset="2"/>
              <a:buChar char="Ø"/>
            </a:pPr>
            <a:r>
              <a:rPr lang="en-US" dirty="0">
                <a:solidFill>
                  <a:schemeClr val="tx1">
                    <a:lumMod val="95000"/>
                    <a:lumOff val="5000"/>
                  </a:schemeClr>
                </a:solidFill>
              </a:rPr>
              <a:t>Simple linear regression is a straightforward approach for predicting  quantitative response Y on the basis of a single predictor variable X.</a:t>
            </a:r>
            <a:endParaRPr lang="en-US" sz="2800" b="1" dirty="0">
              <a:solidFill>
                <a:schemeClr val="tx1">
                  <a:lumMod val="95000"/>
                  <a:lumOff val="5000"/>
                </a:schemeClr>
              </a:solidFill>
            </a:endParaRPr>
          </a:p>
        </p:txBody>
      </p:sp>
      <mc:AlternateContent xmlns:mc="http://schemas.openxmlformats.org/markup-compatibility/2006" xmlns:a14="http://schemas.microsoft.com/office/drawing/2010/main">
        <mc:Choice Requires="a14">
          <p:sp>
            <p:nvSpPr>
              <p:cNvPr id="9" name="Rectangle: Rounded Corners 8">
                <a:extLst>
                  <a:ext uri="{FF2B5EF4-FFF2-40B4-BE49-F238E27FC236}">
                    <a16:creationId xmlns="" xmlns:a16="http://schemas.microsoft.com/office/drawing/2014/main" id="{910CC9E0-607E-45AE-936A-9B638754502B}"/>
                  </a:ext>
                </a:extLst>
              </p:cNvPr>
              <p:cNvSpPr/>
              <p:nvPr/>
            </p:nvSpPr>
            <p:spPr>
              <a:xfrm>
                <a:off x="179512" y="3284984"/>
                <a:ext cx="8784976" cy="2952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Ø"/>
                </a:pPr>
                <a:r>
                  <a:rPr lang="en-US" dirty="0">
                    <a:solidFill>
                      <a:schemeClr val="tx1">
                        <a:lumMod val="95000"/>
                        <a:lumOff val="5000"/>
                      </a:schemeClr>
                    </a:solidFill>
                  </a:rPr>
                  <a:t>It assumes that there is approximately a linear relationship between X and Y</a:t>
                </a:r>
              </a:p>
              <a:p>
                <a:pPr marL="285750" indent="-285750">
                  <a:lnSpc>
                    <a:spcPct val="150000"/>
                  </a:lnSpc>
                  <a:buFont typeface="Wingdings" panose="05000000000000000000" pitchFamily="2" charset="2"/>
                  <a:buChar char="Ø"/>
                </a:pPr>
                <a:r>
                  <a:rPr lang="en-US" dirty="0">
                    <a:solidFill>
                      <a:schemeClr val="tx1">
                        <a:lumMod val="95000"/>
                        <a:lumOff val="5000"/>
                      </a:schemeClr>
                    </a:solidFill>
                  </a:rPr>
                  <a:t>Mathematically   </a:t>
                </a:r>
                <a14:m>
                  <m:oMath xmlns:m="http://schemas.openxmlformats.org/officeDocument/2006/math">
                    <m:r>
                      <a:rPr lang="en-US" b="0" i="0" smtClean="0">
                        <a:solidFill>
                          <a:schemeClr val="tx1">
                            <a:lumMod val="95000"/>
                            <a:lumOff val="5000"/>
                          </a:schemeClr>
                        </a:solidFill>
                        <a:latin typeface="Cambria Math" panose="02040503050406030204" pitchFamily="18" charset="0"/>
                      </a:rPr>
                      <m:t>     </m:t>
                    </m:r>
                    <m:r>
                      <a:rPr lang="en-US" b="0" i="1" smtClean="0">
                        <a:solidFill>
                          <a:schemeClr val="tx1">
                            <a:lumMod val="95000"/>
                            <a:lumOff val="5000"/>
                          </a:schemeClr>
                        </a:solidFill>
                        <a:latin typeface="Cambria Math" panose="02040503050406030204" pitchFamily="18" charset="0"/>
                      </a:rPr>
                      <m:t>𝑌</m:t>
                    </m:r>
                    <m:r>
                      <a:rPr lang="en-US" b="0" i="1" smtClean="0">
                        <a:solidFill>
                          <a:schemeClr val="tx1">
                            <a:lumMod val="95000"/>
                            <a:lumOff val="5000"/>
                          </a:schemeClr>
                        </a:solidFill>
                        <a:latin typeface="Cambria Math" panose="02040503050406030204" pitchFamily="18" charset="0"/>
                      </a:rPr>
                      <m:t>≈</m:t>
                    </m:r>
                    <m:sSub>
                      <m:sSubPr>
                        <m:ctrlPr>
                          <a:rPr lang="en-US" b="0" i="1" smtClean="0">
                            <a:solidFill>
                              <a:schemeClr val="tx1">
                                <a:lumMod val="95000"/>
                                <a:lumOff val="5000"/>
                              </a:schemeClr>
                            </a:solidFill>
                            <a:latin typeface="Cambria Math" panose="02040503050406030204" pitchFamily="18" charset="0"/>
                          </a:rPr>
                        </m:ctrlPr>
                      </m:sSubPr>
                      <m:e>
                        <m:r>
                          <a:rPr lang="en-US" b="0" i="1" smtClean="0">
                            <a:solidFill>
                              <a:schemeClr val="tx1">
                                <a:lumMod val="95000"/>
                                <a:lumOff val="5000"/>
                              </a:schemeClr>
                            </a:solidFill>
                            <a:latin typeface="Cambria Math" panose="02040503050406030204" pitchFamily="18" charset="0"/>
                          </a:rPr>
                          <m:t>𝛽</m:t>
                        </m:r>
                      </m:e>
                      <m:sub>
                        <m:r>
                          <a:rPr lang="en-US" b="0" i="1" smtClean="0">
                            <a:solidFill>
                              <a:schemeClr val="tx1">
                                <a:lumMod val="95000"/>
                                <a:lumOff val="5000"/>
                              </a:schemeClr>
                            </a:solidFill>
                            <a:latin typeface="Cambria Math" panose="02040503050406030204" pitchFamily="18" charset="0"/>
                          </a:rPr>
                          <m:t>0</m:t>
                        </m:r>
                      </m:sub>
                    </m:sSub>
                    <m:r>
                      <a:rPr lang="en-US" b="0" i="1" smtClean="0">
                        <a:solidFill>
                          <a:schemeClr val="tx1">
                            <a:lumMod val="95000"/>
                            <a:lumOff val="5000"/>
                          </a:schemeClr>
                        </a:solidFill>
                        <a:latin typeface="Cambria Math" panose="02040503050406030204" pitchFamily="18" charset="0"/>
                      </a:rPr>
                      <m:t>+</m:t>
                    </m:r>
                    <m:sSub>
                      <m:sSubPr>
                        <m:ctrlPr>
                          <a:rPr lang="en-US" b="0" i="1" smtClean="0">
                            <a:solidFill>
                              <a:schemeClr val="tx1">
                                <a:lumMod val="95000"/>
                                <a:lumOff val="5000"/>
                              </a:schemeClr>
                            </a:solidFill>
                            <a:latin typeface="Cambria Math" panose="02040503050406030204" pitchFamily="18" charset="0"/>
                          </a:rPr>
                        </m:ctrlPr>
                      </m:sSubPr>
                      <m:e>
                        <m:r>
                          <a:rPr lang="en-US" b="0" i="1" smtClean="0">
                            <a:solidFill>
                              <a:schemeClr val="tx1">
                                <a:lumMod val="95000"/>
                                <a:lumOff val="5000"/>
                              </a:schemeClr>
                            </a:solidFill>
                            <a:latin typeface="Cambria Math" panose="02040503050406030204" pitchFamily="18" charset="0"/>
                          </a:rPr>
                          <m:t>𝛽</m:t>
                        </m:r>
                      </m:e>
                      <m:sub>
                        <m:r>
                          <a:rPr lang="en-US" b="0" i="1" smtClean="0">
                            <a:solidFill>
                              <a:schemeClr val="tx1">
                                <a:lumMod val="95000"/>
                                <a:lumOff val="5000"/>
                              </a:schemeClr>
                            </a:solidFill>
                            <a:latin typeface="Cambria Math" panose="02040503050406030204" pitchFamily="18" charset="0"/>
                          </a:rPr>
                          <m:t>1</m:t>
                        </m:r>
                      </m:sub>
                    </m:sSub>
                    <m:r>
                      <a:rPr lang="en-US" b="0" i="1" smtClean="0">
                        <a:solidFill>
                          <a:schemeClr val="tx1">
                            <a:lumMod val="95000"/>
                            <a:lumOff val="5000"/>
                          </a:schemeClr>
                        </a:solidFill>
                        <a:latin typeface="Cambria Math" panose="02040503050406030204" pitchFamily="18" charset="0"/>
                      </a:rPr>
                      <m:t> </m:t>
                    </m:r>
                    <m:r>
                      <a:rPr lang="en-US" b="0" i="1" smtClean="0">
                        <a:solidFill>
                          <a:schemeClr val="tx1">
                            <a:lumMod val="95000"/>
                            <a:lumOff val="5000"/>
                          </a:schemeClr>
                        </a:solidFill>
                        <a:latin typeface="Cambria Math" panose="02040503050406030204" pitchFamily="18" charset="0"/>
                      </a:rPr>
                      <m:t>𝑋</m:t>
                    </m:r>
                  </m:oMath>
                </a14:m>
                <a:endParaRPr lang="en-US" sz="2800" b="1" dirty="0">
                  <a:solidFill>
                    <a:schemeClr val="tx1">
                      <a:lumMod val="95000"/>
                      <a:lumOff val="5000"/>
                    </a:schemeClr>
                  </a:solidFill>
                </a:endParaRPr>
              </a:p>
              <a:p>
                <a:pPr marL="285750" indent="-285750">
                  <a:lnSpc>
                    <a:spcPct val="150000"/>
                  </a:lnSpc>
                  <a:buFont typeface="Wingdings" panose="05000000000000000000" pitchFamily="2" charset="2"/>
                  <a:buChar char="Ø"/>
                </a:pPr>
                <a:r>
                  <a:rPr lang="en-US" dirty="0">
                    <a:solidFill>
                      <a:schemeClr val="tx1">
                        <a:lumMod val="95000"/>
                        <a:lumOff val="5000"/>
                      </a:schemeClr>
                    </a:solidFill>
                  </a:rPr>
                  <a:t>We will describe the above equation by saying that we are regressing Y on X</a:t>
                </a:r>
              </a:p>
              <a:p>
                <a:pPr marL="285750" indent="-285750">
                  <a:lnSpc>
                    <a:spcPct val="150000"/>
                  </a:lnSpc>
                  <a:buFont typeface="Wingdings" panose="05000000000000000000" pitchFamily="2" charset="2"/>
                  <a:buChar char="Ø"/>
                </a:pPr>
                <a14:m>
                  <m:oMath xmlns:m="http://schemas.openxmlformats.org/officeDocument/2006/math">
                    <m:sSub>
                      <m:sSubPr>
                        <m:ctrlPr>
                          <a:rPr lang="en-US" b="0" i="1" smtClean="0">
                            <a:solidFill>
                              <a:schemeClr val="tx1">
                                <a:lumMod val="95000"/>
                                <a:lumOff val="5000"/>
                              </a:schemeClr>
                            </a:solidFill>
                            <a:latin typeface="Cambria Math" panose="02040503050406030204" pitchFamily="18" charset="0"/>
                          </a:rPr>
                        </m:ctrlPr>
                      </m:sSubPr>
                      <m:e>
                        <m:r>
                          <a:rPr lang="en-US" b="0" i="1" smtClean="0">
                            <a:solidFill>
                              <a:schemeClr val="tx1">
                                <a:lumMod val="95000"/>
                                <a:lumOff val="5000"/>
                              </a:schemeClr>
                            </a:solidFill>
                            <a:latin typeface="Cambria Math" panose="02040503050406030204" pitchFamily="18" charset="0"/>
                          </a:rPr>
                          <m:t>𝛽</m:t>
                        </m:r>
                      </m:e>
                      <m:sub>
                        <m:r>
                          <a:rPr lang="en-US" b="0" i="1" smtClean="0">
                            <a:solidFill>
                              <a:schemeClr val="tx1">
                                <a:lumMod val="95000"/>
                                <a:lumOff val="5000"/>
                              </a:schemeClr>
                            </a:solidFill>
                            <a:latin typeface="Cambria Math" panose="02040503050406030204" pitchFamily="18" charset="0"/>
                          </a:rPr>
                          <m:t>0</m:t>
                        </m:r>
                      </m:sub>
                    </m:sSub>
                    <m:r>
                      <a:rPr lang="en-US" b="0" i="1" smtClean="0">
                        <a:solidFill>
                          <a:schemeClr val="tx1">
                            <a:lumMod val="95000"/>
                            <a:lumOff val="5000"/>
                          </a:schemeClr>
                        </a:solidFill>
                        <a:latin typeface="Cambria Math" panose="02040503050406030204" pitchFamily="18" charset="0"/>
                      </a:rPr>
                      <m:t> </m:t>
                    </m:r>
                  </m:oMath>
                </a14:m>
                <a:r>
                  <a:rPr lang="en-US" dirty="0">
                    <a:solidFill>
                      <a:schemeClr val="tx1">
                        <a:lumMod val="95000"/>
                        <a:lumOff val="5000"/>
                      </a:schemeClr>
                    </a:solidFill>
                  </a:rPr>
                  <a:t>and  </a:t>
                </a:r>
                <a14:m>
                  <m:oMath xmlns:m="http://schemas.openxmlformats.org/officeDocument/2006/math">
                    <m:sSub>
                      <m:sSubPr>
                        <m:ctrlPr>
                          <a:rPr lang="en-US" b="0" i="1" smtClean="0">
                            <a:solidFill>
                              <a:schemeClr val="tx1">
                                <a:lumMod val="95000"/>
                                <a:lumOff val="5000"/>
                              </a:schemeClr>
                            </a:solidFill>
                            <a:latin typeface="Cambria Math" panose="02040503050406030204" pitchFamily="18" charset="0"/>
                          </a:rPr>
                        </m:ctrlPr>
                      </m:sSubPr>
                      <m:e>
                        <m:r>
                          <a:rPr lang="en-US" b="0" i="1" smtClean="0">
                            <a:solidFill>
                              <a:schemeClr val="tx1">
                                <a:lumMod val="95000"/>
                                <a:lumOff val="5000"/>
                              </a:schemeClr>
                            </a:solidFill>
                            <a:latin typeface="Cambria Math" panose="02040503050406030204" pitchFamily="18" charset="0"/>
                          </a:rPr>
                          <m:t>𝛽</m:t>
                        </m:r>
                      </m:e>
                      <m:sub>
                        <m:r>
                          <a:rPr lang="en-US" b="0" i="1" smtClean="0">
                            <a:solidFill>
                              <a:schemeClr val="tx1">
                                <a:lumMod val="95000"/>
                                <a:lumOff val="5000"/>
                              </a:schemeClr>
                            </a:solidFill>
                            <a:latin typeface="Cambria Math" panose="02040503050406030204" pitchFamily="18" charset="0"/>
                          </a:rPr>
                          <m:t>1</m:t>
                        </m:r>
                      </m:sub>
                    </m:sSub>
                  </m:oMath>
                </a14:m>
                <a:r>
                  <a:rPr lang="en-US" dirty="0">
                    <a:solidFill>
                      <a:schemeClr val="tx1">
                        <a:lumMod val="95000"/>
                        <a:lumOff val="5000"/>
                      </a:schemeClr>
                    </a:solidFill>
                  </a:rPr>
                  <a:t> are unknowns and represent intercept and slope terms in the linear model.</a:t>
                </a:r>
              </a:p>
              <a:p>
                <a:pPr marL="285750" indent="-285750">
                  <a:lnSpc>
                    <a:spcPct val="150000"/>
                  </a:lnSpc>
                  <a:buFont typeface="Wingdings" panose="05000000000000000000" pitchFamily="2" charset="2"/>
                  <a:buChar char="Ø"/>
                </a:pPr>
                <a:r>
                  <a:rPr lang="en-US" dirty="0">
                    <a:solidFill>
                      <a:schemeClr val="tx1">
                        <a:lumMod val="95000"/>
                        <a:lumOff val="5000"/>
                      </a:schemeClr>
                    </a:solidFill>
                  </a:rPr>
                  <a:t>These two constants are known as model coefficients.</a:t>
                </a:r>
                <a:endParaRPr lang="en-US" sz="2800" b="1" dirty="0">
                  <a:solidFill>
                    <a:schemeClr val="tx1">
                      <a:lumMod val="95000"/>
                      <a:lumOff val="5000"/>
                    </a:schemeClr>
                  </a:solidFill>
                </a:endParaRPr>
              </a:p>
            </p:txBody>
          </p:sp>
        </mc:Choice>
        <mc:Fallback xmlns="">
          <p:sp>
            <p:nvSpPr>
              <p:cNvPr id="9" name="Rectangle: Rounded Corners 8">
                <a:extLst>
                  <a:ext uri="{FF2B5EF4-FFF2-40B4-BE49-F238E27FC236}">
                    <a16:creationId xmlns:a16="http://schemas.microsoft.com/office/drawing/2014/main" id="{910CC9E0-607E-45AE-936A-9B638754502B}"/>
                  </a:ext>
                </a:extLst>
              </p:cNvPr>
              <p:cNvSpPr>
                <a:spLocks noRot="1" noChangeAspect="1" noMove="1" noResize="1" noEditPoints="1" noAdjustHandles="1" noChangeArrowheads="1" noChangeShapeType="1" noTextEdit="1"/>
              </p:cNvSpPr>
              <p:nvPr/>
            </p:nvSpPr>
            <p:spPr>
              <a:xfrm>
                <a:off x="179512" y="3284984"/>
                <a:ext cx="8784976" cy="2952328"/>
              </a:xfrm>
              <a:prstGeom prst="roundRect">
                <a:avLst/>
              </a:prstGeom>
              <a:blipFill>
                <a:blip r:embed="rId2"/>
                <a:stretch>
                  <a:fillRect b="-615"/>
                </a:stretch>
              </a:blipFill>
            </p:spPr>
            <p:txBody>
              <a:bodyPr/>
              <a:lstStyle/>
              <a:p>
                <a:r>
                  <a:rPr lang="en-US">
                    <a:noFill/>
                  </a:rPr>
                  <a:t> </a:t>
                </a:r>
              </a:p>
            </p:txBody>
          </p:sp>
        </mc:Fallback>
      </mc:AlternateContent>
    </p:spTree>
    <p:extLst>
      <p:ext uri="{BB962C8B-B14F-4D97-AF65-F5344CB8AC3E}">
        <p14:creationId xmlns:p14="http://schemas.microsoft.com/office/powerpoint/2010/main" val="380859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8312" y="115888"/>
            <a:ext cx="8352159" cy="1143000"/>
          </a:xfrm>
        </p:spPr>
        <p:txBody>
          <a:bodyPr/>
          <a:lstStyle/>
          <a:p>
            <a:pPr eaLnBrk="1" hangingPunct="1"/>
            <a:r>
              <a:rPr lang="en-US" sz="4000" dirty="0">
                <a:solidFill>
                  <a:schemeClr val="bg1"/>
                </a:solidFill>
              </a:rPr>
              <a:t>Simple Linear Regression: Example</a:t>
            </a:r>
          </a:p>
        </p:txBody>
      </p:sp>
      <mc:AlternateContent xmlns:mc="http://schemas.openxmlformats.org/markup-compatibility/2006" xmlns:a14="http://schemas.microsoft.com/office/drawing/2010/main">
        <mc:Choice Requires="a14">
          <p:sp>
            <p:nvSpPr>
              <p:cNvPr id="8" name="Rectangle: Rounded Corners 7">
                <a:extLst>
                  <a:ext uri="{FF2B5EF4-FFF2-40B4-BE49-F238E27FC236}">
                    <a16:creationId xmlns="" xmlns:a16="http://schemas.microsoft.com/office/drawing/2014/main" id="{C07C7372-A3DA-4099-8F93-C488FCCF745B}"/>
                  </a:ext>
                </a:extLst>
              </p:cNvPr>
              <p:cNvSpPr/>
              <p:nvPr/>
            </p:nvSpPr>
            <p:spPr>
              <a:xfrm>
                <a:off x="179512" y="1556792"/>
                <a:ext cx="8784976"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a:solidFill>
                      <a:schemeClr val="tx1">
                        <a:lumMod val="95000"/>
                        <a:lumOff val="5000"/>
                      </a:schemeClr>
                    </a:solidFill>
                  </a:rPr>
                  <a:t>X may represent TV advertising and Y may represent sales. Then we can regress sales onto TV by fitting the model </a:t>
                </a:r>
              </a:p>
              <a:p>
                <a:pPr/>
                <a14:m>
                  <m:oMathPara xmlns:m="http://schemas.openxmlformats.org/officeDocument/2006/math">
                    <m:oMathParaPr>
                      <m:jc m:val="centerGroup"/>
                    </m:oMathParaPr>
                    <m:oMath xmlns:m="http://schemas.openxmlformats.org/officeDocument/2006/math">
                      <m:r>
                        <a:rPr lang="en-US" sz="3200" b="0" i="1" smtClean="0">
                          <a:solidFill>
                            <a:schemeClr val="tx1">
                              <a:lumMod val="95000"/>
                              <a:lumOff val="5000"/>
                            </a:schemeClr>
                          </a:solidFill>
                          <a:latin typeface="Cambria Math" panose="02040503050406030204" pitchFamily="18" charset="0"/>
                        </a:rPr>
                        <m:t>𝑠𝑎𝑙𝑒𝑠</m:t>
                      </m:r>
                      <m:r>
                        <a:rPr lang="en-US" sz="3200" b="0" i="1" smtClean="0">
                          <a:solidFill>
                            <a:schemeClr val="tx1">
                              <a:lumMod val="95000"/>
                              <a:lumOff val="5000"/>
                            </a:schemeClr>
                          </a:solidFill>
                          <a:latin typeface="Cambria Math" panose="02040503050406030204" pitchFamily="18" charset="0"/>
                        </a:rPr>
                        <m:t>≈</m:t>
                      </m:r>
                      <m:sSub>
                        <m:sSubPr>
                          <m:ctrlPr>
                            <a:rPr lang="en-US" sz="3200" b="0" i="1" smtClean="0">
                              <a:solidFill>
                                <a:schemeClr val="tx1">
                                  <a:lumMod val="95000"/>
                                  <a:lumOff val="5000"/>
                                </a:schemeClr>
                              </a:solidFill>
                              <a:latin typeface="Cambria Math" panose="02040503050406030204" pitchFamily="18" charset="0"/>
                            </a:rPr>
                          </m:ctrlPr>
                        </m:sSubPr>
                        <m:e>
                          <m:r>
                            <a:rPr lang="en-US" sz="3200" b="0" i="1" smtClean="0">
                              <a:solidFill>
                                <a:schemeClr val="tx1">
                                  <a:lumMod val="95000"/>
                                  <a:lumOff val="5000"/>
                                </a:schemeClr>
                              </a:solidFill>
                              <a:latin typeface="Cambria Math" panose="02040503050406030204" pitchFamily="18" charset="0"/>
                            </a:rPr>
                            <m:t>𝛽</m:t>
                          </m:r>
                        </m:e>
                        <m:sub>
                          <m:r>
                            <a:rPr lang="en-US" sz="3200" b="0" i="1" smtClean="0">
                              <a:solidFill>
                                <a:schemeClr val="tx1">
                                  <a:lumMod val="95000"/>
                                  <a:lumOff val="5000"/>
                                </a:schemeClr>
                              </a:solidFill>
                              <a:latin typeface="Cambria Math" panose="02040503050406030204" pitchFamily="18" charset="0"/>
                            </a:rPr>
                            <m:t>0</m:t>
                          </m:r>
                        </m:sub>
                      </m:sSub>
                      <m:r>
                        <a:rPr lang="en-US" sz="3200" b="0" i="1" smtClean="0">
                          <a:solidFill>
                            <a:schemeClr val="tx1">
                              <a:lumMod val="95000"/>
                              <a:lumOff val="5000"/>
                            </a:schemeClr>
                          </a:solidFill>
                          <a:latin typeface="Cambria Math" panose="02040503050406030204" pitchFamily="18" charset="0"/>
                        </a:rPr>
                        <m:t>+</m:t>
                      </m:r>
                      <m:sSub>
                        <m:sSubPr>
                          <m:ctrlPr>
                            <a:rPr lang="en-US" sz="3200" b="0" i="1" smtClean="0">
                              <a:solidFill>
                                <a:schemeClr val="tx1">
                                  <a:lumMod val="95000"/>
                                  <a:lumOff val="5000"/>
                                </a:schemeClr>
                              </a:solidFill>
                              <a:latin typeface="Cambria Math" panose="02040503050406030204" pitchFamily="18" charset="0"/>
                            </a:rPr>
                          </m:ctrlPr>
                        </m:sSubPr>
                        <m:e>
                          <m:r>
                            <a:rPr lang="en-US" sz="3200" b="0" i="1" smtClean="0">
                              <a:solidFill>
                                <a:schemeClr val="tx1">
                                  <a:lumMod val="95000"/>
                                  <a:lumOff val="5000"/>
                                </a:schemeClr>
                              </a:solidFill>
                              <a:latin typeface="Cambria Math" panose="02040503050406030204" pitchFamily="18" charset="0"/>
                            </a:rPr>
                            <m:t>𝛽</m:t>
                          </m:r>
                        </m:e>
                        <m:sub>
                          <m:r>
                            <a:rPr lang="en-US" sz="3200" b="0" i="1" smtClean="0">
                              <a:solidFill>
                                <a:schemeClr val="tx1">
                                  <a:lumMod val="95000"/>
                                  <a:lumOff val="5000"/>
                                </a:schemeClr>
                              </a:solidFill>
                              <a:latin typeface="Cambria Math" panose="02040503050406030204" pitchFamily="18" charset="0"/>
                            </a:rPr>
                            <m:t>1</m:t>
                          </m:r>
                        </m:sub>
                      </m:sSub>
                      <m:r>
                        <a:rPr lang="en-US" sz="3200" b="0" i="1" smtClean="0">
                          <a:solidFill>
                            <a:schemeClr val="tx1">
                              <a:lumMod val="95000"/>
                              <a:lumOff val="5000"/>
                            </a:schemeClr>
                          </a:solidFill>
                          <a:latin typeface="Cambria Math" panose="02040503050406030204" pitchFamily="18" charset="0"/>
                        </a:rPr>
                        <m:t>×</m:t>
                      </m:r>
                      <m:r>
                        <a:rPr lang="en-US" sz="3200" b="0" i="1" smtClean="0">
                          <a:solidFill>
                            <a:schemeClr val="tx1">
                              <a:lumMod val="95000"/>
                              <a:lumOff val="5000"/>
                            </a:schemeClr>
                          </a:solidFill>
                          <a:latin typeface="Cambria Math" panose="02040503050406030204" pitchFamily="18" charset="0"/>
                        </a:rPr>
                        <m:t>𝑇𝑉</m:t>
                      </m:r>
                    </m:oMath>
                  </m:oMathPara>
                </a14:m>
                <a:endParaRPr lang="en-US" sz="3200" dirty="0">
                  <a:solidFill>
                    <a:schemeClr val="tx1">
                      <a:lumMod val="95000"/>
                      <a:lumOff val="5000"/>
                    </a:schemeClr>
                  </a:solidFill>
                </a:endParaRPr>
              </a:p>
            </p:txBody>
          </p:sp>
        </mc:Choice>
        <mc:Fallback xmlns="">
          <p:sp>
            <p:nvSpPr>
              <p:cNvPr id="8" name="Rectangle: Rounded Corners 7">
                <a:extLst>
                  <a:ext uri="{FF2B5EF4-FFF2-40B4-BE49-F238E27FC236}">
                    <a16:creationId xmlns:a16="http://schemas.microsoft.com/office/drawing/2014/main" id="{C07C7372-A3DA-4099-8F93-C488FCCF745B}"/>
                  </a:ext>
                </a:extLst>
              </p:cNvPr>
              <p:cNvSpPr>
                <a:spLocks noRot="1" noChangeAspect="1" noMove="1" noResize="1" noEditPoints="1" noAdjustHandles="1" noChangeArrowheads="1" noChangeShapeType="1" noTextEdit="1"/>
              </p:cNvSpPr>
              <p:nvPr/>
            </p:nvSpPr>
            <p:spPr>
              <a:xfrm>
                <a:off x="179512" y="1556792"/>
                <a:ext cx="8784976" cy="1512168"/>
              </a:xfrm>
              <a:prstGeom prst="round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Rounded Corners 8">
                <a:extLst>
                  <a:ext uri="{FF2B5EF4-FFF2-40B4-BE49-F238E27FC236}">
                    <a16:creationId xmlns="" xmlns:a16="http://schemas.microsoft.com/office/drawing/2014/main" id="{910CC9E0-607E-45AE-936A-9B638754502B}"/>
                  </a:ext>
                </a:extLst>
              </p:cNvPr>
              <p:cNvSpPr/>
              <p:nvPr/>
            </p:nvSpPr>
            <p:spPr>
              <a:xfrm>
                <a:off x="179512" y="3366864"/>
                <a:ext cx="8784976" cy="2510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Ø"/>
                </a:pPr>
                <a:r>
                  <a:rPr lang="en-US" dirty="0">
                    <a:solidFill>
                      <a:schemeClr val="tx1">
                        <a:lumMod val="95000"/>
                        <a:lumOff val="5000"/>
                      </a:schemeClr>
                    </a:solidFill>
                  </a:rPr>
                  <a:t>Once the estimators for </a:t>
                </a:r>
                <a14:m>
                  <m:oMath xmlns:m="http://schemas.openxmlformats.org/officeDocument/2006/math">
                    <m:sSub>
                      <m:sSubPr>
                        <m:ctrlPr>
                          <a:rPr lang="en-US" b="1" i="1" smtClean="0">
                            <a:solidFill>
                              <a:schemeClr val="tx1">
                                <a:lumMod val="95000"/>
                                <a:lumOff val="5000"/>
                              </a:schemeClr>
                            </a:solidFill>
                            <a:latin typeface="Cambria Math" panose="02040503050406030204" pitchFamily="18" charset="0"/>
                          </a:rPr>
                        </m:ctrlPr>
                      </m:sSubPr>
                      <m:e>
                        <m:r>
                          <a:rPr lang="en-US" b="1" i="1" smtClean="0">
                            <a:solidFill>
                              <a:schemeClr val="tx1">
                                <a:lumMod val="95000"/>
                                <a:lumOff val="5000"/>
                              </a:schemeClr>
                            </a:solidFill>
                            <a:latin typeface="Cambria Math" panose="02040503050406030204" pitchFamily="18" charset="0"/>
                          </a:rPr>
                          <m:t>𝜷</m:t>
                        </m:r>
                      </m:e>
                      <m:sub>
                        <m:r>
                          <a:rPr lang="en-US" b="1" i="1" smtClean="0">
                            <a:solidFill>
                              <a:schemeClr val="tx1">
                                <a:lumMod val="95000"/>
                                <a:lumOff val="5000"/>
                              </a:schemeClr>
                            </a:solidFill>
                            <a:latin typeface="Cambria Math" panose="02040503050406030204" pitchFamily="18" charset="0"/>
                          </a:rPr>
                          <m:t>𝟎</m:t>
                        </m:r>
                      </m:sub>
                    </m:sSub>
                  </m:oMath>
                </a14:m>
                <a:r>
                  <a:rPr lang="en-US" sz="2800" b="1" dirty="0">
                    <a:solidFill>
                      <a:schemeClr val="tx1">
                        <a:lumMod val="95000"/>
                        <a:lumOff val="5000"/>
                      </a:schemeClr>
                    </a:solidFill>
                  </a:rPr>
                  <a:t> </a:t>
                </a:r>
                <a:r>
                  <a:rPr lang="en-US" dirty="0">
                    <a:solidFill>
                      <a:schemeClr val="tx1">
                        <a:lumMod val="95000"/>
                        <a:lumOff val="5000"/>
                      </a:schemeClr>
                    </a:solidFill>
                  </a:rPr>
                  <a:t>and </a:t>
                </a:r>
                <a14:m>
                  <m:oMath xmlns:m="http://schemas.openxmlformats.org/officeDocument/2006/math">
                    <m:sSub>
                      <m:sSubPr>
                        <m:ctrlPr>
                          <a:rPr lang="en-US" i="1">
                            <a:solidFill>
                              <a:schemeClr val="tx1">
                                <a:lumMod val="95000"/>
                                <a:lumOff val="5000"/>
                              </a:schemeClr>
                            </a:solidFill>
                            <a:latin typeface="Cambria Math" panose="02040503050406030204" pitchFamily="18" charset="0"/>
                          </a:rPr>
                        </m:ctrlPr>
                      </m:sSubPr>
                      <m:e>
                        <m:r>
                          <a:rPr lang="en-US">
                            <a:solidFill>
                              <a:schemeClr val="tx1">
                                <a:lumMod val="95000"/>
                                <a:lumOff val="5000"/>
                              </a:schemeClr>
                            </a:solidFill>
                            <a:latin typeface="Cambria Math" panose="02040503050406030204" pitchFamily="18" charset="0"/>
                          </a:rPr>
                          <m:t>𝜷</m:t>
                        </m:r>
                      </m:e>
                      <m:sub>
                        <m:r>
                          <a:rPr lang="en-US">
                            <a:solidFill>
                              <a:schemeClr val="tx1">
                                <a:lumMod val="95000"/>
                                <a:lumOff val="5000"/>
                              </a:schemeClr>
                            </a:solidFill>
                            <a:latin typeface="Cambria Math" panose="02040503050406030204" pitchFamily="18" charset="0"/>
                          </a:rPr>
                          <m:t>𝟏</m:t>
                        </m:r>
                      </m:sub>
                    </m:sSub>
                  </m:oMath>
                </a14:m>
                <a:r>
                  <a:rPr lang="en-US" dirty="0">
                    <a:solidFill>
                      <a:schemeClr val="tx1">
                        <a:lumMod val="95000"/>
                        <a:lumOff val="5000"/>
                      </a:schemeClr>
                    </a:solidFill>
                  </a:rPr>
                  <a:t> ( for example: </a:t>
                </a:r>
                <a14:m>
                  <m:oMath xmlns:m="http://schemas.openxmlformats.org/officeDocument/2006/math">
                    <m:acc>
                      <m:accPr>
                        <m:chr m:val="̂"/>
                        <m:ctrlPr>
                          <a:rPr lang="en-US" b="1" i="1" smtClean="0">
                            <a:solidFill>
                              <a:schemeClr val="tx1">
                                <a:lumMod val="95000"/>
                                <a:lumOff val="5000"/>
                              </a:schemeClr>
                            </a:solidFill>
                            <a:latin typeface="Cambria Math" panose="02040503050406030204" pitchFamily="18" charset="0"/>
                          </a:rPr>
                        </m:ctrlPr>
                      </m:accPr>
                      <m:e>
                        <m:sSub>
                          <m:sSubPr>
                            <m:ctrlPr>
                              <a:rPr lang="en-US" b="1" i="1" smtClean="0">
                                <a:solidFill>
                                  <a:schemeClr val="tx1">
                                    <a:lumMod val="95000"/>
                                    <a:lumOff val="5000"/>
                                  </a:schemeClr>
                                </a:solidFill>
                                <a:latin typeface="Cambria Math" panose="02040503050406030204" pitchFamily="18" charset="0"/>
                              </a:rPr>
                            </m:ctrlPr>
                          </m:sSubPr>
                          <m:e>
                            <m:r>
                              <a:rPr lang="en-US" b="1" i="1" smtClean="0">
                                <a:solidFill>
                                  <a:schemeClr val="tx1">
                                    <a:lumMod val="95000"/>
                                    <a:lumOff val="5000"/>
                                  </a:schemeClr>
                                </a:solidFill>
                                <a:latin typeface="Cambria Math" panose="02040503050406030204" pitchFamily="18" charset="0"/>
                              </a:rPr>
                              <m:t>𝜷</m:t>
                            </m:r>
                          </m:e>
                          <m:sub>
                            <m:r>
                              <a:rPr lang="en-US" b="1" i="1" smtClean="0">
                                <a:solidFill>
                                  <a:schemeClr val="tx1">
                                    <a:lumMod val="95000"/>
                                    <a:lumOff val="5000"/>
                                  </a:schemeClr>
                                </a:solidFill>
                                <a:latin typeface="Cambria Math" panose="02040503050406030204" pitchFamily="18" charset="0"/>
                              </a:rPr>
                              <m:t>𝟎</m:t>
                            </m:r>
                          </m:sub>
                        </m:sSub>
                      </m:e>
                    </m:acc>
                  </m:oMath>
                </a14:m>
                <a:r>
                  <a:rPr lang="en-US" dirty="0">
                    <a:solidFill>
                      <a:schemeClr val="tx1">
                        <a:lumMod val="95000"/>
                        <a:lumOff val="5000"/>
                      </a:schemeClr>
                    </a:solidFill>
                  </a:rPr>
                  <a:t>and </a:t>
                </a:r>
                <a14:m>
                  <m:oMath xmlns:m="http://schemas.openxmlformats.org/officeDocument/2006/math">
                    <m:acc>
                      <m:accPr>
                        <m:chr m:val="̂"/>
                        <m:ctrlPr>
                          <a:rPr lang="en-US" b="1" i="1">
                            <a:solidFill>
                              <a:schemeClr val="tx1">
                                <a:lumMod val="95000"/>
                                <a:lumOff val="5000"/>
                              </a:schemeClr>
                            </a:solidFill>
                            <a:latin typeface="Cambria Math" panose="02040503050406030204" pitchFamily="18" charset="0"/>
                          </a:rPr>
                        </m:ctrlPr>
                      </m:accPr>
                      <m:e>
                        <m:sSub>
                          <m:sSubPr>
                            <m:ctrlPr>
                              <a:rPr lang="en-US" b="1" i="1">
                                <a:solidFill>
                                  <a:schemeClr val="tx1">
                                    <a:lumMod val="95000"/>
                                    <a:lumOff val="5000"/>
                                  </a:schemeClr>
                                </a:solidFill>
                                <a:latin typeface="Cambria Math" panose="02040503050406030204" pitchFamily="18" charset="0"/>
                              </a:rPr>
                            </m:ctrlPr>
                          </m:sSubPr>
                          <m:e>
                            <m:r>
                              <a:rPr lang="en-US" b="1" i="1">
                                <a:solidFill>
                                  <a:schemeClr val="tx1">
                                    <a:lumMod val="95000"/>
                                    <a:lumOff val="5000"/>
                                  </a:schemeClr>
                                </a:solidFill>
                                <a:latin typeface="Cambria Math" panose="02040503050406030204" pitchFamily="18" charset="0"/>
                              </a:rPr>
                              <m:t>𝜷</m:t>
                            </m:r>
                          </m:e>
                          <m:sub>
                            <m:r>
                              <a:rPr lang="en-US" b="1" i="1" smtClean="0">
                                <a:solidFill>
                                  <a:schemeClr val="tx1">
                                    <a:lumMod val="95000"/>
                                    <a:lumOff val="5000"/>
                                  </a:schemeClr>
                                </a:solidFill>
                                <a:latin typeface="Cambria Math" panose="02040503050406030204" pitchFamily="18" charset="0"/>
                              </a:rPr>
                              <m:t>𝟏</m:t>
                            </m:r>
                          </m:sub>
                        </m:sSub>
                      </m:e>
                    </m:acc>
                  </m:oMath>
                </a14:m>
                <a:r>
                  <a:rPr lang="en-US" dirty="0">
                    <a:solidFill>
                      <a:schemeClr val="tx1">
                        <a:lumMod val="95000"/>
                        <a:lumOff val="5000"/>
                      </a:schemeClr>
                    </a:solidFill>
                  </a:rPr>
                  <a:t>) are found using </a:t>
                </a:r>
                <a:r>
                  <a:rPr lang="en-US" b="1" u="sng" dirty="0">
                    <a:solidFill>
                      <a:schemeClr val="tx1">
                        <a:lumMod val="95000"/>
                        <a:lumOff val="5000"/>
                      </a:schemeClr>
                    </a:solidFill>
                  </a:rPr>
                  <a:t>training data</a:t>
                </a:r>
                <a:r>
                  <a:rPr lang="en-US" dirty="0">
                    <a:solidFill>
                      <a:schemeClr val="tx1">
                        <a:lumMod val="95000"/>
                        <a:lumOff val="5000"/>
                      </a:schemeClr>
                    </a:solidFill>
                  </a:rPr>
                  <a:t>, we can predict future sales on the basis of a particular value of TV advertising by computing </a:t>
                </a:r>
              </a:p>
              <a:p>
                <a:pPr lvl="6">
                  <a:lnSpc>
                    <a:spcPct val="150000"/>
                  </a:lnSpc>
                </a:pPr>
                <a14:m>
                  <m:oMath xmlns:m="http://schemas.openxmlformats.org/officeDocument/2006/math">
                    <m:acc>
                      <m:accPr>
                        <m:chr m:val="̂"/>
                        <m:ctrlPr>
                          <a:rPr lang="en-US" sz="2800" b="1" i="1" smtClean="0">
                            <a:solidFill>
                              <a:schemeClr val="tx1">
                                <a:lumMod val="95000"/>
                                <a:lumOff val="5000"/>
                              </a:schemeClr>
                            </a:solidFill>
                            <a:latin typeface="Cambria Math" panose="02040503050406030204" pitchFamily="18" charset="0"/>
                          </a:rPr>
                        </m:ctrlPr>
                      </m:accPr>
                      <m:e>
                        <m:r>
                          <a:rPr lang="en-US" sz="2800" b="1" i="1" smtClean="0">
                            <a:solidFill>
                              <a:schemeClr val="tx1">
                                <a:lumMod val="95000"/>
                                <a:lumOff val="5000"/>
                              </a:schemeClr>
                            </a:solidFill>
                            <a:latin typeface="Cambria Math" panose="02040503050406030204" pitchFamily="18" charset="0"/>
                          </a:rPr>
                          <m:t>𝒚</m:t>
                        </m:r>
                        <m:r>
                          <a:rPr lang="en-US" sz="2800" b="1" i="1" smtClean="0">
                            <a:solidFill>
                              <a:schemeClr val="tx1">
                                <a:lumMod val="95000"/>
                                <a:lumOff val="5000"/>
                              </a:schemeClr>
                            </a:solidFill>
                            <a:latin typeface="Cambria Math" panose="02040503050406030204" pitchFamily="18" charset="0"/>
                          </a:rPr>
                          <m:t> </m:t>
                        </m:r>
                      </m:e>
                    </m:acc>
                    <m:r>
                      <a:rPr lang="en-US" sz="2800" b="1" i="1" dirty="0" smtClean="0">
                        <a:solidFill>
                          <a:schemeClr val="tx1">
                            <a:lumMod val="95000"/>
                            <a:lumOff val="5000"/>
                          </a:schemeClr>
                        </a:solidFill>
                        <a:latin typeface="Cambria Math" panose="02040503050406030204" pitchFamily="18" charset="0"/>
                      </a:rPr>
                      <m:t>=</m:t>
                    </m:r>
                    <m:acc>
                      <m:accPr>
                        <m:chr m:val="̂"/>
                        <m:ctrlPr>
                          <a:rPr lang="en-US" sz="2800" b="1" i="1" dirty="0" smtClean="0">
                            <a:solidFill>
                              <a:schemeClr val="tx1">
                                <a:lumMod val="95000"/>
                                <a:lumOff val="5000"/>
                              </a:schemeClr>
                            </a:solidFill>
                            <a:latin typeface="Cambria Math" panose="02040503050406030204" pitchFamily="18" charset="0"/>
                          </a:rPr>
                        </m:ctrlPr>
                      </m:accPr>
                      <m:e>
                        <m:sSub>
                          <m:sSubPr>
                            <m:ctrlPr>
                              <a:rPr lang="en-US" sz="2800" b="1" i="1" dirty="0" smtClean="0">
                                <a:solidFill>
                                  <a:schemeClr val="tx1">
                                    <a:lumMod val="95000"/>
                                    <a:lumOff val="5000"/>
                                  </a:schemeClr>
                                </a:solidFill>
                                <a:latin typeface="Cambria Math" panose="02040503050406030204" pitchFamily="18" charset="0"/>
                              </a:rPr>
                            </m:ctrlPr>
                          </m:sSubPr>
                          <m:e>
                            <m:r>
                              <a:rPr lang="en-US" sz="2800" b="1" i="1" dirty="0" smtClean="0">
                                <a:solidFill>
                                  <a:schemeClr val="tx1">
                                    <a:lumMod val="95000"/>
                                    <a:lumOff val="5000"/>
                                  </a:schemeClr>
                                </a:solidFill>
                                <a:latin typeface="Cambria Math" panose="02040503050406030204" pitchFamily="18" charset="0"/>
                              </a:rPr>
                              <m:t>𝜷</m:t>
                            </m:r>
                          </m:e>
                          <m:sub>
                            <m:r>
                              <a:rPr lang="en-US" sz="2800" b="1" i="1" dirty="0" smtClean="0">
                                <a:solidFill>
                                  <a:schemeClr val="tx1">
                                    <a:lumMod val="95000"/>
                                    <a:lumOff val="5000"/>
                                  </a:schemeClr>
                                </a:solidFill>
                                <a:latin typeface="Cambria Math" panose="02040503050406030204" pitchFamily="18" charset="0"/>
                              </a:rPr>
                              <m:t>𝟎</m:t>
                            </m:r>
                          </m:sub>
                        </m:sSub>
                      </m:e>
                    </m:acc>
                    <m:r>
                      <a:rPr lang="en-US" sz="2800" b="1" i="1" dirty="0" smtClean="0">
                        <a:solidFill>
                          <a:schemeClr val="tx1">
                            <a:lumMod val="95000"/>
                            <a:lumOff val="5000"/>
                          </a:schemeClr>
                        </a:solidFill>
                        <a:latin typeface="Cambria Math" panose="02040503050406030204" pitchFamily="18" charset="0"/>
                      </a:rPr>
                      <m:t>+</m:t>
                    </m:r>
                    <m:acc>
                      <m:accPr>
                        <m:chr m:val="̂"/>
                        <m:ctrlPr>
                          <a:rPr lang="en-US" sz="2800" b="1" i="1" dirty="0" smtClean="0">
                            <a:solidFill>
                              <a:schemeClr val="tx1">
                                <a:lumMod val="95000"/>
                                <a:lumOff val="5000"/>
                              </a:schemeClr>
                            </a:solidFill>
                            <a:latin typeface="Cambria Math" panose="02040503050406030204" pitchFamily="18" charset="0"/>
                          </a:rPr>
                        </m:ctrlPr>
                      </m:accPr>
                      <m:e>
                        <m:sSub>
                          <m:sSubPr>
                            <m:ctrlPr>
                              <a:rPr lang="en-US" sz="2800" b="1" i="1" dirty="0" smtClean="0">
                                <a:solidFill>
                                  <a:schemeClr val="tx1">
                                    <a:lumMod val="95000"/>
                                    <a:lumOff val="5000"/>
                                  </a:schemeClr>
                                </a:solidFill>
                                <a:latin typeface="Cambria Math" panose="02040503050406030204" pitchFamily="18" charset="0"/>
                              </a:rPr>
                            </m:ctrlPr>
                          </m:sSubPr>
                          <m:e>
                            <m:r>
                              <a:rPr lang="en-US" sz="2800" b="1" i="1" dirty="0" smtClean="0">
                                <a:solidFill>
                                  <a:schemeClr val="tx1">
                                    <a:lumMod val="95000"/>
                                    <a:lumOff val="5000"/>
                                  </a:schemeClr>
                                </a:solidFill>
                                <a:latin typeface="Cambria Math" panose="02040503050406030204" pitchFamily="18" charset="0"/>
                              </a:rPr>
                              <m:t>𝜷</m:t>
                            </m:r>
                          </m:e>
                          <m:sub>
                            <m:r>
                              <a:rPr lang="en-US" sz="2800" b="1" i="1" dirty="0" smtClean="0">
                                <a:solidFill>
                                  <a:schemeClr val="tx1">
                                    <a:lumMod val="95000"/>
                                    <a:lumOff val="5000"/>
                                  </a:schemeClr>
                                </a:solidFill>
                                <a:latin typeface="Cambria Math" panose="02040503050406030204" pitchFamily="18" charset="0"/>
                              </a:rPr>
                              <m:t>𝟏</m:t>
                            </m:r>
                          </m:sub>
                        </m:sSub>
                      </m:e>
                    </m:acc>
                    <m:r>
                      <a:rPr lang="en-US" sz="2800" b="1" i="1" dirty="0" smtClean="0">
                        <a:solidFill>
                          <a:schemeClr val="tx1">
                            <a:lumMod val="95000"/>
                            <a:lumOff val="5000"/>
                          </a:schemeClr>
                        </a:solidFill>
                        <a:latin typeface="Cambria Math" panose="02040503050406030204" pitchFamily="18" charset="0"/>
                      </a:rPr>
                      <m:t> </m:t>
                    </m:r>
                    <m:r>
                      <a:rPr lang="en-US" sz="2800" b="1" i="1" dirty="0" smtClean="0">
                        <a:solidFill>
                          <a:schemeClr val="tx1">
                            <a:lumMod val="95000"/>
                            <a:lumOff val="5000"/>
                          </a:schemeClr>
                        </a:solidFill>
                        <a:latin typeface="Cambria Math" panose="02040503050406030204" pitchFamily="18" charset="0"/>
                      </a:rPr>
                      <m:t>𝒙</m:t>
                    </m:r>
                  </m:oMath>
                </a14:m>
                <a:r>
                  <a:rPr lang="en-US" dirty="0">
                    <a:solidFill>
                      <a:schemeClr val="tx1">
                        <a:lumMod val="95000"/>
                        <a:lumOff val="5000"/>
                      </a:schemeClr>
                    </a:solidFill>
                  </a:rPr>
                  <a:t> </a:t>
                </a:r>
              </a:p>
            </p:txBody>
          </p:sp>
        </mc:Choice>
        <mc:Fallback xmlns="">
          <p:sp>
            <p:nvSpPr>
              <p:cNvPr id="9" name="Rectangle: Rounded Corners 8">
                <a:extLst>
                  <a:ext uri="{FF2B5EF4-FFF2-40B4-BE49-F238E27FC236}">
                    <a16:creationId xmlns:a16="http://schemas.microsoft.com/office/drawing/2014/main" id="{910CC9E0-607E-45AE-936A-9B638754502B}"/>
                  </a:ext>
                </a:extLst>
              </p:cNvPr>
              <p:cNvSpPr>
                <a:spLocks noRot="1" noChangeAspect="1" noMove="1" noResize="1" noEditPoints="1" noAdjustHandles="1" noChangeArrowheads="1" noChangeShapeType="1" noTextEdit="1"/>
              </p:cNvSpPr>
              <p:nvPr/>
            </p:nvSpPr>
            <p:spPr>
              <a:xfrm>
                <a:off x="179512" y="3366864"/>
                <a:ext cx="8784976" cy="2510408"/>
              </a:xfrm>
              <a:prstGeom prst="round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582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8" name="Rectangle 2"/>
              <p:cNvSpPr>
                <a:spLocks noGrp="1" noChangeArrowheads="1"/>
              </p:cNvSpPr>
              <p:nvPr>
                <p:ph type="title"/>
              </p:nvPr>
            </p:nvSpPr>
            <p:spPr>
              <a:xfrm>
                <a:off x="468312" y="115888"/>
                <a:ext cx="8352159" cy="1143000"/>
              </a:xfrm>
            </p:spPr>
            <p:txBody>
              <a:bodyPr/>
              <a:lstStyle/>
              <a:p>
                <a:pPr eaLnBrk="1" hangingPunct="1"/>
                <a:r>
                  <a:rPr lang="en-US" sz="4000" dirty="0"/>
                  <a:t>Estimating Coefficients: </a:t>
                </a:r>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𝛽</m:t>
                        </m:r>
                      </m:e>
                      <m:sub>
                        <m:r>
                          <a:rPr lang="en-US" sz="4000" b="0" i="1" smtClean="0">
                            <a:latin typeface="Cambria Math" panose="02040503050406030204" pitchFamily="18" charset="0"/>
                          </a:rPr>
                          <m:t>0</m:t>
                        </m:r>
                      </m:sub>
                    </m:sSub>
                    <m:r>
                      <a:rPr lang="en-US" sz="4000" b="0" i="1" smtClean="0">
                        <a:latin typeface="Cambria Math" panose="02040503050406030204" pitchFamily="18" charset="0"/>
                      </a:rPr>
                      <m:t> </m:t>
                    </m:r>
                    <m:r>
                      <a:rPr lang="en-US" sz="4000" b="0" i="1" smtClean="0">
                        <a:latin typeface="Cambria Math" panose="02040503050406030204" pitchFamily="18" charset="0"/>
                      </a:rPr>
                      <m:t>𝑎𝑛𝑑</m:t>
                    </m:r>
                    <m:r>
                      <a:rPr lang="en-US" sz="4000" b="0" i="1" smtClean="0">
                        <a:latin typeface="Cambria Math" panose="02040503050406030204" pitchFamily="18" charset="0"/>
                      </a:rPr>
                      <m:t> </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𝛽</m:t>
                        </m:r>
                      </m:e>
                      <m:sub>
                        <m:r>
                          <a:rPr lang="en-US" sz="4000" b="0" i="1" smtClean="0">
                            <a:latin typeface="Cambria Math" panose="02040503050406030204" pitchFamily="18" charset="0"/>
                          </a:rPr>
                          <m:t>1</m:t>
                        </m:r>
                      </m:sub>
                    </m:sSub>
                  </m:oMath>
                </a14:m>
                <a:endParaRPr lang="en-US" sz="4000" dirty="0">
                  <a:solidFill>
                    <a:schemeClr val="bg1"/>
                  </a:solidFill>
                </a:endParaRPr>
              </a:p>
            </p:txBody>
          </p:sp>
        </mc:Choice>
        <mc:Fallback xmlns="">
          <p:sp>
            <p:nvSpPr>
              <p:cNvPr id="4098" name="Rectangle 2"/>
              <p:cNvSpPr>
                <a:spLocks noGrp="1" noRot="1" noChangeAspect="1" noMove="1" noResize="1" noEditPoints="1" noAdjustHandles="1" noChangeArrowheads="1" noChangeShapeType="1" noTextEdit="1"/>
              </p:cNvSpPr>
              <p:nvPr>
                <p:ph type="title"/>
              </p:nvPr>
            </p:nvSpPr>
            <p:spPr>
              <a:xfrm>
                <a:off x="468312" y="115888"/>
                <a:ext cx="8352159" cy="1143000"/>
              </a:xfrm>
              <a:blipFill>
                <a:blip r:embed="rId2"/>
                <a:stretch>
                  <a:fillRect b="-69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Rounded Corners 7">
                <a:extLst>
                  <a:ext uri="{FF2B5EF4-FFF2-40B4-BE49-F238E27FC236}">
                    <a16:creationId xmlns="" xmlns:a16="http://schemas.microsoft.com/office/drawing/2014/main" id="{C07C7372-A3DA-4099-8F93-C488FCCF745B}"/>
                  </a:ext>
                </a:extLst>
              </p:cNvPr>
              <p:cNvSpPr/>
              <p:nvPr/>
            </p:nvSpPr>
            <p:spPr>
              <a:xfrm>
                <a:off x="179512" y="1834952"/>
                <a:ext cx="8784976" cy="1810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a:solidFill>
                      <a:schemeClr val="tx1">
                        <a:lumMod val="95000"/>
                        <a:lumOff val="5000"/>
                      </a:schemeClr>
                    </a:solidFill>
                  </a:rPr>
                  <a:t>Let us assume that there are n observations: </a:t>
                </a:r>
                <a14:m>
                  <m:oMath xmlns:m="http://schemas.openxmlformats.org/officeDocument/2006/math">
                    <m:d>
                      <m:dPr>
                        <m:ctrlPr>
                          <a:rPr lang="en-US" b="0" i="1" smtClean="0">
                            <a:solidFill>
                              <a:schemeClr val="tx1">
                                <a:lumMod val="95000"/>
                                <a:lumOff val="5000"/>
                              </a:schemeClr>
                            </a:solidFill>
                            <a:latin typeface="Cambria Math" panose="02040503050406030204" pitchFamily="18" charset="0"/>
                          </a:rPr>
                        </m:ctrlPr>
                      </m:dPr>
                      <m:e>
                        <m:sSub>
                          <m:sSubPr>
                            <m:ctrlPr>
                              <a:rPr lang="en-US" b="0" i="1" smtClean="0">
                                <a:solidFill>
                                  <a:schemeClr val="tx1">
                                    <a:lumMod val="95000"/>
                                    <a:lumOff val="5000"/>
                                  </a:schemeClr>
                                </a:solidFill>
                                <a:latin typeface="Cambria Math" panose="02040503050406030204" pitchFamily="18" charset="0"/>
                              </a:rPr>
                            </m:ctrlPr>
                          </m:sSubPr>
                          <m:e>
                            <m:r>
                              <a:rPr lang="en-US" b="0" i="1" smtClean="0">
                                <a:solidFill>
                                  <a:schemeClr val="tx1">
                                    <a:lumMod val="95000"/>
                                    <a:lumOff val="5000"/>
                                  </a:schemeClr>
                                </a:solidFill>
                                <a:latin typeface="Cambria Math" panose="02040503050406030204" pitchFamily="18" charset="0"/>
                              </a:rPr>
                              <m:t>𝑥</m:t>
                            </m:r>
                          </m:e>
                          <m:sub>
                            <m:r>
                              <a:rPr lang="en-US" b="0" i="1" smtClean="0">
                                <a:solidFill>
                                  <a:schemeClr val="tx1">
                                    <a:lumMod val="95000"/>
                                    <a:lumOff val="5000"/>
                                  </a:schemeClr>
                                </a:solidFill>
                                <a:latin typeface="Cambria Math" panose="02040503050406030204" pitchFamily="18" charset="0"/>
                              </a:rPr>
                              <m:t>1</m:t>
                            </m:r>
                          </m:sub>
                        </m:sSub>
                        <m:r>
                          <a:rPr lang="en-US" b="0" i="1" smtClean="0">
                            <a:solidFill>
                              <a:schemeClr val="tx1">
                                <a:lumMod val="95000"/>
                                <a:lumOff val="5000"/>
                              </a:schemeClr>
                            </a:solidFill>
                            <a:latin typeface="Cambria Math" panose="02040503050406030204" pitchFamily="18" charset="0"/>
                          </a:rPr>
                          <m:t>, </m:t>
                        </m:r>
                        <m:sSub>
                          <m:sSubPr>
                            <m:ctrlPr>
                              <a:rPr lang="en-US" b="0" i="1" smtClean="0">
                                <a:solidFill>
                                  <a:schemeClr val="tx1">
                                    <a:lumMod val="95000"/>
                                    <a:lumOff val="5000"/>
                                  </a:schemeClr>
                                </a:solidFill>
                                <a:latin typeface="Cambria Math" panose="02040503050406030204" pitchFamily="18" charset="0"/>
                              </a:rPr>
                            </m:ctrlPr>
                          </m:sSubPr>
                          <m:e>
                            <m:r>
                              <a:rPr lang="en-US" b="0" i="1" smtClean="0">
                                <a:solidFill>
                                  <a:schemeClr val="tx1">
                                    <a:lumMod val="95000"/>
                                    <a:lumOff val="5000"/>
                                  </a:schemeClr>
                                </a:solidFill>
                                <a:latin typeface="Cambria Math" panose="02040503050406030204" pitchFamily="18" charset="0"/>
                              </a:rPr>
                              <m:t>𝑦</m:t>
                            </m:r>
                          </m:e>
                          <m:sub>
                            <m:r>
                              <a:rPr lang="en-US" b="0" i="1" smtClean="0">
                                <a:solidFill>
                                  <a:schemeClr val="tx1">
                                    <a:lumMod val="95000"/>
                                    <a:lumOff val="5000"/>
                                  </a:schemeClr>
                                </a:solidFill>
                                <a:latin typeface="Cambria Math" panose="02040503050406030204" pitchFamily="18" charset="0"/>
                              </a:rPr>
                              <m:t>1</m:t>
                            </m:r>
                          </m:sub>
                        </m:sSub>
                      </m:e>
                    </m:d>
                    <m:r>
                      <a:rPr lang="en-US" b="0" i="1" smtClean="0">
                        <a:solidFill>
                          <a:schemeClr val="tx1">
                            <a:lumMod val="95000"/>
                            <a:lumOff val="5000"/>
                          </a:schemeClr>
                        </a:solidFill>
                        <a:latin typeface="Cambria Math" panose="02040503050406030204" pitchFamily="18" charset="0"/>
                      </a:rPr>
                      <m:t>;</m:t>
                    </m:r>
                    <m:d>
                      <m:dPr>
                        <m:ctrlPr>
                          <a:rPr lang="en-US" i="1">
                            <a:solidFill>
                              <a:schemeClr val="tx1">
                                <a:lumMod val="95000"/>
                                <a:lumOff val="5000"/>
                              </a:schemeClr>
                            </a:solidFill>
                            <a:latin typeface="Cambria Math" panose="02040503050406030204" pitchFamily="18" charset="0"/>
                          </a:rPr>
                        </m:ctrlPr>
                      </m:dPr>
                      <m:e>
                        <m:sSub>
                          <m:sSubPr>
                            <m:ctrlPr>
                              <a:rPr lang="en-US" i="1">
                                <a:solidFill>
                                  <a:schemeClr val="tx1">
                                    <a:lumMod val="95000"/>
                                    <a:lumOff val="5000"/>
                                  </a:schemeClr>
                                </a:solidFill>
                                <a:latin typeface="Cambria Math" panose="02040503050406030204" pitchFamily="18" charset="0"/>
                              </a:rPr>
                            </m:ctrlPr>
                          </m:sSubPr>
                          <m:e>
                            <m:r>
                              <a:rPr lang="en-US" i="1">
                                <a:solidFill>
                                  <a:schemeClr val="tx1">
                                    <a:lumMod val="95000"/>
                                    <a:lumOff val="5000"/>
                                  </a:schemeClr>
                                </a:solidFill>
                                <a:latin typeface="Cambria Math" panose="02040503050406030204" pitchFamily="18" charset="0"/>
                              </a:rPr>
                              <m:t>𝑥</m:t>
                            </m:r>
                          </m:e>
                          <m:sub>
                            <m:r>
                              <a:rPr lang="en-US" b="0" i="1" smtClean="0">
                                <a:solidFill>
                                  <a:schemeClr val="tx1">
                                    <a:lumMod val="95000"/>
                                    <a:lumOff val="5000"/>
                                  </a:schemeClr>
                                </a:solidFill>
                                <a:latin typeface="Cambria Math" panose="02040503050406030204" pitchFamily="18" charset="0"/>
                              </a:rPr>
                              <m:t>2</m:t>
                            </m:r>
                          </m:sub>
                        </m:sSub>
                        <m:r>
                          <a:rPr lang="en-US" i="1">
                            <a:solidFill>
                              <a:schemeClr val="tx1">
                                <a:lumMod val="95000"/>
                                <a:lumOff val="5000"/>
                              </a:schemeClr>
                            </a:solidFill>
                            <a:latin typeface="Cambria Math" panose="02040503050406030204" pitchFamily="18" charset="0"/>
                          </a:rPr>
                          <m:t>, </m:t>
                        </m:r>
                        <m:sSub>
                          <m:sSubPr>
                            <m:ctrlPr>
                              <a:rPr lang="en-US" i="1">
                                <a:solidFill>
                                  <a:schemeClr val="tx1">
                                    <a:lumMod val="95000"/>
                                    <a:lumOff val="5000"/>
                                  </a:schemeClr>
                                </a:solidFill>
                                <a:latin typeface="Cambria Math" panose="02040503050406030204" pitchFamily="18" charset="0"/>
                              </a:rPr>
                            </m:ctrlPr>
                          </m:sSubPr>
                          <m:e>
                            <m:r>
                              <a:rPr lang="en-US" i="1">
                                <a:solidFill>
                                  <a:schemeClr val="tx1">
                                    <a:lumMod val="95000"/>
                                    <a:lumOff val="5000"/>
                                  </a:schemeClr>
                                </a:solidFill>
                                <a:latin typeface="Cambria Math" panose="02040503050406030204" pitchFamily="18" charset="0"/>
                              </a:rPr>
                              <m:t>𝑦</m:t>
                            </m:r>
                          </m:e>
                          <m:sub>
                            <m:r>
                              <a:rPr lang="en-US" b="0" i="1" smtClean="0">
                                <a:solidFill>
                                  <a:schemeClr val="tx1">
                                    <a:lumMod val="95000"/>
                                    <a:lumOff val="5000"/>
                                  </a:schemeClr>
                                </a:solidFill>
                                <a:latin typeface="Cambria Math" panose="02040503050406030204" pitchFamily="18" charset="0"/>
                              </a:rPr>
                              <m:t>2</m:t>
                            </m:r>
                          </m:sub>
                        </m:sSub>
                      </m:e>
                    </m:d>
                    <m:r>
                      <a:rPr lang="en-US" b="0" i="1" smtClean="0">
                        <a:solidFill>
                          <a:schemeClr val="tx1">
                            <a:lumMod val="95000"/>
                            <a:lumOff val="5000"/>
                          </a:schemeClr>
                        </a:solidFill>
                        <a:latin typeface="Cambria Math" panose="02040503050406030204" pitchFamily="18" charset="0"/>
                      </a:rPr>
                      <m:t>;…</m:t>
                    </m:r>
                    <m:d>
                      <m:dPr>
                        <m:ctrlPr>
                          <a:rPr lang="en-US" i="1">
                            <a:solidFill>
                              <a:schemeClr val="tx1">
                                <a:lumMod val="95000"/>
                                <a:lumOff val="5000"/>
                              </a:schemeClr>
                            </a:solidFill>
                            <a:latin typeface="Cambria Math" panose="02040503050406030204" pitchFamily="18" charset="0"/>
                          </a:rPr>
                        </m:ctrlPr>
                      </m:dPr>
                      <m:e>
                        <m:sSub>
                          <m:sSubPr>
                            <m:ctrlPr>
                              <a:rPr lang="en-US" i="1">
                                <a:solidFill>
                                  <a:schemeClr val="tx1">
                                    <a:lumMod val="95000"/>
                                    <a:lumOff val="5000"/>
                                  </a:schemeClr>
                                </a:solidFill>
                                <a:latin typeface="Cambria Math" panose="02040503050406030204" pitchFamily="18" charset="0"/>
                              </a:rPr>
                            </m:ctrlPr>
                          </m:sSubPr>
                          <m:e>
                            <m:r>
                              <a:rPr lang="en-US" i="1">
                                <a:solidFill>
                                  <a:schemeClr val="tx1">
                                    <a:lumMod val="95000"/>
                                    <a:lumOff val="5000"/>
                                  </a:schemeClr>
                                </a:solidFill>
                                <a:latin typeface="Cambria Math" panose="02040503050406030204" pitchFamily="18" charset="0"/>
                              </a:rPr>
                              <m:t>𝑥</m:t>
                            </m:r>
                          </m:e>
                          <m:sub>
                            <m:r>
                              <a:rPr lang="en-US" b="0" i="1" smtClean="0">
                                <a:solidFill>
                                  <a:schemeClr val="tx1">
                                    <a:lumMod val="95000"/>
                                    <a:lumOff val="5000"/>
                                  </a:schemeClr>
                                </a:solidFill>
                                <a:latin typeface="Cambria Math" panose="02040503050406030204" pitchFamily="18" charset="0"/>
                              </a:rPr>
                              <m:t>𝑛</m:t>
                            </m:r>
                          </m:sub>
                        </m:sSub>
                        <m:r>
                          <a:rPr lang="en-US" i="1">
                            <a:solidFill>
                              <a:schemeClr val="tx1">
                                <a:lumMod val="95000"/>
                                <a:lumOff val="5000"/>
                              </a:schemeClr>
                            </a:solidFill>
                            <a:latin typeface="Cambria Math" panose="02040503050406030204" pitchFamily="18" charset="0"/>
                          </a:rPr>
                          <m:t>, </m:t>
                        </m:r>
                        <m:sSub>
                          <m:sSubPr>
                            <m:ctrlPr>
                              <a:rPr lang="en-US" i="1">
                                <a:solidFill>
                                  <a:schemeClr val="tx1">
                                    <a:lumMod val="95000"/>
                                    <a:lumOff val="5000"/>
                                  </a:schemeClr>
                                </a:solidFill>
                                <a:latin typeface="Cambria Math" panose="02040503050406030204" pitchFamily="18" charset="0"/>
                              </a:rPr>
                            </m:ctrlPr>
                          </m:sSubPr>
                          <m:e>
                            <m:r>
                              <a:rPr lang="en-US" i="1">
                                <a:solidFill>
                                  <a:schemeClr val="tx1">
                                    <a:lumMod val="95000"/>
                                    <a:lumOff val="5000"/>
                                  </a:schemeClr>
                                </a:solidFill>
                                <a:latin typeface="Cambria Math" panose="02040503050406030204" pitchFamily="18" charset="0"/>
                              </a:rPr>
                              <m:t>𝑦</m:t>
                            </m:r>
                          </m:e>
                          <m:sub>
                            <m:r>
                              <a:rPr lang="en-US" b="0" i="1" smtClean="0">
                                <a:solidFill>
                                  <a:schemeClr val="tx1">
                                    <a:lumMod val="95000"/>
                                    <a:lumOff val="5000"/>
                                  </a:schemeClr>
                                </a:solidFill>
                                <a:latin typeface="Cambria Math" panose="02040503050406030204" pitchFamily="18" charset="0"/>
                              </a:rPr>
                              <m:t>𝑛</m:t>
                            </m:r>
                          </m:sub>
                        </m:sSub>
                      </m:e>
                    </m:d>
                  </m:oMath>
                </a14:m>
                <a:endParaRPr lang="en-US" dirty="0">
                  <a:solidFill>
                    <a:schemeClr val="tx1">
                      <a:lumMod val="95000"/>
                      <a:lumOff val="5000"/>
                    </a:schemeClr>
                  </a:solidFill>
                </a:endParaRPr>
              </a:p>
              <a:p>
                <a:r>
                  <a:rPr lang="en-US" dirty="0">
                    <a:solidFill>
                      <a:schemeClr val="tx1">
                        <a:lumMod val="95000"/>
                        <a:lumOff val="5000"/>
                      </a:schemeClr>
                    </a:solidFill>
                  </a:rPr>
                  <a:t>where each pair consists of measurement of X and measurement of Y</a:t>
                </a:r>
              </a:p>
              <a:p>
                <a:pPr marL="457200" indent="-457200">
                  <a:buFont typeface="Wingdings" panose="05000000000000000000" pitchFamily="2" charset="2"/>
                  <a:buChar char="Ø"/>
                </a:pPr>
                <a:r>
                  <a:rPr lang="en-US" dirty="0">
                    <a:solidFill>
                      <a:schemeClr val="tx1">
                        <a:lumMod val="95000"/>
                        <a:lumOff val="5000"/>
                      </a:schemeClr>
                    </a:solidFill>
                  </a:rPr>
                  <a:t>Obtain coefficient estimates </a:t>
                </a:r>
                <a14:m>
                  <m:oMath xmlns:m="http://schemas.openxmlformats.org/officeDocument/2006/math">
                    <m:acc>
                      <m:accPr>
                        <m:chr m:val="̂"/>
                        <m:ctrlPr>
                          <a:rPr lang="en-US" b="0" i="1" smtClean="0">
                            <a:solidFill>
                              <a:schemeClr val="tx1">
                                <a:lumMod val="95000"/>
                                <a:lumOff val="5000"/>
                              </a:schemeClr>
                            </a:solidFill>
                            <a:latin typeface="Cambria Math" panose="02040503050406030204" pitchFamily="18" charset="0"/>
                          </a:rPr>
                        </m:ctrlPr>
                      </m:accPr>
                      <m:e>
                        <m:sSub>
                          <m:sSubPr>
                            <m:ctrlPr>
                              <a:rPr lang="en-US" b="0" i="1" smtClean="0">
                                <a:solidFill>
                                  <a:schemeClr val="tx1">
                                    <a:lumMod val="95000"/>
                                    <a:lumOff val="5000"/>
                                  </a:schemeClr>
                                </a:solidFill>
                                <a:latin typeface="Cambria Math" panose="02040503050406030204" pitchFamily="18" charset="0"/>
                              </a:rPr>
                            </m:ctrlPr>
                          </m:sSubPr>
                          <m:e>
                            <m:r>
                              <a:rPr lang="en-US" b="0" i="1" smtClean="0">
                                <a:solidFill>
                                  <a:schemeClr val="tx1">
                                    <a:lumMod val="95000"/>
                                    <a:lumOff val="5000"/>
                                  </a:schemeClr>
                                </a:solidFill>
                                <a:latin typeface="Cambria Math" panose="02040503050406030204" pitchFamily="18" charset="0"/>
                              </a:rPr>
                              <m:t>𝛽</m:t>
                            </m:r>
                          </m:e>
                          <m:sub>
                            <m:r>
                              <a:rPr lang="en-US" b="0" i="1" smtClean="0">
                                <a:solidFill>
                                  <a:schemeClr val="tx1">
                                    <a:lumMod val="95000"/>
                                    <a:lumOff val="5000"/>
                                  </a:schemeClr>
                                </a:solidFill>
                                <a:latin typeface="Cambria Math" panose="02040503050406030204" pitchFamily="18" charset="0"/>
                              </a:rPr>
                              <m:t>0</m:t>
                            </m:r>
                          </m:sub>
                        </m:sSub>
                      </m:e>
                    </m:acc>
                    <m:r>
                      <a:rPr lang="en-US" b="0" i="1" dirty="0" smtClean="0">
                        <a:solidFill>
                          <a:schemeClr val="tx1">
                            <a:lumMod val="95000"/>
                            <a:lumOff val="5000"/>
                          </a:schemeClr>
                        </a:solidFill>
                        <a:latin typeface="Cambria Math" panose="02040503050406030204" pitchFamily="18" charset="0"/>
                      </a:rPr>
                      <m:t> </m:t>
                    </m:r>
                    <m:r>
                      <a:rPr lang="en-US" b="0" i="1" dirty="0" smtClean="0">
                        <a:solidFill>
                          <a:schemeClr val="tx1">
                            <a:lumMod val="95000"/>
                            <a:lumOff val="5000"/>
                          </a:schemeClr>
                        </a:solidFill>
                        <a:latin typeface="Cambria Math" panose="02040503050406030204" pitchFamily="18" charset="0"/>
                      </a:rPr>
                      <m:t>𝑎𝑛𝑑</m:t>
                    </m:r>
                    <m:r>
                      <a:rPr lang="en-US" b="0" i="1" dirty="0" smtClean="0">
                        <a:solidFill>
                          <a:schemeClr val="tx1">
                            <a:lumMod val="95000"/>
                            <a:lumOff val="5000"/>
                          </a:schemeClr>
                        </a:solidFill>
                        <a:latin typeface="Cambria Math" panose="02040503050406030204" pitchFamily="18" charset="0"/>
                      </a:rPr>
                      <m:t> </m:t>
                    </m:r>
                    <m:acc>
                      <m:accPr>
                        <m:chr m:val="̂"/>
                        <m:ctrlPr>
                          <a:rPr lang="en-US" b="0" i="1" dirty="0" smtClean="0">
                            <a:solidFill>
                              <a:schemeClr val="tx1">
                                <a:lumMod val="95000"/>
                                <a:lumOff val="5000"/>
                              </a:schemeClr>
                            </a:solidFill>
                            <a:latin typeface="Cambria Math" panose="02040503050406030204" pitchFamily="18" charset="0"/>
                          </a:rPr>
                        </m:ctrlPr>
                      </m:accPr>
                      <m:e>
                        <m:sSub>
                          <m:sSubPr>
                            <m:ctrlPr>
                              <a:rPr lang="en-US" b="0" i="1" dirty="0" smtClean="0">
                                <a:solidFill>
                                  <a:schemeClr val="tx1">
                                    <a:lumMod val="95000"/>
                                    <a:lumOff val="5000"/>
                                  </a:schemeClr>
                                </a:solidFill>
                                <a:latin typeface="Cambria Math" panose="02040503050406030204" pitchFamily="18" charset="0"/>
                              </a:rPr>
                            </m:ctrlPr>
                          </m:sSubPr>
                          <m:e>
                            <m:r>
                              <a:rPr lang="en-US" b="0" i="1" dirty="0" smtClean="0">
                                <a:solidFill>
                                  <a:schemeClr val="tx1">
                                    <a:lumMod val="95000"/>
                                    <a:lumOff val="5000"/>
                                  </a:schemeClr>
                                </a:solidFill>
                                <a:latin typeface="Cambria Math" panose="02040503050406030204" pitchFamily="18" charset="0"/>
                              </a:rPr>
                              <m:t>𝛽</m:t>
                            </m:r>
                          </m:e>
                          <m:sub>
                            <m:r>
                              <a:rPr lang="en-US" b="0" i="1" dirty="0" smtClean="0">
                                <a:solidFill>
                                  <a:schemeClr val="tx1">
                                    <a:lumMod val="95000"/>
                                    <a:lumOff val="5000"/>
                                  </a:schemeClr>
                                </a:solidFill>
                                <a:latin typeface="Cambria Math" panose="02040503050406030204" pitchFamily="18" charset="0"/>
                              </a:rPr>
                              <m:t>1</m:t>
                            </m:r>
                          </m:sub>
                        </m:sSub>
                      </m:e>
                    </m:acc>
                  </m:oMath>
                </a14:m>
                <a:r>
                  <a:rPr lang="en-US" dirty="0">
                    <a:solidFill>
                      <a:schemeClr val="tx1">
                        <a:lumMod val="95000"/>
                        <a:lumOff val="5000"/>
                      </a:schemeClr>
                    </a:solidFill>
                  </a:rPr>
                  <a:t> such that the linear model fits available data well, i.e., </a:t>
                </a:r>
              </a:p>
              <a:p>
                <a:pPr/>
                <a14:m>
                  <m:oMathPara xmlns:m="http://schemas.openxmlformats.org/officeDocument/2006/math">
                    <m:oMathParaPr>
                      <m:jc m:val="centerGroup"/>
                    </m:oMathParaPr>
                    <m:oMath xmlns:m="http://schemas.openxmlformats.org/officeDocument/2006/math">
                      <m:sSub>
                        <m:sSubPr>
                          <m:ctrlPr>
                            <a:rPr lang="en-US" sz="2800" b="0" i="1" smtClean="0">
                              <a:solidFill>
                                <a:schemeClr val="tx1">
                                  <a:lumMod val="95000"/>
                                  <a:lumOff val="5000"/>
                                </a:schemeClr>
                              </a:solidFill>
                              <a:latin typeface="Cambria Math" panose="02040503050406030204" pitchFamily="18" charset="0"/>
                            </a:rPr>
                          </m:ctrlPr>
                        </m:sSubPr>
                        <m:e>
                          <m:r>
                            <a:rPr lang="en-US" sz="2800" b="0" i="1" smtClean="0">
                              <a:solidFill>
                                <a:schemeClr val="tx1">
                                  <a:lumMod val="95000"/>
                                  <a:lumOff val="5000"/>
                                </a:schemeClr>
                              </a:solidFill>
                              <a:latin typeface="Cambria Math" panose="02040503050406030204" pitchFamily="18" charset="0"/>
                            </a:rPr>
                            <m:t>𝑦</m:t>
                          </m:r>
                        </m:e>
                        <m:sub>
                          <m:r>
                            <a:rPr lang="en-US" sz="2800" b="0" i="1" smtClean="0">
                              <a:solidFill>
                                <a:schemeClr val="tx1">
                                  <a:lumMod val="95000"/>
                                  <a:lumOff val="5000"/>
                                </a:schemeClr>
                              </a:solidFill>
                              <a:latin typeface="Cambria Math" panose="02040503050406030204" pitchFamily="18" charset="0"/>
                            </a:rPr>
                            <m:t>𝑖</m:t>
                          </m:r>
                        </m:sub>
                      </m:sSub>
                      <m:r>
                        <a:rPr lang="en-US" sz="2800" b="0" i="1" smtClean="0">
                          <a:solidFill>
                            <a:schemeClr val="tx1">
                              <a:lumMod val="95000"/>
                              <a:lumOff val="5000"/>
                            </a:schemeClr>
                          </a:solidFill>
                          <a:latin typeface="Cambria Math" panose="02040503050406030204" pitchFamily="18" charset="0"/>
                        </a:rPr>
                        <m:t>≈</m:t>
                      </m:r>
                      <m:acc>
                        <m:accPr>
                          <m:chr m:val="̂"/>
                          <m:ctrlPr>
                            <a:rPr lang="en-US" sz="2800" b="0" i="1" smtClean="0">
                              <a:solidFill>
                                <a:schemeClr val="tx1">
                                  <a:lumMod val="95000"/>
                                  <a:lumOff val="5000"/>
                                </a:schemeClr>
                              </a:solidFill>
                              <a:latin typeface="Cambria Math" panose="02040503050406030204" pitchFamily="18" charset="0"/>
                            </a:rPr>
                          </m:ctrlPr>
                        </m:accPr>
                        <m:e>
                          <m:sSub>
                            <m:sSubPr>
                              <m:ctrlPr>
                                <a:rPr lang="en-US" sz="2800" b="0" i="1" smtClean="0">
                                  <a:solidFill>
                                    <a:schemeClr val="tx1">
                                      <a:lumMod val="95000"/>
                                      <a:lumOff val="5000"/>
                                    </a:schemeClr>
                                  </a:solidFill>
                                  <a:latin typeface="Cambria Math" panose="02040503050406030204" pitchFamily="18" charset="0"/>
                                </a:rPr>
                              </m:ctrlPr>
                            </m:sSubPr>
                            <m:e>
                              <m:r>
                                <a:rPr lang="en-US" sz="2800" b="0" i="1" smtClean="0">
                                  <a:solidFill>
                                    <a:schemeClr val="tx1">
                                      <a:lumMod val="95000"/>
                                      <a:lumOff val="5000"/>
                                    </a:schemeClr>
                                  </a:solidFill>
                                  <a:latin typeface="Cambria Math" panose="02040503050406030204" pitchFamily="18" charset="0"/>
                                </a:rPr>
                                <m:t>𝛽</m:t>
                              </m:r>
                            </m:e>
                            <m:sub>
                              <m:r>
                                <a:rPr lang="en-US" sz="2800" b="0" i="1" smtClean="0">
                                  <a:solidFill>
                                    <a:schemeClr val="tx1">
                                      <a:lumMod val="95000"/>
                                      <a:lumOff val="5000"/>
                                    </a:schemeClr>
                                  </a:solidFill>
                                  <a:latin typeface="Cambria Math" panose="02040503050406030204" pitchFamily="18" charset="0"/>
                                </a:rPr>
                                <m:t>0</m:t>
                              </m:r>
                            </m:sub>
                          </m:sSub>
                        </m:e>
                      </m:acc>
                      <m:r>
                        <a:rPr lang="en-US" sz="2800" b="0" i="1" smtClean="0">
                          <a:solidFill>
                            <a:schemeClr val="tx1">
                              <a:lumMod val="95000"/>
                              <a:lumOff val="5000"/>
                            </a:schemeClr>
                          </a:solidFill>
                          <a:latin typeface="Cambria Math" panose="02040503050406030204" pitchFamily="18" charset="0"/>
                        </a:rPr>
                        <m:t>+</m:t>
                      </m:r>
                      <m:acc>
                        <m:accPr>
                          <m:chr m:val="̂"/>
                          <m:ctrlPr>
                            <a:rPr lang="en-US" sz="2800" b="0" i="1" smtClean="0">
                              <a:solidFill>
                                <a:schemeClr val="tx1">
                                  <a:lumMod val="95000"/>
                                  <a:lumOff val="5000"/>
                                </a:schemeClr>
                              </a:solidFill>
                              <a:latin typeface="Cambria Math" panose="02040503050406030204" pitchFamily="18" charset="0"/>
                            </a:rPr>
                          </m:ctrlPr>
                        </m:accPr>
                        <m:e>
                          <m:sSub>
                            <m:sSubPr>
                              <m:ctrlPr>
                                <a:rPr lang="en-US" sz="2800" b="0" i="1" smtClean="0">
                                  <a:solidFill>
                                    <a:schemeClr val="tx1">
                                      <a:lumMod val="95000"/>
                                      <a:lumOff val="5000"/>
                                    </a:schemeClr>
                                  </a:solidFill>
                                  <a:latin typeface="Cambria Math" panose="02040503050406030204" pitchFamily="18" charset="0"/>
                                </a:rPr>
                              </m:ctrlPr>
                            </m:sSubPr>
                            <m:e>
                              <m:r>
                                <a:rPr lang="en-US" sz="2800" b="0" i="1" smtClean="0">
                                  <a:solidFill>
                                    <a:schemeClr val="tx1">
                                      <a:lumMod val="95000"/>
                                      <a:lumOff val="5000"/>
                                    </a:schemeClr>
                                  </a:solidFill>
                                  <a:latin typeface="Cambria Math" panose="02040503050406030204" pitchFamily="18" charset="0"/>
                                </a:rPr>
                                <m:t>𝛽</m:t>
                              </m:r>
                            </m:e>
                            <m:sub>
                              <m:r>
                                <a:rPr lang="en-US" sz="2800" b="0" i="1" smtClean="0">
                                  <a:solidFill>
                                    <a:schemeClr val="tx1">
                                      <a:lumMod val="95000"/>
                                      <a:lumOff val="5000"/>
                                    </a:schemeClr>
                                  </a:solidFill>
                                  <a:latin typeface="Cambria Math" panose="02040503050406030204" pitchFamily="18" charset="0"/>
                                </a:rPr>
                                <m:t>1</m:t>
                              </m:r>
                            </m:sub>
                          </m:sSub>
                        </m:e>
                      </m:acc>
                      <m:r>
                        <a:rPr lang="en-US" sz="2800" b="0" i="1" smtClean="0">
                          <a:solidFill>
                            <a:schemeClr val="tx1">
                              <a:lumMod val="95000"/>
                              <a:lumOff val="5000"/>
                            </a:schemeClr>
                          </a:solidFill>
                          <a:latin typeface="Cambria Math" panose="02040503050406030204" pitchFamily="18" charset="0"/>
                        </a:rPr>
                        <m:t> </m:t>
                      </m:r>
                      <m:sSub>
                        <m:sSubPr>
                          <m:ctrlPr>
                            <a:rPr lang="en-US" sz="2800" b="0" i="1" smtClean="0">
                              <a:solidFill>
                                <a:schemeClr val="tx1">
                                  <a:lumMod val="95000"/>
                                  <a:lumOff val="5000"/>
                                </a:schemeClr>
                              </a:solidFill>
                              <a:latin typeface="Cambria Math" panose="02040503050406030204" pitchFamily="18" charset="0"/>
                            </a:rPr>
                          </m:ctrlPr>
                        </m:sSubPr>
                        <m:e>
                          <m:r>
                            <a:rPr lang="en-US" sz="2800" b="0" i="1" smtClean="0">
                              <a:solidFill>
                                <a:schemeClr val="tx1">
                                  <a:lumMod val="95000"/>
                                  <a:lumOff val="5000"/>
                                </a:schemeClr>
                              </a:solidFill>
                              <a:latin typeface="Cambria Math" panose="02040503050406030204" pitchFamily="18" charset="0"/>
                            </a:rPr>
                            <m:t>𝑥</m:t>
                          </m:r>
                        </m:e>
                        <m:sub>
                          <m:r>
                            <a:rPr lang="en-US" sz="2800" b="0" i="1" smtClean="0">
                              <a:solidFill>
                                <a:schemeClr val="tx1">
                                  <a:lumMod val="95000"/>
                                  <a:lumOff val="5000"/>
                                </a:schemeClr>
                              </a:solidFill>
                              <a:latin typeface="Cambria Math" panose="02040503050406030204" pitchFamily="18" charset="0"/>
                            </a:rPr>
                            <m:t>𝑖</m:t>
                          </m:r>
                        </m:sub>
                      </m:sSub>
                      <m:r>
                        <a:rPr lang="en-US" sz="2800" b="0" i="1" smtClean="0">
                          <a:solidFill>
                            <a:schemeClr val="tx1">
                              <a:lumMod val="95000"/>
                              <a:lumOff val="5000"/>
                            </a:schemeClr>
                          </a:solidFill>
                          <a:latin typeface="Cambria Math" panose="02040503050406030204" pitchFamily="18" charset="0"/>
                        </a:rPr>
                        <m:t>  </m:t>
                      </m:r>
                      <m:r>
                        <a:rPr lang="en-US" sz="2800" b="0" i="1" smtClean="0">
                          <a:solidFill>
                            <a:schemeClr val="tx1">
                              <a:lumMod val="95000"/>
                              <a:lumOff val="5000"/>
                            </a:schemeClr>
                          </a:solidFill>
                          <a:latin typeface="Cambria Math" panose="02040503050406030204" pitchFamily="18" charset="0"/>
                        </a:rPr>
                        <m:t>𝑓𝑜𝑟</m:t>
                      </m:r>
                      <m:r>
                        <a:rPr lang="en-US" sz="2800" b="0" i="1" smtClean="0">
                          <a:solidFill>
                            <a:schemeClr val="tx1">
                              <a:lumMod val="95000"/>
                              <a:lumOff val="5000"/>
                            </a:schemeClr>
                          </a:solidFill>
                          <a:latin typeface="Cambria Math" panose="02040503050406030204" pitchFamily="18" charset="0"/>
                        </a:rPr>
                        <m:t> </m:t>
                      </m:r>
                      <m:r>
                        <a:rPr lang="en-US" sz="2800" b="0" i="1" smtClean="0">
                          <a:solidFill>
                            <a:schemeClr val="tx1">
                              <a:lumMod val="95000"/>
                              <a:lumOff val="5000"/>
                            </a:schemeClr>
                          </a:solidFill>
                          <a:latin typeface="Cambria Math" panose="02040503050406030204" pitchFamily="18" charset="0"/>
                        </a:rPr>
                        <m:t>𝑎𝑙𝑙</m:t>
                      </m:r>
                      <m:r>
                        <a:rPr lang="en-US" sz="2800" b="0" i="1" smtClean="0">
                          <a:solidFill>
                            <a:schemeClr val="tx1">
                              <a:lumMod val="95000"/>
                              <a:lumOff val="5000"/>
                            </a:schemeClr>
                          </a:solidFill>
                          <a:latin typeface="Cambria Math" panose="02040503050406030204" pitchFamily="18" charset="0"/>
                        </a:rPr>
                        <m:t> </m:t>
                      </m:r>
                      <m:r>
                        <a:rPr lang="en-US" sz="2800" b="0" i="1" smtClean="0">
                          <a:solidFill>
                            <a:schemeClr val="tx1">
                              <a:lumMod val="95000"/>
                              <a:lumOff val="5000"/>
                            </a:schemeClr>
                          </a:solidFill>
                          <a:latin typeface="Cambria Math" panose="02040503050406030204" pitchFamily="18" charset="0"/>
                        </a:rPr>
                        <m:t>𝑖</m:t>
                      </m:r>
                      <m:r>
                        <a:rPr lang="en-US" sz="2800" b="0" i="1" smtClean="0">
                          <a:solidFill>
                            <a:schemeClr val="tx1">
                              <a:lumMod val="95000"/>
                              <a:lumOff val="5000"/>
                            </a:schemeClr>
                          </a:solidFill>
                          <a:latin typeface="Cambria Math" panose="02040503050406030204" pitchFamily="18" charset="0"/>
                        </a:rPr>
                        <m:t>=1, 2, …,</m:t>
                      </m:r>
                      <m:r>
                        <a:rPr lang="en-US" sz="2800" b="0" i="1" smtClean="0">
                          <a:solidFill>
                            <a:schemeClr val="tx1">
                              <a:lumMod val="95000"/>
                              <a:lumOff val="5000"/>
                            </a:schemeClr>
                          </a:solidFill>
                          <a:latin typeface="Cambria Math" panose="02040503050406030204" pitchFamily="18" charset="0"/>
                        </a:rPr>
                        <m:t>𝑛</m:t>
                      </m:r>
                    </m:oMath>
                  </m:oMathPara>
                </a14:m>
                <a:endParaRPr lang="en-US" sz="2800" dirty="0">
                  <a:solidFill>
                    <a:schemeClr val="tx1">
                      <a:lumMod val="95000"/>
                      <a:lumOff val="5000"/>
                    </a:schemeClr>
                  </a:solidFill>
                </a:endParaRPr>
              </a:p>
              <a:p>
                <a:pPr marL="457200" indent="-457200">
                  <a:buFont typeface="Wingdings" panose="05000000000000000000" pitchFamily="2" charset="2"/>
                  <a:buChar char="Ø"/>
                </a:pPr>
                <a:endParaRPr lang="en-US" dirty="0">
                  <a:solidFill>
                    <a:schemeClr val="tx1">
                      <a:lumMod val="95000"/>
                      <a:lumOff val="5000"/>
                    </a:schemeClr>
                  </a:solidFill>
                </a:endParaRPr>
              </a:p>
            </p:txBody>
          </p:sp>
        </mc:Choice>
        <mc:Fallback xmlns="">
          <p:sp>
            <p:nvSpPr>
              <p:cNvPr id="8" name="Rectangle: Rounded Corners 7">
                <a:extLst>
                  <a:ext uri="{FF2B5EF4-FFF2-40B4-BE49-F238E27FC236}">
                    <a16:creationId xmlns:a16="http://schemas.microsoft.com/office/drawing/2014/main" id="{C07C7372-A3DA-4099-8F93-C488FCCF745B}"/>
                  </a:ext>
                </a:extLst>
              </p:cNvPr>
              <p:cNvSpPr>
                <a:spLocks noRot="1" noChangeAspect="1" noMove="1" noResize="1" noEditPoints="1" noAdjustHandles="1" noChangeArrowheads="1" noChangeShapeType="1" noTextEdit="1"/>
              </p:cNvSpPr>
              <p:nvPr/>
            </p:nvSpPr>
            <p:spPr>
              <a:xfrm>
                <a:off x="179512" y="1834952"/>
                <a:ext cx="8784976" cy="1810072"/>
              </a:xfrm>
              <a:prstGeom prst="roundRect">
                <a:avLst/>
              </a:prstGeom>
              <a:blipFill>
                <a:blip r:embed="rId3"/>
                <a:stretch>
                  <a:fillRect t="-43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Rounded Corners 8">
                <a:extLst>
                  <a:ext uri="{FF2B5EF4-FFF2-40B4-BE49-F238E27FC236}">
                    <a16:creationId xmlns="" xmlns:a16="http://schemas.microsoft.com/office/drawing/2014/main" id="{910CC9E0-607E-45AE-936A-9B638754502B}"/>
                  </a:ext>
                </a:extLst>
              </p:cNvPr>
              <p:cNvSpPr/>
              <p:nvPr/>
            </p:nvSpPr>
            <p:spPr>
              <a:xfrm>
                <a:off x="179512" y="3942928"/>
                <a:ext cx="8784976" cy="2006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a:solidFill>
                      <a:schemeClr val="tx1">
                        <a:lumMod val="95000"/>
                        <a:lumOff val="5000"/>
                      </a:schemeClr>
                    </a:solidFill>
                  </a:rPr>
                  <a:t>In other words, we want to find an intercept </a:t>
                </a:r>
                <a14:m>
                  <m:oMath xmlns:m="http://schemas.openxmlformats.org/officeDocument/2006/math">
                    <m:acc>
                      <m:accPr>
                        <m:chr m:val="̂"/>
                        <m:ctrlPr>
                          <a:rPr lang="en-US" b="0" i="1" smtClean="0">
                            <a:solidFill>
                              <a:schemeClr val="tx1">
                                <a:lumMod val="95000"/>
                                <a:lumOff val="5000"/>
                              </a:schemeClr>
                            </a:solidFill>
                            <a:latin typeface="Cambria Math" panose="02040503050406030204" pitchFamily="18" charset="0"/>
                          </a:rPr>
                        </m:ctrlPr>
                      </m:accPr>
                      <m:e>
                        <m:sSub>
                          <m:sSubPr>
                            <m:ctrlPr>
                              <a:rPr lang="en-US" b="0" i="1" smtClean="0">
                                <a:solidFill>
                                  <a:schemeClr val="tx1">
                                    <a:lumMod val="95000"/>
                                    <a:lumOff val="5000"/>
                                  </a:schemeClr>
                                </a:solidFill>
                                <a:latin typeface="Cambria Math" panose="02040503050406030204" pitchFamily="18" charset="0"/>
                              </a:rPr>
                            </m:ctrlPr>
                          </m:sSubPr>
                          <m:e>
                            <m:r>
                              <a:rPr lang="en-US" b="0" i="1" smtClean="0">
                                <a:solidFill>
                                  <a:schemeClr val="tx1">
                                    <a:lumMod val="95000"/>
                                    <a:lumOff val="5000"/>
                                  </a:schemeClr>
                                </a:solidFill>
                                <a:latin typeface="Cambria Math" panose="02040503050406030204" pitchFamily="18" charset="0"/>
                              </a:rPr>
                              <m:t>𝛽</m:t>
                            </m:r>
                          </m:e>
                          <m:sub>
                            <m:r>
                              <a:rPr lang="en-US" b="0" i="1" smtClean="0">
                                <a:solidFill>
                                  <a:schemeClr val="tx1">
                                    <a:lumMod val="95000"/>
                                    <a:lumOff val="5000"/>
                                  </a:schemeClr>
                                </a:solidFill>
                                <a:latin typeface="Cambria Math" panose="02040503050406030204" pitchFamily="18" charset="0"/>
                              </a:rPr>
                              <m:t>0</m:t>
                            </m:r>
                          </m:sub>
                        </m:sSub>
                      </m:e>
                    </m:acc>
                  </m:oMath>
                </a14:m>
                <a:r>
                  <a:rPr lang="en-US" dirty="0">
                    <a:solidFill>
                      <a:schemeClr val="tx1">
                        <a:lumMod val="95000"/>
                        <a:lumOff val="5000"/>
                      </a:schemeClr>
                    </a:solidFill>
                  </a:rPr>
                  <a:t> and a slope </a:t>
                </a:r>
                <a14:m>
                  <m:oMath xmlns:m="http://schemas.openxmlformats.org/officeDocument/2006/math">
                    <m:acc>
                      <m:accPr>
                        <m:chr m:val="̂"/>
                        <m:ctrlPr>
                          <a:rPr lang="en-US" b="0" i="1" smtClean="0">
                            <a:solidFill>
                              <a:schemeClr val="tx1">
                                <a:lumMod val="95000"/>
                                <a:lumOff val="5000"/>
                              </a:schemeClr>
                            </a:solidFill>
                            <a:latin typeface="Cambria Math" panose="02040503050406030204" pitchFamily="18" charset="0"/>
                          </a:rPr>
                        </m:ctrlPr>
                      </m:accPr>
                      <m:e>
                        <m:sSub>
                          <m:sSubPr>
                            <m:ctrlPr>
                              <a:rPr lang="en-US" b="0" i="1" smtClean="0">
                                <a:solidFill>
                                  <a:schemeClr val="tx1">
                                    <a:lumMod val="95000"/>
                                    <a:lumOff val="5000"/>
                                  </a:schemeClr>
                                </a:solidFill>
                                <a:latin typeface="Cambria Math" panose="02040503050406030204" pitchFamily="18" charset="0"/>
                              </a:rPr>
                            </m:ctrlPr>
                          </m:sSubPr>
                          <m:e>
                            <m:r>
                              <a:rPr lang="en-US" b="0" i="1" smtClean="0">
                                <a:solidFill>
                                  <a:schemeClr val="tx1">
                                    <a:lumMod val="95000"/>
                                    <a:lumOff val="5000"/>
                                  </a:schemeClr>
                                </a:solidFill>
                                <a:latin typeface="Cambria Math" panose="02040503050406030204" pitchFamily="18" charset="0"/>
                              </a:rPr>
                              <m:t>𝛽</m:t>
                            </m:r>
                          </m:e>
                          <m:sub>
                            <m:r>
                              <a:rPr lang="en-US" b="0" i="1" smtClean="0">
                                <a:solidFill>
                                  <a:schemeClr val="tx1">
                                    <a:lumMod val="95000"/>
                                    <a:lumOff val="5000"/>
                                  </a:schemeClr>
                                </a:solidFill>
                                <a:latin typeface="Cambria Math" panose="02040503050406030204" pitchFamily="18" charset="0"/>
                              </a:rPr>
                              <m:t>1</m:t>
                            </m:r>
                          </m:sub>
                        </m:sSub>
                      </m:e>
                    </m:acc>
                  </m:oMath>
                </a14:m>
                <a:r>
                  <a:rPr lang="en-US" dirty="0">
                    <a:solidFill>
                      <a:schemeClr val="tx1">
                        <a:lumMod val="95000"/>
                        <a:lumOff val="5000"/>
                      </a:schemeClr>
                    </a:solidFill>
                  </a:rPr>
                  <a:t> such that the resulting line is as close as possible to the n = 200 data points</a:t>
                </a:r>
              </a:p>
              <a:p>
                <a:pPr marL="285750" indent="-285750">
                  <a:buFont typeface="Wingdings" panose="05000000000000000000" pitchFamily="2" charset="2"/>
                  <a:buChar char="Ø"/>
                </a:pPr>
                <a:r>
                  <a:rPr lang="en-US" dirty="0">
                    <a:solidFill>
                      <a:schemeClr val="tx1">
                        <a:lumMod val="95000"/>
                        <a:lumOff val="5000"/>
                      </a:schemeClr>
                    </a:solidFill>
                  </a:rPr>
                  <a:t>How to measure closeness?</a:t>
                </a:r>
              </a:p>
              <a:p>
                <a:pPr marL="285750" indent="-285750">
                  <a:buFont typeface="Wingdings" panose="05000000000000000000" pitchFamily="2" charset="2"/>
                  <a:buChar char="Ø"/>
                </a:pPr>
                <a:r>
                  <a:rPr lang="en-US" dirty="0">
                    <a:solidFill>
                      <a:schemeClr val="tx1">
                        <a:lumMod val="95000"/>
                        <a:lumOff val="5000"/>
                      </a:schemeClr>
                    </a:solidFill>
                  </a:rPr>
                  <a:t>The most common approach is minimizing the least squares criterion</a:t>
                </a:r>
              </a:p>
            </p:txBody>
          </p:sp>
        </mc:Choice>
        <mc:Fallback xmlns="">
          <p:sp>
            <p:nvSpPr>
              <p:cNvPr id="9" name="Rectangle: Rounded Corners 8">
                <a:extLst>
                  <a:ext uri="{FF2B5EF4-FFF2-40B4-BE49-F238E27FC236}">
                    <a16:creationId xmlns:a16="http://schemas.microsoft.com/office/drawing/2014/main" id="{910CC9E0-607E-45AE-936A-9B638754502B}"/>
                  </a:ext>
                </a:extLst>
              </p:cNvPr>
              <p:cNvSpPr>
                <a:spLocks noRot="1" noChangeAspect="1" noMove="1" noResize="1" noEditPoints="1" noAdjustHandles="1" noChangeArrowheads="1" noChangeShapeType="1" noTextEdit="1"/>
              </p:cNvSpPr>
              <p:nvPr/>
            </p:nvSpPr>
            <p:spPr>
              <a:xfrm>
                <a:off x="179512" y="3942928"/>
                <a:ext cx="8784976" cy="2006352"/>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4084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New Them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ew Them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4F1D761053CC428D886FFE3B02FB32" ma:contentTypeVersion="4" ma:contentTypeDescription="Create a new document." ma:contentTypeScope="" ma:versionID="55ebf730ef7e4bf0e5668cdbc814b556">
  <xsd:schema xmlns:xsd="http://www.w3.org/2001/XMLSchema" xmlns:xs="http://www.w3.org/2001/XMLSchema" xmlns:p="http://schemas.microsoft.com/office/2006/metadata/properties" xmlns:ns2="4ded778f-c4c4-4718-96f0-97bb393c02f4" targetNamespace="http://schemas.microsoft.com/office/2006/metadata/properties" ma:root="true" ma:fieldsID="964a02db7dc0863cb9f167879cf4cbd5" ns2:_="">
    <xsd:import namespace="4ded778f-c4c4-4718-96f0-97bb393c02f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ed778f-c4c4-4718-96f0-97bb393c02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73550D-8363-4DC7-A793-363A1C693C19}"/>
</file>

<file path=customXml/itemProps2.xml><?xml version="1.0" encoding="utf-8"?>
<ds:datastoreItem xmlns:ds="http://schemas.openxmlformats.org/officeDocument/2006/customXml" ds:itemID="{6A223A3B-5644-4BD3-B91E-DE1A4969B91A}"/>
</file>

<file path=customXml/itemProps3.xml><?xml version="1.0" encoding="utf-8"?>
<ds:datastoreItem xmlns:ds="http://schemas.openxmlformats.org/officeDocument/2006/customXml" ds:itemID="{B9D93B89-A0BA-4220-83BB-71AEA377F092}"/>
</file>

<file path=docProps/app.xml><?xml version="1.0" encoding="utf-8"?>
<Properties xmlns="http://schemas.openxmlformats.org/officeDocument/2006/extended-properties" xmlns:vt="http://schemas.openxmlformats.org/officeDocument/2006/docPropsVTypes">
  <TotalTime>0</TotalTime>
  <Words>1409</Words>
  <Application>Microsoft Office PowerPoint</Application>
  <PresentationFormat>On-screen Show (4:3)</PresentationFormat>
  <Paragraphs>285</Paragraphs>
  <Slides>38</Slides>
  <Notes>0</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38</vt:i4>
      </vt:variant>
    </vt:vector>
  </HeadingPairs>
  <TitlesOfParts>
    <vt:vector size="45" baseType="lpstr">
      <vt:lpstr>Arial</vt:lpstr>
      <vt:lpstr>Arial Black</vt:lpstr>
      <vt:lpstr>Calibri</vt:lpstr>
      <vt:lpstr>Cambria Math</vt:lpstr>
      <vt:lpstr>Wingdings</vt:lpstr>
      <vt:lpstr>Diseño predeterminado</vt:lpstr>
      <vt:lpstr>Office Theme</vt:lpstr>
      <vt:lpstr>Linear Regression</vt:lpstr>
      <vt:lpstr>Agenda</vt:lpstr>
      <vt:lpstr>Simple Linear Regression</vt:lpstr>
      <vt:lpstr>Market Plan: Questions</vt:lpstr>
      <vt:lpstr>Market Plan: Questions</vt:lpstr>
      <vt:lpstr>Market Plan</vt:lpstr>
      <vt:lpstr>Simple Linear Regression</vt:lpstr>
      <vt:lpstr>Simple Linear Regression: Example</vt:lpstr>
      <vt:lpstr>Estimating Coefficients: β_0  and β_1</vt:lpstr>
      <vt:lpstr>Estimating Coefficients: β_0  and β_1</vt:lpstr>
      <vt:lpstr>Interpreting Coefficients: β_0  and β_1</vt:lpstr>
      <vt:lpstr>Assessing the accuracy of the model</vt:lpstr>
      <vt:lpstr>Interpreting the model</vt:lpstr>
      <vt:lpstr>Interpreting the model</vt:lpstr>
      <vt:lpstr>Assessing the accuracy of the model</vt:lpstr>
      <vt:lpstr>Assessing the accuracy of the model</vt:lpstr>
      <vt:lpstr>Assessing the accuracy of the model</vt:lpstr>
      <vt:lpstr>Assessing the accuracy of the model</vt:lpstr>
      <vt:lpstr>Multiple Linear Regression</vt:lpstr>
      <vt:lpstr>Multiple Linear Regression</vt:lpstr>
      <vt:lpstr>Multiple Linear Regression</vt:lpstr>
      <vt:lpstr>Multiple Linear Regression</vt:lpstr>
      <vt:lpstr>Multiple Linear Regression</vt:lpstr>
      <vt:lpstr>MLR: Model Fit</vt:lpstr>
      <vt:lpstr>MLR: Model Fit</vt:lpstr>
      <vt:lpstr>MLR: Model Fit</vt:lpstr>
      <vt:lpstr>MLR: Model Fit</vt:lpstr>
      <vt:lpstr>Extension of the linear model</vt:lpstr>
      <vt:lpstr>MLR: Removing the additive assumption</vt:lpstr>
      <vt:lpstr>Extension of MLR: Example</vt:lpstr>
      <vt:lpstr>Extension of MLR: Example</vt:lpstr>
      <vt:lpstr>Comparison of Multiple Regression Models</vt:lpstr>
      <vt:lpstr>Potential Problems in Linear Regression</vt:lpstr>
      <vt:lpstr>Lab</vt:lpstr>
      <vt:lpstr>Lab</vt:lpstr>
      <vt:lpstr>Lab</vt:lpstr>
      <vt:lpstr>Questions?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2014-03-10T20:28:03Z</dcterms:created>
  <dcterms:modified xsi:type="dcterms:W3CDTF">2019-10-11T03:29:56Z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0x010100624F1D761053CC428D886FFE3B02FB32</vt:lpwstr>
  </property>
</Properties>
</file>