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8" r:id="rId2"/>
    <p:sldId id="363" r:id="rId3"/>
    <p:sldId id="367" r:id="rId4"/>
    <p:sldId id="333" r:id="rId5"/>
    <p:sldId id="331" r:id="rId6"/>
    <p:sldId id="334" r:id="rId7"/>
    <p:sldId id="336" r:id="rId8"/>
    <p:sldId id="337" r:id="rId9"/>
    <p:sldId id="338" r:id="rId10"/>
    <p:sldId id="340" r:id="rId11"/>
    <p:sldId id="352" r:id="rId12"/>
    <p:sldId id="355" r:id="rId13"/>
    <p:sldId id="325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2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500">
                <a:latin typeface="Cambria" pitchFamily="18" charset="0"/>
              </a:defRPr>
            </a:lvl1pPr>
            <a:lvl2pPr>
              <a:defRPr sz="1350">
                <a:latin typeface="Cambria" pitchFamily="18" charset="0"/>
              </a:defRPr>
            </a:lvl2pPr>
            <a:lvl3pPr>
              <a:defRPr sz="1350">
                <a:latin typeface="Cambria" pitchFamily="18" charset="0"/>
              </a:defRPr>
            </a:lvl3pPr>
            <a:lvl4pPr>
              <a:defRPr sz="1350">
                <a:latin typeface="Cambria" pitchFamily="18" charset="0"/>
              </a:defRPr>
            </a:lvl4pPr>
            <a:lvl5pPr>
              <a:defRPr sz="135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61849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687264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31B14-A48A-4B69-9C38-3EB9F5E17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BFDAF-4049-468C-9EAC-DCA693F46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7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33400" y="1827074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K-Nearest Neighbors (KNN)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8240216" cy="50558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55A0"/>
                </a:solidFill>
              </a:rPr>
              <a:t>Boolean values =&gt; convert to 0 or 1</a:t>
            </a:r>
          </a:p>
          <a:p>
            <a:pPr lvl="1">
              <a:lnSpc>
                <a:spcPct val="80000"/>
              </a:lnSpc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55A0"/>
                </a:solidFill>
              </a:rPr>
              <a:t>Applies to yes-no/presence-absence attributes</a:t>
            </a:r>
          </a:p>
          <a:p>
            <a:pPr>
              <a:lnSpc>
                <a:spcPct val="80000"/>
              </a:lnSpc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55A0"/>
                </a:solidFill>
              </a:rPr>
              <a:t>Non-binary characterizations</a:t>
            </a:r>
          </a:p>
          <a:p>
            <a:pPr lvl="1">
              <a:lnSpc>
                <a:spcPct val="80000"/>
              </a:lnSpc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55A0"/>
                </a:solidFill>
              </a:rPr>
              <a:t>Use natural progression when applicable; e.g., educational attainment: GS, HS, College, MS, PHD =&gt; 1,2,3,4,5</a:t>
            </a:r>
          </a:p>
          <a:p>
            <a:pPr lvl="1">
              <a:lnSpc>
                <a:spcPct val="80000"/>
              </a:lnSpc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55A0"/>
                </a:solidFill>
              </a:rPr>
              <a:t>Assign arbitrary numbers but be careful about distances; e.g., color: red, yellow, blue =&gt; 1,2,3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272" y="207694"/>
            <a:ext cx="7524328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Dealing with Non-Neumeric Data</a:t>
            </a:r>
          </a:p>
        </p:txBody>
      </p:sp>
    </p:spTree>
    <p:extLst>
      <p:ext uri="{BB962C8B-B14F-4D97-AF65-F5344CB8AC3E}">
        <p14:creationId xmlns:p14="http://schemas.microsoft.com/office/powerpoint/2010/main" val="267838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18836" y="1124744"/>
            <a:ext cx="7137539" cy="453650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Value of k</a:t>
            </a:r>
          </a:p>
          <a:p>
            <a:pPr lvl="1"/>
            <a:r>
              <a:rPr lang="en-US" altLang="en-US" sz="2400" dirty="0"/>
              <a:t>Larger k increases confidence in prediction</a:t>
            </a:r>
          </a:p>
          <a:p>
            <a:pPr lvl="1"/>
            <a:r>
              <a:rPr lang="en-US" altLang="en-US" sz="2400" dirty="0"/>
              <a:t>Note that if k is too large, decision may be skewed</a:t>
            </a:r>
          </a:p>
          <a:p>
            <a:r>
              <a:rPr lang="en-US" altLang="en-US" sz="2400" dirty="0"/>
              <a:t>Weighted evaluation of nearest neighbors</a:t>
            </a:r>
          </a:p>
          <a:p>
            <a:pPr lvl="1"/>
            <a:r>
              <a:rPr lang="en-US" altLang="en-US" sz="2400" dirty="0"/>
              <a:t>Plain majority may unfairly skew decision</a:t>
            </a:r>
          </a:p>
          <a:p>
            <a:pPr lvl="1"/>
            <a:r>
              <a:rPr lang="en-US" altLang="en-US" sz="2400" dirty="0"/>
              <a:t>Revise algorithm so that closer neighbors have greater “vote </a:t>
            </a:r>
            <a:r>
              <a:rPr lang="en-US" altLang="en-US" sz="2400"/>
              <a:t>weight”</a:t>
            </a:r>
            <a:endParaRPr lang="en-US" alt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4272" y="199031"/>
            <a:ext cx="7524328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k-NN Variations</a:t>
            </a:r>
          </a:p>
        </p:txBody>
      </p:sp>
    </p:spTree>
    <p:extLst>
      <p:ext uri="{BB962C8B-B14F-4D97-AF65-F5344CB8AC3E}">
        <p14:creationId xmlns:p14="http://schemas.microsoft.com/office/powerpoint/2010/main" val="230397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BE3"/>
              </a:clrFrom>
              <a:clrTo>
                <a:srgbClr val="F9FBE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612" y="1268760"/>
            <a:ext cx="7482775" cy="2952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4666" y="4437112"/>
            <a:ext cx="5994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prstClr val="black"/>
                </a:solidFill>
                <a:latin typeface="Cambria" panose="02040503050406030204" pitchFamily="18" charset="0"/>
              </a:rPr>
              <a:t>For k = 1, …,5 point x gets classified correctly </a:t>
            </a:r>
          </a:p>
          <a:p>
            <a:pPr marL="10287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prstClr val="black"/>
                </a:solidFill>
                <a:latin typeface="Cambria" panose="02040503050406030204" pitchFamily="18" charset="0"/>
              </a:rPr>
              <a:t>red class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prstClr val="black"/>
                </a:solidFill>
                <a:latin typeface="Cambria" panose="02040503050406030204" pitchFamily="18" charset="0"/>
              </a:rPr>
              <a:t>For larger k classification of x is wrong </a:t>
            </a:r>
          </a:p>
          <a:p>
            <a:pPr marL="10287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prstClr val="black"/>
                </a:solidFill>
                <a:latin typeface="Cambria" panose="02040503050406030204" pitchFamily="18" charset="0"/>
              </a:rPr>
              <a:t>blue class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8300" y="175280"/>
            <a:ext cx="6184900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How to Choose  ”K”?</a:t>
            </a:r>
          </a:p>
        </p:txBody>
      </p:sp>
    </p:spTree>
    <p:extLst>
      <p:ext uri="{BB962C8B-B14F-4D97-AF65-F5344CB8AC3E}">
        <p14:creationId xmlns:p14="http://schemas.microsoft.com/office/powerpoint/2010/main" val="37318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51113" y="838200"/>
                <a:ext cx="8740487" cy="5648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55A0"/>
                    </a:solidFill>
                  </a:rPr>
                  <a:t>Selecting the value of 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 in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-nearest </a:t>
                </a:r>
                <a:r>
                  <a:rPr lang="en-IN" sz="2200" dirty="0" err="1">
                    <a:solidFill>
                      <a:srgbClr val="0055A0"/>
                    </a:solidFill>
                  </a:rPr>
                  <a:t>neighbor</a:t>
                </a:r>
                <a:r>
                  <a:rPr lang="en-IN" sz="2200" dirty="0">
                    <a:solidFill>
                      <a:srgbClr val="0055A0"/>
                    </a:solidFill>
                  </a:rPr>
                  <a:t> is the most critical problem.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55A0"/>
                    </a:solidFill>
                  </a:rPr>
                  <a:t>A small value of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 means that noise will have a higher influence on the result i.e., the probability of overfitting is very high.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55A0"/>
                    </a:solidFill>
                  </a:rPr>
                  <a:t>A large value of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 makes it computationally expensive and defeats the basic idea behind KNN (that points that are near might have similar classes ).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55A0"/>
                    </a:solidFill>
                  </a:rPr>
                  <a:t>A simple approach to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maximum</m:t>
                    </m:r>
                    <m:r>
                      <a:rPr lang="en-IN" sz="2200" b="0" i="0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IN" sz="2200" b="0" i="1" smtClean="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00" dirty="0">
                    <a:solidFill>
                      <a:srgbClr val="0055A0"/>
                    </a:solidFill>
                  </a:rPr>
                  <a:t> and find the optimal K using cross-validation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3" y="838200"/>
                <a:ext cx="8740487" cy="5648899"/>
              </a:xfrm>
              <a:prstGeom prst="rect">
                <a:avLst/>
              </a:prstGeom>
              <a:blipFill rotWithShape="0">
                <a:blip r:embed="rId2"/>
                <a:stretch>
                  <a:fillRect l="-767" t="-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8300" y="175280"/>
            <a:ext cx="6184900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How to Choose  ”K”?</a:t>
            </a:r>
          </a:p>
        </p:txBody>
      </p:sp>
    </p:spTree>
    <p:extLst>
      <p:ext uri="{BB962C8B-B14F-4D97-AF65-F5344CB8AC3E}">
        <p14:creationId xmlns:p14="http://schemas.microsoft.com/office/powerpoint/2010/main" val="258593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Advantages and Disadvantages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altLang="ko-KR" sz="2500" dirty="0">
                <a:solidFill>
                  <a:srgbClr val="0055A0"/>
                </a:solidFill>
              </a:rPr>
              <a:t>Advantages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altLang="ko-KR" sz="1700" dirty="0">
                <a:solidFill>
                  <a:srgbClr val="0055A0"/>
                </a:solidFill>
              </a:rPr>
              <a:t>Makes no assumptions about distributions of classes in feature space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rgbClr val="0055A0"/>
                </a:solidFill>
              </a:rPr>
              <a:t>Don’t need any prior knowledge about the structure of data in the training set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rgbClr val="0055A0"/>
                </a:solidFill>
              </a:rPr>
              <a:t>No retraining is required if the new training pattern is added to the existing training set</a:t>
            </a:r>
            <a:endParaRPr lang="en-IN" altLang="ko-KR" sz="1700" dirty="0">
              <a:solidFill>
                <a:srgbClr val="0055A0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altLang="ko-KR" sz="1700" dirty="0">
                <a:solidFill>
                  <a:srgbClr val="0055A0"/>
                </a:solidFill>
              </a:rPr>
              <a:t>Can work for multi-classes simultaneously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altLang="ko-KR" sz="1700" dirty="0">
                <a:solidFill>
                  <a:srgbClr val="0055A0"/>
                </a:solidFill>
              </a:rPr>
              <a:t>Easy to implement and understand</a:t>
            </a:r>
            <a:endParaRPr lang="en-IN" sz="17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altLang="ko-KR" sz="2500" dirty="0">
                <a:solidFill>
                  <a:srgbClr val="0055A0"/>
                </a:solidFill>
              </a:rPr>
              <a:t>Disadvantages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altLang="ko-KR" sz="1700" dirty="0">
                <a:solidFill>
                  <a:srgbClr val="0055A0"/>
                </a:solidFill>
              </a:rPr>
              <a:t>Fixing the optimal value of K is a challenge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altLang="ko-KR" sz="1700" dirty="0">
                <a:solidFill>
                  <a:srgbClr val="0055A0"/>
                </a:solidFill>
              </a:rPr>
              <a:t>Does not output any models. Calculates distances for every new point ( lazy learner)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rgbClr val="0055A0"/>
                </a:solidFill>
              </a:rPr>
              <a:t>For every test data, the distance should be computed between test data and all the training data. Thus a lot of time may be needed for the testing</a:t>
            </a:r>
          </a:p>
          <a:p>
            <a:pPr lvl="1" algn="l"/>
            <a:endParaRPr lang="en-IN" altLang="ko-KR" sz="17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57200"/>
            <a:ext cx="8537369" cy="1895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KNN assumes that similar things exist in close proximity.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In other words, similar things are near to each other:   some notion of Distance among feature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692D9-513B-1E67-AD7A-3F55BB06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633750"/>
            <a:ext cx="3412976" cy="3661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38AB3-5684-244F-BA9E-188EC98DA179}"/>
              </a:ext>
            </a:extLst>
          </p:cNvPr>
          <p:cNvSpPr txBox="1"/>
          <p:nvPr/>
        </p:nvSpPr>
        <p:spPr>
          <a:xfrm>
            <a:off x="4339580" y="6182070"/>
            <a:ext cx="99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74E52-9B36-7299-0D30-7DD1D1764C3A}"/>
              </a:ext>
            </a:extLst>
          </p:cNvPr>
          <p:cNvSpPr txBox="1"/>
          <p:nvPr/>
        </p:nvSpPr>
        <p:spPr>
          <a:xfrm rot="5400000">
            <a:off x="1575891" y="4739361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Sugar Levels</a:t>
            </a:r>
          </a:p>
        </p:txBody>
      </p:sp>
    </p:spTree>
    <p:extLst>
      <p:ext uri="{BB962C8B-B14F-4D97-AF65-F5344CB8AC3E}">
        <p14:creationId xmlns:p14="http://schemas.microsoft.com/office/powerpoint/2010/main" val="38496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28800"/>
            <a:ext cx="7924800" cy="89574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tabLst/>
            </a:pPr>
            <a:r>
              <a:rPr lang="en-US" altLang="en-US" sz="1800" dirty="0">
                <a:solidFill>
                  <a:srgbClr val="0055A0"/>
                </a:solidFill>
                <a:latin typeface="+mn-lt"/>
              </a:rPr>
              <a:t>Calculate the distance between E and all examples in the training set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tabLst/>
            </a:pPr>
            <a:r>
              <a:rPr lang="en-US" altLang="en-US" sz="1800" dirty="0">
                <a:solidFill>
                  <a:srgbClr val="0055A0"/>
                </a:solidFill>
                <a:latin typeface="+mn-lt"/>
              </a:rPr>
              <a:t>Select  K-nearest examples to E in the training set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tabLst/>
            </a:pPr>
            <a:r>
              <a:rPr lang="en-US" altLang="en-US" sz="1800" dirty="0">
                <a:solidFill>
                  <a:srgbClr val="0055A0"/>
                </a:solidFill>
                <a:latin typeface="+mn-lt"/>
              </a:rPr>
              <a:t>Assign E to the most common class among its K-nearest neighbors</a:t>
            </a:r>
          </a:p>
        </p:txBody>
      </p:sp>
      <p:pic>
        <p:nvPicPr>
          <p:cNvPr id="41988" name="Picture 23" descr="2012-10-26-knn-con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685" y="3050958"/>
            <a:ext cx="5319591" cy="278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06730" y="1076486"/>
            <a:ext cx="8508670" cy="313932"/>
          </a:xfrm>
          <a:prstGeom prst="rect">
            <a:avLst/>
          </a:prstGeom>
          <a:solidFill>
            <a:srgbClr val="035842"/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white"/>
                </a:solidFill>
                <a:latin typeface="Cambria" panose="02040503050406030204" pitchFamily="18" charset="0"/>
              </a:rPr>
              <a:t>To determine the class of a new example 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80277" y="39960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kern="0" dirty="0">
                <a:solidFill>
                  <a:srgbClr val="FF0000"/>
                </a:solidFill>
                <a:latin typeface="Arial" charset="0"/>
              </a:rPr>
              <a:t>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30" y="199031"/>
            <a:ext cx="6222670" cy="442237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K_Nearest Neighbour Algorithm</a:t>
            </a:r>
          </a:p>
        </p:txBody>
      </p:sp>
    </p:spTree>
    <p:extLst>
      <p:ext uri="{BB962C8B-B14F-4D97-AF65-F5344CB8AC3E}">
        <p14:creationId xmlns:p14="http://schemas.microsoft.com/office/powerpoint/2010/main" val="295105922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7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36086"/>
              </p:ext>
            </p:extLst>
          </p:nvPr>
        </p:nvGraphicFramePr>
        <p:xfrm>
          <a:off x="1628674" y="2637403"/>
          <a:ext cx="6372326" cy="368719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2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Customer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Age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Income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No. credit cards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Response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Jay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35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35K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Rina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50K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Hema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63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200K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Tommy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59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170K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Neil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25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40K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</a:rPr>
                        <a:t>Dravid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</a:rPr>
                        <a:t>37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</a:rPr>
                        <a:t>50K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</a:rPr>
                        <a:t>??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70" marR="68570" marT="34288" marB="3428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5888" y="175280"/>
            <a:ext cx="7380312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K_Nearest Neighbours: Classification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57FF-4108-DB25-BEF9-7AB84E67E333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rgbClr val="0055A0"/>
                </a:solidFill>
              </a:rPr>
              <a:t>A Bank Doing a Credit Card Drive:</a:t>
            </a:r>
          </a:p>
          <a:p>
            <a:pPr algn="l"/>
            <a:endParaRPr lang="en-IN" sz="1200" u="sng" dirty="0">
              <a:solidFill>
                <a:srgbClr val="0055A0"/>
              </a:solidFill>
            </a:endParaRPr>
          </a:p>
          <a:p>
            <a:pPr algn="l"/>
            <a:r>
              <a:rPr lang="en-IN" sz="2000" u="sng" dirty="0">
                <a:solidFill>
                  <a:srgbClr val="0055A0"/>
                </a:solidFill>
              </a:rPr>
              <a:t>Question: </a:t>
            </a:r>
            <a:r>
              <a:rPr lang="en-IN" sz="2000" dirty="0">
                <a:solidFill>
                  <a:srgbClr val="0055A0"/>
                </a:solidFill>
              </a:rPr>
              <a:t>Given the age, income and no. of cards a person already holds, should they be offered a NEW credit card?</a:t>
            </a:r>
          </a:p>
        </p:txBody>
      </p:sp>
    </p:spTree>
    <p:extLst>
      <p:ext uri="{BB962C8B-B14F-4D97-AF65-F5344CB8AC3E}">
        <p14:creationId xmlns:p14="http://schemas.microsoft.com/office/powerpoint/2010/main" val="87317120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495278" y="4452743"/>
          <a:ext cx="2228850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482600" progId="Equation.3">
                  <p:embed/>
                </p:oleObj>
              </mc:Choice>
              <mc:Fallback>
                <p:oleObj name="Equation" r:id="rId2" imgW="1562100" imgH="4826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78" y="4452743"/>
                        <a:ext cx="2228850" cy="688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63299" y="1484784"/>
            <a:ext cx="2286000" cy="15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Jay: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Age=35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Income=95K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No. of credit cards=3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712151" y="1507556"/>
            <a:ext cx="2286000" cy="15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Rina: 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Age=41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Income=215K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b="1" kern="0" dirty="0">
                <a:solidFill>
                  <a:prstClr val="black"/>
                </a:solidFill>
                <a:latin typeface="Cambria" panose="02040503050406030204" pitchFamily="18" charset="0"/>
              </a:rPr>
              <a:t>No. of credit cards=2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27584" y="3012583"/>
            <a:ext cx="7560840" cy="9991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831" indent="-17383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kern="0" dirty="0">
              <a:solidFill>
                <a:prstClr val="black"/>
              </a:solidFill>
              <a:latin typeface="Cambria" pitchFamily="18" charset="0"/>
            </a:endParaRPr>
          </a:p>
          <a:p>
            <a:pPr marL="173831" indent="-17383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“Closeness” is defined in terms of the Euclidean distance between two examples</a:t>
            </a:r>
          </a:p>
          <a:p>
            <a:pPr marL="173831" indent="-17383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kern="0" dirty="0">
              <a:solidFill>
                <a:prstClr val="black"/>
              </a:solidFill>
              <a:latin typeface="Cambria" pitchFamily="18" charset="0"/>
            </a:endParaRPr>
          </a:p>
          <a:p>
            <a:pPr marL="173831" indent="-17383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The Euclidean distance between X=(x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1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 x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2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 x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3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,…</a:t>
            </a:r>
            <a:r>
              <a:rPr lang="en-US" altLang="en-US" kern="0" dirty="0" err="1">
                <a:solidFill>
                  <a:prstClr val="black"/>
                </a:solidFill>
                <a:latin typeface="Cambria" pitchFamily="18" charset="0"/>
              </a:rPr>
              <a:t>x</a:t>
            </a:r>
            <a:r>
              <a:rPr lang="en-US" altLang="en-US" kern="0" baseline="-25000" dirty="0" err="1">
                <a:solidFill>
                  <a:prstClr val="black"/>
                </a:solidFill>
                <a:latin typeface="Cambria" pitchFamily="18" charset="0"/>
              </a:rPr>
              <a:t>n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) and Y =(y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1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,y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2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 y</a:t>
            </a:r>
            <a:r>
              <a:rPr lang="en-US" altLang="en-US" kern="0" baseline="-25000" dirty="0">
                <a:solidFill>
                  <a:prstClr val="black"/>
                </a:solidFill>
                <a:latin typeface="Cambria" pitchFamily="18" charset="0"/>
              </a:rPr>
              <a:t>3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,…</a:t>
            </a:r>
            <a:r>
              <a:rPr lang="en-US" altLang="en-US" kern="0" dirty="0" err="1">
                <a:solidFill>
                  <a:prstClr val="black"/>
                </a:solidFill>
                <a:latin typeface="Cambria" pitchFamily="18" charset="0"/>
              </a:rPr>
              <a:t>y</a:t>
            </a:r>
            <a:r>
              <a:rPr lang="en-US" altLang="en-US" kern="0" baseline="-25000" dirty="0" err="1">
                <a:solidFill>
                  <a:prstClr val="black"/>
                </a:solidFill>
                <a:latin typeface="Cambria" pitchFamily="18" charset="0"/>
              </a:rPr>
              <a:t>n</a:t>
            </a:r>
            <a:r>
              <a:rPr lang="en-US" altLang="en-US" kern="0" dirty="0">
                <a:solidFill>
                  <a:prstClr val="black"/>
                </a:solidFill>
                <a:latin typeface="Cambria" pitchFamily="18" charset="0"/>
              </a:rPr>
              <a:t>) is defined as: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73003"/>
            <a:ext cx="8458200" cy="319507"/>
          </a:xfrm>
          <a:prstGeom prst="rect">
            <a:avLst/>
          </a:prstGeom>
          <a:solidFill>
            <a:srgbClr val="035842"/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white"/>
                </a:solidFill>
                <a:latin typeface="Cambria" pitchFamily="18" charset="0"/>
              </a:rPr>
              <a:t>Each example is represented with a set of numerical attributes</a:t>
            </a:r>
          </a:p>
        </p:txBody>
      </p:sp>
      <p:pic>
        <p:nvPicPr>
          <p:cNvPr id="2165" name="Picture 117" descr="D:\rabia\rabia\Everything\Vector_Art_Walking_Business_Man_with_Smil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0"/>
          <a:stretch/>
        </p:blipFill>
        <p:spPr bwMode="auto">
          <a:xfrm>
            <a:off x="1586113" y="1527582"/>
            <a:ext cx="852650" cy="13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6" name="Picture 118" descr="D:\rabia\rabia\Everything\business-woman-vecto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20909"/>
          <a:stretch/>
        </p:blipFill>
        <p:spPr bwMode="auto">
          <a:xfrm>
            <a:off x="5023234" y="1651822"/>
            <a:ext cx="628676" cy="126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4824" y="1527582"/>
            <a:ext cx="3278602" cy="14850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3009" y="1527582"/>
            <a:ext cx="3278602" cy="14850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23628" y="5393473"/>
                <a:ext cx="6723747" cy="5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en-US" kern="0" dirty="0">
                    <a:solidFill>
                      <a:prstClr val="black"/>
                    </a:solidFill>
                    <a:latin typeface="Cambria" pitchFamily="18" charset="0"/>
                  </a:rPr>
                  <a:t>Distance (</a:t>
                </a:r>
                <a:r>
                  <a:rPr lang="en-US" altLang="en-US" kern="0" dirty="0" err="1">
                    <a:solidFill>
                      <a:prstClr val="black"/>
                    </a:solidFill>
                    <a:latin typeface="Cambria" pitchFamily="18" charset="0"/>
                  </a:rPr>
                  <a:t>Jay,Rina</a:t>
                </a:r>
                <a:r>
                  <a:rPr lang="en-US" altLang="en-US" kern="0" dirty="0">
                    <a:solidFill>
                      <a:prstClr val="black"/>
                    </a:solidFill>
                    <a:latin typeface="Cambria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altLang="en-U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IN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35−41)</m:t>
                            </m:r>
                          </m:e>
                          <m:sup>
                            <m: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altLang="en-US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(95</m:t>
                            </m:r>
                            <m:r>
                              <m:rPr>
                                <m:nor/>
                              </m:rPr>
                              <a:rPr lang="en-IN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,000</m:t>
                            </m:r>
                            <m:r>
                              <m:rPr>
                                <m:nor/>
                              </m:rPr>
                              <a:rPr lang="en-US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−215</m:t>
                            </m:r>
                            <m:r>
                              <m:rPr>
                                <m:nor/>
                              </m:rPr>
                              <a:rPr lang="en-IN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,000</m:t>
                            </m:r>
                            <m:r>
                              <m:rPr>
                                <m:nor/>
                              </m:rPr>
                              <a:rPr lang="en-US" altLang="en-US" kern="0" dirty="0">
                                <a:solidFill>
                                  <a:prstClr val="black"/>
                                </a:solidFill>
                                <a:latin typeface="Cambria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altLang="en-US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IN" altLang="en-U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en-US" kern="0" dirty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5393473"/>
                <a:ext cx="6723747" cy="571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80225" y="190005"/>
            <a:ext cx="6196775" cy="440479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Closeness Between Neighbors</a:t>
            </a:r>
          </a:p>
        </p:txBody>
      </p:sp>
    </p:spTree>
    <p:extLst>
      <p:ext uri="{BB962C8B-B14F-4D97-AF65-F5344CB8AC3E}">
        <p14:creationId xmlns:p14="http://schemas.microsoft.com/office/powerpoint/2010/main" val="38007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1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531586"/>
                  </p:ext>
                </p:extLst>
              </p:nvPr>
            </p:nvGraphicFramePr>
            <p:xfrm>
              <a:off x="1358644" y="1707275"/>
              <a:ext cx="6453717" cy="4133181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9142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09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60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11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11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4201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6947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Customer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Age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Income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No. credit cards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Response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1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  <a:ea typeface="+mn-ea"/>
                              <a:cs typeface="+mn-cs"/>
                            </a:rPr>
                            <a:t>Distance from </a:t>
                          </a:r>
                          <a:r>
                            <a:rPr kumimoji="0" lang="en-US" altLang="en-US" sz="1400" b="1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  <a:ea typeface="+mn-ea"/>
                              <a:cs typeface="+mn-cs"/>
                            </a:rPr>
                            <a:t>Dravid</a:t>
                          </a:r>
                          <a:endParaRPr kumimoji="0" lang="en-US" altLang="en-US" sz="1400" b="1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59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Jay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35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35K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kumimoji="0" lang="en-IN" alt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IN" altLang="en-US" sz="1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(35−37)</m:t>
                                        </m:r>
                                      </m:e>
                                      <m:sup>
                                        <m:r>
                                          <a:rPr kumimoji="0" lang="en-IN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IN" altLang="en-US" sz="1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(35−</m:t>
                                        </m:r>
                                        <m:r>
                                          <a:rPr kumimoji="0" lang="en-IN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50</m:t>
                                        </m:r>
                                        <m: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0" lang="en-IN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IN" altLang="en-US" sz="1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(3−</m:t>
                                        </m:r>
                                        <m:r>
                                          <a:rPr kumimoji="0" lang="en-IN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kumimoji="0" lang="en-US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0" lang="en-IN" altLang="en-US" sz="1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0" lang="en-US" alt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=15.16</m:t>
                                </m:r>
                              </m:oMath>
                            </m:oMathPara>
                          </a14:m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Rina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50K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Yes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Hema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63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200K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152.23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Tommy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59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170K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122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Neil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25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40K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4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Yes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15.74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6235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Dravid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37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50K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?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1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531586"/>
                  </p:ext>
                </p:extLst>
              </p:nvPr>
            </p:nvGraphicFramePr>
            <p:xfrm>
              <a:off x="1358644" y="1707275"/>
              <a:ext cx="6453717" cy="4133181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9142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09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60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411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411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4201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6947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Customer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Age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Income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No. credit cards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</a:rPr>
                            <a:t>Response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1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  <a:ea typeface="+mn-ea"/>
                              <a:cs typeface="+mn-cs"/>
                            </a:rPr>
                            <a:t>Distance from </a:t>
                          </a:r>
                          <a:r>
                            <a:rPr kumimoji="0" lang="en-US" altLang="en-US" sz="1400" b="1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" pitchFamily="18" charset="0"/>
                              <a:ea typeface="+mn-ea"/>
                              <a:cs typeface="+mn-cs"/>
                            </a:rPr>
                            <a:t>Dravid</a:t>
                          </a:r>
                          <a:endParaRPr kumimoji="0" lang="en-US" altLang="en-US" sz="1400" b="1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62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Jay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35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35K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3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79" marR="68579" marT="34285" marB="34285" anchor="ctr" horzOverflow="overflow">
                        <a:blipFill>
                          <a:blip r:embed="rId2"/>
                          <a:stretch>
                            <a:fillRect l="-166583" t="-105607" r="-503" b="-433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Rina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50K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Yes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Hema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63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200K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152.23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Tommy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59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170K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1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No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122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432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Neil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25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40K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4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Yes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15.74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6235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Dravid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37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50K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2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ahoma" panose="020B060403050404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</a:rPr>
                            <a:t>?</a:t>
                          </a:r>
                          <a:endParaRPr kumimoji="0" lang="en-US" altLang="en-US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79" marR="68579" marT="34285" marB="3428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68579" marR="68579" marT="34285" marB="3428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15888" y="175280"/>
            <a:ext cx="7380312" cy="431453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K_Nearest Neighbours: Example</a:t>
            </a:r>
          </a:p>
        </p:txBody>
      </p:sp>
    </p:spTree>
    <p:extLst>
      <p:ext uri="{BB962C8B-B14F-4D97-AF65-F5344CB8AC3E}">
        <p14:creationId xmlns:p14="http://schemas.microsoft.com/office/powerpoint/2010/main" val="224898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12649" y="3366656"/>
            <a:ext cx="6388488" cy="2403267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Distance between neighbors could be </a:t>
            </a:r>
            <a:r>
              <a:rPr lang="en-US" altLang="en-US" u="sng" dirty="0"/>
              <a:t>dominated</a:t>
            </a:r>
            <a:r>
              <a:rPr lang="en-US" altLang="en-US" dirty="0"/>
              <a:t> by some attributes with relatively large numbers (e.g., income in our example)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Important to normalize some features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(e.g., map numbers to numbers between 0-1)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u="sng" dirty="0"/>
              <a:t>Example</a:t>
            </a:r>
            <a:r>
              <a:rPr lang="en-US" altLang="en-US" dirty="0"/>
              <a:t>: Income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Highest income = 200K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Dravid’s</a:t>
            </a:r>
            <a:r>
              <a:rPr lang="en-US" altLang="en-US" dirty="0"/>
              <a:t> income is normalized to 50/200, Rina income is normalized to 50/200, etc.)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2285593" y="1646635"/>
            <a:ext cx="2286407" cy="9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Jay: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Age=35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Income=95K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No. of credit cards=3</a:t>
            </a:r>
          </a:p>
        </p:txBody>
      </p:sp>
      <p:sp>
        <p:nvSpPr>
          <p:cNvPr id="48136" name="Text Box 16"/>
          <p:cNvSpPr txBox="1">
            <a:spLocks noChangeArrowheads="1"/>
          </p:cNvSpPr>
          <p:nvPr/>
        </p:nvSpPr>
        <p:spPr bwMode="auto">
          <a:xfrm>
            <a:off x="5830462" y="1646636"/>
            <a:ext cx="2246738" cy="9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Rina: 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Age=41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Income=215K</a:t>
            </a: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5000"/>
            </a:pPr>
            <a:r>
              <a:rPr lang="en-US" altLang="en-US" sz="1350" b="1" kern="0" dirty="0">
                <a:solidFill>
                  <a:prstClr val="black"/>
                </a:solidFill>
                <a:latin typeface="Cambria" panose="02040503050406030204" pitchFamily="18" charset="0"/>
              </a:rPr>
              <a:t>No. of credit cards=2</a:t>
            </a:r>
          </a:p>
        </p:txBody>
      </p:sp>
      <p:pic>
        <p:nvPicPr>
          <p:cNvPr id="11" name="Picture 117" descr="D:\rabia\rabia\Everything\Vector_Art_Walking_Business_Man_with_Smil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40"/>
          <a:stretch/>
        </p:blipFill>
        <p:spPr bwMode="auto">
          <a:xfrm>
            <a:off x="1412649" y="1487221"/>
            <a:ext cx="852650" cy="13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8" descr="D:\rabia\rabia\Everything\business-woman-vec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20909"/>
          <a:stretch/>
        </p:blipFill>
        <p:spPr bwMode="auto">
          <a:xfrm>
            <a:off x="5157885" y="1487219"/>
            <a:ext cx="628676" cy="126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407663" y="1469780"/>
            <a:ext cx="3057525" cy="13848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ker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34018" y="1450068"/>
            <a:ext cx="3057525" cy="13848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kern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20962" y="2117527"/>
            <a:ext cx="716161" cy="0"/>
          </a:xfrm>
          <a:prstGeom prst="straightConnector1">
            <a:avLst/>
          </a:prstGeom>
          <a:ln w="57150">
            <a:solidFill>
              <a:srgbClr val="19705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12649" y="2944252"/>
            <a:ext cx="6378894" cy="300082"/>
          </a:xfrm>
          <a:prstGeom prst="rect">
            <a:avLst/>
          </a:prstGeom>
          <a:solidFill>
            <a:srgbClr val="19705D"/>
          </a:solidFill>
        </p:spPr>
        <p:txBody>
          <a:bodyPr wrap="square">
            <a:spAutoFit/>
          </a:bodyPr>
          <a:lstStyle/>
          <a:p>
            <a:pPr marL="176213" indent="-176213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1500" kern="0" dirty="0">
                <a:solidFill>
                  <a:prstClr val="white"/>
                </a:solidFill>
                <a:latin typeface="Cambria" panose="02040503050406030204" pitchFamily="18" charset="0"/>
              </a:rPr>
              <a:t>Distance (Jay, </a:t>
            </a:r>
            <a:r>
              <a:rPr lang="en-US" altLang="en-US" sz="1500" kern="0" dirty="0" err="1">
                <a:solidFill>
                  <a:prstClr val="white"/>
                </a:solidFill>
                <a:latin typeface="Cambria" panose="02040503050406030204" pitchFamily="18" charset="0"/>
              </a:rPr>
              <a:t>Rina</a:t>
            </a:r>
            <a:r>
              <a:rPr lang="en-US" altLang="en-US" sz="1500" kern="0" dirty="0">
                <a:solidFill>
                  <a:prstClr val="white"/>
                </a:solidFill>
                <a:latin typeface="Cambria" panose="02040503050406030204" pitchFamily="18" charset="0"/>
              </a:rPr>
              <a:t>)=</a:t>
            </a:r>
            <a:r>
              <a:rPr lang="en-US" altLang="en-US" sz="1500" kern="0" dirty="0" err="1">
                <a:solidFill>
                  <a:prstClr val="white"/>
                </a:solidFill>
                <a:latin typeface="Cambria" panose="02040503050406030204" pitchFamily="18" charset="0"/>
              </a:rPr>
              <a:t>sqrt</a:t>
            </a:r>
            <a:r>
              <a:rPr lang="en-US" altLang="en-US" sz="1500" kern="0" dirty="0">
                <a:solidFill>
                  <a:prstClr val="white"/>
                </a:solidFill>
                <a:latin typeface="Cambria" panose="02040503050406030204" pitchFamily="18" charset="0"/>
              </a:rPr>
              <a:t> [(35-45)</a:t>
            </a:r>
            <a:r>
              <a:rPr lang="en-US" altLang="en-US" sz="1500" kern="0" baseline="30000" dirty="0">
                <a:solidFill>
                  <a:prstClr val="white"/>
                </a:solidFill>
                <a:latin typeface="Cambria" panose="02040503050406030204" pitchFamily="18" charset="0"/>
              </a:rPr>
              <a:t>2</a:t>
            </a:r>
            <a:r>
              <a:rPr lang="en-US" altLang="en-US" sz="1500" b="1" kern="0" dirty="0">
                <a:solidFill>
                  <a:prstClr val="white"/>
                </a:solidFill>
                <a:latin typeface="Cambria" panose="02040503050406030204" pitchFamily="18" charset="0"/>
              </a:rPr>
              <a:t>+(95,000-215,000)</a:t>
            </a:r>
            <a:r>
              <a:rPr lang="en-US" altLang="en-US" sz="1500" b="1" kern="0" baseline="30000" dirty="0">
                <a:solidFill>
                  <a:prstClr val="white"/>
                </a:solidFill>
                <a:latin typeface="Cambria" panose="02040503050406030204" pitchFamily="18" charset="0"/>
              </a:rPr>
              <a:t>2</a:t>
            </a:r>
            <a:r>
              <a:rPr lang="en-US" altLang="en-US" sz="1500" kern="0" baseline="30000" dirty="0">
                <a:solidFill>
                  <a:prstClr val="white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500" kern="0" dirty="0">
                <a:solidFill>
                  <a:prstClr val="white"/>
                </a:solidFill>
                <a:latin typeface="Cambria" panose="02040503050406030204" pitchFamily="18" charset="0"/>
              </a:rPr>
              <a:t>+(3-2)</a:t>
            </a:r>
            <a:r>
              <a:rPr lang="en-US" altLang="en-US" sz="1500" kern="0" baseline="30000" dirty="0">
                <a:solidFill>
                  <a:prstClr val="white"/>
                </a:solidFill>
                <a:latin typeface="Cambria" panose="02040503050406030204" pitchFamily="18" charset="0"/>
              </a:rPr>
              <a:t>2</a:t>
            </a:r>
            <a:r>
              <a:rPr lang="en-US" altLang="en-US" sz="1500" kern="0" dirty="0">
                <a:solidFill>
                  <a:prstClr val="white"/>
                </a:solidFill>
                <a:latin typeface="Cambria" panose="02040503050406030204" pitchFamily="18" charset="0"/>
              </a:rPr>
              <a:t>]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15888" y="199031"/>
            <a:ext cx="7380312" cy="442237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K_Nearest Neighbours:   feature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897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39466" y="1454622"/>
            <a:ext cx="6172200" cy="327161"/>
          </a:xfrm>
          <a:prstGeom prst="rect">
            <a:avLst/>
          </a:prstGeom>
          <a:solidFill>
            <a:srgbClr val="19705D"/>
          </a:solidFill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500" b="1" kern="0" dirty="0">
                <a:solidFill>
                  <a:prstClr val="white"/>
                </a:solidFill>
                <a:effectLst/>
                <a:latin typeface="Cambria" pitchFamily="18" charset="0"/>
                <a:ea typeface="+mj-ea"/>
                <a:cs typeface="+mj-cs"/>
              </a:rPr>
              <a:t>Normalization of Variables</a:t>
            </a:r>
          </a:p>
        </p:txBody>
      </p:sp>
      <p:graphicFrame>
        <p:nvGraphicFramePr>
          <p:cNvPr id="14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57524"/>
              </p:ext>
            </p:extLst>
          </p:nvPr>
        </p:nvGraphicFramePr>
        <p:xfrm>
          <a:off x="1143000" y="1916835"/>
          <a:ext cx="7010399" cy="397590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80693369"/>
                    </a:ext>
                  </a:extLst>
                </a:gridCol>
              </a:tblGrid>
              <a:tr h="648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Customer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Age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Income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No. credit cards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Response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Distance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Jay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55/63=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0.175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35/200=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0.175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3/4=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0.481 **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Rina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22/63=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0.34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50/200=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0.25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2/4=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0.24  **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Hema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63/63=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200/200=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0.895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Tommy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59/63=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0.93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170/200=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0.175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0.436 **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Neil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25/63=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0.39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40/200=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0.2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4/4=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0.537</a:t>
                      </a:r>
                    </a:p>
                  </a:txBody>
                  <a:tcPr marL="68581" marR="68581" marT="34283" marB="3428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Dravid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37/63=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0. 58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50/200=</a:t>
                      </a:r>
                      <a:b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</a:b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0.25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2/4=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68581" marR="68581" marT="34283" marB="3428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Yes (k=1)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No (k=3)</a:t>
                      </a:r>
                    </a:p>
                  </a:txBody>
                  <a:tcPr marL="68581" marR="68581" marT="34283" marB="3428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81" marR="68581" marT="34283" marB="3428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5888" y="175281"/>
            <a:ext cx="8447112" cy="434319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K_Nearest Neighbours:  prediction depends on value of k</a:t>
            </a:r>
          </a:p>
        </p:txBody>
      </p:sp>
    </p:spTree>
    <p:extLst>
      <p:ext uri="{BB962C8B-B14F-4D97-AF65-F5344CB8AC3E}">
        <p14:creationId xmlns:p14="http://schemas.microsoft.com/office/powerpoint/2010/main" val="223063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7584" y="1052736"/>
                <a:ext cx="7560840" cy="1431438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altLang="en-US" sz="1800" dirty="0">
                    <a:latin typeface="Cambria" panose="02040503050406030204" pitchFamily="18" charset="0"/>
                  </a:rPr>
                  <a:t>Distance works naturally with numerical attributes</a:t>
                </a:r>
                <a:br>
                  <a:rPr lang="en-US" altLang="en-US" sz="1800" dirty="0">
                    <a:latin typeface="Cambria" panose="02040503050406030204" pitchFamily="18" charset="0"/>
                  </a:rPr>
                </a:br>
                <a:r>
                  <a:rPr lang="en-US" altLang="en-US" sz="1800" dirty="0">
                    <a:latin typeface="Cambria" panose="02040503050406030204" pitchFamily="18" charset="0"/>
                  </a:rPr>
                  <a:t>d(Rina, Jay)=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en-US" sz="1800" dirty="0">
                            <a:latin typeface="Cambria" panose="02040503050406030204" pitchFamily="18" charset="0"/>
                          </a:rPr>
                          <m:t>(35−</m:t>
                        </m:r>
                        <m:r>
                          <m:rPr>
                            <m:nor/>
                          </m:rPr>
                          <a:rPr lang="en-IN" altLang="en-US" sz="1800" b="0" i="0" dirty="0" smtClean="0">
                            <a:latin typeface="Cambria" panose="02040503050406030204" pitchFamily="18" charset="0"/>
                          </a:rPr>
                          <m:t>41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latin typeface="Cambria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sz="1800" baseline="30000" dirty="0">
                            <a:latin typeface="Cambria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latin typeface="Cambria" panose="02040503050406030204" pitchFamily="18" charset="0"/>
                          </a:rPr>
                          <m:t>+(35−50)</m:t>
                        </m:r>
                        <m:r>
                          <m:rPr>
                            <m:nor/>
                          </m:rPr>
                          <a:rPr lang="en-US" altLang="en-US" sz="1800" baseline="30000" dirty="0">
                            <a:latin typeface="Cambria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altLang="en-US" sz="1800" dirty="0">
                            <a:latin typeface="Cambria" panose="02040503050406030204" pitchFamily="18" charset="0"/>
                          </a:rPr>
                          <m:t>+(3−2)</m:t>
                        </m:r>
                        <m:r>
                          <m:rPr>
                            <m:nor/>
                          </m:rPr>
                          <a:rPr lang="en-US" altLang="en-US" sz="1800" baseline="30000" dirty="0">
                            <a:latin typeface="Cambria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alt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latin typeface="Cambria" panose="02040503050406030204" pitchFamily="18" charset="0"/>
                  </a:rPr>
                  <a:t>15.16</a:t>
                </a:r>
              </a:p>
              <a:p>
                <a:pPr eaLnBrk="1" hangingPunct="1"/>
                <a:r>
                  <a:rPr lang="en-US" altLang="en-US" sz="1800" dirty="0">
                    <a:latin typeface="Cambria" panose="02040503050406030204" pitchFamily="18" charset="0"/>
                  </a:rPr>
                  <a:t>What if we have nominal attributes?</a:t>
                </a:r>
              </a:p>
              <a:p>
                <a:pPr marL="171450" indent="-171450" eaLnBrk="1" hangingPunct="1">
                  <a:buNone/>
                </a:pPr>
                <a:endParaRPr lang="en-US" altLang="en-US" sz="1800" b="1" u="sng" dirty="0">
                  <a:latin typeface="Cambria" panose="02040503050406030204" pitchFamily="18" charset="0"/>
                </a:endParaRPr>
              </a:p>
              <a:p>
                <a:pPr marL="171450" indent="-171450" eaLnBrk="1" hangingPunct="1">
                  <a:buNone/>
                </a:pPr>
                <a:r>
                  <a:rPr lang="en-US" altLang="en-US" sz="1800" b="1" u="sng" dirty="0">
                    <a:latin typeface="Cambria" panose="02040503050406030204" pitchFamily="18" charset="0"/>
                  </a:rPr>
                  <a:t>Example</a:t>
                </a:r>
                <a:r>
                  <a:rPr lang="en-US" altLang="en-US" sz="1800" dirty="0">
                    <a:latin typeface="Cambria" panose="02040503050406030204" pitchFamily="18" charset="0"/>
                  </a:rPr>
                  <a:t>: Married</a:t>
                </a:r>
              </a:p>
              <a:p>
                <a:pPr marL="171450" indent="-171450" eaLnBrk="1" hangingPunct="1"/>
                <a:endParaRPr lang="en-US" altLang="en-US" sz="1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01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7584" y="1052736"/>
                <a:ext cx="7560840" cy="1431438"/>
              </a:xfrm>
              <a:blipFill rotWithShape="0">
                <a:blip r:embed="rId2"/>
                <a:stretch>
                  <a:fillRect l="-565" t="-5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123"/>
          <p:cNvGraphicFramePr>
            <a:graphicFrameLocks noGrp="1"/>
          </p:cNvGraphicFramePr>
          <p:nvPr/>
        </p:nvGraphicFramePr>
        <p:xfrm>
          <a:off x="1574668" y="2861937"/>
          <a:ext cx="6074569" cy="26289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2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Customer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Married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Income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No. credit cards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Response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Jay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35K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Rina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50K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Hema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200K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Tommy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170K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Neil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40K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" pitchFamily="18" charset="0"/>
                        </a:rPr>
                        <a:t>Dravid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50K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67" marR="68567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cs typeface="Arial" panose="020B0604020202020204" pitchFamily="34" charset="0"/>
                      </a:endParaRPr>
                    </a:p>
                  </a:txBody>
                  <a:tcPr marL="68567" marR="68567" marT="34290" marB="34290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569" y="199031"/>
            <a:ext cx="7540831" cy="442237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sv-SE" altLang="en-US" sz="2400" b="1" dirty="0">
                <a:latin typeface="Cambria" panose="02040503050406030204" pitchFamily="18" charset="0"/>
              </a:rPr>
              <a:t>K-Nearest Neighbor:  non-numeric features</a:t>
            </a:r>
          </a:p>
        </p:txBody>
      </p:sp>
    </p:spTree>
    <p:extLst>
      <p:ext uri="{BB962C8B-B14F-4D97-AF65-F5344CB8AC3E}">
        <p14:creationId xmlns:p14="http://schemas.microsoft.com/office/powerpoint/2010/main" val="229117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977</Words>
  <Application>Microsoft Office PowerPoint</Application>
  <PresentationFormat>On-screen Show (4:3)</PresentationFormat>
  <Paragraphs>242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굴림</vt:lpstr>
      <vt:lpstr>Arial</vt:lpstr>
      <vt:lpstr>Calibri</vt:lpstr>
      <vt:lpstr>Cambria</vt:lpstr>
      <vt:lpstr>Cambria Math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 NANDA</dc:creator>
  <cp:lastModifiedBy>ashwini nanda</cp:lastModifiedBy>
  <cp:revision>8</cp:revision>
  <dcterms:created xsi:type="dcterms:W3CDTF">2017-03-30T12:09:41Z</dcterms:created>
  <dcterms:modified xsi:type="dcterms:W3CDTF">2024-08-28T06:57:04Z</dcterms:modified>
</cp:coreProperties>
</file>