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B3559601-9E09-451D-92C6-8BE3F42571E2}"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2"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1"/>
          </p:nvPr>
        </p:nvSpPr>
        <p:spPr/>
        <p:txBody>
          <a:bodyPr/>
          <a:p>
            <a:fld id="{EF139549-4A8C-4AF1-B2BE-7AAB452BA0B1}"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1"/>
          </p:nvPr>
        </p:nvSpPr>
        <p:spPr/>
        <p:txBody>
          <a:bodyPr/>
          <a:p>
            <a:fld id="{10454EC0-0621-4237-957A-353BD02EC030}"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1"/>
          </p:nvPr>
        </p:nvSpPr>
        <p:spPr/>
        <p:txBody>
          <a:bodyPr/>
          <a:p>
            <a:fld id="{08FDF238-2A0E-4077-836E-E5E2987B169D}"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1"/>
          </p:nvPr>
        </p:nvSpPr>
        <p:spPr/>
        <p:txBody>
          <a:bodyPr/>
          <a:p>
            <a:fld id="{432B0B4E-0950-447D-9E62-8152B7D2A948}"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1"/>
          </p:nvPr>
        </p:nvSpPr>
        <p:spPr/>
        <p:txBody>
          <a:bodyPr/>
          <a:p>
            <a:fld id="{4D858E54-B7CE-40E9-9561-7D3E7329722A}"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48A030F1-A252-438E-95CE-072864FC226C}"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7"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C4418C9C-7F1B-45D3-B26A-B56684E104A2}"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1"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71C165DE-32BC-47DF-8DB4-B6B50B8892BB}"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3"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1"/>
          </p:nvPr>
        </p:nvSpPr>
        <p:spPr/>
        <p:txBody>
          <a:bodyPr/>
          <a:p>
            <a:fld id="{7E4D77C4-2400-47E7-B002-37C05580CA9C}"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1"/>
          </p:nvPr>
        </p:nvSpPr>
        <p:spPr/>
        <p:txBody>
          <a:bodyPr/>
          <a:p>
            <a:fld id="{E36B4E08-B58D-4954-AF16-7170EAED49BC}"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1"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5"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6"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1"/>
          </p:nvPr>
        </p:nvSpPr>
        <p:spPr/>
        <p:txBody>
          <a:bodyPr/>
          <a:p>
            <a:fld id="{4055F276-18CF-48D0-9AE8-4490FF3F1049}"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Straight Connector 6"/>
          <p:cNvSpPr/>
          <p:nvPr/>
        </p:nvSpPr>
        <p:spPr>
          <a:xfrm>
            <a:off x="0" y="1877760"/>
            <a:ext cx="9144000" cy="360"/>
          </a:xfrm>
          <a:prstGeom prst="line">
            <a:avLst/>
          </a:prstGeom>
          <a:ln w="28575">
            <a:solidFill>
              <a:srgbClr val="000000"/>
            </a:solidFill>
          </a:ln>
        </p:spPr>
        <p:style>
          <a:lnRef idx="1">
            <a:schemeClr val="accent1"/>
          </a:lnRef>
          <a:fillRef idx="0">
            <a:schemeClr val="accent1"/>
          </a:fillRef>
          <a:effectRef idx="0">
            <a:schemeClr val="accent1"/>
          </a:effectRef>
          <a:fontRef idx="minor"/>
        </p:style>
      </p:sp>
      <p:sp>
        <p:nvSpPr>
          <p:cNvPr id="1" name="TextBox 7"/>
          <p:cNvSpPr/>
          <p:nvPr/>
        </p:nvSpPr>
        <p:spPr>
          <a:xfrm>
            <a:off x="296640" y="331200"/>
            <a:ext cx="8728560" cy="1430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4400" spc="-1" strike="noStrike">
                <a:solidFill>
                  <a:srgbClr val="000000"/>
                </a:solidFill>
                <a:latin typeface="Arial"/>
                <a:ea typeface="DejaVu Sans"/>
              </a:rPr>
              <a:t>Networks and Systems Security</a:t>
            </a:r>
            <a:endParaRPr b="0" lang="en-IN" sz="4400" spc="-1" strike="noStrike">
              <a:latin typeface="Arial"/>
            </a:endParaRPr>
          </a:p>
          <a:p>
            <a:pPr algn="ctr">
              <a:lnSpc>
                <a:spcPct val="100000"/>
              </a:lnSpc>
              <a:buNone/>
            </a:pPr>
            <a:r>
              <a:rPr b="0" lang="en-US" sz="4400" spc="-1" strike="noStrike">
                <a:solidFill>
                  <a:srgbClr val="000000"/>
                </a:solidFill>
                <a:latin typeface="Arial"/>
                <a:ea typeface="DejaVu Sans"/>
              </a:rPr>
              <a:t>Tutorial-I</a:t>
            </a:r>
            <a:endParaRPr b="0" lang="en-IN" sz="4400" spc="-1" strike="noStrike">
              <a:latin typeface="Arial"/>
            </a:endParaRPr>
          </a:p>
        </p:txBody>
      </p:sp>
      <p:sp>
        <p:nvSpPr>
          <p:cNvPr id="2" name="TextBox 8"/>
          <p:cNvSpPr/>
          <p:nvPr/>
        </p:nvSpPr>
        <p:spPr>
          <a:xfrm>
            <a:off x="3408480" y="2351880"/>
            <a:ext cx="5505120" cy="2833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IN" sz="2400" spc="-1" strike="noStrike">
                <a:solidFill>
                  <a:srgbClr val="000000"/>
                </a:solidFill>
                <a:latin typeface="Arial"/>
                <a:ea typeface="DejaVu Sans"/>
              </a:rPr>
              <a:t>Dr Sudipta Saha</a:t>
            </a:r>
            <a:endParaRPr b="0" lang="en-IN" sz="2400" spc="-1" strike="noStrike">
              <a:latin typeface="Arial"/>
            </a:endParaRPr>
          </a:p>
          <a:p>
            <a:pPr>
              <a:lnSpc>
                <a:spcPct val="100000"/>
              </a:lnSpc>
              <a:buNone/>
            </a:pPr>
            <a:endParaRPr b="0" lang="en-IN" sz="2000" spc="-1" strike="noStrike">
              <a:latin typeface="Arial"/>
            </a:endParaRPr>
          </a:p>
          <a:p>
            <a:pPr>
              <a:lnSpc>
                <a:spcPct val="100000"/>
              </a:lnSpc>
              <a:buNone/>
            </a:pPr>
            <a:r>
              <a:rPr b="1" lang="en-IN" sz="2000" spc="-1" strike="noStrike">
                <a:solidFill>
                  <a:srgbClr val="0432ff"/>
                </a:solidFill>
                <a:latin typeface="Arial"/>
                <a:ea typeface="DejaVu Sans"/>
              </a:rPr>
              <a:t>https://www.iitbbs.ac.in/profile.php/sudipta/</a:t>
            </a:r>
            <a:endParaRPr b="0" lang="en-IN" sz="2000" spc="-1" strike="noStrike">
              <a:latin typeface="Arial"/>
            </a:endParaRPr>
          </a:p>
          <a:p>
            <a:pPr>
              <a:lnSpc>
                <a:spcPct val="100000"/>
              </a:lnSpc>
              <a:buNone/>
            </a:pPr>
            <a:endParaRPr b="0" lang="en-IN" sz="2400" spc="-1" strike="noStrike">
              <a:latin typeface="Arial"/>
            </a:endParaRPr>
          </a:p>
          <a:p>
            <a:pPr>
              <a:lnSpc>
                <a:spcPct val="100000"/>
              </a:lnSpc>
              <a:buNone/>
            </a:pPr>
            <a:r>
              <a:rPr b="0" lang="en-IN" sz="2400" spc="-1" strike="noStrike">
                <a:solidFill>
                  <a:srgbClr val="000000"/>
                </a:solidFill>
                <a:latin typeface="Arial"/>
                <a:ea typeface="DejaVu Sans"/>
              </a:rPr>
              <a:t>Decentralized and Smart Systems Research Group (DSSRG)</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1" lang="en-IN" sz="2000" spc="-1" strike="noStrike">
                <a:solidFill>
                  <a:srgbClr val="0432ff"/>
                </a:solidFill>
                <a:latin typeface="Arial"/>
                <a:ea typeface="DejaVu Sans"/>
              </a:rPr>
              <a:t>https://sites.google.com/iitbbs.ac.in/dssrg</a:t>
            </a:r>
            <a:endParaRPr b="0" lang="en-IN" sz="2000" spc="-1" strike="noStrike">
              <a:latin typeface="Arial"/>
            </a:endParaRPr>
          </a:p>
        </p:txBody>
      </p:sp>
      <p:pic>
        <p:nvPicPr>
          <p:cNvPr id="3" name="Picture 4" descr=""/>
          <p:cNvPicPr/>
          <p:nvPr/>
        </p:nvPicPr>
        <p:blipFill>
          <a:blip r:embed="rId2"/>
          <a:stretch/>
        </p:blipFill>
        <p:spPr>
          <a:xfrm>
            <a:off x="656280" y="2377080"/>
            <a:ext cx="2562840" cy="2372760"/>
          </a:xfrm>
          <a:prstGeom prst="rect">
            <a:avLst/>
          </a:prstGeom>
          <a:ln w="0">
            <a:noFill/>
          </a:ln>
        </p:spPr>
      </p:pic>
      <p:sp>
        <p:nvSpPr>
          <p:cNvPr id="4" name="TextBox 10"/>
          <p:cNvSpPr/>
          <p:nvPr/>
        </p:nvSpPr>
        <p:spPr>
          <a:xfrm>
            <a:off x="-10800" y="5938200"/>
            <a:ext cx="9343440" cy="8211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IN" sz="2400" spc="-1" strike="noStrike">
                <a:solidFill>
                  <a:srgbClr val="000000"/>
                </a:solidFill>
                <a:latin typeface="Arial"/>
                <a:ea typeface="DejaVu Sans"/>
              </a:rPr>
              <a:t>Computer Science &amp; Engineering, School of Electrical Sciences</a:t>
            </a:r>
            <a:endParaRPr b="0" lang="en-IN" sz="2400" spc="-1" strike="noStrike">
              <a:latin typeface="Arial"/>
            </a:endParaRPr>
          </a:p>
          <a:p>
            <a:pPr algn="ctr">
              <a:lnSpc>
                <a:spcPct val="100000"/>
              </a:lnSpc>
              <a:buNone/>
            </a:pPr>
            <a:r>
              <a:rPr b="0" lang="en-IN" sz="2400" spc="-1" strike="noStrike">
                <a:solidFill>
                  <a:srgbClr val="000000"/>
                </a:solidFill>
                <a:latin typeface="Arial"/>
                <a:ea typeface="DejaVu Sans"/>
              </a:rPr>
              <a:t>Indian Institute of Technology Bhubaneswar</a:t>
            </a:r>
            <a:endParaRPr b="0" lang="en-IN" sz="2400" spc="-1" strike="noStrike">
              <a:latin typeface="Arial"/>
            </a:endParaRPr>
          </a:p>
        </p:txBody>
      </p:sp>
      <p:sp>
        <p:nvSpPr>
          <p:cNvPr id="5" name="Straight Connector 11"/>
          <p:cNvSpPr/>
          <p:nvPr/>
        </p:nvSpPr>
        <p:spPr>
          <a:xfrm>
            <a:off x="5400" y="5900040"/>
            <a:ext cx="9144000" cy="360"/>
          </a:xfrm>
          <a:prstGeom prst="line">
            <a:avLst/>
          </a:prstGeom>
          <a:ln w="28575">
            <a:solidFill>
              <a:srgbClr val="000000"/>
            </a:solidFill>
          </a:ln>
        </p:spPr>
        <p:style>
          <a:lnRef idx="1">
            <a:schemeClr val="accent1"/>
          </a:lnRef>
          <a:fillRef idx="0">
            <a:schemeClr val="accent1"/>
          </a:fillRef>
          <a:effectRef idx="0">
            <a:schemeClr val="accent1"/>
          </a:effectRef>
          <a:fontRef idx="minor"/>
        </p:style>
      </p:sp>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a:t>
            </a:r>
            <a:r>
              <a:rPr b="0" lang="en-IN" sz="4400" spc="-1" strike="noStrike">
                <a:latin typeface="Arial"/>
              </a:rPr>
              <a:t>li</a:t>
            </a:r>
            <a:r>
              <a:rPr b="0" lang="en-IN" sz="4400" spc="-1" strike="noStrike">
                <a:latin typeface="Arial"/>
              </a:rPr>
              <a:t>c</a:t>
            </a:r>
            <a:r>
              <a:rPr b="0" lang="en-IN" sz="4400" spc="-1" strike="noStrike">
                <a:latin typeface="Arial"/>
              </a:rPr>
              <a:t>k </a:t>
            </a:r>
            <a:r>
              <a:rPr b="0" lang="en-IN" sz="4400" spc="-1" strike="noStrike">
                <a:latin typeface="Arial"/>
              </a:rPr>
              <a:t>to </a:t>
            </a:r>
            <a:r>
              <a:rPr b="0" lang="en-IN" sz="4400" spc="-1" strike="noStrike">
                <a:latin typeface="Arial"/>
              </a:rPr>
              <a:t>e</a:t>
            </a:r>
            <a:r>
              <a:rPr b="0" lang="en-IN" sz="4400" spc="-1" strike="noStrike">
                <a:latin typeface="Arial"/>
              </a:rPr>
              <a:t>di</a:t>
            </a:r>
            <a:r>
              <a:rPr b="0" lang="en-IN" sz="4400" spc="-1" strike="noStrike">
                <a:latin typeface="Arial"/>
              </a:rPr>
              <a:t>t </a:t>
            </a:r>
            <a:r>
              <a:rPr b="0" lang="en-IN" sz="4400" spc="-1" strike="noStrike">
                <a:latin typeface="Arial"/>
              </a:rPr>
              <a:t>th</a:t>
            </a:r>
            <a:r>
              <a:rPr b="0" lang="en-IN" sz="4400" spc="-1" strike="noStrike">
                <a:latin typeface="Arial"/>
              </a:rPr>
              <a:t>e </a:t>
            </a:r>
            <a:r>
              <a:rPr b="0" lang="en-IN" sz="4400" spc="-1" strike="noStrike">
                <a:latin typeface="Arial"/>
              </a:rPr>
              <a:t>tit</a:t>
            </a:r>
            <a:r>
              <a:rPr b="0" lang="en-IN" sz="4400" spc="-1" strike="noStrike">
                <a:latin typeface="Arial"/>
              </a:rPr>
              <a:t>le </a:t>
            </a:r>
            <a:r>
              <a:rPr b="0" lang="en-IN" sz="4400" spc="-1" strike="noStrike">
                <a:latin typeface="Arial"/>
              </a:rPr>
              <a:t>te</a:t>
            </a:r>
            <a:r>
              <a:rPr b="0" lang="en-IN" sz="4400" spc="-1" strike="noStrike">
                <a:latin typeface="Arial"/>
              </a:rPr>
              <a:t>xt </a:t>
            </a:r>
            <a:r>
              <a:rPr b="0" lang="en-IN" sz="4400" spc="-1" strike="noStrike">
                <a:latin typeface="Arial"/>
              </a:rPr>
              <a:t>fo</a:t>
            </a:r>
            <a:r>
              <a:rPr b="0" lang="en-IN" sz="4400" spc="-1" strike="noStrike">
                <a:latin typeface="Arial"/>
              </a:rPr>
              <a:t>r</a:t>
            </a:r>
            <a:r>
              <a:rPr b="0" lang="en-IN" sz="4400" spc="-1" strike="noStrike">
                <a:latin typeface="Arial"/>
              </a:rPr>
              <a:t>m</a:t>
            </a:r>
            <a:r>
              <a:rPr b="0" lang="en-IN" sz="4400" spc="-1" strike="noStrike">
                <a:latin typeface="Arial"/>
              </a:rPr>
              <a:t>at</a:t>
            </a:r>
            <a:endParaRPr b="0" lang="en-IN" sz="4400" spc="-1" strike="noStrike">
              <a:latin typeface="Arial"/>
            </a:endParaRPr>
          </a:p>
        </p:txBody>
      </p:sp>
      <p:sp>
        <p:nvSpPr>
          <p:cNvPr id="7"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Straight Connector 6"/>
          <p:cNvSpPr/>
          <p:nvPr/>
        </p:nvSpPr>
        <p:spPr>
          <a:xfrm>
            <a:off x="0" y="848880"/>
            <a:ext cx="9144000" cy="360"/>
          </a:xfrm>
          <a:prstGeom prst="line">
            <a:avLst/>
          </a:prstGeom>
          <a:ln w="28575">
            <a:solidFill>
              <a:srgbClr val="000000"/>
            </a:solidFill>
          </a:ln>
        </p:spPr>
        <p:style>
          <a:lnRef idx="1">
            <a:schemeClr val="accent1"/>
          </a:lnRef>
          <a:fillRef idx="0">
            <a:schemeClr val="accent1"/>
          </a:fillRef>
          <a:effectRef idx="0">
            <a:schemeClr val="accent1"/>
          </a:effectRef>
          <a:fontRef idx="minor"/>
        </p:style>
      </p:sp>
      <p:sp>
        <p:nvSpPr>
          <p:cNvPr id="45" name="Straight Connector 7"/>
          <p:cNvSpPr/>
          <p:nvPr/>
        </p:nvSpPr>
        <p:spPr>
          <a:xfrm>
            <a:off x="804240" y="6324480"/>
            <a:ext cx="8321400" cy="360"/>
          </a:xfrm>
          <a:prstGeom prst="line">
            <a:avLst/>
          </a:prstGeom>
          <a:ln w="28575">
            <a:solidFill>
              <a:srgbClr val="000000"/>
            </a:solidFill>
          </a:ln>
        </p:spPr>
        <p:style>
          <a:lnRef idx="1">
            <a:schemeClr val="accent1"/>
          </a:lnRef>
          <a:fillRef idx="0">
            <a:schemeClr val="accent1"/>
          </a:fillRef>
          <a:effectRef idx="0">
            <a:schemeClr val="accent1"/>
          </a:effectRef>
          <a:fontRef idx="minor"/>
        </p:style>
      </p:sp>
      <p:pic>
        <p:nvPicPr>
          <p:cNvPr id="46" name="Picture 2" descr=""/>
          <p:cNvPicPr/>
          <p:nvPr/>
        </p:nvPicPr>
        <p:blipFill>
          <a:blip r:embed="rId2"/>
          <a:stretch/>
        </p:blipFill>
        <p:spPr>
          <a:xfrm>
            <a:off x="-36000" y="5997240"/>
            <a:ext cx="906840" cy="839520"/>
          </a:xfrm>
          <a:prstGeom prst="rect">
            <a:avLst/>
          </a:prstGeom>
          <a:ln w="0">
            <a:noFill/>
          </a:ln>
        </p:spPr>
      </p:pic>
      <p:sp>
        <p:nvSpPr>
          <p:cNvPr id="47" name="TextBox 13"/>
          <p:cNvSpPr/>
          <p:nvPr/>
        </p:nvSpPr>
        <p:spPr>
          <a:xfrm>
            <a:off x="804600" y="6385680"/>
            <a:ext cx="78170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IN" sz="1800" spc="-1" strike="noStrike">
                <a:solidFill>
                  <a:srgbClr val="0000ff"/>
                </a:solidFill>
                <a:latin typeface="Arial"/>
                <a:ea typeface="DejaVu Sans"/>
              </a:rPr>
              <a:t>      </a:t>
            </a:r>
            <a:r>
              <a:rPr b="1" lang="en-IN" sz="1800" spc="-1" strike="noStrike">
                <a:solidFill>
                  <a:srgbClr val="0000ff"/>
                </a:solidFill>
                <a:latin typeface="Arial"/>
                <a:ea typeface="DejaVu Sans"/>
              </a:rPr>
              <a:t>Networks and Systems Security | Tutorial-1 | Dr Sudipta Saha</a:t>
            </a:r>
            <a:endParaRPr b="0" lang="en-IN" sz="1800" spc="-1" strike="noStrike">
              <a:latin typeface="Arial"/>
            </a:endParaRPr>
          </a:p>
        </p:txBody>
      </p:sp>
      <p:sp>
        <p:nvSpPr>
          <p:cNvPr id="48" name="PlaceHolder 1"/>
          <p:cNvSpPr>
            <a:spLocks noGrp="1"/>
          </p:cNvSpPr>
          <p:nvPr>
            <p:ph type="sldNum" idx="1"/>
          </p:nvPr>
        </p:nvSpPr>
        <p:spPr>
          <a:xfrm>
            <a:off x="8474400" y="6472080"/>
            <a:ext cx="545040" cy="247320"/>
          </a:xfrm>
          <a:prstGeom prst="rect">
            <a:avLst/>
          </a:prstGeom>
          <a:noFill/>
          <a:ln w="0">
            <a:noFill/>
          </a:ln>
        </p:spPr>
        <p:txBody>
          <a:bodyPr lIns="90000" rIns="90000" tIns="45000" bIns="45000" anchor="ctr">
            <a:noAutofit/>
          </a:bodyPr>
          <a:lstStyle>
            <a:lvl1pPr algn="r">
              <a:lnSpc>
                <a:spcPct val="100000"/>
              </a:lnSpc>
              <a:buNone/>
              <a:defRPr b="0" lang="en-IN" sz="2400" spc="-1" strike="noStrike">
                <a:solidFill>
                  <a:srgbClr val="8b8b8b"/>
                </a:solidFill>
                <a:latin typeface="Arial"/>
              </a:defRPr>
            </a:lvl1pPr>
          </a:lstStyle>
          <a:p>
            <a:pPr algn="r">
              <a:lnSpc>
                <a:spcPct val="100000"/>
              </a:lnSpc>
              <a:buNone/>
            </a:pPr>
            <a:fld id="{479E749B-2AAD-4613-AA3B-06ADC43158EB}" type="slidenum">
              <a:rPr b="0" lang="en-IN" sz="2400" spc="-1" strike="noStrike">
                <a:solidFill>
                  <a:srgbClr val="8b8b8b"/>
                </a:solidFill>
                <a:latin typeface="Arial"/>
              </a:rPr>
              <a:t>&lt;number&gt;</a:t>
            </a:fld>
            <a:endParaRPr b="0" lang="en-IN" sz="2400" spc="-1" strike="noStrike">
              <a:latin typeface="Times New Roman"/>
            </a:endParaRPr>
          </a:p>
        </p:txBody>
      </p:sp>
      <p:sp>
        <p:nvSpPr>
          <p:cNvPr id="49"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a:t>
            </a:r>
            <a:r>
              <a:rPr b="0" lang="en-IN" sz="4400" spc="-1" strike="noStrike">
                <a:latin typeface="Arial"/>
              </a:rPr>
              <a:t>li</a:t>
            </a:r>
            <a:r>
              <a:rPr b="0" lang="en-IN" sz="4400" spc="-1" strike="noStrike">
                <a:latin typeface="Arial"/>
              </a:rPr>
              <a:t>c</a:t>
            </a:r>
            <a:r>
              <a:rPr b="0" lang="en-IN" sz="4400" spc="-1" strike="noStrike">
                <a:latin typeface="Arial"/>
              </a:rPr>
              <a:t>k </a:t>
            </a:r>
            <a:r>
              <a:rPr b="0" lang="en-IN" sz="4400" spc="-1" strike="noStrike">
                <a:latin typeface="Arial"/>
              </a:rPr>
              <a:t>to </a:t>
            </a:r>
            <a:r>
              <a:rPr b="0" lang="en-IN" sz="4400" spc="-1" strike="noStrike">
                <a:latin typeface="Arial"/>
              </a:rPr>
              <a:t>e</a:t>
            </a:r>
            <a:r>
              <a:rPr b="0" lang="en-IN" sz="4400" spc="-1" strike="noStrike">
                <a:latin typeface="Arial"/>
              </a:rPr>
              <a:t>di</a:t>
            </a:r>
            <a:r>
              <a:rPr b="0" lang="en-IN" sz="4400" spc="-1" strike="noStrike">
                <a:latin typeface="Arial"/>
              </a:rPr>
              <a:t>t </a:t>
            </a:r>
            <a:r>
              <a:rPr b="0" lang="en-IN" sz="4400" spc="-1" strike="noStrike">
                <a:latin typeface="Arial"/>
              </a:rPr>
              <a:t>th</a:t>
            </a:r>
            <a:r>
              <a:rPr b="0" lang="en-IN" sz="4400" spc="-1" strike="noStrike">
                <a:latin typeface="Arial"/>
              </a:rPr>
              <a:t>e </a:t>
            </a:r>
            <a:r>
              <a:rPr b="0" lang="en-IN" sz="4400" spc="-1" strike="noStrike">
                <a:latin typeface="Arial"/>
              </a:rPr>
              <a:t>tit</a:t>
            </a:r>
            <a:r>
              <a:rPr b="0" lang="en-IN" sz="4400" spc="-1" strike="noStrike">
                <a:latin typeface="Arial"/>
              </a:rPr>
              <a:t>le </a:t>
            </a:r>
            <a:r>
              <a:rPr b="0" lang="en-IN" sz="4400" spc="-1" strike="noStrike">
                <a:latin typeface="Arial"/>
              </a:rPr>
              <a:t>te</a:t>
            </a:r>
            <a:r>
              <a:rPr b="0" lang="en-IN" sz="4400" spc="-1" strike="noStrike">
                <a:latin typeface="Arial"/>
              </a:rPr>
              <a:t>xt </a:t>
            </a:r>
            <a:r>
              <a:rPr b="0" lang="en-IN" sz="4400" spc="-1" strike="noStrike">
                <a:latin typeface="Arial"/>
              </a:rPr>
              <a:t>fo</a:t>
            </a:r>
            <a:r>
              <a:rPr b="0" lang="en-IN" sz="4400" spc="-1" strike="noStrike">
                <a:latin typeface="Arial"/>
              </a:rPr>
              <a:t>r</a:t>
            </a:r>
            <a:r>
              <a:rPr b="0" lang="en-IN" sz="4400" spc="-1" strike="noStrike">
                <a:latin typeface="Arial"/>
              </a:rPr>
              <a:t>m</a:t>
            </a:r>
            <a:r>
              <a:rPr b="0" lang="en-IN" sz="4400" spc="-1" strike="noStrike">
                <a:latin typeface="Arial"/>
              </a:rPr>
              <a:t>at</a:t>
            </a:r>
            <a:endParaRPr b="0" lang="en-IN" sz="4400" spc="-1" strike="noStrike">
              <a:latin typeface="Arial"/>
            </a:endParaRPr>
          </a:p>
        </p:txBody>
      </p:sp>
      <p:sp>
        <p:nvSpPr>
          <p:cNvPr id="50"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236880" y="65160"/>
            <a:ext cx="8495280" cy="69948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Arial"/>
              </a:rPr>
              <a:t>Problem-4</a:t>
            </a:r>
            <a:endParaRPr b="0" lang="en-IN" sz="4400" spc="-1" strike="noStrike">
              <a:latin typeface="Arial"/>
            </a:endParaRPr>
          </a:p>
        </p:txBody>
      </p:sp>
      <p:sp>
        <p:nvSpPr>
          <p:cNvPr id="126" name="PlaceHolder 2"/>
          <p:cNvSpPr>
            <a:spLocks noGrp="1"/>
          </p:cNvSpPr>
          <p:nvPr>
            <p:ph/>
          </p:nvPr>
        </p:nvSpPr>
        <p:spPr>
          <a:xfrm>
            <a:off x="236880" y="1012320"/>
            <a:ext cx="8495280" cy="4994640"/>
          </a:xfrm>
          <a:prstGeom prst="rect">
            <a:avLst/>
          </a:prstGeom>
          <a:noFill/>
          <a:ln w="0">
            <a:noFill/>
          </a:ln>
        </p:spPr>
        <p:txBody>
          <a:bodyPr lIns="90000" rIns="90000" tIns="45000" bIns="45000" anchor="t">
            <a:normAutofit/>
          </a:bodyPr>
          <a:p>
            <a:pPr>
              <a:lnSpc>
                <a:spcPct val="90000"/>
              </a:lnSpc>
              <a:spcBef>
                <a:spcPts val="1417"/>
              </a:spcBef>
              <a:buNone/>
            </a:pPr>
            <a:r>
              <a:rPr b="0" lang="en-US" sz="1600" spc="-1" strike="noStrike">
                <a:solidFill>
                  <a:srgbClr val="000000"/>
                </a:solidFill>
                <a:latin typeface="Calibri"/>
              </a:rPr>
              <a:t>Q.  In an ALOHA network, if the probability that a packet is successfully transmitted is 0.1 and there are 100 attempts, what is the expected number of successful transmissions?</a:t>
            </a:r>
            <a:endParaRPr b="0" lang="en-IN" sz="1600" spc="-1" strike="noStrike">
              <a:latin typeface="Arial"/>
            </a:endParaRPr>
          </a:p>
          <a:p>
            <a:pPr>
              <a:lnSpc>
                <a:spcPct val="90000"/>
              </a:lnSpc>
              <a:spcBef>
                <a:spcPts val="1417"/>
              </a:spcBef>
              <a:buNone/>
            </a:pPr>
            <a:r>
              <a:rPr b="0" lang="en-US" sz="1600" spc="-1" strike="noStrike">
                <a:solidFill>
                  <a:srgbClr val="000000"/>
                </a:solidFill>
                <a:latin typeface="Calibri"/>
              </a:rPr>
              <a:t>Ans.</a:t>
            </a:r>
            <a:br>
              <a:rPr sz="1600"/>
            </a:br>
            <a:r>
              <a:rPr b="0" lang="en-US" sz="1600" spc="-1" strike="noStrike">
                <a:solidFill>
                  <a:srgbClr val="000000"/>
                </a:solidFill>
                <a:latin typeface="Calibri"/>
              </a:rPr>
              <a:t>Probability of successful transmission for a packet 𝑃</a:t>
            </a:r>
            <a:r>
              <a:rPr b="0" lang="en-US" sz="1600" spc="-1" strike="noStrike" baseline="-8000">
                <a:solidFill>
                  <a:srgbClr val="000000"/>
                </a:solidFill>
                <a:latin typeface="Calibri"/>
              </a:rPr>
              <a:t>success </a:t>
            </a:r>
            <a:r>
              <a:rPr b="0" lang="en-US" sz="1600" spc="-1" strike="noStrike">
                <a:solidFill>
                  <a:srgbClr val="000000"/>
                </a:solidFill>
                <a:latin typeface="Calibri"/>
              </a:rPr>
              <a:t>=0.1</a:t>
            </a:r>
            <a:endParaRPr b="0" lang="en-IN" sz="1600" spc="-1" strike="noStrike">
              <a:latin typeface="Arial"/>
            </a:endParaRPr>
          </a:p>
          <a:p>
            <a:pPr>
              <a:lnSpc>
                <a:spcPct val="90000"/>
              </a:lnSpc>
              <a:spcBef>
                <a:spcPts val="1417"/>
              </a:spcBef>
              <a:buNone/>
            </a:pPr>
            <a:r>
              <a:rPr b="0" lang="en-US" sz="1600" spc="-1" strike="noStrike">
                <a:solidFill>
                  <a:srgbClr val="000000"/>
                </a:solidFill>
                <a:latin typeface="Calibri"/>
              </a:rPr>
              <a:t>Number of attempts (or users) 𝑁=100</a:t>
            </a:r>
            <a:br>
              <a:rPr sz="1600"/>
            </a:br>
            <a:r>
              <a:rPr b="0" lang="en-US" sz="1600" spc="-1" strike="noStrike">
                <a:solidFill>
                  <a:srgbClr val="000000"/>
                </a:solidFill>
                <a:latin typeface="Calibri"/>
              </a:rPr>
              <a:t>E[success]=100×0.1=10</a:t>
            </a:r>
            <a:endParaRPr b="0" lang="en-IN" sz="1600" spc="-1" strike="noStrike">
              <a:latin typeface="Arial"/>
            </a:endParaRPr>
          </a:p>
          <a:p>
            <a:pPr>
              <a:lnSpc>
                <a:spcPct val="90000"/>
              </a:lnSpc>
              <a:spcBef>
                <a:spcPts val="1417"/>
              </a:spcBef>
              <a:buNone/>
            </a:pPr>
            <a:r>
              <a:rPr b="0" lang="en-US" sz="1600" spc="-1" strike="noStrike">
                <a:solidFill>
                  <a:srgbClr val="000000"/>
                </a:solidFill>
                <a:latin typeface="Calibri"/>
              </a:rPr>
              <a:t>The expected number of successful transmissions is calculated by multiplying the total number of attempts by the probability of success for each attempt. This is based on the principle that if each attempt is independent, the total number of successful transmissions follows from the probability of success for each attempt.</a:t>
            </a:r>
            <a:endParaRPr b="0" lang="en-IN" sz="1600" spc="-1" strike="noStrike">
              <a:latin typeface="Arial"/>
            </a:endParaRPr>
          </a:p>
          <a:p>
            <a:pPr>
              <a:lnSpc>
                <a:spcPct val="90000"/>
              </a:lnSpc>
              <a:spcBef>
                <a:spcPts val="1417"/>
              </a:spcBef>
              <a:buNone/>
            </a:pPr>
            <a:r>
              <a:rPr b="0" lang="en-US" sz="1600" spc="-1" strike="noStrike">
                <a:solidFill>
                  <a:srgbClr val="000000"/>
                </a:solidFill>
                <a:latin typeface="Calibri"/>
              </a:rPr>
              <a:t>E[successful transmissions]=N×P </a:t>
            </a:r>
            <a:r>
              <a:rPr b="0" lang="en-US" sz="1600" spc="-1" strike="noStrike" baseline="-8000">
                <a:solidFill>
                  <a:srgbClr val="000000"/>
                </a:solidFill>
                <a:latin typeface="Calibri"/>
              </a:rPr>
              <a:t>success</a:t>
            </a:r>
            <a:endParaRPr b="0" lang="en-IN" sz="1600" spc="-1" strike="noStrike">
              <a:latin typeface="Arial"/>
            </a:endParaRPr>
          </a:p>
          <a:p>
            <a:pPr>
              <a:lnSpc>
                <a:spcPct val="90000"/>
              </a:lnSpc>
              <a:spcBef>
                <a:spcPts val="1417"/>
              </a:spcBef>
              <a:buNone/>
            </a:pPr>
            <a:r>
              <a:rPr b="0" lang="en-IN" sz="1800" spc="-1" strike="noStrike">
                <a:latin typeface="Arial"/>
              </a:rPr>
              <a:t>E[successful transmissions]=100×0.1</a:t>
            </a:r>
            <a:endParaRPr b="0" lang="en-IN" sz="1800" spc="-1" strike="noStrike">
              <a:latin typeface="Arial"/>
            </a:endParaRPr>
          </a:p>
          <a:p>
            <a:pPr>
              <a:lnSpc>
                <a:spcPct val="90000"/>
              </a:lnSpc>
              <a:spcBef>
                <a:spcPts val="1417"/>
              </a:spcBef>
              <a:buNone/>
            </a:pPr>
            <a:r>
              <a:rPr b="0" lang="en-IN" sz="1800" spc="-1" strike="noStrike">
                <a:latin typeface="Arial"/>
              </a:rPr>
              <a:t>𝐸</a:t>
            </a:r>
            <a:r>
              <a:rPr b="0" lang="en-IN" sz="1800" spc="-1" strike="noStrike">
                <a:latin typeface="Arial"/>
              </a:rPr>
              <a:t>[successful transmissions]=10</a:t>
            </a:r>
            <a:endParaRPr b="0" lang="en-IN" sz="1800" spc="-1" strike="noStrike">
              <a:latin typeface="Arial"/>
            </a:endParaRPr>
          </a:p>
          <a:p>
            <a:pPr>
              <a:lnSpc>
                <a:spcPct val="90000"/>
              </a:lnSpc>
              <a:spcBef>
                <a:spcPts val="1417"/>
              </a:spcBef>
              <a:buNone/>
            </a:pPr>
            <a:endParaRPr b="0" lang="en-IN" sz="3200" spc="-1" strike="noStrike">
              <a:latin typeface="Arial"/>
            </a:endParaRPr>
          </a:p>
        </p:txBody>
      </p:sp>
      <p:sp>
        <p:nvSpPr>
          <p:cNvPr id="127" name=""/>
          <p:cNvSpPr/>
          <p:nvPr/>
        </p:nvSpPr>
        <p:spPr>
          <a:xfrm>
            <a:off x="5580000" y="3591000"/>
            <a:ext cx="179640" cy="426240"/>
          </a:xfrm>
          <a:prstGeom prst="rect">
            <a:avLst/>
          </a:prstGeom>
          <a:noFill/>
          <a:ln w="0">
            <a:noFill/>
          </a:ln>
        </p:spPr>
        <p:style>
          <a:lnRef idx="0"/>
          <a:fillRef idx="0"/>
          <a:effectRef idx="0"/>
          <a:fontRef idx="minor"/>
        </p:style>
      </p:sp>
      <p:sp>
        <p:nvSpPr>
          <p:cNvPr id="128" name=""/>
          <p:cNvSpPr/>
          <p:nvPr/>
        </p:nvSpPr>
        <p:spPr>
          <a:xfrm>
            <a:off x="7208640" y="3240000"/>
            <a:ext cx="350280" cy="260280"/>
          </a:xfrm>
          <a:prstGeom prst="rect">
            <a:avLst/>
          </a:prstGeom>
          <a:noFill/>
          <a:ln w="0">
            <a:noFill/>
          </a:ln>
        </p:spPr>
        <p:style>
          <a:lnRef idx="0"/>
          <a:fillRef idx="0"/>
          <a:effectRef idx="0"/>
          <a:fontRef idx="minor"/>
        </p:style>
      </p:sp>
      <p:sp>
        <p:nvSpPr>
          <p:cNvPr id="129" name=""/>
          <p:cNvSpPr/>
          <p:nvPr/>
        </p:nvSpPr>
        <p:spPr>
          <a:xfrm>
            <a:off x="5228640" y="4598640"/>
            <a:ext cx="350280" cy="2602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236880" y="65160"/>
            <a:ext cx="8495280" cy="69948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Arial"/>
              </a:rPr>
              <a:t>N</a:t>
            </a:r>
            <a:r>
              <a:rPr b="0" lang="en-US" sz="4400" spc="-1" strike="noStrike">
                <a:solidFill>
                  <a:srgbClr val="000000"/>
                </a:solidFill>
                <a:latin typeface="Arial"/>
              </a:rPr>
              <a:t>a</a:t>
            </a:r>
            <a:r>
              <a:rPr b="0" lang="en-US" sz="4400" spc="-1" strike="noStrike">
                <a:solidFill>
                  <a:srgbClr val="000000"/>
                </a:solidFill>
                <a:latin typeface="Arial"/>
              </a:rPr>
              <a:t>m</a:t>
            </a:r>
            <a:r>
              <a:rPr b="0" lang="en-US" sz="4400" spc="-1" strike="noStrike">
                <a:solidFill>
                  <a:srgbClr val="000000"/>
                </a:solidFill>
                <a:latin typeface="Arial"/>
              </a:rPr>
              <a:t>e </a:t>
            </a:r>
            <a:r>
              <a:rPr b="0" lang="en-US" sz="4400" spc="-1" strike="noStrike">
                <a:solidFill>
                  <a:srgbClr val="000000"/>
                </a:solidFill>
                <a:latin typeface="Arial"/>
              </a:rPr>
              <a:t>of </a:t>
            </a:r>
            <a:r>
              <a:rPr b="0" lang="en-US" sz="4400" spc="-1" strike="noStrike">
                <a:solidFill>
                  <a:srgbClr val="000000"/>
                </a:solidFill>
                <a:latin typeface="Arial"/>
              </a:rPr>
              <a:t>th</a:t>
            </a:r>
            <a:r>
              <a:rPr b="0" lang="en-US" sz="4400" spc="-1" strike="noStrike">
                <a:solidFill>
                  <a:srgbClr val="000000"/>
                </a:solidFill>
                <a:latin typeface="Arial"/>
              </a:rPr>
              <a:t>e </a:t>
            </a:r>
            <a:r>
              <a:rPr b="0" lang="en-US" sz="4400" spc="-1" strike="noStrike">
                <a:solidFill>
                  <a:srgbClr val="000000"/>
                </a:solidFill>
                <a:latin typeface="Arial"/>
              </a:rPr>
              <a:t>T</a:t>
            </a:r>
            <a:r>
              <a:rPr b="0" lang="en-US" sz="4400" spc="-1" strike="noStrike">
                <a:solidFill>
                  <a:srgbClr val="000000"/>
                </a:solidFill>
                <a:latin typeface="Arial"/>
              </a:rPr>
              <a:t>A</a:t>
            </a:r>
            <a:r>
              <a:rPr b="0" lang="en-US" sz="4400" spc="-1" strike="noStrike">
                <a:solidFill>
                  <a:srgbClr val="000000"/>
                </a:solidFill>
                <a:latin typeface="Arial"/>
              </a:rPr>
              <a:t>s</a:t>
            </a:r>
            <a:endParaRPr b="0" lang="en-IN" sz="4400" spc="-1" strike="noStrike">
              <a:latin typeface="Arial"/>
            </a:endParaRPr>
          </a:p>
        </p:txBody>
      </p:sp>
      <p:sp>
        <p:nvSpPr>
          <p:cNvPr id="88" name="PlaceHolder 2"/>
          <p:cNvSpPr>
            <a:spLocks noGrp="1"/>
          </p:cNvSpPr>
          <p:nvPr>
            <p:ph/>
          </p:nvPr>
        </p:nvSpPr>
        <p:spPr>
          <a:xfrm>
            <a:off x="236880" y="1012320"/>
            <a:ext cx="8495280" cy="4994640"/>
          </a:xfrm>
          <a:prstGeom prst="rect">
            <a:avLst/>
          </a:prstGeom>
          <a:noFill/>
          <a:ln w="0">
            <a:noFill/>
          </a:ln>
        </p:spPr>
        <p:txBody>
          <a:bodyPr lIns="90000" rIns="90000" tIns="45000" bIns="45000" anchor="t">
            <a:normAutofit fontScale="89000"/>
          </a:bodyPr>
          <a:p>
            <a:pPr marL="514440" indent="-514440">
              <a:lnSpc>
                <a:spcPct val="90000"/>
              </a:lnSpc>
              <a:spcBef>
                <a:spcPts val="1001"/>
              </a:spcBef>
              <a:buClr>
                <a:srgbClr val="000000"/>
              </a:buClr>
              <a:buFont typeface="Arial"/>
              <a:buAutoNum type="arabicPeriod"/>
            </a:pPr>
            <a:r>
              <a:rPr b="0" lang="en-IN" sz="2800" spc="-1" strike="noStrike">
                <a:solidFill>
                  <a:srgbClr val="000000"/>
                </a:solidFill>
                <a:latin typeface="Arial"/>
              </a:rPr>
              <a:t>Raushni Kumari, Roll No:</a:t>
            </a:r>
            <a:r>
              <a:rPr b="0" lang="en-IN" sz="2800" spc="-1" strike="noStrike">
                <a:solidFill>
                  <a:srgbClr val="000000"/>
                </a:solidFill>
                <a:latin typeface="Arial"/>
              </a:rPr>
              <a:t>	</a:t>
            </a:r>
            <a:r>
              <a:rPr b="0" lang="en-IN" sz="2800" spc="-1" strike="noStrike">
                <a:solidFill>
                  <a:srgbClr val="000000"/>
                </a:solidFill>
                <a:latin typeface="Arial"/>
              </a:rPr>
              <a:t>	</a:t>
            </a:r>
            <a:r>
              <a:rPr b="0" lang="en-IN" sz="2800" spc="-1" strike="noStrike">
                <a:solidFill>
                  <a:srgbClr val="000000"/>
                </a:solidFill>
                <a:latin typeface="Arial"/>
              </a:rPr>
              <a:t>Mobile No: </a:t>
            </a: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Arial"/>
              </a:rPr>
              <a:t>     </a:t>
            </a:r>
            <a:r>
              <a:rPr b="0" lang="en-IN" sz="2800" spc="-1" strike="noStrike">
                <a:solidFill>
                  <a:srgbClr val="000000"/>
                </a:solidFill>
                <a:latin typeface="Arial"/>
              </a:rPr>
              <a:t>Problem No YYY to Problem No YYY</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Arial"/>
              </a:rPr>
              <a:t>2.   Ayush Kumar</a:t>
            </a: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Arial"/>
              </a:rPr>
              <a:t>      </a:t>
            </a:r>
            <a:r>
              <a:rPr b="0" lang="en-IN" sz="2800" spc="-1" strike="noStrike">
                <a:solidFill>
                  <a:srgbClr val="000000"/>
                </a:solidFill>
                <a:latin typeface="Arial"/>
              </a:rPr>
              <a:t>Problem No YYY to Problem No YYY</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Arial"/>
              </a:rPr>
              <a:t>3.  Vaibhav</a:t>
            </a: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Arial"/>
              </a:rPr>
              <a:t>     </a:t>
            </a:r>
            <a:r>
              <a:rPr b="0" lang="en-IN" sz="2800" spc="-1" strike="noStrike">
                <a:solidFill>
                  <a:srgbClr val="000000"/>
                </a:solidFill>
                <a:latin typeface="Arial"/>
              </a:rPr>
              <a:t>Problem No YYY to Problem No YYY</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Arial"/>
              </a:rPr>
              <a:t>4.  Shanmukha Sharma</a:t>
            </a: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Arial"/>
              </a:rPr>
              <a:t>     </a:t>
            </a:r>
            <a:r>
              <a:rPr b="0" lang="en-IN" sz="2800" spc="-1" strike="noStrike">
                <a:solidFill>
                  <a:srgbClr val="000000"/>
                </a:solidFill>
                <a:latin typeface="Arial"/>
              </a:rPr>
              <a:t>Problem No YYY to Problem No YYY</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236880" y="65160"/>
            <a:ext cx="8495280" cy="69948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Arial"/>
              </a:rPr>
              <a:t>Problem-1</a:t>
            </a:r>
            <a:endParaRPr b="0" lang="en-IN" sz="4400" spc="-1" strike="noStrike">
              <a:latin typeface="Arial"/>
            </a:endParaRPr>
          </a:p>
        </p:txBody>
      </p:sp>
      <p:sp>
        <p:nvSpPr>
          <p:cNvPr id="90" name="PlaceHolder 2"/>
          <p:cNvSpPr>
            <a:spLocks noGrp="1"/>
          </p:cNvSpPr>
          <p:nvPr>
            <p:ph/>
          </p:nvPr>
        </p:nvSpPr>
        <p:spPr>
          <a:xfrm>
            <a:off x="236880" y="1012320"/>
            <a:ext cx="8495280" cy="4994640"/>
          </a:xfrm>
          <a:prstGeom prst="rect">
            <a:avLst/>
          </a:prstGeom>
          <a:noFill/>
          <a:ln w="0">
            <a:noFill/>
          </a:ln>
        </p:spPr>
        <p:txBody>
          <a:bodyPr lIns="90000" rIns="90000" tIns="45000" bIns="45000" anchor="t">
            <a:normAutofit/>
          </a:bodyPr>
          <a:p>
            <a:pPr>
              <a:lnSpc>
                <a:spcPct val="90000"/>
              </a:lnSpc>
              <a:spcBef>
                <a:spcPts val="1417"/>
              </a:spcBef>
              <a:buNone/>
            </a:pPr>
            <a:r>
              <a:rPr b="0" lang="en-US" sz="1600" spc="-1" strike="noStrike">
                <a:solidFill>
                  <a:srgbClr val="000000"/>
                </a:solidFill>
                <a:latin typeface="Calibri"/>
              </a:rPr>
              <a:t>Q. If the average number of collisions per unit time is 3 in a CSMA network, what is the probability that exactly 2 collisions will occur in a unit time?</a:t>
            </a:r>
            <a:endParaRPr b="0" lang="en-IN" sz="1600" spc="-1" strike="noStrike">
              <a:latin typeface="Arial"/>
            </a:endParaRPr>
          </a:p>
          <a:p>
            <a:pPr>
              <a:lnSpc>
                <a:spcPct val="90000"/>
              </a:lnSpc>
              <a:spcBef>
                <a:spcPts val="1417"/>
              </a:spcBef>
              <a:buNone/>
            </a:pPr>
            <a:r>
              <a:rPr b="0" lang="en-US" sz="1600" spc="-1" strike="noStrike">
                <a:solidFill>
                  <a:srgbClr val="000000"/>
                </a:solidFill>
                <a:latin typeface="Calibri"/>
              </a:rPr>
              <a:t>Ans. </a:t>
            </a:r>
            <a:endParaRPr b="0" lang="en-IN" sz="1600" spc="-1" strike="noStrike">
              <a:latin typeface="Arial"/>
            </a:endParaRPr>
          </a:p>
          <a:p>
            <a:pPr>
              <a:lnSpc>
                <a:spcPct val="90000"/>
              </a:lnSpc>
              <a:spcBef>
                <a:spcPts val="1417"/>
              </a:spcBef>
              <a:buNone/>
            </a:pPr>
            <a:endParaRPr b="0" lang="en-IN" sz="3200" spc="-1" strike="noStrike">
              <a:latin typeface="Arial"/>
            </a:endParaRPr>
          </a:p>
        </p:txBody>
      </p:sp>
      <p:sp>
        <p:nvSpPr>
          <p:cNvPr id="91" name=""/>
          <p:cNvSpPr/>
          <p:nvPr/>
        </p:nvSpPr>
        <p:spPr>
          <a:xfrm>
            <a:off x="5580000" y="3591000"/>
            <a:ext cx="179640" cy="426240"/>
          </a:xfrm>
          <a:prstGeom prst="rect">
            <a:avLst/>
          </a:prstGeom>
          <a:noFill/>
          <a:ln w="0">
            <a:noFill/>
          </a:ln>
        </p:spPr>
        <p:style>
          <a:lnRef idx="0"/>
          <a:fillRef idx="0"/>
          <a:effectRef idx="0"/>
          <a:fontRef idx="minor"/>
        </p:style>
      </p:sp>
      <p:sp>
        <p:nvSpPr>
          <p:cNvPr id="92" name=""/>
          <p:cNvSpPr/>
          <p:nvPr/>
        </p:nvSpPr>
        <p:spPr>
          <a:xfrm>
            <a:off x="7208640" y="3240000"/>
            <a:ext cx="350280" cy="260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200" spc="-1" strike="noStrike">
                <a:solidFill>
                  <a:srgbClr val="000000"/>
                </a:solidFill>
                <a:latin typeface="Arial"/>
                <a:ea typeface="DejaVu Sans"/>
              </a:rPr>
              <a:t>L2</a:t>
            </a:r>
            <a:endParaRPr b="0" lang="en-IN" sz="1200" spc="-1" strike="noStrike">
              <a:latin typeface="Arial"/>
            </a:endParaRPr>
          </a:p>
        </p:txBody>
      </p:sp>
      <p:sp>
        <p:nvSpPr>
          <p:cNvPr id="93" name=""/>
          <p:cNvSpPr/>
          <p:nvPr/>
        </p:nvSpPr>
        <p:spPr>
          <a:xfrm>
            <a:off x="5228640" y="4598640"/>
            <a:ext cx="350280" cy="260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200" spc="-1" strike="noStrike">
                <a:solidFill>
                  <a:srgbClr val="000000"/>
                </a:solidFill>
                <a:latin typeface="Arial"/>
                <a:ea typeface="DejaVu Sans"/>
              </a:rPr>
              <a:t>L3</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36880" y="65160"/>
            <a:ext cx="8495280" cy="69948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Arial"/>
              </a:rPr>
              <a:t>Problem-1</a:t>
            </a:r>
            <a:endParaRPr b="0" lang="en-IN" sz="4400" spc="-1" strike="noStrike">
              <a:latin typeface="Arial"/>
            </a:endParaRPr>
          </a:p>
        </p:txBody>
      </p:sp>
      <p:sp>
        <p:nvSpPr>
          <p:cNvPr id="95" name="PlaceHolder 2"/>
          <p:cNvSpPr>
            <a:spLocks noGrp="1"/>
          </p:cNvSpPr>
          <p:nvPr>
            <p:ph/>
          </p:nvPr>
        </p:nvSpPr>
        <p:spPr>
          <a:xfrm>
            <a:off x="236880" y="1012320"/>
            <a:ext cx="8495280" cy="4994640"/>
          </a:xfrm>
          <a:prstGeom prst="rect">
            <a:avLst/>
          </a:prstGeom>
          <a:noFill/>
          <a:ln w="0">
            <a:noFill/>
          </a:ln>
        </p:spPr>
        <p:txBody>
          <a:bodyPr lIns="90000" rIns="90000" tIns="45000" bIns="45000" anchor="t">
            <a:normAutofit/>
          </a:bodyPr>
          <a:p>
            <a:pPr>
              <a:lnSpc>
                <a:spcPct val="90000"/>
              </a:lnSpc>
              <a:spcBef>
                <a:spcPts val="1417"/>
              </a:spcBef>
              <a:buNone/>
            </a:pPr>
            <a:r>
              <a:rPr b="0" lang="en-US" sz="1600" spc="-1" strike="noStrike">
                <a:solidFill>
                  <a:srgbClr val="000000"/>
                </a:solidFill>
                <a:latin typeface="Calibri"/>
              </a:rPr>
              <a:t>Q. If the average number of collisions per unit time is 3 in a CSMA network, what is the probability that exactly 2 collisions will occur in a unit time?</a:t>
            </a:r>
            <a:endParaRPr b="0" lang="en-IN" sz="1600" spc="-1" strike="noStrike">
              <a:latin typeface="Arial"/>
            </a:endParaRPr>
          </a:p>
          <a:p>
            <a:pPr>
              <a:lnSpc>
                <a:spcPct val="90000"/>
              </a:lnSpc>
              <a:spcBef>
                <a:spcPts val="1417"/>
              </a:spcBef>
              <a:buNone/>
            </a:pPr>
            <a:r>
              <a:rPr b="0" lang="en-US" sz="1600" spc="-1" strike="noStrike">
                <a:solidFill>
                  <a:srgbClr val="000000"/>
                </a:solidFill>
                <a:latin typeface="Calibri"/>
              </a:rPr>
              <a:t>Ans. Given:</a:t>
            </a:r>
            <a:endParaRPr b="0" lang="en-IN" sz="1600" spc="-1" strike="noStrike">
              <a:latin typeface="Arial"/>
            </a:endParaRPr>
          </a:p>
          <a:p>
            <a:pPr>
              <a:lnSpc>
                <a:spcPct val="90000"/>
              </a:lnSpc>
              <a:spcBef>
                <a:spcPts val="1417"/>
              </a:spcBef>
              <a:buNone/>
            </a:pPr>
            <a:r>
              <a:rPr b="0" lang="en-US" sz="1600" spc="-1" strike="noStrike">
                <a:solidFill>
                  <a:srgbClr val="000000"/>
                </a:solidFill>
                <a:latin typeface="Calibri"/>
              </a:rPr>
              <a:t>             </a:t>
            </a:r>
            <a:r>
              <a:rPr b="0" lang="en-US" sz="1600" spc="-1" strike="noStrike">
                <a:solidFill>
                  <a:srgbClr val="000000"/>
                </a:solidFill>
                <a:latin typeface="Calibri"/>
              </a:rPr>
              <a:t>Average number of collisions per unit time λ = 3</a:t>
            </a:r>
            <a:endParaRPr b="0" lang="en-IN" sz="1600" spc="-1" strike="noStrike">
              <a:latin typeface="Arial"/>
            </a:endParaRPr>
          </a:p>
          <a:p>
            <a:pPr>
              <a:lnSpc>
                <a:spcPct val="90000"/>
              </a:lnSpc>
              <a:spcBef>
                <a:spcPts val="1417"/>
              </a:spcBef>
              <a:buNone/>
            </a:pPr>
            <a:r>
              <a:rPr b="0" lang="en-US" sz="1600" spc="-1" strike="noStrike">
                <a:solidFill>
                  <a:srgbClr val="000000"/>
                </a:solidFill>
                <a:latin typeface="Calibri"/>
              </a:rPr>
              <a:t>             </a:t>
            </a:r>
            <a:r>
              <a:rPr b="0" lang="en-US" sz="1600" spc="-1" strike="noStrike">
                <a:solidFill>
                  <a:srgbClr val="000000"/>
                </a:solidFill>
                <a:latin typeface="Calibri"/>
              </a:rPr>
              <a:t>Number of exact collisions k = 2</a:t>
            </a:r>
            <a:endParaRPr b="0" lang="en-IN" sz="1600" spc="-1" strike="noStrike">
              <a:latin typeface="Arial"/>
            </a:endParaRPr>
          </a:p>
          <a:p>
            <a:pPr>
              <a:lnSpc>
                <a:spcPct val="90000"/>
              </a:lnSpc>
              <a:spcBef>
                <a:spcPts val="1417"/>
              </a:spcBef>
              <a:buNone/>
            </a:pPr>
            <a:r>
              <a:rPr b="0" lang="en-US" sz="1600" spc="-1" strike="noStrike">
                <a:solidFill>
                  <a:srgbClr val="000000"/>
                </a:solidFill>
                <a:latin typeface="Calibri"/>
              </a:rPr>
              <a:t>             </a:t>
            </a:r>
            <a:r>
              <a:rPr b="0" lang="en-US" sz="1600" spc="-1" strike="noStrike">
                <a:solidFill>
                  <a:srgbClr val="000000"/>
                </a:solidFill>
                <a:latin typeface="Calibri"/>
              </a:rPr>
              <a:t>Under a Poisson distribution with the expectation of λ events in a given                 interval, the probability of k events in the same interval is:</a:t>
            </a:r>
            <a:endParaRPr b="0" lang="en-IN" sz="1600" spc="-1" strike="noStrike">
              <a:latin typeface="Arial"/>
            </a:endParaRPr>
          </a:p>
          <a:p>
            <a:pPr>
              <a:lnSpc>
                <a:spcPct val="90000"/>
              </a:lnSpc>
              <a:spcBef>
                <a:spcPts val="1417"/>
              </a:spcBef>
              <a:buNone/>
            </a:pPr>
            <a:r>
              <a:rPr b="0" lang="en-US" sz="1600" spc="-1" strike="noStrike">
                <a:solidFill>
                  <a:srgbClr val="000000"/>
                </a:solidFill>
                <a:latin typeface="Calibri"/>
              </a:rPr>
              <a:t>             </a:t>
            </a:r>
            <a:endParaRPr b="0" lang="en-IN" sz="1600" spc="-1" strike="noStrike">
              <a:latin typeface="Arial"/>
            </a:endParaRPr>
          </a:p>
          <a:p>
            <a:pPr>
              <a:lnSpc>
                <a:spcPct val="90000"/>
              </a:lnSpc>
              <a:spcBef>
                <a:spcPts val="1417"/>
              </a:spcBef>
              <a:buNone/>
            </a:pPr>
            <a:r>
              <a:rPr b="0" lang="en-US" sz="1600" spc="-1" strike="noStrike">
                <a:solidFill>
                  <a:srgbClr val="000000"/>
                </a:solidFill>
                <a:latin typeface="Calibri"/>
              </a:rPr>
              <a:t>            </a:t>
            </a:r>
            <a:r>
              <a:rPr b="0" lang="en-US" sz="1600" spc="-1" strike="noStrike">
                <a:solidFill>
                  <a:srgbClr val="000000"/>
                </a:solidFill>
                <a:latin typeface="Calibri"/>
              </a:rPr>
              <a:t>Ans = 0.224</a:t>
            </a:r>
            <a:endParaRPr b="0" lang="en-IN" sz="1600" spc="-1" strike="noStrike">
              <a:latin typeface="Arial"/>
            </a:endParaRPr>
          </a:p>
          <a:p>
            <a:pPr>
              <a:lnSpc>
                <a:spcPct val="90000"/>
              </a:lnSpc>
              <a:spcBef>
                <a:spcPts val="1417"/>
              </a:spcBef>
              <a:buNone/>
            </a:pPr>
            <a:endParaRPr b="0" lang="en-IN" sz="3200" spc="-1" strike="noStrike">
              <a:latin typeface="Arial"/>
            </a:endParaRPr>
          </a:p>
        </p:txBody>
      </p:sp>
      <p:sp>
        <p:nvSpPr>
          <p:cNvPr id="96" name=""/>
          <p:cNvSpPr/>
          <p:nvPr/>
        </p:nvSpPr>
        <p:spPr>
          <a:xfrm>
            <a:off x="5580000" y="3591000"/>
            <a:ext cx="179640" cy="426240"/>
          </a:xfrm>
          <a:prstGeom prst="rect">
            <a:avLst/>
          </a:prstGeom>
          <a:noFill/>
          <a:ln w="0">
            <a:noFill/>
          </a:ln>
        </p:spPr>
        <p:style>
          <a:lnRef idx="0"/>
          <a:fillRef idx="0"/>
          <a:effectRef idx="0"/>
          <a:fontRef idx="minor"/>
        </p:style>
      </p:sp>
      <p:sp>
        <p:nvSpPr>
          <p:cNvPr id="97" name=""/>
          <p:cNvSpPr/>
          <p:nvPr/>
        </p:nvSpPr>
        <p:spPr>
          <a:xfrm>
            <a:off x="7208640" y="3240000"/>
            <a:ext cx="350280" cy="260280"/>
          </a:xfrm>
          <a:prstGeom prst="rect">
            <a:avLst/>
          </a:prstGeom>
          <a:noFill/>
          <a:ln w="0">
            <a:noFill/>
          </a:ln>
        </p:spPr>
        <p:style>
          <a:lnRef idx="0"/>
          <a:fillRef idx="0"/>
          <a:effectRef idx="0"/>
          <a:fontRef idx="minor"/>
        </p:style>
      </p:sp>
      <p:sp>
        <p:nvSpPr>
          <p:cNvPr id="98" name=""/>
          <p:cNvSpPr/>
          <p:nvPr/>
        </p:nvSpPr>
        <p:spPr>
          <a:xfrm>
            <a:off x="5228640" y="4598640"/>
            <a:ext cx="350280" cy="260280"/>
          </a:xfrm>
          <a:prstGeom prst="rect">
            <a:avLst/>
          </a:prstGeom>
          <a:noFill/>
          <a:ln w="0">
            <a:noFill/>
          </a:ln>
        </p:spPr>
        <p:style>
          <a:lnRef idx="0"/>
          <a:fillRef idx="0"/>
          <a:effectRef idx="0"/>
          <a:fontRef idx="minor"/>
        </p:style>
      </p:sp>
      <p:pic>
        <p:nvPicPr>
          <p:cNvPr id="99" name="" descr=""/>
          <p:cNvPicPr/>
          <p:nvPr/>
        </p:nvPicPr>
        <p:blipFill>
          <a:blip r:embed="rId1"/>
          <a:stretch/>
        </p:blipFill>
        <p:spPr>
          <a:xfrm>
            <a:off x="7200000" y="3060000"/>
            <a:ext cx="1095120" cy="6379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236880" y="65160"/>
            <a:ext cx="8495280" cy="69948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Arial"/>
              </a:rPr>
              <a:t>Problem-2</a:t>
            </a:r>
            <a:endParaRPr b="0" lang="en-IN" sz="4400" spc="-1" strike="noStrike">
              <a:latin typeface="Arial"/>
            </a:endParaRPr>
          </a:p>
        </p:txBody>
      </p:sp>
      <p:sp>
        <p:nvSpPr>
          <p:cNvPr id="101" name="PlaceHolder 2"/>
          <p:cNvSpPr>
            <a:spLocks noGrp="1"/>
          </p:cNvSpPr>
          <p:nvPr>
            <p:ph/>
          </p:nvPr>
        </p:nvSpPr>
        <p:spPr>
          <a:xfrm>
            <a:off x="236880" y="1012320"/>
            <a:ext cx="8495280" cy="4994640"/>
          </a:xfrm>
          <a:prstGeom prst="rect">
            <a:avLst/>
          </a:prstGeom>
          <a:noFill/>
          <a:ln w="0">
            <a:noFill/>
          </a:ln>
        </p:spPr>
        <p:txBody>
          <a:bodyPr lIns="90000" rIns="90000" tIns="45000" bIns="45000" anchor="t">
            <a:normAutofit/>
          </a:bodyPr>
          <a:p>
            <a:pPr>
              <a:lnSpc>
                <a:spcPct val="90000"/>
              </a:lnSpc>
              <a:spcBef>
                <a:spcPts val="1417"/>
              </a:spcBef>
              <a:buNone/>
            </a:pPr>
            <a:r>
              <a:rPr b="0" lang="en-US" sz="1600" spc="-1" strike="noStrike">
                <a:solidFill>
                  <a:srgbClr val="000000"/>
                </a:solidFill>
                <a:latin typeface="Calibri"/>
              </a:rPr>
              <a:t>Q. If the expected number of packet arrivals in a time interval is 5, what is the expected number of arrivals in a time interval that is three times as long?</a:t>
            </a:r>
            <a:endParaRPr b="0" lang="en-IN" sz="1600" spc="-1" strike="noStrike">
              <a:latin typeface="Arial"/>
            </a:endParaRPr>
          </a:p>
          <a:p>
            <a:pPr>
              <a:lnSpc>
                <a:spcPct val="90000"/>
              </a:lnSpc>
              <a:spcBef>
                <a:spcPts val="1417"/>
              </a:spcBef>
              <a:buNone/>
            </a:pPr>
            <a:r>
              <a:rPr b="0" lang="en-US" sz="1600" spc="-1" strike="noStrike">
                <a:solidFill>
                  <a:srgbClr val="000000"/>
                </a:solidFill>
                <a:latin typeface="Calibri"/>
              </a:rPr>
              <a:t>Ans.The expected number of arrivals would be </a:t>
            </a:r>
            <a:endParaRPr b="0" lang="en-IN" sz="1600" spc="-1" strike="noStrike">
              <a:latin typeface="Arial"/>
            </a:endParaRPr>
          </a:p>
          <a:p>
            <a:pPr>
              <a:lnSpc>
                <a:spcPct val="90000"/>
              </a:lnSpc>
              <a:spcBef>
                <a:spcPts val="1417"/>
              </a:spcBef>
              <a:buNone/>
            </a:pPr>
            <a:r>
              <a:rPr b="0" lang="en-US" sz="1600" spc="-1" strike="noStrike">
                <a:solidFill>
                  <a:srgbClr val="000000"/>
                </a:solidFill>
                <a:latin typeface="Calibri"/>
              </a:rPr>
              <a:t>5×3=15</a:t>
            </a:r>
            <a:endParaRPr b="0" lang="en-IN" sz="1600" spc="-1" strike="noStrike">
              <a:latin typeface="Arial"/>
            </a:endParaRPr>
          </a:p>
          <a:p>
            <a:pPr>
              <a:lnSpc>
                <a:spcPct val="90000"/>
              </a:lnSpc>
              <a:spcBef>
                <a:spcPts val="1417"/>
              </a:spcBef>
              <a:buNone/>
            </a:pPr>
            <a:endParaRPr b="0" lang="en-IN" sz="1600" spc="-1" strike="noStrike">
              <a:latin typeface="Arial"/>
            </a:endParaRPr>
          </a:p>
          <a:p>
            <a:pPr>
              <a:lnSpc>
                <a:spcPct val="90000"/>
              </a:lnSpc>
              <a:spcBef>
                <a:spcPts val="1417"/>
              </a:spcBef>
              <a:buNone/>
            </a:pPr>
            <a:endParaRPr b="0" lang="en-IN" sz="1600" spc="-1" strike="noStrike">
              <a:latin typeface="Arial"/>
            </a:endParaRPr>
          </a:p>
          <a:p>
            <a:pPr>
              <a:lnSpc>
                <a:spcPct val="90000"/>
              </a:lnSpc>
              <a:spcBef>
                <a:spcPts val="1417"/>
              </a:spcBef>
              <a:buNone/>
            </a:pPr>
            <a:endParaRPr b="0" lang="en-IN" sz="1600" spc="-1" strike="noStrike">
              <a:latin typeface="Arial"/>
            </a:endParaRPr>
          </a:p>
        </p:txBody>
      </p:sp>
      <p:sp>
        <p:nvSpPr>
          <p:cNvPr id="102" name=""/>
          <p:cNvSpPr/>
          <p:nvPr/>
        </p:nvSpPr>
        <p:spPr>
          <a:xfrm>
            <a:off x="5580000" y="3591000"/>
            <a:ext cx="179640" cy="426240"/>
          </a:xfrm>
          <a:prstGeom prst="rect">
            <a:avLst/>
          </a:prstGeom>
          <a:noFill/>
          <a:ln w="0">
            <a:noFill/>
          </a:ln>
        </p:spPr>
        <p:style>
          <a:lnRef idx="0"/>
          <a:fillRef idx="0"/>
          <a:effectRef idx="0"/>
          <a:fontRef idx="minor"/>
        </p:style>
      </p:sp>
      <p:sp>
        <p:nvSpPr>
          <p:cNvPr id="103" name=""/>
          <p:cNvSpPr/>
          <p:nvPr/>
        </p:nvSpPr>
        <p:spPr>
          <a:xfrm>
            <a:off x="7208640" y="3240000"/>
            <a:ext cx="350280" cy="260280"/>
          </a:xfrm>
          <a:prstGeom prst="rect">
            <a:avLst/>
          </a:prstGeom>
          <a:noFill/>
          <a:ln w="0">
            <a:noFill/>
          </a:ln>
        </p:spPr>
        <p:style>
          <a:lnRef idx="0"/>
          <a:fillRef idx="0"/>
          <a:effectRef idx="0"/>
          <a:fontRef idx="minor"/>
        </p:style>
      </p:sp>
      <p:sp>
        <p:nvSpPr>
          <p:cNvPr id="104" name=""/>
          <p:cNvSpPr/>
          <p:nvPr/>
        </p:nvSpPr>
        <p:spPr>
          <a:xfrm>
            <a:off x="5228640" y="4598640"/>
            <a:ext cx="350280" cy="2602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236880" y="65160"/>
            <a:ext cx="8495280" cy="69948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Arial"/>
              </a:rPr>
              <a:t>Problem-2</a:t>
            </a:r>
            <a:endParaRPr b="0" lang="en-IN" sz="4400" spc="-1" strike="noStrike">
              <a:latin typeface="Arial"/>
            </a:endParaRPr>
          </a:p>
        </p:txBody>
      </p:sp>
      <p:sp>
        <p:nvSpPr>
          <p:cNvPr id="106" name="PlaceHolder 2"/>
          <p:cNvSpPr>
            <a:spLocks noGrp="1"/>
          </p:cNvSpPr>
          <p:nvPr>
            <p:ph/>
          </p:nvPr>
        </p:nvSpPr>
        <p:spPr>
          <a:xfrm>
            <a:off x="236880" y="1012320"/>
            <a:ext cx="8495280" cy="4994640"/>
          </a:xfrm>
          <a:prstGeom prst="rect">
            <a:avLst/>
          </a:prstGeom>
          <a:noFill/>
          <a:ln w="0">
            <a:noFill/>
          </a:ln>
        </p:spPr>
        <p:txBody>
          <a:bodyPr lIns="90000" rIns="90000" tIns="45000" bIns="45000" anchor="t">
            <a:normAutofit/>
          </a:bodyPr>
          <a:p>
            <a:pPr>
              <a:lnSpc>
                <a:spcPct val="90000"/>
              </a:lnSpc>
              <a:spcBef>
                <a:spcPts val="1417"/>
              </a:spcBef>
              <a:buNone/>
            </a:pPr>
            <a:r>
              <a:rPr b="0" lang="en-US" sz="1600" spc="-1" strike="noStrike">
                <a:solidFill>
                  <a:srgbClr val="000000"/>
                </a:solidFill>
                <a:latin typeface="Calibri"/>
              </a:rPr>
              <a:t>Q. If the expected number of packet arrivals in a time interval is 5, what is the expected number of arrivals in a time interval that is three times as long?</a:t>
            </a:r>
            <a:endParaRPr b="0" lang="en-IN" sz="1600" spc="-1" strike="noStrike">
              <a:latin typeface="Arial"/>
            </a:endParaRPr>
          </a:p>
          <a:p>
            <a:pPr>
              <a:lnSpc>
                <a:spcPct val="90000"/>
              </a:lnSpc>
              <a:spcBef>
                <a:spcPts val="1417"/>
              </a:spcBef>
              <a:buNone/>
            </a:pPr>
            <a:r>
              <a:rPr b="0" lang="en-US" sz="1600" spc="-1" strike="noStrike">
                <a:solidFill>
                  <a:srgbClr val="000000"/>
                </a:solidFill>
                <a:latin typeface="Calibri"/>
              </a:rPr>
              <a:t>Ans.</a:t>
            </a:r>
            <a:endParaRPr b="0" lang="en-IN" sz="1600" spc="-1" strike="noStrike">
              <a:latin typeface="Arial"/>
            </a:endParaRPr>
          </a:p>
          <a:p>
            <a:pPr>
              <a:lnSpc>
                <a:spcPct val="90000"/>
              </a:lnSpc>
              <a:spcBef>
                <a:spcPts val="1417"/>
              </a:spcBef>
              <a:buNone/>
            </a:pPr>
            <a:endParaRPr b="0" lang="en-IN" sz="1600" spc="-1" strike="noStrike">
              <a:latin typeface="Arial"/>
            </a:endParaRPr>
          </a:p>
          <a:p>
            <a:pPr>
              <a:lnSpc>
                <a:spcPct val="90000"/>
              </a:lnSpc>
              <a:spcBef>
                <a:spcPts val="1417"/>
              </a:spcBef>
              <a:buNone/>
            </a:pPr>
            <a:endParaRPr b="0" lang="en-IN" sz="1600" spc="-1" strike="noStrike">
              <a:latin typeface="Arial"/>
            </a:endParaRPr>
          </a:p>
        </p:txBody>
      </p:sp>
      <p:sp>
        <p:nvSpPr>
          <p:cNvPr id="107" name=""/>
          <p:cNvSpPr/>
          <p:nvPr/>
        </p:nvSpPr>
        <p:spPr>
          <a:xfrm>
            <a:off x="5580000" y="3591000"/>
            <a:ext cx="179640" cy="426240"/>
          </a:xfrm>
          <a:prstGeom prst="rect">
            <a:avLst/>
          </a:prstGeom>
          <a:noFill/>
          <a:ln w="0">
            <a:noFill/>
          </a:ln>
        </p:spPr>
        <p:style>
          <a:lnRef idx="0"/>
          <a:fillRef idx="0"/>
          <a:effectRef idx="0"/>
          <a:fontRef idx="minor"/>
        </p:style>
      </p:sp>
      <p:sp>
        <p:nvSpPr>
          <p:cNvPr id="108" name=""/>
          <p:cNvSpPr/>
          <p:nvPr/>
        </p:nvSpPr>
        <p:spPr>
          <a:xfrm>
            <a:off x="7208640" y="3240000"/>
            <a:ext cx="350280" cy="260280"/>
          </a:xfrm>
          <a:prstGeom prst="rect">
            <a:avLst/>
          </a:prstGeom>
          <a:noFill/>
          <a:ln w="0">
            <a:noFill/>
          </a:ln>
        </p:spPr>
        <p:style>
          <a:lnRef idx="0"/>
          <a:fillRef idx="0"/>
          <a:effectRef idx="0"/>
          <a:fontRef idx="minor"/>
        </p:style>
      </p:sp>
      <p:sp>
        <p:nvSpPr>
          <p:cNvPr id="109" name=""/>
          <p:cNvSpPr/>
          <p:nvPr/>
        </p:nvSpPr>
        <p:spPr>
          <a:xfrm>
            <a:off x="5228640" y="4598640"/>
            <a:ext cx="350280" cy="2602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236880" y="65160"/>
            <a:ext cx="8495280" cy="69948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Arial"/>
              </a:rPr>
              <a:t>Problem-3</a:t>
            </a:r>
            <a:endParaRPr b="0" lang="en-IN" sz="4400" spc="-1" strike="noStrike">
              <a:latin typeface="Arial"/>
            </a:endParaRPr>
          </a:p>
        </p:txBody>
      </p:sp>
      <p:sp>
        <p:nvSpPr>
          <p:cNvPr id="111" name="PlaceHolder 2"/>
          <p:cNvSpPr>
            <a:spLocks noGrp="1"/>
          </p:cNvSpPr>
          <p:nvPr>
            <p:ph/>
          </p:nvPr>
        </p:nvSpPr>
        <p:spPr>
          <a:xfrm>
            <a:off x="236880" y="1012320"/>
            <a:ext cx="8495280" cy="4994640"/>
          </a:xfrm>
          <a:prstGeom prst="rect">
            <a:avLst/>
          </a:prstGeom>
          <a:noFill/>
          <a:ln w="0">
            <a:noFill/>
          </a:ln>
        </p:spPr>
        <p:txBody>
          <a:bodyPr lIns="90000" rIns="90000" tIns="45000" bIns="45000" anchor="t">
            <a:normAutofit/>
          </a:bodyPr>
          <a:p>
            <a:pPr>
              <a:lnSpc>
                <a:spcPct val="90000"/>
              </a:lnSpc>
              <a:spcBef>
                <a:spcPts val="1417"/>
              </a:spcBef>
              <a:buNone/>
            </a:pPr>
            <a:r>
              <a:rPr b="0" lang="en-US" sz="1600" spc="-1" strike="noStrike">
                <a:solidFill>
                  <a:srgbClr val="000000"/>
                </a:solidFill>
                <a:latin typeface="Calibri"/>
              </a:rPr>
              <a:t>Q. In a Slotted ALOHA system with 100 users, each user transmits a packet with a probability 𝑝 per slot. What is the expected number of successful transmissions in a single slot?</a:t>
            </a:r>
            <a:endParaRPr b="0" lang="en-IN" sz="1600" spc="-1" strike="noStrike">
              <a:latin typeface="Arial"/>
            </a:endParaRPr>
          </a:p>
          <a:p>
            <a:pPr>
              <a:lnSpc>
                <a:spcPct val="90000"/>
              </a:lnSpc>
              <a:spcBef>
                <a:spcPts val="1417"/>
              </a:spcBef>
              <a:buNone/>
            </a:pPr>
            <a:r>
              <a:rPr b="0" lang="en-US" sz="1600" spc="-1" strike="noStrike">
                <a:solidFill>
                  <a:srgbClr val="000000"/>
                </a:solidFill>
                <a:latin typeface="Calibri"/>
              </a:rPr>
              <a:t>Ans.</a:t>
            </a:r>
            <a:endParaRPr b="0" lang="en-IN" sz="1600" spc="-1" strike="noStrike">
              <a:latin typeface="Arial"/>
            </a:endParaRPr>
          </a:p>
        </p:txBody>
      </p:sp>
      <p:sp>
        <p:nvSpPr>
          <p:cNvPr id="112" name=""/>
          <p:cNvSpPr/>
          <p:nvPr/>
        </p:nvSpPr>
        <p:spPr>
          <a:xfrm>
            <a:off x="5580000" y="3591000"/>
            <a:ext cx="179640" cy="426240"/>
          </a:xfrm>
          <a:prstGeom prst="rect">
            <a:avLst/>
          </a:prstGeom>
          <a:noFill/>
          <a:ln w="0">
            <a:noFill/>
          </a:ln>
        </p:spPr>
        <p:style>
          <a:lnRef idx="0"/>
          <a:fillRef idx="0"/>
          <a:effectRef idx="0"/>
          <a:fontRef idx="minor"/>
        </p:style>
      </p:sp>
      <p:sp>
        <p:nvSpPr>
          <p:cNvPr id="113" name=""/>
          <p:cNvSpPr/>
          <p:nvPr/>
        </p:nvSpPr>
        <p:spPr>
          <a:xfrm>
            <a:off x="7208640" y="3240000"/>
            <a:ext cx="350280" cy="260280"/>
          </a:xfrm>
          <a:prstGeom prst="rect">
            <a:avLst/>
          </a:prstGeom>
          <a:noFill/>
          <a:ln w="0">
            <a:noFill/>
          </a:ln>
        </p:spPr>
        <p:style>
          <a:lnRef idx="0"/>
          <a:fillRef idx="0"/>
          <a:effectRef idx="0"/>
          <a:fontRef idx="minor"/>
        </p:style>
      </p:sp>
      <p:sp>
        <p:nvSpPr>
          <p:cNvPr id="114" name=""/>
          <p:cNvSpPr/>
          <p:nvPr/>
        </p:nvSpPr>
        <p:spPr>
          <a:xfrm>
            <a:off x="5228640" y="4598640"/>
            <a:ext cx="350280" cy="2602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236880" y="65160"/>
            <a:ext cx="8495280" cy="69948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Arial"/>
              </a:rPr>
              <a:t>Problem-3</a:t>
            </a:r>
            <a:endParaRPr b="0" lang="en-IN" sz="4400" spc="-1" strike="noStrike">
              <a:latin typeface="Arial"/>
            </a:endParaRPr>
          </a:p>
        </p:txBody>
      </p:sp>
      <p:sp>
        <p:nvSpPr>
          <p:cNvPr id="116" name="PlaceHolder 2"/>
          <p:cNvSpPr>
            <a:spLocks noGrp="1"/>
          </p:cNvSpPr>
          <p:nvPr>
            <p:ph/>
          </p:nvPr>
        </p:nvSpPr>
        <p:spPr>
          <a:xfrm>
            <a:off x="236880" y="1012320"/>
            <a:ext cx="8495280" cy="4994640"/>
          </a:xfrm>
          <a:prstGeom prst="rect">
            <a:avLst/>
          </a:prstGeom>
          <a:noFill/>
          <a:ln w="0">
            <a:noFill/>
          </a:ln>
        </p:spPr>
        <p:txBody>
          <a:bodyPr lIns="90000" rIns="90000" tIns="45000" bIns="45000" anchor="t">
            <a:normAutofit/>
          </a:bodyPr>
          <a:p>
            <a:pPr>
              <a:lnSpc>
                <a:spcPct val="90000"/>
              </a:lnSpc>
              <a:spcBef>
                <a:spcPts val="1417"/>
              </a:spcBef>
              <a:buNone/>
            </a:pPr>
            <a:r>
              <a:rPr b="0" lang="en-US" sz="1600" spc="-1" strike="noStrike">
                <a:solidFill>
                  <a:srgbClr val="000000"/>
                </a:solidFill>
                <a:latin typeface="Calibri"/>
              </a:rPr>
              <a:t>Q. In a Slotted ALOHA system with 100 users, each user transmits a packet with a probability 𝑝 per slot. What is the expected number of successful transmissions in a single slot?</a:t>
            </a:r>
            <a:endParaRPr b="0" lang="en-IN" sz="1600" spc="-1" strike="noStrike">
              <a:latin typeface="Arial"/>
            </a:endParaRPr>
          </a:p>
          <a:p>
            <a:pPr>
              <a:lnSpc>
                <a:spcPct val="90000"/>
              </a:lnSpc>
              <a:spcBef>
                <a:spcPts val="1417"/>
              </a:spcBef>
              <a:buNone/>
            </a:pPr>
            <a:r>
              <a:rPr b="0" lang="en-US" sz="1600" spc="-1" strike="noStrike">
                <a:solidFill>
                  <a:srgbClr val="000000"/>
                </a:solidFill>
                <a:latin typeface="Calibri"/>
              </a:rPr>
              <a:t>Ans.</a:t>
            </a:r>
            <a:endParaRPr b="0" lang="en-IN" sz="1600" spc="-1" strike="noStrike">
              <a:latin typeface="Arial"/>
            </a:endParaRPr>
          </a:p>
          <a:p>
            <a:pPr>
              <a:lnSpc>
                <a:spcPct val="90000"/>
              </a:lnSpc>
              <a:spcBef>
                <a:spcPts val="1417"/>
              </a:spcBef>
              <a:buNone/>
            </a:pPr>
            <a:r>
              <a:rPr b="0" lang="en-US" sz="1600" spc="-1" strike="noStrike">
                <a:solidFill>
                  <a:srgbClr val="000000"/>
                </a:solidFill>
                <a:latin typeface="Calibri"/>
              </a:rPr>
              <a:t>P(user i succeeds)=p⋅(1−p) </a:t>
            </a:r>
            <a:r>
              <a:rPr b="0" lang="en-US" sz="1600" spc="-1" strike="noStrike" baseline="33000">
                <a:solidFill>
                  <a:srgbClr val="000000"/>
                </a:solidFill>
                <a:latin typeface="Calibri"/>
              </a:rPr>
              <a:t>N−1</a:t>
            </a:r>
            <a:endParaRPr b="0" lang="en-IN" sz="1600" spc="-1" strike="noStrike">
              <a:latin typeface="Arial"/>
            </a:endParaRPr>
          </a:p>
          <a:p>
            <a:pPr>
              <a:lnSpc>
                <a:spcPct val="90000"/>
              </a:lnSpc>
              <a:spcBef>
                <a:spcPts val="1417"/>
              </a:spcBef>
              <a:buNone/>
            </a:pPr>
            <a:r>
              <a:rPr b="0" lang="en-US" sz="1800" spc="-1" strike="noStrike">
                <a:solidFill>
                  <a:srgbClr val="000000"/>
                </a:solidFill>
                <a:latin typeface="Calibri"/>
              </a:rPr>
              <a:t>Expected Number of Successful Transmissions:</a:t>
            </a:r>
            <a:endParaRPr b="0" lang="en-IN" sz="1800" spc="-1" strike="noStrike">
              <a:latin typeface="Arial"/>
            </a:endParaRPr>
          </a:p>
          <a:p>
            <a:pPr>
              <a:lnSpc>
                <a:spcPct val="90000"/>
              </a:lnSpc>
              <a:spcBef>
                <a:spcPts val="1417"/>
              </a:spcBef>
              <a:buNone/>
            </a:pPr>
            <a:r>
              <a:rPr b="0" lang="en-US" sz="1800" spc="-1" strike="noStrike">
                <a:solidFill>
                  <a:srgbClr val="000000"/>
                </a:solidFill>
                <a:latin typeface="Calibri"/>
              </a:rPr>
              <a:t>Each of the 𝑁  users has the same probability of being the only transmitter. The expected number of successful transmissions is the sum of the probabilities of each user being the only one transmitting:</a:t>
            </a:r>
            <a:endParaRPr b="0" lang="en-IN" sz="1800" spc="-1" strike="noStrike">
              <a:latin typeface="Arial"/>
            </a:endParaRPr>
          </a:p>
          <a:p>
            <a:pPr>
              <a:lnSpc>
                <a:spcPct val="90000"/>
              </a:lnSpc>
              <a:spcBef>
                <a:spcPts val="1417"/>
              </a:spcBef>
              <a:buNone/>
            </a:pPr>
            <a:r>
              <a:rPr b="0" lang="en-US" sz="1800" spc="-1" strike="noStrike">
                <a:solidFill>
                  <a:srgbClr val="000000"/>
                </a:solidFill>
                <a:latin typeface="Calibri"/>
              </a:rPr>
              <a:t>𝐸</a:t>
            </a:r>
            <a:r>
              <a:rPr b="0" lang="en-US" sz="1800" spc="-1" strike="noStrike">
                <a:solidFill>
                  <a:srgbClr val="000000"/>
                </a:solidFill>
                <a:latin typeface="Calibri"/>
              </a:rPr>
              <a:t>[Successful Transmissions]=𝑁⋅Probability (one user succeeds)</a:t>
            </a:r>
            <a:endParaRPr b="0" lang="en-IN" sz="1800" spc="-1" strike="noStrike">
              <a:latin typeface="Arial"/>
            </a:endParaRPr>
          </a:p>
          <a:p>
            <a:pPr>
              <a:lnSpc>
                <a:spcPct val="90000"/>
              </a:lnSpc>
              <a:spcBef>
                <a:spcPts val="1417"/>
              </a:spcBef>
              <a:buNone/>
            </a:pPr>
            <a:r>
              <a:rPr b="0" lang="en-US" sz="1800" spc="-1" strike="noStrike">
                <a:solidFill>
                  <a:srgbClr val="000000"/>
                </a:solidFill>
                <a:latin typeface="Calibri"/>
              </a:rPr>
              <a:t>E[Successful Transmissions]=N⋅[p⋅(1−p) </a:t>
            </a:r>
            <a:r>
              <a:rPr b="0" lang="en-US" sz="1800" spc="-1" strike="noStrike" baseline="33000">
                <a:solidFill>
                  <a:srgbClr val="000000"/>
                </a:solidFill>
                <a:latin typeface="Calibri"/>
              </a:rPr>
              <a:t>N−1</a:t>
            </a:r>
            <a:r>
              <a:rPr b="0" lang="en-US" sz="1800" spc="-1" strike="noStrike">
                <a:solidFill>
                  <a:srgbClr val="000000"/>
                </a:solidFill>
                <a:latin typeface="Calibri"/>
              </a:rPr>
              <a:t>]</a:t>
            </a:r>
            <a:endParaRPr b="0" lang="en-IN" sz="1800" spc="-1" strike="noStrike">
              <a:latin typeface="Arial"/>
            </a:endParaRPr>
          </a:p>
        </p:txBody>
      </p:sp>
      <p:sp>
        <p:nvSpPr>
          <p:cNvPr id="117" name=""/>
          <p:cNvSpPr/>
          <p:nvPr/>
        </p:nvSpPr>
        <p:spPr>
          <a:xfrm>
            <a:off x="5580000" y="3591000"/>
            <a:ext cx="179640" cy="426240"/>
          </a:xfrm>
          <a:prstGeom prst="rect">
            <a:avLst/>
          </a:prstGeom>
          <a:noFill/>
          <a:ln w="0">
            <a:noFill/>
          </a:ln>
        </p:spPr>
        <p:style>
          <a:lnRef idx="0"/>
          <a:fillRef idx="0"/>
          <a:effectRef idx="0"/>
          <a:fontRef idx="minor"/>
        </p:style>
      </p:sp>
      <p:sp>
        <p:nvSpPr>
          <p:cNvPr id="118" name=""/>
          <p:cNvSpPr/>
          <p:nvPr/>
        </p:nvSpPr>
        <p:spPr>
          <a:xfrm>
            <a:off x="7208640" y="3240000"/>
            <a:ext cx="350280" cy="260280"/>
          </a:xfrm>
          <a:prstGeom prst="rect">
            <a:avLst/>
          </a:prstGeom>
          <a:noFill/>
          <a:ln w="0">
            <a:noFill/>
          </a:ln>
        </p:spPr>
        <p:style>
          <a:lnRef idx="0"/>
          <a:fillRef idx="0"/>
          <a:effectRef idx="0"/>
          <a:fontRef idx="minor"/>
        </p:style>
      </p:sp>
      <p:sp>
        <p:nvSpPr>
          <p:cNvPr id="119" name=""/>
          <p:cNvSpPr/>
          <p:nvPr/>
        </p:nvSpPr>
        <p:spPr>
          <a:xfrm>
            <a:off x="5228640" y="4598640"/>
            <a:ext cx="350280" cy="2602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236880" y="65160"/>
            <a:ext cx="8495280" cy="69948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Arial"/>
              </a:rPr>
              <a:t>Problem-4</a:t>
            </a:r>
            <a:endParaRPr b="0" lang="en-IN" sz="4400" spc="-1" strike="noStrike">
              <a:latin typeface="Arial"/>
            </a:endParaRPr>
          </a:p>
        </p:txBody>
      </p:sp>
      <p:sp>
        <p:nvSpPr>
          <p:cNvPr id="121" name="PlaceHolder 2"/>
          <p:cNvSpPr>
            <a:spLocks noGrp="1"/>
          </p:cNvSpPr>
          <p:nvPr>
            <p:ph/>
          </p:nvPr>
        </p:nvSpPr>
        <p:spPr>
          <a:xfrm>
            <a:off x="236880" y="1012320"/>
            <a:ext cx="8495280" cy="4994640"/>
          </a:xfrm>
          <a:prstGeom prst="rect">
            <a:avLst/>
          </a:prstGeom>
          <a:noFill/>
          <a:ln w="0">
            <a:noFill/>
          </a:ln>
        </p:spPr>
        <p:txBody>
          <a:bodyPr lIns="90000" rIns="90000" tIns="45000" bIns="45000" anchor="t">
            <a:normAutofit/>
          </a:bodyPr>
          <a:p>
            <a:pPr>
              <a:lnSpc>
                <a:spcPct val="90000"/>
              </a:lnSpc>
              <a:spcBef>
                <a:spcPts val="1417"/>
              </a:spcBef>
              <a:buNone/>
            </a:pPr>
            <a:r>
              <a:rPr b="0" lang="en-US" sz="1600" spc="-1" strike="noStrike">
                <a:solidFill>
                  <a:srgbClr val="000000"/>
                </a:solidFill>
                <a:latin typeface="Calibri"/>
              </a:rPr>
              <a:t>Q.  In an ALOHA network, if the probability that a packet is successfully transmitted is 0.1 and there are 100 attempts, what is the expected number of successful transmissions?</a:t>
            </a:r>
            <a:endParaRPr b="0" lang="en-IN" sz="1600" spc="-1" strike="noStrike">
              <a:latin typeface="Arial"/>
            </a:endParaRPr>
          </a:p>
          <a:p>
            <a:pPr>
              <a:lnSpc>
                <a:spcPct val="90000"/>
              </a:lnSpc>
              <a:spcBef>
                <a:spcPts val="1417"/>
              </a:spcBef>
              <a:buNone/>
            </a:pPr>
            <a:r>
              <a:rPr b="0" lang="en-US" sz="1600" spc="-1" strike="noStrike">
                <a:solidFill>
                  <a:srgbClr val="000000"/>
                </a:solidFill>
                <a:latin typeface="Calibri"/>
              </a:rPr>
              <a:t>Ans.</a:t>
            </a:r>
            <a:br>
              <a:rPr sz="1600"/>
            </a:br>
            <a:endParaRPr b="0" lang="en-IN" sz="1600" spc="-1" strike="noStrike">
              <a:latin typeface="Arial"/>
            </a:endParaRPr>
          </a:p>
          <a:p>
            <a:pPr>
              <a:lnSpc>
                <a:spcPct val="90000"/>
              </a:lnSpc>
              <a:spcBef>
                <a:spcPts val="1417"/>
              </a:spcBef>
              <a:buNone/>
            </a:pPr>
            <a:endParaRPr b="0" lang="en-IN" sz="3200" spc="-1" strike="noStrike">
              <a:latin typeface="Arial"/>
            </a:endParaRPr>
          </a:p>
        </p:txBody>
      </p:sp>
      <p:sp>
        <p:nvSpPr>
          <p:cNvPr id="122" name=""/>
          <p:cNvSpPr/>
          <p:nvPr/>
        </p:nvSpPr>
        <p:spPr>
          <a:xfrm>
            <a:off x="5580000" y="3591000"/>
            <a:ext cx="179640" cy="426240"/>
          </a:xfrm>
          <a:prstGeom prst="rect">
            <a:avLst/>
          </a:prstGeom>
          <a:noFill/>
          <a:ln w="0">
            <a:noFill/>
          </a:ln>
        </p:spPr>
        <p:style>
          <a:lnRef idx="0"/>
          <a:fillRef idx="0"/>
          <a:effectRef idx="0"/>
          <a:fontRef idx="minor"/>
        </p:style>
      </p:sp>
      <p:sp>
        <p:nvSpPr>
          <p:cNvPr id="123" name=""/>
          <p:cNvSpPr/>
          <p:nvPr/>
        </p:nvSpPr>
        <p:spPr>
          <a:xfrm>
            <a:off x="7208640" y="3240000"/>
            <a:ext cx="350280" cy="260280"/>
          </a:xfrm>
          <a:prstGeom prst="rect">
            <a:avLst/>
          </a:prstGeom>
          <a:noFill/>
          <a:ln w="0">
            <a:noFill/>
          </a:ln>
        </p:spPr>
        <p:style>
          <a:lnRef idx="0"/>
          <a:fillRef idx="0"/>
          <a:effectRef idx="0"/>
          <a:fontRef idx="minor"/>
        </p:style>
      </p:sp>
      <p:sp>
        <p:nvSpPr>
          <p:cNvPr id="124" name=""/>
          <p:cNvSpPr/>
          <p:nvPr/>
        </p:nvSpPr>
        <p:spPr>
          <a:xfrm>
            <a:off x="5228640" y="4598640"/>
            <a:ext cx="350280" cy="2602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 2013 - 2022</Template>
  <TotalTime>10870</TotalTime>
  <Application>LibreOffice/7.3.7.2$Linux_X86_64 LibreOffice_project/30$Build-2</Application>
  <AppVersion>15.0000</AppVersion>
  <Words>62</Words>
  <Paragraphs>16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2023-06-20T17:06:09Z</dcterms:created>
  <dc:creator>Microsoft Office User</dc:creator>
  <dc:description/>
  <dc:language>en-IN</dc:language>
  <cp:lastModifiedBy/>
  <dcterms:modified xsi:type="dcterms:W3CDTF">2024-09-04T15:43:43Z</dcterms:modified>
  <cp:revision>139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6</vt:i4>
  </property>
</Properties>
</file>