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78" r:id="rId24"/>
    <p:sldId id="280" r:id="rId25"/>
    <p:sldId id="281" r:id="rId26"/>
    <p:sldId id="282" r:id="rId27"/>
    <p:sldId id="284" r:id="rId28"/>
    <p:sldId id="285" r:id="rId29"/>
    <p:sldId id="286" r:id="rId30"/>
    <p:sldId id="283" r:id="rId31"/>
    <p:sldId id="287" r:id="rId32"/>
    <p:sldId id="288" r:id="rId33"/>
    <p:sldId id="289" r:id="rId34"/>
    <p:sldId id="291" r:id="rId35"/>
    <p:sldId id="292" r:id="rId36"/>
    <p:sldId id="293" r:id="rId37"/>
    <p:sldId id="294" r:id="rId38"/>
    <p:sldId id="295" r:id="rId39"/>
    <p:sldId id="298" r:id="rId40"/>
    <p:sldId id="297" r:id="rId41"/>
    <p:sldId id="296" r:id="rId42"/>
    <p:sldId id="299" r:id="rId43"/>
    <p:sldId id="300" r:id="rId44"/>
    <p:sldId id="301" r:id="rId45"/>
    <p:sldId id="302" r:id="rId46"/>
    <p:sldId id="303" r:id="rId47"/>
    <p:sldId id="305" r:id="rId48"/>
    <p:sldId id="304" r:id="rId49"/>
    <p:sldId id="306" r:id="rId50"/>
    <p:sldId id="307" r:id="rId51"/>
    <p:sldId id="308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73FB-2D72-9945-BF45-5347690BB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3C615-989D-9D44-8501-FCE01FCED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E5F24-53F9-054C-A9F8-3DCFACAB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77F7B1-4E55-4D1C-B2D3-836A5640D5C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E7FB8-C70E-584A-A086-8852BD63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5C156-1A78-7A4C-AB86-BCA1B178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659FC4-F182-4D62-B4CA-A02F5C83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7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94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77F7B1-4E55-4D1C-B2D3-836A5640D5C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659FC4-F182-4D62-B4CA-A02F5C83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6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F7B1-4E55-4D1C-B2D3-836A5640D5C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9FC4-F182-4D62-B4CA-A02F5C83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3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384" y="609600"/>
            <a:ext cx="95652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537700" y="6386513"/>
            <a:ext cx="2540000" cy="3873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Chapter 5-</a:t>
            </a:r>
            <a:fld id="{B25D57E3-32F9-41F0-BB26-DB077A011C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811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F7B1-4E55-4D1C-B2D3-836A5640D5C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9FC4-F182-4D62-B4CA-A02F5C83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2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C0DC26-5D78-6140-BF89-41378C4365C1}"/>
              </a:ext>
            </a:extLst>
          </p:cNvPr>
          <p:cNvSpPr/>
          <p:nvPr/>
        </p:nvSpPr>
        <p:spPr>
          <a:xfrm>
            <a:off x="98853" y="86497"/>
            <a:ext cx="11998411" cy="6685005"/>
          </a:xfrm>
          <a:prstGeom prst="rect">
            <a:avLst/>
          </a:prstGeom>
          <a:noFill/>
          <a:ln w="28575">
            <a:solidFill>
              <a:srgbClr val="46B0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EF86C0-A360-484B-B595-7CC69137B53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2813" r="7454"/>
          <a:stretch/>
        </p:blipFill>
        <p:spPr>
          <a:xfrm>
            <a:off x="10718090" y="127821"/>
            <a:ext cx="1336257" cy="5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6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EFE0B-15E0-468B-AFAF-1B5209DA52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Scrapping GitHub website data and knowledge graph creation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0DBFB-F1F7-404A-B105-BA916E35E3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Chandan Sharma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5810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AA40F98A-7C6D-4EAC-B411-24D22DCC8651}"/>
              </a:ext>
            </a:extLst>
          </p:cNvPr>
          <p:cNvSpPr txBox="1">
            <a:spLocks/>
          </p:cNvSpPr>
          <p:nvPr/>
        </p:nvSpPr>
        <p:spPr>
          <a:xfrm>
            <a:off x="2494626" y="194493"/>
            <a:ext cx="7705816" cy="5778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Why Graph and Graph Databases ?</a:t>
            </a:r>
            <a:endParaRPr lang="en-IN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72BC29-4DBE-451F-B268-2B11A2DE7F47}"/>
              </a:ext>
            </a:extLst>
          </p:cNvPr>
          <p:cNvSpPr txBox="1"/>
          <p:nvPr/>
        </p:nvSpPr>
        <p:spPr>
          <a:xfrm>
            <a:off x="985421" y="1500326"/>
            <a:ext cx="981278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Graphs provide a natural and intuitive way of modeling highly connected data.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can be modeled as humans think of them.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 example,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 user </a:t>
            </a:r>
            <a:r>
              <a:rPr lang="en-US" sz="2800" b="1" i="1" dirty="0"/>
              <a:t>contributed to</a:t>
            </a:r>
            <a:r>
              <a:rPr lang="en-US" sz="2800" i="1" dirty="0"/>
              <a:t> </a:t>
            </a:r>
            <a:r>
              <a:rPr lang="en-US" sz="2800" dirty="0"/>
              <a:t>a repository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 repository </a:t>
            </a:r>
            <a:r>
              <a:rPr lang="en-US" sz="2800" b="1" i="1" dirty="0"/>
              <a:t>is part of</a:t>
            </a:r>
            <a:r>
              <a:rPr lang="en-US" sz="2800" dirty="0"/>
              <a:t> a theme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Graph database solutions such as Neo4j provide means to store data as a graph.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By modeling data as a graph we can use powerful graph algorithms such as community detection, centrality detection for data analysis. </a:t>
            </a:r>
          </a:p>
        </p:txBody>
      </p:sp>
    </p:spTree>
    <p:extLst>
      <p:ext uri="{BB962C8B-B14F-4D97-AF65-F5344CB8AC3E}">
        <p14:creationId xmlns:p14="http://schemas.microsoft.com/office/powerpoint/2010/main" val="3750866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67965990-E161-467E-9100-FD27AFFEB80F}"/>
              </a:ext>
            </a:extLst>
          </p:cNvPr>
          <p:cNvSpPr txBox="1">
            <a:spLocks/>
          </p:cNvSpPr>
          <p:nvPr/>
        </p:nvSpPr>
        <p:spPr>
          <a:xfrm>
            <a:off x="2086253" y="238881"/>
            <a:ext cx="8238478" cy="5778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GitHub graph database : Our end goal</a:t>
            </a:r>
            <a:endParaRPr lang="en-IN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6AD3C-2516-402B-B11F-5F5BB9C36C1B}"/>
              </a:ext>
            </a:extLst>
          </p:cNvPr>
          <p:cNvSpPr txBox="1"/>
          <p:nvPr/>
        </p:nvSpPr>
        <p:spPr>
          <a:xfrm>
            <a:off x="470517" y="1233997"/>
            <a:ext cx="508690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By the end of this project we wish to: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Create a GitHub graph database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The graph database is based on Labeled Property Graph Data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In this graph we have meta data stored inside nodes and edges as Key-Value pairs.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02020A-5FCA-4BAF-8611-3B59158BA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668" y="1435423"/>
            <a:ext cx="5731510" cy="489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46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00F19D5B-1B07-4D42-A513-C184A98C2449}"/>
              </a:ext>
            </a:extLst>
          </p:cNvPr>
          <p:cNvSpPr txBox="1">
            <a:spLocks/>
          </p:cNvSpPr>
          <p:nvPr/>
        </p:nvSpPr>
        <p:spPr>
          <a:xfrm>
            <a:off x="3477087" y="327658"/>
            <a:ext cx="5237825" cy="5778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Software architecture</a:t>
            </a:r>
            <a:endParaRPr lang="en-IN" sz="4000" b="1" dirty="0"/>
          </a:p>
        </p:txBody>
      </p:sp>
      <p:pic>
        <p:nvPicPr>
          <p:cNvPr id="3" name="Picture Placeholder 5" descr="Github - Online LaTeX Editor Overleaf — Mozilla Firefox">
            <a:extLst>
              <a:ext uri="{FF2B5EF4-FFF2-40B4-BE49-F238E27FC236}">
                <a16:creationId xmlns:a16="http://schemas.microsoft.com/office/drawing/2014/main" id="{129254BE-BD0E-41DC-A879-D583CA8A1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1663" y="825623"/>
            <a:ext cx="7142900" cy="34315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501A60-26A6-4EF0-BB46-8569A3E287B6}"/>
              </a:ext>
            </a:extLst>
          </p:cNvPr>
          <p:cNvSpPr txBox="1"/>
          <p:nvPr/>
        </p:nvSpPr>
        <p:spPr>
          <a:xfrm>
            <a:off x="1162975" y="4471014"/>
            <a:ext cx="966778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order to create this project we will use the Extract-Transform-load design pattern.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diagram shows the flow of the software by using an UML Data Flow Diagram.</a:t>
            </a:r>
          </a:p>
        </p:txBody>
      </p:sp>
    </p:spTree>
    <p:extLst>
      <p:ext uri="{BB962C8B-B14F-4D97-AF65-F5344CB8AC3E}">
        <p14:creationId xmlns:p14="http://schemas.microsoft.com/office/powerpoint/2010/main" val="1829659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00F19D5B-1B07-4D42-A513-C184A98C2449}"/>
              </a:ext>
            </a:extLst>
          </p:cNvPr>
          <p:cNvSpPr txBox="1">
            <a:spLocks/>
          </p:cNvSpPr>
          <p:nvPr/>
        </p:nvSpPr>
        <p:spPr>
          <a:xfrm>
            <a:off x="3477087" y="327658"/>
            <a:ext cx="5237825" cy="5778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Software architecture</a:t>
            </a:r>
            <a:endParaRPr lang="en-IN" sz="4000" b="1" dirty="0"/>
          </a:p>
        </p:txBody>
      </p:sp>
      <p:pic>
        <p:nvPicPr>
          <p:cNvPr id="3" name="Picture Placeholder 5" descr="Github - Online LaTeX Editor Overleaf — Mozilla Firefox">
            <a:extLst>
              <a:ext uri="{FF2B5EF4-FFF2-40B4-BE49-F238E27FC236}">
                <a16:creationId xmlns:a16="http://schemas.microsoft.com/office/drawing/2014/main" id="{129254BE-BD0E-41DC-A879-D583CA8A1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1663" y="825623"/>
            <a:ext cx="7142900" cy="34315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501A60-26A6-4EF0-BB46-8569A3E287B6}"/>
              </a:ext>
            </a:extLst>
          </p:cNvPr>
          <p:cNvSpPr txBox="1"/>
          <p:nvPr/>
        </p:nvSpPr>
        <p:spPr>
          <a:xfrm>
            <a:off x="1162975" y="4257135"/>
            <a:ext cx="966778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first stage is the </a:t>
            </a:r>
            <a:r>
              <a:rPr lang="en-US" sz="2800" b="1" i="1" u="sng" dirty="0"/>
              <a:t>Extract module </a:t>
            </a:r>
            <a:r>
              <a:rPr lang="en-US" sz="2800" dirty="0"/>
              <a:t>which is used to obtain data from GitHub website.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input is an </a:t>
            </a:r>
            <a:r>
              <a:rPr lang="en-US" sz="2800" b="1" i="1" u="sng" dirty="0"/>
              <a:t>HTML document </a:t>
            </a:r>
            <a:r>
              <a:rPr lang="en-US" sz="2800" dirty="0"/>
              <a:t>and the </a:t>
            </a:r>
            <a:r>
              <a:rPr lang="en-US" sz="2800" b="1" i="1" u="sng" dirty="0"/>
              <a:t>extract module </a:t>
            </a:r>
            <a:r>
              <a:rPr lang="en-US" sz="2800" dirty="0"/>
              <a:t>has two important components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i="1" dirty="0" err="1"/>
              <a:t>Parse_BS</a:t>
            </a:r>
            <a:r>
              <a:rPr lang="en-US" sz="2800" b="1" i="1" dirty="0"/>
              <a:t> </a:t>
            </a:r>
            <a:r>
              <a:rPr lang="en-US" sz="2800" dirty="0"/>
              <a:t>and </a:t>
            </a:r>
            <a:r>
              <a:rPr lang="en-US" sz="2800" b="1" i="1" dirty="0"/>
              <a:t>Repository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4234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00F19D5B-1B07-4D42-A513-C184A98C2449}"/>
              </a:ext>
            </a:extLst>
          </p:cNvPr>
          <p:cNvSpPr txBox="1">
            <a:spLocks/>
          </p:cNvSpPr>
          <p:nvPr/>
        </p:nvSpPr>
        <p:spPr>
          <a:xfrm>
            <a:off x="3477087" y="327658"/>
            <a:ext cx="5237825" cy="5778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Software architecture</a:t>
            </a:r>
            <a:endParaRPr lang="en-IN" sz="4000" b="1" dirty="0"/>
          </a:p>
        </p:txBody>
      </p:sp>
      <p:pic>
        <p:nvPicPr>
          <p:cNvPr id="3" name="Picture Placeholder 5" descr="Github - Online LaTeX Editor Overleaf — Mozilla Firefox">
            <a:extLst>
              <a:ext uri="{FF2B5EF4-FFF2-40B4-BE49-F238E27FC236}">
                <a16:creationId xmlns:a16="http://schemas.microsoft.com/office/drawing/2014/main" id="{129254BE-BD0E-41DC-A879-D583CA8A1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1663" y="825623"/>
            <a:ext cx="7142900" cy="34315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501A60-26A6-4EF0-BB46-8569A3E287B6}"/>
              </a:ext>
            </a:extLst>
          </p:cNvPr>
          <p:cNvSpPr txBox="1"/>
          <p:nvPr/>
        </p:nvSpPr>
        <p:spPr>
          <a:xfrm>
            <a:off x="1162975" y="4257135"/>
            <a:ext cx="966778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second stage is the </a:t>
            </a:r>
            <a:r>
              <a:rPr lang="en-US" sz="2800" b="1" i="1" u="sng" dirty="0"/>
              <a:t>Transform module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this module database creation scripts are created based on the input obtained from the </a:t>
            </a:r>
            <a:r>
              <a:rPr lang="en-US" sz="2800" b="1" i="1" u="sng" dirty="0"/>
              <a:t>Extract module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also use a separate module called as </a:t>
            </a:r>
            <a:r>
              <a:rPr lang="en-US" sz="2800" b="1" i="1" u="sng" dirty="0"/>
              <a:t>schema generator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But a schema generator module is an advanced topic.</a:t>
            </a:r>
          </a:p>
        </p:txBody>
      </p:sp>
    </p:spTree>
    <p:extLst>
      <p:ext uri="{BB962C8B-B14F-4D97-AF65-F5344CB8AC3E}">
        <p14:creationId xmlns:p14="http://schemas.microsoft.com/office/powerpoint/2010/main" val="1881933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00F19D5B-1B07-4D42-A513-C184A98C2449}"/>
              </a:ext>
            </a:extLst>
          </p:cNvPr>
          <p:cNvSpPr txBox="1">
            <a:spLocks/>
          </p:cNvSpPr>
          <p:nvPr/>
        </p:nvSpPr>
        <p:spPr>
          <a:xfrm>
            <a:off x="3477087" y="327658"/>
            <a:ext cx="5237825" cy="5778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Software architecture</a:t>
            </a:r>
            <a:endParaRPr lang="en-IN" sz="4000" b="1" dirty="0"/>
          </a:p>
        </p:txBody>
      </p:sp>
      <p:pic>
        <p:nvPicPr>
          <p:cNvPr id="3" name="Picture Placeholder 5" descr="Github - Online LaTeX Editor Overleaf — Mozilla Firefox">
            <a:extLst>
              <a:ext uri="{FF2B5EF4-FFF2-40B4-BE49-F238E27FC236}">
                <a16:creationId xmlns:a16="http://schemas.microsoft.com/office/drawing/2014/main" id="{129254BE-BD0E-41DC-A879-D583CA8A1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1663" y="825623"/>
            <a:ext cx="7142900" cy="34315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501A60-26A6-4EF0-BB46-8569A3E287B6}"/>
              </a:ext>
            </a:extLst>
          </p:cNvPr>
          <p:cNvSpPr txBox="1"/>
          <p:nvPr/>
        </p:nvSpPr>
        <p:spPr>
          <a:xfrm>
            <a:off x="1162975" y="4257135"/>
            <a:ext cx="966778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third and last stage of the software lifecycle is the </a:t>
            </a:r>
            <a:r>
              <a:rPr lang="en-US" sz="2400" b="1" i="1" u="sng" dirty="0"/>
              <a:t>Load module</a:t>
            </a:r>
            <a:r>
              <a:rPr lang="en-US" sz="24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This module gets the database creation script from the </a:t>
            </a:r>
            <a:r>
              <a:rPr lang="en-US" sz="2400" b="1" i="1" u="sng" dirty="0"/>
              <a:t>transform module </a:t>
            </a:r>
            <a:r>
              <a:rPr lang="en-US" sz="2400" dirty="0"/>
              <a:t>as input.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This module forms a connection with the graph database and executes the database creation script. </a:t>
            </a:r>
          </a:p>
        </p:txBody>
      </p:sp>
    </p:spTree>
    <p:extLst>
      <p:ext uri="{BB962C8B-B14F-4D97-AF65-F5344CB8AC3E}">
        <p14:creationId xmlns:p14="http://schemas.microsoft.com/office/powerpoint/2010/main" val="3222065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C7C4FF76-174B-471A-977D-1E555B0FA5A0}"/>
              </a:ext>
            </a:extLst>
          </p:cNvPr>
          <p:cNvSpPr txBox="1">
            <a:spLocks/>
          </p:cNvSpPr>
          <p:nvPr/>
        </p:nvSpPr>
        <p:spPr>
          <a:xfrm>
            <a:off x="1429305" y="327658"/>
            <a:ext cx="9294920" cy="5778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Getting started with the Extract module</a:t>
            </a:r>
            <a:endParaRPr lang="en-IN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92D3BE-7B44-4CEF-BDDF-48725C8A87D3}"/>
              </a:ext>
            </a:extLst>
          </p:cNvPr>
          <p:cNvSpPr txBox="1"/>
          <p:nvPr/>
        </p:nvSpPr>
        <p:spPr>
          <a:xfrm>
            <a:off x="1127464" y="1682611"/>
            <a:ext cx="966778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Extract module also has objectives.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Objective 1: To fetch data from the GitHub website based on a particular Theme.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Objective 2: Once the data has been fetched we wish to scrap the html page.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Objective 3: The final objective of the Extract module is to create a repository or a staging area.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This staging area can then be used to provide input to the </a:t>
            </a:r>
            <a:r>
              <a:rPr lang="en-US" sz="2400" dirty="0" err="1"/>
              <a:t>Transfrom</a:t>
            </a:r>
            <a:r>
              <a:rPr lang="en-US" sz="2400" dirty="0"/>
              <a:t> module.</a:t>
            </a:r>
          </a:p>
        </p:txBody>
      </p:sp>
    </p:spTree>
    <p:extLst>
      <p:ext uri="{BB962C8B-B14F-4D97-AF65-F5344CB8AC3E}">
        <p14:creationId xmlns:p14="http://schemas.microsoft.com/office/powerpoint/2010/main" val="3182817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ADDBC0-487A-4966-A9C2-B9D762FD6CEF}"/>
              </a:ext>
            </a:extLst>
          </p:cNvPr>
          <p:cNvSpPr txBox="1"/>
          <p:nvPr/>
        </p:nvSpPr>
        <p:spPr>
          <a:xfrm>
            <a:off x="3278080" y="343555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/>
              <a:t>Extract module: Objective 1</a:t>
            </a:r>
            <a:endParaRPr lang="en-IN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F5AAA-06B3-4DDB-8032-872F9FE34461}"/>
              </a:ext>
            </a:extLst>
          </p:cNvPr>
          <p:cNvSpPr txBox="1"/>
          <p:nvPr/>
        </p:nvSpPr>
        <p:spPr>
          <a:xfrm>
            <a:off x="1127464" y="1682611"/>
            <a:ext cx="96677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We use the RESTFUL API for fetching data from the GitHub Website.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2ACFF8-A616-4136-BA38-20A5655BB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830" y="2403052"/>
            <a:ext cx="6452340" cy="405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95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7B48DA-5E75-477E-B5BC-0651D5436176}"/>
              </a:ext>
            </a:extLst>
          </p:cNvPr>
          <p:cNvSpPr txBox="1"/>
          <p:nvPr/>
        </p:nvSpPr>
        <p:spPr>
          <a:xfrm>
            <a:off x="1127464" y="1682611"/>
            <a:ext cx="966778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 order to fulfill the objective 1 we require the </a:t>
            </a:r>
            <a:r>
              <a:rPr lang="en-US" sz="2400" dirty="0" err="1"/>
              <a:t>RestAPI</a:t>
            </a:r>
            <a:r>
              <a:rPr lang="en-US" sz="2400" dirty="0"/>
              <a:t> Get method.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GET request: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Is used</a:t>
            </a:r>
            <a:r>
              <a:rPr lang="en-US" sz="2400" dirty="0"/>
              <a:t> </a:t>
            </a:r>
            <a:r>
              <a:rPr lang="en-US" sz="2400" b="1" dirty="0"/>
              <a:t>to retrieve resource representation/information only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Not </a:t>
            </a:r>
            <a:r>
              <a:rPr lang="en-US" sz="2400" b="1" dirty="0"/>
              <a:t>modify the data in any way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As GET requests do not change the resource’s state, these are said to be </a:t>
            </a:r>
            <a:r>
              <a:rPr lang="en-US" sz="2400" b="1" dirty="0"/>
              <a:t>safe methods</a:t>
            </a:r>
            <a:r>
              <a:rPr lang="en-US" sz="24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GET APIs are idempotent</a:t>
            </a:r>
            <a:r>
              <a:rPr lang="en-US" sz="2400" b="1" dirty="0"/>
              <a:t>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Making multiple identical requests must produce the same result every time until another API (POST or PUT) has changed the state of the resource on the server.</a:t>
            </a:r>
            <a:r>
              <a:rPr lang="en-US" sz="2400" b="1" dirty="0"/>
              <a:t> </a:t>
            </a:r>
            <a:endParaRPr lang="en-US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FC0917-5233-4B0E-BB75-A117B1B1C213}"/>
              </a:ext>
            </a:extLst>
          </p:cNvPr>
          <p:cNvSpPr txBox="1"/>
          <p:nvPr/>
        </p:nvSpPr>
        <p:spPr>
          <a:xfrm>
            <a:off x="3278080" y="343555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/>
              <a:t>Objective 1 fulfilment: GET Request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989144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A02A70-3FB6-4812-B89D-19C4FB16C109}"/>
              </a:ext>
            </a:extLst>
          </p:cNvPr>
          <p:cNvSpPr txBox="1"/>
          <p:nvPr/>
        </p:nvSpPr>
        <p:spPr>
          <a:xfrm>
            <a:off x="1154097" y="343555"/>
            <a:ext cx="82185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/>
              <a:t>Objective 1 fulfilment: GET Request Response Code</a:t>
            </a:r>
            <a:endParaRPr lang="en-IN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D2C7FA-3D50-40DA-95F2-9F97377D27CC}"/>
              </a:ext>
            </a:extLst>
          </p:cNvPr>
          <p:cNvSpPr txBox="1"/>
          <p:nvPr/>
        </p:nvSpPr>
        <p:spPr>
          <a:xfrm>
            <a:off x="1154097" y="1451792"/>
            <a:ext cx="96677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2841826-2C7B-466E-BB61-136A95785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085" y="1251466"/>
            <a:ext cx="9859806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 any given HTTP GET API, if the resource is found on the server, then it must return HTTP response code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200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OK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800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dirty="0"/>
              <a:t>Along with the response body, which is usually either XML or JSON content (due to their platform-independent nature).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800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dirty="0"/>
              <a:t>In case the resource is NOT found on the server then API must return HTTP response code 404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800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dirty="0"/>
              <a:t>Similarly, if it is determined that the GET request itself is not correctly formed then the server will return the HTTP response code 400 (bad request)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864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BADCB791-A6AD-406E-982B-5103788746AA}"/>
              </a:ext>
            </a:extLst>
          </p:cNvPr>
          <p:cNvSpPr txBox="1">
            <a:spLocks/>
          </p:cNvSpPr>
          <p:nvPr/>
        </p:nvSpPr>
        <p:spPr>
          <a:xfrm>
            <a:off x="1355325" y="1373743"/>
            <a:ext cx="9144000" cy="39706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Objective: </a:t>
            </a:r>
            <a:r>
              <a:rPr lang="en-US" dirty="0"/>
              <a:t>We wish to extract data from the GitHub’s repositories and create a knowledge graph for supporting analysis and building future recommendation system for GitHub users.</a:t>
            </a:r>
          </a:p>
          <a:p>
            <a:r>
              <a:rPr lang="en-IN" b="1" dirty="0"/>
              <a:t>Methodology: </a:t>
            </a:r>
            <a:r>
              <a:rPr lang="en-IN" dirty="0"/>
              <a:t>We want to extract users contributing to  specific repositories and find their followers.</a:t>
            </a:r>
          </a:p>
          <a:p>
            <a:pPr lvl="1"/>
            <a:r>
              <a:rPr lang="en-IN" dirty="0"/>
              <a:t>In order to do so we use the Extract-Transform-Load design pattern.</a:t>
            </a:r>
          </a:p>
          <a:p>
            <a:pPr lvl="1"/>
            <a:r>
              <a:rPr lang="en-IN" dirty="0"/>
              <a:t>In order to create a knowledge graph we use the Neo4j graph database.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8CF00-19C9-47F7-A378-352C87DA143E}"/>
              </a:ext>
            </a:extLst>
          </p:cNvPr>
          <p:cNvSpPr txBox="1">
            <a:spLocks/>
          </p:cNvSpPr>
          <p:nvPr/>
        </p:nvSpPr>
        <p:spPr>
          <a:xfrm>
            <a:off x="4002349" y="274392"/>
            <a:ext cx="4520213" cy="5778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Project Overview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574985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5" descr="HTTP Methods - REST API Tutorial — Mozilla Firefox">
            <a:extLst>
              <a:ext uri="{FF2B5EF4-FFF2-40B4-BE49-F238E27FC236}">
                <a16:creationId xmlns:a16="http://schemas.microsoft.com/office/drawing/2014/main" id="{DAF7C486-D86B-4172-98BF-5A8B031A7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09900" y="1081459"/>
            <a:ext cx="6172200" cy="11990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7412FE-C784-4502-B0B4-A2626C95AAFF}"/>
              </a:ext>
            </a:extLst>
          </p:cNvPr>
          <p:cNvSpPr txBox="1"/>
          <p:nvPr/>
        </p:nvSpPr>
        <p:spPr>
          <a:xfrm>
            <a:off x="3048740" y="265275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/>
              <a:t>GET Request examples</a:t>
            </a:r>
            <a:endParaRPr lang="en-IN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3E182-3749-4D94-BEF3-B4EE7D99B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323" y="3134779"/>
            <a:ext cx="6971354" cy="302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96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CB80FB-1E27-4ECC-84B9-FF354F987933}"/>
              </a:ext>
            </a:extLst>
          </p:cNvPr>
          <p:cNvSpPr txBox="1"/>
          <p:nvPr/>
        </p:nvSpPr>
        <p:spPr>
          <a:xfrm>
            <a:off x="3048740" y="265275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/>
              <a:t>Project code for GET Request</a:t>
            </a: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AA0030-C26D-46AE-A083-DA01EFC8D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142" y="1414860"/>
            <a:ext cx="5731510" cy="4827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5B196F-F268-4A3A-BB30-2A48E6AA9B13}"/>
              </a:ext>
            </a:extLst>
          </p:cNvPr>
          <p:cNvSpPr txBox="1"/>
          <p:nvPr/>
        </p:nvSpPr>
        <p:spPr>
          <a:xfrm>
            <a:off x="346230" y="1682611"/>
            <a:ext cx="553966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 the code we import the requests module in line 6. This module is used to send RESTFUL web requests from Python code.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 line 18, we the calling the static get method provided by request library.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This method takes the </a:t>
            </a:r>
            <a:r>
              <a:rPr lang="en-US" sz="2400" dirty="0" err="1"/>
              <a:t>url</a:t>
            </a:r>
            <a:r>
              <a:rPr lang="en-US" sz="2400" dirty="0"/>
              <a:t> that we wish to search for and a dictionary of headers as input.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Incase the request code is 200 the method returns an HTML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5682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A77425-F08D-4C66-84CB-D9E9D5A3E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689" y="1015365"/>
            <a:ext cx="5731510" cy="48272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EC0C64-BF83-4D5D-A69D-9B45C20DF003}"/>
              </a:ext>
            </a:extLst>
          </p:cNvPr>
          <p:cNvSpPr txBox="1"/>
          <p:nvPr/>
        </p:nvSpPr>
        <p:spPr>
          <a:xfrm>
            <a:off x="154620" y="2348436"/>
            <a:ext cx="553966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Before moving ahead let us take a few moments to analyze the code.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What can be observe??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What does </a:t>
            </a:r>
            <a:r>
              <a:rPr lang="en-US" sz="2400" dirty="0" err="1"/>
              <a:t>self.__URL</a:t>
            </a:r>
            <a:r>
              <a:rPr lang="en-US" sz="2400" dirty="0"/>
              <a:t> represents.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How is the </a:t>
            </a:r>
            <a:r>
              <a:rPr lang="en-US" sz="2400" dirty="0" err="1"/>
              <a:t>self.__URL</a:t>
            </a:r>
            <a:r>
              <a:rPr lang="en-US" sz="2400" dirty="0"/>
              <a:t> string being formulated??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AE1910-6667-4384-ADBF-7534615E508A}"/>
              </a:ext>
            </a:extLst>
          </p:cNvPr>
          <p:cNvSpPr txBox="1"/>
          <p:nvPr/>
        </p:nvSpPr>
        <p:spPr>
          <a:xfrm>
            <a:off x="3048740" y="265275"/>
            <a:ext cx="34408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/>
              <a:t>Quick recap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4149968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CB80FB-1E27-4ECC-84B9-FF354F987933}"/>
              </a:ext>
            </a:extLst>
          </p:cNvPr>
          <p:cNvSpPr txBox="1"/>
          <p:nvPr/>
        </p:nvSpPr>
        <p:spPr>
          <a:xfrm>
            <a:off x="3048740" y="265275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/>
              <a:t>Project code for GET Request</a:t>
            </a: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AA0030-C26D-46AE-A083-DA01EFC8D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142" y="1414860"/>
            <a:ext cx="5731510" cy="4827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5B196F-F268-4A3A-BB30-2A48E6AA9B13}"/>
              </a:ext>
            </a:extLst>
          </p:cNvPr>
          <p:cNvSpPr txBox="1"/>
          <p:nvPr/>
        </p:nvSpPr>
        <p:spPr>
          <a:xfrm>
            <a:off x="278907" y="1061174"/>
            <a:ext cx="553966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As shown in line 22-25 incase the request code is 200 the method returns an HTML page.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get method returns result set in form of a JSON file.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We need to convert this page into a HTML format so that we can scrape the GitHub HTML page.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Hence we require another python library called as Beautiful soup.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4997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C084BA-7F85-40BF-BB06-2E9797BDCD62}"/>
              </a:ext>
            </a:extLst>
          </p:cNvPr>
          <p:cNvSpPr txBox="1"/>
          <p:nvPr/>
        </p:nvSpPr>
        <p:spPr>
          <a:xfrm>
            <a:off x="3048740" y="265275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/>
              <a:t>Web scraping in Python: Beautiful soup</a:t>
            </a:r>
            <a:endParaRPr lang="en-IN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18EE39-7BA6-4C46-8107-859AF61FB589}"/>
              </a:ext>
            </a:extLst>
          </p:cNvPr>
          <p:cNvSpPr txBox="1"/>
          <p:nvPr/>
        </p:nvSpPr>
        <p:spPr>
          <a:xfrm>
            <a:off x="291853" y="1407403"/>
            <a:ext cx="1160829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Beautiful soup is a Python library for pulling data out of HTML and XML files.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It works with your favorite parser to provide idiomatic ways of navigating, searching, and modifying the parse tree.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It commonly saves programmers hours or days of work.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For this project we are using Beautiful soup for pulling data out of HTML page.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pip install beautifulsoup4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486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EE77D1-3FE1-44F4-A31C-A0DE1152E68F}"/>
              </a:ext>
            </a:extLst>
          </p:cNvPr>
          <p:cNvSpPr txBox="1"/>
          <p:nvPr/>
        </p:nvSpPr>
        <p:spPr>
          <a:xfrm>
            <a:off x="3048740" y="265275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/>
              <a:t>Web scraping in Python: HTML</a:t>
            </a:r>
            <a:endParaRPr lang="en-IN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7972C-74A9-44E0-9141-A7AE08E117C4}"/>
              </a:ext>
            </a:extLst>
          </p:cNvPr>
          <p:cNvSpPr txBox="1"/>
          <p:nvPr/>
        </p:nvSpPr>
        <p:spPr>
          <a:xfrm>
            <a:off x="1253970" y="1249076"/>
            <a:ext cx="992301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</a:t>
            </a:r>
            <a:r>
              <a:rPr lang="en-US" sz="2800" b="1" dirty="0"/>
              <a:t>HTML : Hyper Text Markup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HTML is a structured language that is used to describe and formulate the structure of a web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HTML comes from a long history of markup languages such as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GML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Generalized Markup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SGML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Standard Generalized Markup Languages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XML </a:t>
            </a:r>
            <a:endParaRPr lang="en-IN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800" dirty="0" err="1"/>
              <a:t>eXtensible</a:t>
            </a:r>
            <a:r>
              <a:rPr lang="en-IN" sz="2800" dirty="0"/>
              <a:t> Markup Language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1137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8012B8-E9B8-44E1-96D9-BD550A6F348B}"/>
              </a:ext>
            </a:extLst>
          </p:cNvPr>
          <p:cNvSpPr txBox="1"/>
          <p:nvPr/>
        </p:nvSpPr>
        <p:spPr>
          <a:xfrm>
            <a:off x="367683" y="1229850"/>
            <a:ext cx="492340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Given a simple HTML document.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We can use beautiful soup for pulling data out of the HTML page.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Beautiful soup library in python reads the entire HTML document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And provides methods to access the data based on the HTML tags.</a:t>
            </a:r>
          </a:p>
        </p:txBody>
      </p:sp>
      <p:pic>
        <p:nvPicPr>
          <p:cNvPr id="4" name="Picture Placeholder 5" descr="D:\UPES\Semester 1 2022\Online Python Training\PythonDevWork\PythonSkillDev\PythonGraphDB\Test.html - Notepad++">
            <a:extLst>
              <a:ext uri="{FF2B5EF4-FFF2-40B4-BE49-F238E27FC236}">
                <a16:creationId xmlns:a16="http://schemas.microsoft.com/office/drawing/2014/main" id="{EFA8A532-E0AF-4870-8A17-B592A3F8C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40640" y="992187"/>
            <a:ext cx="6250642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17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8012B8-E9B8-44E1-96D9-BD550A6F348B}"/>
              </a:ext>
            </a:extLst>
          </p:cNvPr>
          <p:cNvSpPr txBox="1"/>
          <p:nvPr/>
        </p:nvSpPr>
        <p:spPr>
          <a:xfrm>
            <a:off x="367683" y="1229850"/>
            <a:ext cx="492340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Given a simple HTML document.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We can use beautiful soup for pulling data out of the HTML page.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Beautiful soup library in python reads the entire HTML document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And provides methods to access the data based on the HTML tags.</a:t>
            </a:r>
          </a:p>
        </p:txBody>
      </p:sp>
      <p:pic>
        <p:nvPicPr>
          <p:cNvPr id="4" name="Picture Placeholder 5" descr="D:\UPES\Semester 1 2022\Online Python Training\PythonDevWork\PythonSkillDev\PythonGraphDB\Test.html - Notepad++">
            <a:extLst>
              <a:ext uri="{FF2B5EF4-FFF2-40B4-BE49-F238E27FC236}">
                <a16:creationId xmlns:a16="http://schemas.microsoft.com/office/drawing/2014/main" id="{B5FE13E2-7C20-4779-9A08-A8862BE5B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14008" y="1138345"/>
            <a:ext cx="6250642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24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5" descr="● Soup.py - PythonGraphDB - Visual Studio Code">
            <a:extLst>
              <a:ext uri="{FF2B5EF4-FFF2-40B4-BE49-F238E27FC236}">
                <a16:creationId xmlns:a16="http://schemas.microsoft.com/office/drawing/2014/main" id="{DC1C8A03-9E40-48C1-8CD1-E0EE9127D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2716" y="1716612"/>
            <a:ext cx="5157216" cy="3424776"/>
          </a:xfrm>
          <a:prstGeom prst="rect">
            <a:avLst/>
          </a:prstGeom>
        </p:spPr>
      </p:pic>
      <p:pic>
        <p:nvPicPr>
          <p:cNvPr id="4" name="Picture Placeholder 5" descr="D:\UPES\Semester 1 2022\Online Python Training\PythonDevWork\PythonSkillDev\PythonGraphDB\Test.html - Notepad++">
            <a:extLst>
              <a:ext uri="{FF2B5EF4-FFF2-40B4-BE49-F238E27FC236}">
                <a16:creationId xmlns:a16="http://schemas.microsoft.com/office/drawing/2014/main" id="{DC9935B8-FE2D-44C5-87C9-BDA4E1D8F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58642" y="1262632"/>
            <a:ext cx="6250642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15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5" descr="● Soup.py - PythonGraphDB - Visual Studio Code">
            <a:extLst>
              <a:ext uri="{FF2B5EF4-FFF2-40B4-BE49-F238E27FC236}">
                <a16:creationId xmlns:a16="http://schemas.microsoft.com/office/drawing/2014/main" id="{59D0D24B-E152-45AB-A8C4-80FEECA51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1491" y="2477695"/>
            <a:ext cx="5117778" cy="1902610"/>
          </a:xfrm>
          <a:prstGeom prst="rect">
            <a:avLst/>
          </a:prstGeom>
        </p:spPr>
      </p:pic>
      <p:pic>
        <p:nvPicPr>
          <p:cNvPr id="5" name="Picture Placeholder 5" descr="D:\UPES\Semester 1 2022\Online Python Training\PythonDevWork\PythonSkillDev\PythonGraphDB\Test.html - Notepad++">
            <a:extLst>
              <a:ext uri="{FF2B5EF4-FFF2-40B4-BE49-F238E27FC236}">
                <a16:creationId xmlns:a16="http://schemas.microsoft.com/office/drawing/2014/main" id="{FD171059-2FBC-45B4-A02C-AAC8CE8B2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71460" y="1173856"/>
            <a:ext cx="6250642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11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5" descr="GitHub: Where the world builds software · GitHub — Mozilla Firefox">
            <a:extLst>
              <a:ext uri="{FF2B5EF4-FFF2-40B4-BE49-F238E27FC236}">
                <a16:creationId xmlns:a16="http://schemas.microsoft.com/office/drawing/2014/main" id="{1D9FA477-2163-4351-BA5B-21FF53AA3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66148" y="1571348"/>
            <a:ext cx="5872809" cy="3255777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898C78D-8B1C-42C9-AE43-5FA1AC824145}"/>
              </a:ext>
            </a:extLst>
          </p:cNvPr>
          <p:cNvSpPr txBox="1">
            <a:spLocks/>
          </p:cNvSpPr>
          <p:nvPr/>
        </p:nvSpPr>
        <p:spPr>
          <a:xfrm>
            <a:off x="3001259" y="309902"/>
            <a:ext cx="6329778" cy="5778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GitHub case study  Overview</a:t>
            </a:r>
            <a:endParaRPr lang="en-IN" sz="40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CD712A9-73EE-41EC-93B2-E609D2CB5D75}"/>
              </a:ext>
            </a:extLst>
          </p:cNvPr>
          <p:cNvSpPr txBox="1">
            <a:spLocks/>
          </p:cNvSpPr>
          <p:nvPr/>
        </p:nvSpPr>
        <p:spPr>
          <a:xfrm>
            <a:off x="254492" y="1125168"/>
            <a:ext cx="5595891" cy="46719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GitHub </a:t>
            </a:r>
            <a:r>
              <a:rPr lang="en-US" dirty="0"/>
              <a:t>is an internet hosting service which provides support for software development and version control.</a:t>
            </a:r>
          </a:p>
          <a:p>
            <a:r>
              <a:rPr lang="en-US" dirty="0"/>
              <a:t>Multiple users (developers) can use this to collaborate and version control their projects.</a:t>
            </a:r>
          </a:p>
          <a:p>
            <a:r>
              <a:rPr lang="en-US" dirty="0"/>
              <a:t>As such there are multiple central themes to which users can contribute to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2368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5" descr="D:\UPES\Semester 1 2022\Online Python Training\PythonDevWork\PythonSkillDev\PythonGraphDB\Test.html - Notepad++">
            <a:extLst>
              <a:ext uri="{FF2B5EF4-FFF2-40B4-BE49-F238E27FC236}">
                <a16:creationId xmlns:a16="http://schemas.microsoft.com/office/drawing/2014/main" id="{7C2342DF-666B-4DC8-B87C-331FECDB1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70679" y="206189"/>
            <a:ext cx="6250642" cy="4873625"/>
          </a:xfrm>
          <a:prstGeom prst="rect">
            <a:avLst/>
          </a:prstGeom>
        </p:spPr>
      </p:pic>
      <p:pic>
        <p:nvPicPr>
          <p:cNvPr id="3" name="Picture Placeholder 5" descr="Soup.py - PythonGraphDB - Visual Studio Code">
            <a:extLst>
              <a:ext uri="{FF2B5EF4-FFF2-40B4-BE49-F238E27FC236}">
                <a16:creationId xmlns:a16="http://schemas.microsoft.com/office/drawing/2014/main" id="{BC9FE330-DA83-4012-9AB9-4E105B4D0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22112" y="5208423"/>
            <a:ext cx="6172200" cy="144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47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5" descr="Soup.py - PythonGraphDB - Visual Studio Code">
            <a:extLst>
              <a:ext uri="{FF2B5EF4-FFF2-40B4-BE49-F238E27FC236}">
                <a16:creationId xmlns:a16="http://schemas.microsoft.com/office/drawing/2014/main" id="{5FD7E6C4-9149-4F4C-AC9C-4EA2EEDA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672" y="1568072"/>
            <a:ext cx="6283458" cy="3721856"/>
          </a:xfrm>
          <a:prstGeom prst="rect">
            <a:avLst/>
          </a:prstGeom>
        </p:spPr>
      </p:pic>
      <p:pic>
        <p:nvPicPr>
          <p:cNvPr id="3" name="Picture Placeholder 5" descr="D:\UPES\Semester 1 2022\Online Python Training\PythonDevWork\PythonSkillDev\PythonGraphDB\Test.html - Notepad++">
            <a:extLst>
              <a:ext uri="{FF2B5EF4-FFF2-40B4-BE49-F238E27FC236}">
                <a16:creationId xmlns:a16="http://schemas.microsoft.com/office/drawing/2014/main" id="{AB9E5082-B40E-4454-8A15-59C4AA62A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24130" y="1300228"/>
            <a:ext cx="5460491" cy="425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03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7B8478-34E0-4007-982F-C9AA04455483}"/>
              </a:ext>
            </a:extLst>
          </p:cNvPr>
          <p:cNvSpPr txBox="1"/>
          <p:nvPr/>
        </p:nvSpPr>
        <p:spPr>
          <a:xfrm>
            <a:off x="3048740" y="265275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/>
              <a:t>Extract module: Objective 2</a:t>
            </a:r>
            <a:endParaRPr lang="en-IN" sz="2800" b="1" dirty="0"/>
          </a:p>
        </p:txBody>
      </p:sp>
      <p:pic>
        <p:nvPicPr>
          <p:cNvPr id="3" name="Picture Placeholder 5" descr="● ExtractRepos.py - PythonGraphDB - Visual Studio Code">
            <a:extLst>
              <a:ext uri="{FF2B5EF4-FFF2-40B4-BE49-F238E27FC236}">
                <a16:creationId xmlns:a16="http://schemas.microsoft.com/office/drawing/2014/main" id="{FE2A1DFC-4221-405D-976D-FAF48EEAA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21802" y="1816825"/>
            <a:ext cx="6172200" cy="29435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1CF05A-1988-470D-A5A6-3752C7F48B2B}"/>
              </a:ext>
            </a:extLst>
          </p:cNvPr>
          <p:cNvSpPr txBox="1"/>
          <p:nvPr/>
        </p:nvSpPr>
        <p:spPr>
          <a:xfrm>
            <a:off x="367683" y="1229850"/>
            <a:ext cx="492340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method __</a:t>
            </a:r>
            <a:r>
              <a:rPr lang="en-US" sz="2400" dirty="0" err="1"/>
              <a:t>getUserInfo</a:t>
            </a:r>
            <a:r>
              <a:rPr lang="en-US" sz="2400" dirty="0"/>
              <a:t>(self, </a:t>
            </a:r>
            <a:r>
              <a:rPr lang="en-US" sz="2400" dirty="0" err="1"/>
              <a:t>url</a:t>
            </a:r>
            <a:r>
              <a:rPr lang="en-US" sz="2400" dirty="0"/>
              <a:t>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Uses the select method to search for the repository names.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But in the search string a pattern has been specified.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pattern is used to search for the repository names.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But why???</a:t>
            </a:r>
          </a:p>
        </p:txBody>
      </p:sp>
    </p:spTree>
    <p:extLst>
      <p:ext uri="{BB962C8B-B14F-4D97-AF65-F5344CB8AC3E}">
        <p14:creationId xmlns:p14="http://schemas.microsoft.com/office/powerpoint/2010/main" val="2327120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5" descr="Search · womenwhocode · GitHub — Mozilla Firefox">
            <a:extLst>
              <a:ext uri="{FF2B5EF4-FFF2-40B4-BE49-F238E27FC236}">
                <a16:creationId xmlns:a16="http://schemas.microsoft.com/office/drawing/2014/main" id="{A0D5702F-596D-4F86-8ED2-48304F73D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3152" y="166564"/>
            <a:ext cx="9682903" cy="44343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4B09B7-A8AB-4C9A-AB80-2F648016FFDE}"/>
              </a:ext>
            </a:extLst>
          </p:cNvPr>
          <p:cNvSpPr txBox="1"/>
          <p:nvPr/>
        </p:nvSpPr>
        <p:spPr>
          <a:xfrm>
            <a:off x="372862" y="4888504"/>
            <a:ext cx="111947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If we inspect the HTML source code behind the link “</a:t>
            </a:r>
            <a:r>
              <a:rPr lang="en-US" sz="2400" dirty="0" err="1"/>
              <a:t>WomenWhoCode</a:t>
            </a:r>
            <a:r>
              <a:rPr lang="en-US" sz="2400" dirty="0"/>
              <a:t>/</a:t>
            </a:r>
            <a:r>
              <a:rPr lang="en-US" sz="2400" dirty="0" err="1"/>
              <a:t>WomenWhoCode</a:t>
            </a:r>
            <a:r>
              <a:rPr lang="en-US" sz="2400" dirty="0"/>
              <a:t>”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We can observe that the link in embedded inside the </a:t>
            </a:r>
            <a:r>
              <a:rPr lang="en-US" sz="2400" dirty="0" err="1"/>
              <a:t>ul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li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div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div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a tag. </a:t>
            </a:r>
          </a:p>
        </p:txBody>
      </p:sp>
    </p:spTree>
    <p:extLst>
      <p:ext uri="{BB962C8B-B14F-4D97-AF65-F5344CB8AC3E}">
        <p14:creationId xmlns:p14="http://schemas.microsoft.com/office/powerpoint/2010/main" val="3767054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7B8478-34E0-4007-982F-C9AA04455483}"/>
              </a:ext>
            </a:extLst>
          </p:cNvPr>
          <p:cNvSpPr txBox="1"/>
          <p:nvPr/>
        </p:nvSpPr>
        <p:spPr>
          <a:xfrm>
            <a:off x="3048740" y="265275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/>
              <a:t>Extract module: Objective 2</a:t>
            </a:r>
            <a:endParaRPr lang="en-IN" sz="2800" b="1" dirty="0"/>
          </a:p>
        </p:txBody>
      </p:sp>
      <p:pic>
        <p:nvPicPr>
          <p:cNvPr id="3" name="Picture Placeholder 5" descr="● ExtractRepos.py - PythonGraphDB - Visual Studio Code">
            <a:extLst>
              <a:ext uri="{FF2B5EF4-FFF2-40B4-BE49-F238E27FC236}">
                <a16:creationId xmlns:a16="http://schemas.microsoft.com/office/drawing/2014/main" id="{FE2A1DFC-4221-405D-976D-FAF48EEAA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21802" y="1816825"/>
            <a:ext cx="6172200" cy="29435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1CF05A-1988-470D-A5A6-3752C7F48B2B}"/>
              </a:ext>
            </a:extLst>
          </p:cNvPr>
          <p:cNvSpPr txBox="1"/>
          <p:nvPr/>
        </p:nvSpPr>
        <p:spPr>
          <a:xfrm>
            <a:off x="367683" y="1229850"/>
            <a:ext cx="492340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code here is actually doing the same thing.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dom</a:t>
            </a:r>
            <a:r>
              <a:rPr lang="en-US" sz="2400" dirty="0"/>
              <a:t> variable is used to store all the tags that follow the hierarchy.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Then we are iterating over the </a:t>
            </a:r>
            <a:r>
              <a:rPr lang="en-US" sz="2400" dirty="0" err="1"/>
              <a:t>all_repo</a:t>
            </a:r>
            <a:r>
              <a:rPr lang="en-US" sz="2400" dirty="0"/>
              <a:t> variable which holds a list.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We are only interested in finding the contents associated with the </a:t>
            </a:r>
            <a:r>
              <a:rPr lang="en-US" sz="2400" dirty="0" err="1"/>
              <a:t>href</a:t>
            </a:r>
            <a:r>
              <a:rPr lang="en-US" sz="2400" dirty="0"/>
              <a:t> attribute. </a:t>
            </a:r>
          </a:p>
        </p:txBody>
      </p:sp>
    </p:spTree>
    <p:extLst>
      <p:ext uri="{BB962C8B-B14F-4D97-AF65-F5344CB8AC3E}">
        <p14:creationId xmlns:p14="http://schemas.microsoft.com/office/powerpoint/2010/main" val="3919116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10177-948F-4BA8-93B0-A0316664D53A}"/>
              </a:ext>
            </a:extLst>
          </p:cNvPr>
          <p:cNvSpPr txBox="1"/>
          <p:nvPr/>
        </p:nvSpPr>
        <p:spPr>
          <a:xfrm>
            <a:off x="2119174" y="362929"/>
            <a:ext cx="79536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 err="1"/>
              <a:t>Randint</a:t>
            </a:r>
            <a:r>
              <a:rPr lang="en-US" sz="2800" b="1" dirty="0"/>
              <a:t> function and logic to extract all pages</a:t>
            </a:r>
            <a:endParaRPr lang="en-IN" sz="2800" b="1" dirty="0"/>
          </a:p>
        </p:txBody>
      </p:sp>
      <p:pic>
        <p:nvPicPr>
          <p:cNvPr id="3" name="Picture Placeholder 5" descr="ExtractRepos.py - PythonGraphDB - Visual Studio Code">
            <a:extLst>
              <a:ext uri="{FF2B5EF4-FFF2-40B4-BE49-F238E27FC236}">
                <a16:creationId xmlns:a16="http://schemas.microsoft.com/office/drawing/2014/main" id="{143F6333-1F38-451D-8458-8528972E1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76151" y="2342584"/>
            <a:ext cx="6172200" cy="2172831"/>
          </a:xfrm>
          <a:prstGeom prst="rect">
            <a:avLst/>
          </a:prstGeom>
        </p:spPr>
      </p:pic>
      <p:pic>
        <p:nvPicPr>
          <p:cNvPr id="4" name="Picture Placeholder 5" descr="Search · womenwhocode · GitHub — Mozilla Firefox">
            <a:extLst>
              <a:ext uri="{FF2B5EF4-FFF2-40B4-BE49-F238E27FC236}">
                <a16:creationId xmlns:a16="http://schemas.microsoft.com/office/drawing/2014/main" id="{171C4172-DC09-4125-A6D3-93260034B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552" y="1961899"/>
            <a:ext cx="5065647" cy="293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52B34D-17B4-4AF0-8FE9-C509664442D3}"/>
              </a:ext>
            </a:extLst>
          </p:cNvPr>
          <p:cNvSpPr txBox="1"/>
          <p:nvPr/>
        </p:nvSpPr>
        <p:spPr>
          <a:xfrm>
            <a:off x="1427824" y="5483725"/>
            <a:ext cx="99888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There exist multiple pages containing information about various repositories.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62357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5" descr="ExtractRepos.py - PythonGraphDB - Visual Studio Code">
            <a:extLst>
              <a:ext uri="{FF2B5EF4-FFF2-40B4-BE49-F238E27FC236}">
                <a16:creationId xmlns:a16="http://schemas.microsoft.com/office/drawing/2014/main" id="{85AE99FB-6265-4463-BF6A-1C38683EC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9247" y="1118942"/>
            <a:ext cx="6172200" cy="1836787"/>
          </a:xfrm>
          <a:prstGeom prst="rect">
            <a:avLst/>
          </a:prstGeom>
        </p:spPr>
      </p:pic>
      <p:pic>
        <p:nvPicPr>
          <p:cNvPr id="3" name="Picture Placeholder 5" descr="ExtractRepos.py - PythonGraphDB - Visual Studio Code">
            <a:extLst>
              <a:ext uri="{FF2B5EF4-FFF2-40B4-BE49-F238E27FC236}">
                <a16:creationId xmlns:a16="http://schemas.microsoft.com/office/drawing/2014/main" id="{6FF0B4A3-7664-4752-8C2E-518FE171B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0066" y="4432176"/>
            <a:ext cx="4520105" cy="1838563"/>
          </a:xfrm>
          <a:prstGeom prst="rect">
            <a:avLst/>
          </a:prstGeom>
        </p:spPr>
      </p:pic>
      <p:pic>
        <p:nvPicPr>
          <p:cNvPr id="4" name="Picture Placeholder 5" descr="ExtractRepos.py - PythonGraphDB - Visual Studio Code">
            <a:extLst>
              <a:ext uri="{FF2B5EF4-FFF2-40B4-BE49-F238E27FC236}">
                <a16:creationId xmlns:a16="http://schemas.microsoft.com/office/drawing/2014/main" id="{6DC79A88-9434-4122-9467-2798895FDA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49013" y="2750957"/>
            <a:ext cx="6172200" cy="21728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70E4FF-AF00-4DF1-A9B6-A6E28ADB6106}"/>
              </a:ext>
            </a:extLst>
          </p:cNvPr>
          <p:cNvSpPr txBox="1"/>
          <p:nvPr/>
        </p:nvSpPr>
        <p:spPr>
          <a:xfrm>
            <a:off x="2119174" y="362929"/>
            <a:ext cx="79536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 err="1"/>
              <a:t>Randint</a:t>
            </a:r>
            <a:r>
              <a:rPr lang="en-US" sz="2800" b="1" dirty="0"/>
              <a:t> function and logic to extract all pages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0173567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27F246-AE9A-46AA-8317-16083A85F705}"/>
              </a:ext>
            </a:extLst>
          </p:cNvPr>
          <p:cNvSpPr txBox="1"/>
          <p:nvPr/>
        </p:nvSpPr>
        <p:spPr>
          <a:xfrm>
            <a:off x="2119174" y="362929"/>
            <a:ext cx="79536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 err="1"/>
              <a:t>Randint</a:t>
            </a:r>
            <a:r>
              <a:rPr lang="en-US" sz="2800" b="1" dirty="0"/>
              <a:t> function and logic to extract all pages</a:t>
            </a:r>
            <a:endParaRPr lang="en-IN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00331E-898B-4F0B-A8EF-7492D9932E25}"/>
              </a:ext>
            </a:extLst>
          </p:cNvPr>
          <p:cNvSpPr txBox="1"/>
          <p:nvPr/>
        </p:nvSpPr>
        <p:spPr>
          <a:xfrm>
            <a:off x="335872" y="1249076"/>
            <a:ext cx="478358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We need to put an interrupt while scraping data from multiple webpages on GitHub.</a:t>
            </a:r>
          </a:p>
          <a:p>
            <a:endParaRPr lang="en-US" sz="2400" dirty="0"/>
          </a:p>
          <a:p>
            <a:r>
              <a:rPr lang="en-US" sz="2400" dirty="0"/>
              <a:t>That is why we need a </a:t>
            </a:r>
            <a:r>
              <a:rPr lang="en-US" sz="2400" dirty="0" err="1"/>
              <a:t>Randint</a:t>
            </a:r>
            <a:r>
              <a:rPr lang="en-US" sz="2400" dirty="0"/>
              <a:t> function.</a:t>
            </a:r>
          </a:p>
          <a:p>
            <a:endParaRPr lang="en-US" sz="2400" dirty="0"/>
          </a:p>
          <a:p>
            <a:r>
              <a:rPr lang="en-US" sz="2400" dirty="0"/>
              <a:t>This function generates a random number between 2 and 8 </a:t>
            </a:r>
          </a:p>
          <a:p>
            <a:endParaRPr lang="en-US" sz="2400" dirty="0"/>
          </a:p>
          <a:p>
            <a:r>
              <a:rPr lang="en-US" sz="2400" dirty="0"/>
              <a:t>The for loop after fetching data from one page holts for a while.</a:t>
            </a:r>
            <a:endParaRPr lang="en-IN" sz="2400" dirty="0"/>
          </a:p>
        </p:txBody>
      </p:sp>
      <p:pic>
        <p:nvPicPr>
          <p:cNvPr id="4" name="Picture Placeholder 5" descr="ExtractRepos.py - PythonGraphDB - Visual Studio Code">
            <a:extLst>
              <a:ext uri="{FF2B5EF4-FFF2-40B4-BE49-F238E27FC236}">
                <a16:creationId xmlns:a16="http://schemas.microsoft.com/office/drawing/2014/main" id="{82877C98-B673-4517-B400-059ED067D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89720" y="2342584"/>
            <a:ext cx="6172200" cy="217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6630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E3E1D4-8DE7-440C-AAE9-7462BD272C50}"/>
              </a:ext>
            </a:extLst>
          </p:cNvPr>
          <p:cNvSpPr txBox="1"/>
          <p:nvPr/>
        </p:nvSpPr>
        <p:spPr>
          <a:xfrm>
            <a:off x="2119174" y="362929"/>
            <a:ext cx="79536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/>
              <a:t>Extract Module: Objective 2 </a:t>
            </a:r>
            <a:r>
              <a:rPr lang="en-US" sz="2800" b="1" dirty="0">
                <a:sym typeface="Wingdings" panose="05000000000000000000" pitchFamily="2" charset="2"/>
              </a:rPr>
              <a:t> Fetch user data</a:t>
            </a:r>
            <a:endParaRPr lang="en-IN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0ED70-E18F-43E8-A579-D0AE95C7D182}"/>
              </a:ext>
            </a:extLst>
          </p:cNvPr>
          <p:cNvSpPr txBox="1"/>
          <p:nvPr/>
        </p:nvSpPr>
        <p:spPr>
          <a:xfrm>
            <a:off x="335872" y="1249076"/>
            <a:ext cx="478358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now wish to fetch user specific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this code we are not looking at the stargazers repository.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are using the same logic for searching the element in the HTML document.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73D1DE-3E08-49C8-B38E-E806821BE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238" y="1230921"/>
            <a:ext cx="5731510" cy="526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8548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DE5517-A705-4563-A869-50830CB45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94" y="783275"/>
            <a:ext cx="11135612" cy="583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0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5" descr="GitHub: Where the world builds software · GitHub — Mozilla Firefox">
            <a:extLst>
              <a:ext uri="{FF2B5EF4-FFF2-40B4-BE49-F238E27FC236}">
                <a16:creationId xmlns:a16="http://schemas.microsoft.com/office/drawing/2014/main" id="{D58D0192-F27C-4F60-90B6-5E221476B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6315" y="132063"/>
            <a:ext cx="9833283" cy="44044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9262B5-FED6-41D9-98C4-9667C03EB77C}"/>
              </a:ext>
            </a:extLst>
          </p:cNvPr>
          <p:cNvSpPr txBox="1"/>
          <p:nvPr/>
        </p:nvSpPr>
        <p:spPr>
          <a:xfrm>
            <a:off x="825623" y="4880044"/>
            <a:ext cx="104578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We can use the “Search GitHub” search bar for searching a theme under which certain repositories are grouped together.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488945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68D061-1F94-4FEA-A201-97F6E619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683" y="1118059"/>
            <a:ext cx="5979473" cy="54918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86A182-9120-4EDD-84FF-881829971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72" y="3865603"/>
            <a:ext cx="4334423" cy="2744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222511-5E85-4C48-9E46-8EE39B64DF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55" y="1356360"/>
            <a:ext cx="4358640" cy="2072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398F47-14E0-41FA-90BC-BB7F5651DCA4}"/>
              </a:ext>
            </a:extLst>
          </p:cNvPr>
          <p:cNvSpPr txBox="1"/>
          <p:nvPr/>
        </p:nvSpPr>
        <p:spPr>
          <a:xfrm>
            <a:off x="2119174" y="362929"/>
            <a:ext cx="79536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/>
              <a:t>Discussion: Let us try to understand the code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8216756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D5FDE4-9024-4BB1-8A35-5F2B07911C0B}"/>
              </a:ext>
            </a:extLst>
          </p:cNvPr>
          <p:cNvSpPr txBox="1"/>
          <p:nvPr/>
        </p:nvSpPr>
        <p:spPr>
          <a:xfrm>
            <a:off x="335872" y="1249076"/>
            <a:ext cx="478358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One thing to observe is that I have created a </a:t>
            </a:r>
            <a:r>
              <a:rPr lang="en-US" sz="2400" dirty="0" err="1"/>
              <a:t>UserInfo</a:t>
            </a:r>
            <a:r>
              <a:rPr lang="en-US" sz="2400" dirty="0"/>
              <a:t> object in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is actually created to organize the data and create a matching entry for user repository, user </a:t>
            </a:r>
            <a:r>
              <a:rPr lang="en-US" sz="2400" dirty="0" err="1"/>
              <a:t>url</a:t>
            </a:r>
            <a:r>
              <a:rPr lang="en-US" sz="2400" dirty="0"/>
              <a:t> and user name.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assists in creating a user defined data type and is used while creating a staging area.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IN" sz="2400" dirty="0"/>
          </a:p>
        </p:txBody>
      </p:sp>
      <p:pic>
        <p:nvPicPr>
          <p:cNvPr id="4" name="Picture Placeholder 5" descr="● ExtractUsers.py - PythonGraphDB - Visual Studio Code">
            <a:extLst>
              <a:ext uri="{FF2B5EF4-FFF2-40B4-BE49-F238E27FC236}">
                <a16:creationId xmlns:a16="http://schemas.microsoft.com/office/drawing/2014/main" id="{4351C327-D942-4F1D-B22F-94B21D943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42776" y="914401"/>
            <a:ext cx="6628349" cy="535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539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26A650-4350-4B57-B0BE-926917BAA62D}"/>
              </a:ext>
            </a:extLst>
          </p:cNvPr>
          <p:cNvSpPr txBox="1"/>
          <p:nvPr/>
        </p:nvSpPr>
        <p:spPr>
          <a:xfrm>
            <a:off x="1429305" y="343555"/>
            <a:ext cx="77139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/>
              <a:t>Extract module: Objective 3 </a:t>
            </a:r>
            <a:r>
              <a:rPr lang="en-US" sz="2400" b="1" dirty="0">
                <a:sym typeface="Wingdings" panose="05000000000000000000" pitchFamily="2" charset="2"/>
              </a:rPr>
              <a:t> Creating a staging area</a:t>
            </a:r>
            <a:endParaRPr lang="en-IN" sz="2400" b="1" dirty="0"/>
          </a:p>
        </p:txBody>
      </p:sp>
      <p:pic>
        <p:nvPicPr>
          <p:cNvPr id="5" name="Picture Placeholder 5" descr="Master.py - PythonGraphDB - Visual Studio Code">
            <a:extLst>
              <a:ext uri="{FF2B5EF4-FFF2-40B4-BE49-F238E27FC236}">
                <a16:creationId xmlns:a16="http://schemas.microsoft.com/office/drawing/2014/main" id="{D8B21A5D-8628-4490-8CE6-AD61CEE62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73281" y="1107038"/>
            <a:ext cx="7045438" cy="2417396"/>
          </a:xfrm>
          <a:prstGeom prst="rect">
            <a:avLst/>
          </a:prstGeom>
        </p:spPr>
      </p:pic>
      <p:pic>
        <p:nvPicPr>
          <p:cNvPr id="6" name="Picture Placeholder 5" descr="Names2 - Excel">
            <a:extLst>
              <a:ext uri="{FF2B5EF4-FFF2-40B4-BE49-F238E27FC236}">
                <a16:creationId xmlns:a16="http://schemas.microsoft.com/office/drawing/2014/main" id="{E6B28FA3-3F99-467B-9F2D-AE9B89029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9486" y="4021584"/>
            <a:ext cx="11293028" cy="209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243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1DCF32-D89B-4336-9BFA-31DF467B56C8}"/>
              </a:ext>
            </a:extLst>
          </p:cNvPr>
          <p:cNvSpPr txBox="1"/>
          <p:nvPr/>
        </p:nvSpPr>
        <p:spPr>
          <a:xfrm>
            <a:off x="335872" y="1249076"/>
            <a:ext cx="1177327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staging area serves as a medium for other processes to interact with the scrapped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By using a staging area we can extract data once and use it over and over again for uploading and formulating a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Especially this can be useful while working on the development of the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our case we use a csv file for staging.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Another advantage of staging area is that we can develop the logic for transform module in some other language such as Java.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DFA538-7A03-4AAF-A3B1-D8111C1BFDE1}"/>
              </a:ext>
            </a:extLst>
          </p:cNvPr>
          <p:cNvSpPr txBox="1"/>
          <p:nvPr/>
        </p:nvSpPr>
        <p:spPr>
          <a:xfrm>
            <a:off x="3142695" y="345945"/>
            <a:ext cx="87260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Why do we need a staging area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7674130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C7C4FF76-174B-471A-977D-1E555B0FA5A0}"/>
              </a:ext>
            </a:extLst>
          </p:cNvPr>
          <p:cNvSpPr txBox="1">
            <a:spLocks/>
          </p:cNvSpPr>
          <p:nvPr/>
        </p:nvSpPr>
        <p:spPr>
          <a:xfrm>
            <a:off x="1429305" y="327658"/>
            <a:ext cx="9294920" cy="5778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Getting started with the Transform module</a:t>
            </a:r>
            <a:endParaRPr lang="en-IN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92D3BE-7B44-4CEF-BDDF-48725C8A87D3}"/>
              </a:ext>
            </a:extLst>
          </p:cNvPr>
          <p:cNvSpPr txBox="1"/>
          <p:nvPr/>
        </p:nvSpPr>
        <p:spPr>
          <a:xfrm>
            <a:off x="1127464" y="1682611"/>
            <a:ext cx="966778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Extract module also has objectives.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To read the data present in the staging area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Creating a database generation script.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In our case we use graph databases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Hence, the transform module is used to generate a graph database creation script.</a:t>
            </a:r>
          </a:p>
          <a:p>
            <a:pPr lvl="1"/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41483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D69A02C3-60E5-4A9A-94FC-D8BDEAC0227F}"/>
              </a:ext>
            </a:extLst>
          </p:cNvPr>
          <p:cNvSpPr txBox="1">
            <a:spLocks/>
          </p:cNvSpPr>
          <p:nvPr/>
        </p:nvSpPr>
        <p:spPr>
          <a:xfrm>
            <a:off x="1429305" y="327658"/>
            <a:ext cx="9294920" cy="5778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A gentle introduction to Graph databases</a:t>
            </a:r>
            <a:endParaRPr lang="en-IN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500F3E-F039-4592-BB54-EABE6A8AFC1F}"/>
              </a:ext>
            </a:extLst>
          </p:cNvPr>
          <p:cNvSpPr txBox="1"/>
          <p:nvPr/>
        </p:nvSpPr>
        <p:spPr>
          <a:xfrm>
            <a:off x="1127464" y="1682611"/>
            <a:ext cx="966778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 graph database stores nodes and relationships instead of tables, or documents.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Data is stored just like you might sketch ideas on a whiteboard.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We live in a connected world, and understanding most domains requires processing rich sets of connections to understand what’s really happening.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Often, we find that the connections between items are as important as the items themselves.</a:t>
            </a:r>
          </a:p>
          <a:p>
            <a:pPr lvl="1"/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9420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A42536-3B29-45A7-8EDD-ABBE76BA7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800" y="1159716"/>
            <a:ext cx="6535192" cy="53571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CFE0CC-DA95-485B-9520-E242D4A52BDF}"/>
              </a:ext>
            </a:extLst>
          </p:cNvPr>
          <p:cNvSpPr txBox="1"/>
          <p:nvPr/>
        </p:nvSpPr>
        <p:spPr>
          <a:xfrm>
            <a:off x="310718" y="1682611"/>
            <a:ext cx="378188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 graph database stores nodes and relationships.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Nodes and relationships store information as key-value pairs.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data model is called as the property graph data model.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16966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9C103353-CFCA-45E7-BCA1-85DA3879CB7A}"/>
              </a:ext>
            </a:extLst>
          </p:cNvPr>
          <p:cNvSpPr txBox="1">
            <a:spLocks/>
          </p:cNvSpPr>
          <p:nvPr/>
        </p:nvSpPr>
        <p:spPr>
          <a:xfrm>
            <a:off x="1429305" y="327658"/>
            <a:ext cx="9294920" cy="5778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Cypher Query Language</a:t>
            </a:r>
            <a:endParaRPr lang="en-IN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46476-9721-43AE-B9D9-6653E9D14468}"/>
              </a:ext>
            </a:extLst>
          </p:cNvPr>
          <p:cNvSpPr txBox="1"/>
          <p:nvPr/>
        </p:nvSpPr>
        <p:spPr>
          <a:xfrm>
            <a:off x="310718" y="1682611"/>
            <a:ext cx="1126576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Cypher is Neo4j’s graph query language that lets you retrieve data from the graph.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It is like SQL for graphs, and was inspired by SQL so it lets you focus on what data you want out of the graph (not how to go get it).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It is the easiest graph language to learn by far because of its similarity to other languages, and intuitiveness.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Cypher is unique because it provides a visual way of matching patterns and relationships.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Cypher uses ASCII art (:nodes)-[:relationships]-&gt;(:</a:t>
            </a:r>
            <a:r>
              <a:rPr lang="en-US" sz="2400" dirty="0" err="1"/>
              <a:t>other_nodes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24037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5" descr="Cypher Query Language - Developer Guides — Mozilla Firefox">
            <a:extLst>
              <a:ext uri="{FF2B5EF4-FFF2-40B4-BE49-F238E27FC236}">
                <a16:creationId xmlns:a16="http://schemas.microsoft.com/office/drawing/2014/main" id="{2AC29CDE-487A-4CB0-AD82-2E2195645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6177" y="1640257"/>
            <a:ext cx="11119646" cy="48736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9623E9A-83DE-4D16-8AE6-5D8552D35A27}"/>
              </a:ext>
            </a:extLst>
          </p:cNvPr>
          <p:cNvSpPr txBox="1">
            <a:spLocks/>
          </p:cNvSpPr>
          <p:nvPr/>
        </p:nvSpPr>
        <p:spPr>
          <a:xfrm>
            <a:off x="1429305" y="327658"/>
            <a:ext cx="9294920" cy="5778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Cypher Query Language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820136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6FAB99FA-BB22-4F36-A442-14AA1BDB19EA}"/>
              </a:ext>
            </a:extLst>
          </p:cNvPr>
          <p:cNvSpPr txBox="1">
            <a:spLocks/>
          </p:cNvSpPr>
          <p:nvPr/>
        </p:nvSpPr>
        <p:spPr>
          <a:xfrm>
            <a:off x="1429305" y="327658"/>
            <a:ext cx="9294920" cy="5778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Cypher Query Language</a:t>
            </a:r>
            <a:endParaRPr lang="en-IN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3E3035-C265-47D7-94B3-3836DA876794}"/>
              </a:ext>
            </a:extLst>
          </p:cNvPr>
          <p:cNvSpPr txBox="1"/>
          <p:nvPr/>
        </p:nvSpPr>
        <p:spPr>
          <a:xfrm>
            <a:off x="781235" y="3569607"/>
            <a:ext cx="112213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As users we specify patterns.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Patterns are graphs that are specified by a user for extracting data from a graph database.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We can specify the following pattern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Match (</a:t>
            </a:r>
            <a:r>
              <a:rPr lang="en-US" sz="2400" dirty="0" err="1"/>
              <a:t>You:PERSON</a:t>
            </a:r>
            <a:r>
              <a:rPr lang="en-US" sz="2400" dirty="0"/>
              <a:t>)-[:ARE_LEARNING]-&gt;(</a:t>
            </a:r>
            <a:r>
              <a:rPr lang="en-US" sz="2400" dirty="0" err="1"/>
              <a:t>Cypher:LANGUAGE</a:t>
            </a:r>
            <a:r>
              <a:rPr lang="en-US" sz="24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Placeholder 5" descr="Cypher Query Language - Developer Guides — Mozilla Firefox">
            <a:extLst>
              <a:ext uri="{FF2B5EF4-FFF2-40B4-BE49-F238E27FC236}">
                <a16:creationId xmlns:a16="http://schemas.microsoft.com/office/drawing/2014/main" id="{E8BF6524-A541-4B68-9ECE-D07FE2B7F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94590" y="1412945"/>
            <a:ext cx="6172200" cy="17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5" descr="Search · womenwhocode · GitHub — Mozilla Firefox">
            <a:extLst>
              <a:ext uri="{FF2B5EF4-FFF2-40B4-BE49-F238E27FC236}">
                <a16:creationId xmlns:a16="http://schemas.microsoft.com/office/drawing/2014/main" id="{94D9264B-5883-4226-816D-EB126F7E75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7401" y="108000"/>
            <a:ext cx="9279562" cy="51553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B7AEEE-A6BA-49E1-82C8-6BFAFAB23CFE}"/>
              </a:ext>
            </a:extLst>
          </p:cNvPr>
          <p:cNvSpPr txBox="1"/>
          <p:nvPr/>
        </p:nvSpPr>
        <p:spPr>
          <a:xfrm>
            <a:off x="867052" y="5377194"/>
            <a:ext cx="104578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Searching for a theme “</a:t>
            </a:r>
            <a:r>
              <a:rPr lang="en-US" sz="2800" dirty="0" err="1"/>
              <a:t>womenwhocode</a:t>
            </a:r>
            <a:r>
              <a:rPr lang="en-US" sz="2800" dirty="0"/>
              <a:t>” gives us a total of 163 repositories.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241398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5" descr="neo4j@neo4j://localhost:7687/neo4j - Neo4j Browser — Mozilla Firefox">
            <a:extLst>
              <a:ext uri="{FF2B5EF4-FFF2-40B4-BE49-F238E27FC236}">
                <a16:creationId xmlns:a16="http://schemas.microsoft.com/office/drawing/2014/main" id="{D69E69DB-3BB3-4586-966C-CD63EF958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2219" y="1166304"/>
            <a:ext cx="9027562" cy="5538137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33CEF8B-953F-4327-BB21-4B01146490A5}"/>
              </a:ext>
            </a:extLst>
          </p:cNvPr>
          <p:cNvSpPr txBox="1">
            <a:spLocks/>
          </p:cNvSpPr>
          <p:nvPr/>
        </p:nvSpPr>
        <p:spPr>
          <a:xfrm>
            <a:off x="399495" y="469700"/>
            <a:ext cx="11792505" cy="5778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Cypher Query Language: Creating a Movie Database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335597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7FBEB921-DBBF-49BA-8FD4-31DAF6F7BBAE}"/>
              </a:ext>
            </a:extLst>
          </p:cNvPr>
          <p:cNvSpPr txBox="1">
            <a:spLocks/>
          </p:cNvSpPr>
          <p:nvPr/>
        </p:nvSpPr>
        <p:spPr>
          <a:xfrm>
            <a:off x="399495" y="469700"/>
            <a:ext cx="11792505" cy="5778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Transform module: Creating a database creation script</a:t>
            </a:r>
            <a:endParaRPr lang="en-IN" sz="4000" b="1" dirty="0"/>
          </a:p>
        </p:txBody>
      </p:sp>
      <p:pic>
        <p:nvPicPr>
          <p:cNvPr id="3" name="Picture Placeholder 5" descr="Transform.py - PythonGraphDB - Visual Studio Code">
            <a:extLst>
              <a:ext uri="{FF2B5EF4-FFF2-40B4-BE49-F238E27FC236}">
                <a16:creationId xmlns:a16="http://schemas.microsoft.com/office/drawing/2014/main" id="{4A838D6A-0073-4CE6-97A3-DE356AF67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80793" y="1362457"/>
            <a:ext cx="10041339" cy="531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6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5" descr="GitHub - WomenWhoCode/WomenWhoCode: Bring the WWCode experience mobile. — Mozilla Firefox">
            <a:extLst>
              <a:ext uri="{FF2B5EF4-FFF2-40B4-BE49-F238E27FC236}">
                <a16:creationId xmlns:a16="http://schemas.microsoft.com/office/drawing/2014/main" id="{146AE8FE-7747-4541-9CAB-1F5D30E29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93907" y="2189811"/>
            <a:ext cx="6172200" cy="16124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3F419D-D332-45E7-9FDB-5101CA19C962}"/>
              </a:ext>
            </a:extLst>
          </p:cNvPr>
          <p:cNvSpPr txBox="1"/>
          <p:nvPr/>
        </p:nvSpPr>
        <p:spPr>
          <a:xfrm>
            <a:off x="361025" y="885093"/>
            <a:ext cx="394464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 the sake of simplicity we want to find out only the last person that committed to the project.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As shown in the image we know that person is </a:t>
            </a:r>
            <a:r>
              <a:rPr lang="en-US" sz="2800" dirty="0" err="1"/>
              <a:t>zassmin</a:t>
            </a:r>
            <a:r>
              <a:rPr lang="en-US" sz="2800" dirty="0"/>
              <a:t>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23321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9069C5-437B-4C22-8A17-3221E77EA22C}"/>
              </a:ext>
            </a:extLst>
          </p:cNvPr>
          <p:cNvSpPr txBox="1"/>
          <p:nvPr/>
        </p:nvSpPr>
        <p:spPr>
          <a:xfrm>
            <a:off x="1562470" y="1362145"/>
            <a:ext cx="923277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As a user who is using the GitHub website.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We can observe that the webpage are linked to one another.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 user can navigate to different pages by clicking on the hyperlinks.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Intuitively we can think of these pages having some relationships to each other.</a:t>
            </a:r>
          </a:p>
        </p:txBody>
      </p:sp>
    </p:spTree>
    <p:extLst>
      <p:ext uri="{BB962C8B-B14F-4D97-AF65-F5344CB8AC3E}">
        <p14:creationId xmlns:p14="http://schemas.microsoft.com/office/powerpoint/2010/main" val="1917366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5" descr="Search · womenwhocode · GitHub — Mozilla Firefox">
            <a:extLst>
              <a:ext uri="{FF2B5EF4-FFF2-40B4-BE49-F238E27FC236}">
                <a16:creationId xmlns:a16="http://schemas.microsoft.com/office/drawing/2014/main" id="{2AFAB102-1D70-4ED8-9B2F-CFF89A8F5E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431161" y="1713297"/>
            <a:ext cx="5614524" cy="3119181"/>
          </a:xfrm>
          <a:prstGeom prst="rect">
            <a:avLst/>
          </a:prstGeom>
        </p:spPr>
      </p:pic>
      <p:pic>
        <p:nvPicPr>
          <p:cNvPr id="3" name="Picture Placeholder 5" descr="GitHub: Where the world builds software · GitHub — Mozilla Firefox">
            <a:extLst>
              <a:ext uri="{FF2B5EF4-FFF2-40B4-BE49-F238E27FC236}">
                <a16:creationId xmlns:a16="http://schemas.microsoft.com/office/drawing/2014/main" id="{9224AD1D-FC33-4974-8E13-0D5F54C73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6315" y="132063"/>
            <a:ext cx="5215173" cy="2335929"/>
          </a:xfrm>
          <a:prstGeom prst="rect">
            <a:avLst/>
          </a:prstGeom>
        </p:spPr>
      </p:pic>
      <p:pic>
        <p:nvPicPr>
          <p:cNvPr id="4" name="Picture Placeholder 5" descr="GitHub - WomenWhoCode/WomenWhoCode: Bring the WWCode experience mobile. — Mozilla Firefox">
            <a:extLst>
              <a:ext uri="{FF2B5EF4-FFF2-40B4-BE49-F238E27FC236}">
                <a16:creationId xmlns:a16="http://schemas.microsoft.com/office/drawing/2014/main" id="{3AF8808E-ADE2-43A7-BC44-0D3E529751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3837" y="4790969"/>
            <a:ext cx="6172200" cy="161242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811530B-4EC4-44EA-B1B7-9DF29847F49D}"/>
              </a:ext>
            </a:extLst>
          </p:cNvPr>
          <p:cNvCxnSpPr>
            <a:cxnSpLocks/>
            <a:stCxn id="4" idx="0"/>
            <a:endCxn id="2" idx="1"/>
          </p:cNvCxnSpPr>
          <p:nvPr/>
        </p:nvCxnSpPr>
        <p:spPr>
          <a:xfrm flipV="1">
            <a:off x="3359937" y="3272888"/>
            <a:ext cx="3071224" cy="151808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A29D2D-FCD0-4AAC-97CE-5FEC77C8586D}"/>
              </a:ext>
            </a:extLst>
          </p:cNvPr>
          <p:cNvCxnSpPr>
            <a:stCxn id="2" idx="1"/>
            <a:endCxn id="3" idx="2"/>
          </p:cNvCxnSpPr>
          <p:nvPr/>
        </p:nvCxnSpPr>
        <p:spPr>
          <a:xfrm flipH="1" flipV="1">
            <a:off x="2753902" y="2467992"/>
            <a:ext cx="3677259" cy="80489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FCDB8F4-DC90-4D05-A720-0FD24977E78F}"/>
              </a:ext>
            </a:extLst>
          </p:cNvPr>
          <p:cNvSpPr txBox="1"/>
          <p:nvPr/>
        </p:nvSpPr>
        <p:spPr>
          <a:xfrm>
            <a:off x="2503217" y="4077784"/>
            <a:ext cx="2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Contributes to</a:t>
            </a:r>
            <a:endParaRPr lang="en-IN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D20E79-0B58-45C9-83DF-045B3BF84F82}"/>
              </a:ext>
            </a:extLst>
          </p:cNvPr>
          <p:cNvSpPr txBox="1"/>
          <p:nvPr/>
        </p:nvSpPr>
        <p:spPr>
          <a:xfrm>
            <a:off x="3869698" y="2993875"/>
            <a:ext cx="1180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Is part of</a:t>
            </a:r>
            <a:endParaRPr lang="en-IN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EBBEEC-C732-4570-BED5-4F39B60DC056}"/>
              </a:ext>
            </a:extLst>
          </p:cNvPr>
          <p:cNvSpPr txBox="1"/>
          <p:nvPr/>
        </p:nvSpPr>
        <p:spPr>
          <a:xfrm>
            <a:off x="6304340" y="6034065"/>
            <a:ext cx="744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USER</a:t>
            </a:r>
            <a:endParaRPr lang="en-IN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3B6430-8D0B-4765-BAFD-D33BFF906F6A}"/>
              </a:ext>
            </a:extLst>
          </p:cNvPr>
          <p:cNvSpPr txBox="1"/>
          <p:nvPr/>
        </p:nvSpPr>
        <p:spPr>
          <a:xfrm>
            <a:off x="8726749" y="1300027"/>
            <a:ext cx="1883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REPOSITORY</a:t>
            </a:r>
            <a:endParaRPr lang="en-IN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94FD4F-868D-4D4F-B819-C621EEFB083B}"/>
              </a:ext>
            </a:extLst>
          </p:cNvPr>
          <p:cNvSpPr txBox="1"/>
          <p:nvPr/>
        </p:nvSpPr>
        <p:spPr>
          <a:xfrm>
            <a:off x="273837" y="2467992"/>
            <a:ext cx="1883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THEME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84583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0E22DC-7F38-4433-9829-7D2AC735B58F}"/>
              </a:ext>
            </a:extLst>
          </p:cNvPr>
          <p:cNvSpPr txBox="1"/>
          <p:nvPr/>
        </p:nvSpPr>
        <p:spPr>
          <a:xfrm>
            <a:off x="1393794" y="1353326"/>
            <a:ext cx="940441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this project we wish to obtain this data from the GitHub website.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Convert this data in a machine readable format.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Model this data as a graph database.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Why a graph database.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Why graphs!!!!</a:t>
            </a:r>
          </a:p>
          <a:p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CFEBF-27CD-48C3-95F0-292B782861AE}"/>
              </a:ext>
            </a:extLst>
          </p:cNvPr>
          <p:cNvSpPr txBox="1"/>
          <p:nvPr/>
        </p:nvSpPr>
        <p:spPr>
          <a:xfrm>
            <a:off x="2968840" y="290291"/>
            <a:ext cx="67166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Project objectives revisited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458816744"/>
      </p:ext>
    </p:extLst>
  </p:cSld>
  <p:clrMapOvr>
    <a:masterClrMapping/>
  </p:clrMapOvr>
</p:sld>
</file>

<file path=ppt/theme/theme1.xml><?xml version="1.0" encoding="utf-8"?>
<a:theme xmlns:a="http://schemas.openxmlformats.org/drawingml/2006/main" name="UPES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PES Theme" id="{E6C955BB-78AD-4487-BD58-C034172130C1}" vid="{C7F65C73-8D50-4F93-BC91-0B304E5948C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GithubNeo4j</Template>
  <TotalTime>314</TotalTime>
  <Words>2048</Words>
  <Application>Microsoft Office PowerPoint</Application>
  <PresentationFormat>Widescreen</PresentationFormat>
  <Paragraphs>225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UPES Theme</vt:lpstr>
      <vt:lpstr>Scrapping GitHub website data and knowledge graph creation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Scrapping GitHub website data and knowledge graph creation</dc:title>
  <dc:creator>chandan202.alive@hotmail.com</dc:creator>
  <cp:lastModifiedBy>chandan202.alive@hotmail.com</cp:lastModifiedBy>
  <cp:revision>202</cp:revision>
  <dcterms:created xsi:type="dcterms:W3CDTF">2022-03-21T06:33:49Z</dcterms:created>
  <dcterms:modified xsi:type="dcterms:W3CDTF">2022-03-21T11:48:10Z</dcterms:modified>
</cp:coreProperties>
</file>