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4" r:id="rId3"/>
    <p:sldId id="264" r:id="rId4"/>
    <p:sldId id="265" r:id="rId5"/>
    <p:sldId id="266" r:id="rId6"/>
    <p:sldId id="267" r:id="rId7"/>
    <p:sldId id="268" r:id="rId8"/>
    <p:sldId id="262" r:id="rId9"/>
    <p:sldId id="273" r:id="rId10"/>
    <p:sldId id="261" r:id="rId11"/>
    <p:sldId id="277" r:id="rId12"/>
    <p:sldId id="276" r:id="rId13"/>
    <p:sldId id="260" r:id="rId14"/>
    <p:sldId id="269" r:id="rId15"/>
    <p:sldId id="270" r:id="rId16"/>
    <p:sldId id="272" r:id="rId17"/>
    <p:sldId id="263" r:id="rId18"/>
    <p:sldId id="259" r:id="rId19"/>
    <p:sldId id="27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B29CD-FE33-410E-852C-C6E384952C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B57075-0F24-41A4-908F-DFDAFAF66F1D}">
      <dgm:prSet custT="1"/>
      <dgm:spPr/>
      <dgm:t>
        <a:bodyPr/>
        <a:lstStyle/>
        <a:p>
          <a:r>
            <a:rPr lang="en-US" sz="3200" dirty="0"/>
            <a:t>Classes are </a:t>
          </a:r>
          <a:r>
            <a:rPr lang="en-US" sz="3200" b="1" u="sng" dirty="0"/>
            <a:t>user defined data types</a:t>
          </a:r>
          <a:endParaRPr lang="en-IN" sz="3200" b="1" u="sng" dirty="0"/>
        </a:p>
      </dgm:t>
    </dgm:pt>
    <dgm:pt modelId="{1B4641F7-0EA2-4894-BF4A-D383A396D5AE}" type="parTrans" cxnId="{E28DB5E4-CBB0-4599-8D4C-2DCDE305550D}">
      <dgm:prSet/>
      <dgm:spPr/>
      <dgm:t>
        <a:bodyPr/>
        <a:lstStyle/>
        <a:p>
          <a:endParaRPr lang="en-IN"/>
        </a:p>
      </dgm:t>
    </dgm:pt>
    <dgm:pt modelId="{B0F45C1B-58EB-4C17-87BD-83729CE02EDA}" type="sibTrans" cxnId="{E28DB5E4-CBB0-4599-8D4C-2DCDE305550D}">
      <dgm:prSet/>
      <dgm:spPr/>
      <dgm:t>
        <a:bodyPr/>
        <a:lstStyle/>
        <a:p>
          <a:endParaRPr lang="en-IN"/>
        </a:p>
      </dgm:t>
    </dgm:pt>
    <dgm:pt modelId="{1601725C-123D-453B-B429-053AD24231F3}">
      <dgm:prSet/>
      <dgm:spPr/>
      <dgm:t>
        <a:bodyPr/>
        <a:lstStyle/>
        <a:p>
          <a:r>
            <a:rPr lang="en-US"/>
            <a:t>Containers for storing data</a:t>
          </a:r>
          <a:endParaRPr lang="en-IN"/>
        </a:p>
      </dgm:t>
    </dgm:pt>
    <dgm:pt modelId="{3DBA3D9A-F128-4395-900A-E50D556A6F46}" type="parTrans" cxnId="{734DDAAD-8429-41B6-9CE2-4CAC034CE241}">
      <dgm:prSet/>
      <dgm:spPr/>
      <dgm:t>
        <a:bodyPr/>
        <a:lstStyle/>
        <a:p>
          <a:endParaRPr lang="en-IN"/>
        </a:p>
      </dgm:t>
    </dgm:pt>
    <dgm:pt modelId="{411872FC-579B-4D6B-B643-7E196D38FE7C}" type="sibTrans" cxnId="{734DDAAD-8429-41B6-9CE2-4CAC034CE241}">
      <dgm:prSet/>
      <dgm:spPr/>
      <dgm:t>
        <a:bodyPr/>
        <a:lstStyle/>
        <a:p>
          <a:endParaRPr lang="en-IN"/>
        </a:p>
      </dgm:t>
    </dgm:pt>
    <dgm:pt modelId="{01A920F6-9289-4090-9A1D-FFB6EB13F76A}">
      <dgm:prSet/>
      <dgm:spPr/>
      <dgm:t>
        <a:bodyPr/>
        <a:lstStyle/>
        <a:p>
          <a:r>
            <a:rPr lang="en-US" dirty="0"/>
            <a:t>User (Programmer) can define them</a:t>
          </a:r>
          <a:endParaRPr lang="en-IN" dirty="0"/>
        </a:p>
      </dgm:t>
    </dgm:pt>
    <dgm:pt modelId="{C6CF5089-6A5B-433D-915D-7123D6909125}" type="parTrans" cxnId="{D11EF683-91FB-42F0-9947-C90C3B30E6D1}">
      <dgm:prSet/>
      <dgm:spPr/>
      <dgm:t>
        <a:bodyPr/>
        <a:lstStyle/>
        <a:p>
          <a:endParaRPr lang="en-IN"/>
        </a:p>
      </dgm:t>
    </dgm:pt>
    <dgm:pt modelId="{895B90C7-1AE2-4B2B-95F8-3DFA286A4FC1}" type="sibTrans" cxnId="{D11EF683-91FB-42F0-9947-C90C3B30E6D1}">
      <dgm:prSet/>
      <dgm:spPr/>
      <dgm:t>
        <a:bodyPr/>
        <a:lstStyle/>
        <a:p>
          <a:endParaRPr lang="en-IN"/>
        </a:p>
      </dgm:t>
    </dgm:pt>
    <dgm:pt modelId="{CF0FB492-3588-4902-8FB4-3FED321C6C18}">
      <dgm:prSet custT="1"/>
      <dgm:spPr/>
      <dgm:t>
        <a:bodyPr/>
        <a:lstStyle/>
        <a:p>
          <a:r>
            <a:rPr lang="en-US" sz="3200" dirty="0"/>
            <a:t>Classes and Objects</a:t>
          </a:r>
          <a:endParaRPr lang="en-IN" sz="3200" dirty="0"/>
        </a:p>
      </dgm:t>
    </dgm:pt>
    <dgm:pt modelId="{A39B2EC1-3ACC-4E66-94A4-A4F3F2F3F4CF}" type="parTrans" cxnId="{A5158D1B-E259-4EAF-A631-D85CF1B9A25B}">
      <dgm:prSet/>
      <dgm:spPr/>
      <dgm:t>
        <a:bodyPr/>
        <a:lstStyle/>
        <a:p>
          <a:endParaRPr lang="en-IN"/>
        </a:p>
      </dgm:t>
    </dgm:pt>
    <dgm:pt modelId="{49094B2F-7BC8-45A9-BD18-D4CF4FB02B67}" type="sibTrans" cxnId="{A5158D1B-E259-4EAF-A631-D85CF1B9A25B}">
      <dgm:prSet/>
      <dgm:spPr/>
      <dgm:t>
        <a:bodyPr/>
        <a:lstStyle/>
        <a:p>
          <a:endParaRPr lang="en-IN"/>
        </a:p>
      </dgm:t>
    </dgm:pt>
    <dgm:pt modelId="{E213479F-F72E-4D91-AF50-B973CB7E13AA}">
      <dgm:prSet/>
      <dgm:spPr/>
      <dgm:t>
        <a:bodyPr/>
        <a:lstStyle/>
        <a:p>
          <a:r>
            <a:rPr lang="en-US" dirty="0"/>
            <a:t>Classes are blueprints</a:t>
          </a:r>
          <a:endParaRPr lang="en-IN" dirty="0"/>
        </a:p>
      </dgm:t>
    </dgm:pt>
    <dgm:pt modelId="{EC130F6A-BF8B-4C27-8EEB-62573E55C24F}" type="parTrans" cxnId="{2BFFE66A-611F-4F77-BEBA-62E3377BA422}">
      <dgm:prSet/>
      <dgm:spPr/>
      <dgm:t>
        <a:bodyPr/>
        <a:lstStyle/>
        <a:p>
          <a:endParaRPr lang="en-IN"/>
        </a:p>
      </dgm:t>
    </dgm:pt>
    <dgm:pt modelId="{2AC3A4B3-8180-4267-948D-01416E40CCB6}" type="sibTrans" cxnId="{2BFFE66A-611F-4F77-BEBA-62E3377BA422}">
      <dgm:prSet/>
      <dgm:spPr/>
      <dgm:t>
        <a:bodyPr/>
        <a:lstStyle/>
        <a:p>
          <a:endParaRPr lang="en-IN"/>
        </a:p>
      </dgm:t>
    </dgm:pt>
    <dgm:pt modelId="{C8F92D98-CF9B-4DEE-AA88-38E73750077A}">
      <dgm:prSet/>
      <dgm:spPr/>
      <dgm:t>
        <a:bodyPr/>
        <a:lstStyle/>
        <a:p>
          <a:r>
            <a:rPr lang="en-US" dirty="0"/>
            <a:t>Objects are realization of those blue prints</a:t>
          </a:r>
          <a:endParaRPr lang="en-IN" dirty="0"/>
        </a:p>
      </dgm:t>
    </dgm:pt>
    <dgm:pt modelId="{2C9FDBF0-F92E-423C-8FD9-0A68F044233C}" type="parTrans" cxnId="{1231C62A-8447-45CD-8392-F3F61094786D}">
      <dgm:prSet/>
      <dgm:spPr/>
      <dgm:t>
        <a:bodyPr/>
        <a:lstStyle/>
        <a:p>
          <a:endParaRPr lang="en-IN"/>
        </a:p>
      </dgm:t>
    </dgm:pt>
    <dgm:pt modelId="{44E09127-DD82-42AC-A6CC-6CAAF761F467}" type="sibTrans" cxnId="{1231C62A-8447-45CD-8392-F3F61094786D}">
      <dgm:prSet/>
      <dgm:spPr/>
      <dgm:t>
        <a:bodyPr/>
        <a:lstStyle/>
        <a:p>
          <a:endParaRPr lang="en-IN"/>
        </a:p>
      </dgm:t>
    </dgm:pt>
    <dgm:pt modelId="{AD4A7D37-24C9-4E35-A5B7-33DC231CDB49}" type="pres">
      <dgm:prSet presAssocID="{2CAB29CD-FE33-410E-852C-C6E384952CA2}" presName="Name0" presStyleCnt="0">
        <dgm:presLayoutVars>
          <dgm:dir/>
          <dgm:animLvl val="lvl"/>
          <dgm:resizeHandles val="exact"/>
        </dgm:presLayoutVars>
      </dgm:prSet>
      <dgm:spPr/>
    </dgm:pt>
    <dgm:pt modelId="{26A7FB68-4EA5-423B-9BB1-875C7EB67968}" type="pres">
      <dgm:prSet presAssocID="{4BB57075-0F24-41A4-908F-DFDAFAF66F1D}" presName="linNode" presStyleCnt="0"/>
      <dgm:spPr/>
    </dgm:pt>
    <dgm:pt modelId="{ABAED6E9-5048-465C-BC7F-D2ED52804C19}" type="pres">
      <dgm:prSet presAssocID="{4BB57075-0F24-41A4-908F-DFDAFAF66F1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A34B902-E5CC-4DAF-9DB4-20483AC5827D}" type="pres">
      <dgm:prSet presAssocID="{4BB57075-0F24-41A4-908F-DFDAFAF66F1D}" presName="descendantText" presStyleLbl="alignAccFollowNode1" presStyleIdx="0" presStyleCnt="2">
        <dgm:presLayoutVars>
          <dgm:bulletEnabled val="1"/>
        </dgm:presLayoutVars>
      </dgm:prSet>
      <dgm:spPr/>
    </dgm:pt>
    <dgm:pt modelId="{3EED4343-36C0-48FE-B8C8-7937E2068628}" type="pres">
      <dgm:prSet presAssocID="{B0F45C1B-58EB-4C17-87BD-83729CE02EDA}" presName="sp" presStyleCnt="0"/>
      <dgm:spPr/>
    </dgm:pt>
    <dgm:pt modelId="{898C5F11-6F0F-445D-85FA-29E854831EA5}" type="pres">
      <dgm:prSet presAssocID="{CF0FB492-3588-4902-8FB4-3FED321C6C18}" presName="linNode" presStyleCnt="0"/>
      <dgm:spPr/>
    </dgm:pt>
    <dgm:pt modelId="{833F6245-6C13-4531-8EC0-20B32238E91C}" type="pres">
      <dgm:prSet presAssocID="{CF0FB492-3588-4902-8FB4-3FED321C6C1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368442F-FFFE-4D7E-8437-2D7CD092FF0A}" type="pres">
      <dgm:prSet presAssocID="{CF0FB492-3588-4902-8FB4-3FED321C6C1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5158D1B-E259-4EAF-A631-D85CF1B9A25B}" srcId="{2CAB29CD-FE33-410E-852C-C6E384952CA2}" destId="{CF0FB492-3588-4902-8FB4-3FED321C6C18}" srcOrd="1" destOrd="0" parTransId="{A39B2EC1-3ACC-4E66-94A4-A4F3F2F3F4CF}" sibTransId="{49094B2F-7BC8-45A9-BD18-D4CF4FB02B67}"/>
    <dgm:cxn modelId="{1231C62A-8447-45CD-8392-F3F61094786D}" srcId="{CF0FB492-3588-4902-8FB4-3FED321C6C18}" destId="{C8F92D98-CF9B-4DEE-AA88-38E73750077A}" srcOrd="1" destOrd="0" parTransId="{2C9FDBF0-F92E-423C-8FD9-0A68F044233C}" sibTransId="{44E09127-DD82-42AC-A6CC-6CAAF761F467}"/>
    <dgm:cxn modelId="{5D1B2E5B-AEBA-4046-9AB1-64CA49AE5F23}" type="presOf" srcId="{2CAB29CD-FE33-410E-852C-C6E384952CA2}" destId="{AD4A7D37-24C9-4E35-A5B7-33DC231CDB49}" srcOrd="0" destOrd="0" presId="urn:microsoft.com/office/officeart/2005/8/layout/vList5"/>
    <dgm:cxn modelId="{3889BE6A-AB64-4A81-8DC4-53C9761F23DF}" type="presOf" srcId="{C8F92D98-CF9B-4DEE-AA88-38E73750077A}" destId="{3368442F-FFFE-4D7E-8437-2D7CD092FF0A}" srcOrd="0" destOrd="1" presId="urn:microsoft.com/office/officeart/2005/8/layout/vList5"/>
    <dgm:cxn modelId="{2BFFE66A-611F-4F77-BEBA-62E3377BA422}" srcId="{CF0FB492-3588-4902-8FB4-3FED321C6C18}" destId="{E213479F-F72E-4D91-AF50-B973CB7E13AA}" srcOrd="0" destOrd="0" parTransId="{EC130F6A-BF8B-4C27-8EEB-62573E55C24F}" sibTransId="{2AC3A4B3-8180-4267-948D-01416E40CCB6}"/>
    <dgm:cxn modelId="{42F1606C-A662-47D8-8BEB-C7E455FB36DF}" type="presOf" srcId="{CF0FB492-3588-4902-8FB4-3FED321C6C18}" destId="{833F6245-6C13-4531-8EC0-20B32238E91C}" srcOrd="0" destOrd="0" presId="urn:microsoft.com/office/officeart/2005/8/layout/vList5"/>
    <dgm:cxn modelId="{2DD27474-4849-4BFD-90DF-989F0A58EBF0}" type="presOf" srcId="{E213479F-F72E-4D91-AF50-B973CB7E13AA}" destId="{3368442F-FFFE-4D7E-8437-2D7CD092FF0A}" srcOrd="0" destOrd="0" presId="urn:microsoft.com/office/officeart/2005/8/layout/vList5"/>
    <dgm:cxn modelId="{9157337F-C603-4EC2-B8E7-DADE57F69121}" type="presOf" srcId="{1601725C-123D-453B-B429-053AD24231F3}" destId="{3A34B902-E5CC-4DAF-9DB4-20483AC5827D}" srcOrd="0" destOrd="0" presId="urn:microsoft.com/office/officeart/2005/8/layout/vList5"/>
    <dgm:cxn modelId="{D11EF683-91FB-42F0-9947-C90C3B30E6D1}" srcId="{4BB57075-0F24-41A4-908F-DFDAFAF66F1D}" destId="{01A920F6-9289-4090-9A1D-FFB6EB13F76A}" srcOrd="1" destOrd="0" parTransId="{C6CF5089-6A5B-433D-915D-7123D6909125}" sibTransId="{895B90C7-1AE2-4B2B-95F8-3DFA286A4FC1}"/>
    <dgm:cxn modelId="{734DDAAD-8429-41B6-9CE2-4CAC034CE241}" srcId="{4BB57075-0F24-41A4-908F-DFDAFAF66F1D}" destId="{1601725C-123D-453B-B429-053AD24231F3}" srcOrd="0" destOrd="0" parTransId="{3DBA3D9A-F128-4395-900A-E50D556A6F46}" sibTransId="{411872FC-579B-4D6B-B643-7E196D38FE7C}"/>
    <dgm:cxn modelId="{BA9B64C9-29FD-4A93-ABF3-5243E5E1CEE3}" type="presOf" srcId="{4BB57075-0F24-41A4-908F-DFDAFAF66F1D}" destId="{ABAED6E9-5048-465C-BC7F-D2ED52804C19}" srcOrd="0" destOrd="0" presId="urn:microsoft.com/office/officeart/2005/8/layout/vList5"/>
    <dgm:cxn modelId="{E28DB5E4-CBB0-4599-8D4C-2DCDE305550D}" srcId="{2CAB29CD-FE33-410E-852C-C6E384952CA2}" destId="{4BB57075-0F24-41A4-908F-DFDAFAF66F1D}" srcOrd="0" destOrd="0" parTransId="{1B4641F7-0EA2-4894-BF4A-D383A396D5AE}" sibTransId="{B0F45C1B-58EB-4C17-87BD-83729CE02EDA}"/>
    <dgm:cxn modelId="{9B7C1EED-3A24-452F-83EE-0779F7E87ED3}" type="presOf" srcId="{01A920F6-9289-4090-9A1D-FFB6EB13F76A}" destId="{3A34B902-E5CC-4DAF-9DB4-20483AC5827D}" srcOrd="0" destOrd="1" presId="urn:microsoft.com/office/officeart/2005/8/layout/vList5"/>
    <dgm:cxn modelId="{ED7F3081-CE3A-4C9E-9C63-33494B657B4F}" type="presParOf" srcId="{AD4A7D37-24C9-4E35-A5B7-33DC231CDB49}" destId="{26A7FB68-4EA5-423B-9BB1-875C7EB67968}" srcOrd="0" destOrd="0" presId="urn:microsoft.com/office/officeart/2005/8/layout/vList5"/>
    <dgm:cxn modelId="{3D197AF2-D9AE-4887-924A-FB09CA8B1E93}" type="presParOf" srcId="{26A7FB68-4EA5-423B-9BB1-875C7EB67968}" destId="{ABAED6E9-5048-465C-BC7F-D2ED52804C19}" srcOrd="0" destOrd="0" presId="urn:microsoft.com/office/officeart/2005/8/layout/vList5"/>
    <dgm:cxn modelId="{9F2B6045-683A-46A4-A2C3-0BA9C3B754EE}" type="presParOf" srcId="{26A7FB68-4EA5-423B-9BB1-875C7EB67968}" destId="{3A34B902-E5CC-4DAF-9DB4-20483AC5827D}" srcOrd="1" destOrd="0" presId="urn:microsoft.com/office/officeart/2005/8/layout/vList5"/>
    <dgm:cxn modelId="{D78FB3D3-A7BD-4EC3-AA54-BE95539412C1}" type="presParOf" srcId="{AD4A7D37-24C9-4E35-A5B7-33DC231CDB49}" destId="{3EED4343-36C0-48FE-B8C8-7937E2068628}" srcOrd="1" destOrd="0" presId="urn:microsoft.com/office/officeart/2005/8/layout/vList5"/>
    <dgm:cxn modelId="{49CCBD72-E721-445C-A2E3-F18C2D44C565}" type="presParOf" srcId="{AD4A7D37-24C9-4E35-A5B7-33DC231CDB49}" destId="{898C5F11-6F0F-445D-85FA-29E854831EA5}" srcOrd="2" destOrd="0" presId="urn:microsoft.com/office/officeart/2005/8/layout/vList5"/>
    <dgm:cxn modelId="{B3AF24F0-7102-4917-8A5B-E759126A56C8}" type="presParOf" srcId="{898C5F11-6F0F-445D-85FA-29E854831EA5}" destId="{833F6245-6C13-4531-8EC0-20B32238E91C}" srcOrd="0" destOrd="0" presId="urn:microsoft.com/office/officeart/2005/8/layout/vList5"/>
    <dgm:cxn modelId="{DE3EFC67-1F39-454D-81B2-4E80BC8104D1}" type="presParOf" srcId="{898C5F11-6F0F-445D-85FA-29E854831EA5}" destId="{3368442F-FFFE-4D7E-8437-2D7CD092FF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4B902-E5CC-4DAF-9DB4-20483AC5827D}">
      <dsp:nvSpPr>
        <dsp:cNvPr id="0" name=""/>
        <dsp:cNvSpPr/>
      </dsp:nvSpPr>
      <dsp:spPr>
        <a:xfrm rot="5400000">
          <a:off x="2948127" y="-680338"/>
          <a:ext cx="1814082" cy="36283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Containers for storing data</a:t>
          </a:r>
          <a:endParaRPr lang="en-IN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User (Programmer) can define them</a:t>
          </a:r>
          <a:endParaRPr lang="en-IN" sz="2600" kern="1200" dirty="0"/>
        </a:p>
      </dsp:txBody>
      <dsp:txXfrm rot="-5400000">
        <a:off x="2040971" y="315374"/>
        <a:ext cx="3539838" cy="1636970"/>
      </dsp:txXfrm>
    </dsp:sp>
    <dsp:sp modelId="{ABAED6E9-5048-465C-BC7F-D2ED52804C19}">
      <dsp:nvSpPr>
        <dsp:cNvPr id="0" name=""/>
        <dsp:cNvSpPr/>
      </dsp:nvSpPr>
      <dsp:spPr>
        <a:xfrm>
          <a:off x="0" y="56"/>
          <a:ext cx="2040971" cy="226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Classes are </a:t>
          </a:r>
          <a:r>
            <a:rPr lang="en-US" sz="3200" b="1" u="sng" kern="1200" dirty="0"/>
            <a:t>user defined data types</a:t>
          </a:r>
          <a:endParaRPr lang="en-IN" sz="3200" b="1" u="sng" kern="1200" dirty="0"/>
        </a:p>
      </dsp:txBody>
      <dsp:txXfrm>
        <a:off x="99632" y="99688"/>
        <a:ext cx="1841707" cy="2068339"/>
      </dsp:txXfrm>
    </dsp:sp>
    <dsp:sp modelId="{3368442F-FFFE-4D7E-8437-2D7CD092FF0A}">
      <dsp:nvSpPr>
        <dsp:cNvPr id="0" name=""/>
        <dsp:cNvSpPr/>
      </dsp:nvSpPr>
      <dsp:spPr>
        <a:xfrm rot="5400000">
          <a:off x="2948127" y="1700644"/>
          <a:ext cx="1814082" cy="36283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Classes are blueprints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Objects are realization of those blue prints</a:t>
          </a:r>
          <a:endParaRPr lang="en-IN" sz="2600" kern="1200" dirty="0"/>
        </a:p>
      </dsp:txBody>
      <dsp:txXfrm rot="-5400000">
        <a:off x="2040971" y="2696356"/>
        <a:ext cx="3539838" cy="1636970"/>
      </dsp:txXfrm>
    </dsp:sp>
    <dsp:sp modelId="{833F6245-6C13-4531-8EC0-20B32238E91C}">
      <dsp:nvSpPr>
        <dsp:cNvPr id="0" name=""/>
        <dsp:cNvSpPr/>
      </dsp:nvSpPr>
      <dsp:spPr>
        <a:xfrm>
          <a:off x="0" y="2381040"/>
          <a:ext cx="2040971" cy="226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Classes and Objects</a:t>
          </a:r>
          <a:endParaRPr lang="en-IN" sz="3200" kern="1200" dirty="0"/>
        </a:p>
      </dsp:txBody>
      <dsp:txXfrm>
        <a:off x="99632" y="2480672"/>
        <a:ext cx="1841707" cy="206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2303-09D1-4953-8CED-841BD2B8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 and Classes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6BDD-62E0-4E50-8705-97C04615F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9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87843-6F13-43AC-ABA3-7BCF1087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71" y="734046"/>
            <a:ext cx="6706827" cy="60232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5BD7243-DE7A-47A6-A783-B31DBBDC64F1}"/>
              </a:ext>
            </a:extLst>
          </p:cNvPr>
          <p:cNvSpPr txBox="1">
            <a:spLocks/>
          </p:cNvSpPr>
          <p:nvPr/>
        </p:nvSpPr>
        <p:spPr>
          <a:xfrm>
            <a:off x="345003" y="284086"/>
            <a:ext cx="4687409" cy="5770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In Python we can create a class constructor by using the special __</a:t>
            </a:r>
            <a:r>
              <a:rPr lang="en-US" sz="2000" dirty="0" err="1"/>
              <a:t>init</a:t>
            </a:r>
            <a:r>
              <a:rPr lang="en-US" sz="2000" dirty="0"/>
              <a:t>__() method. </a:t>
            </a:r>
          </a:p>
          <a:p>
            <a:pPr marL="342900" indent="-342900"/>
            <a:r>
              <a:rPr lang="en-US" sz="2000" dirty="0"/>
              <a:t>Every method in a python class takes a special keyword self as an argument. </a:t>
            </a:r>
          </a:p>
          <a:p>
            <a:pPr marL="342900" indent="-342900"/>
            <a:r>
              <a:rPr lang="en-US" sz="2000" dirty="0"/>
              <a:t>Self keyword is used to refer to the object of the class. </a:t>
            </a:r>
          </a:p>
          <a:p>
            <a:pPr marL="342900" indent="-342900"/>
            <a:r>
              <a:rPr lang="en-US" sz="2000" dirty="0"/>
              <a:t>Python supports three types of access specifiers </a:t>
            </a:r>
          </a:p>
          <a:p>
            <a:pPr marL="342900" indent="-342900"/>
            <a:r>
              <a:rPr lang="en-US" sz="2000" b="1" i="1" u="sng" dirty="0"/>
              <a:t>Access Specifiers in Python</a:t>
            </a:r>
          </a:p>
          <a:p>
            <a:pPr marL="342900" indent="-342900"/>
            <a:r>
              <a:rPr lang="en-US" sz="2000" dirty="0"/>
              <a:t>Private</a:t>
            </a:r>
          </a:p>
          <a:p>
            <a:pPr marL="800100" lvl="1" indent="-342900"/>
            <a:r>
              <a:rPr lang="en-US" sz="1600" dirty="0"/>
              <a:t>Any variable prefixed with double underscore</a:t>
            </a:r>
          </a:p>
          <a:p>
            <a:pPr marL="342900" indent="-342900"/>
            <a:r>
              <a:rPr lang="en-US" sz="2000" dirty="0"/>
              <a:t>Protected</a:t>
            </a:r>
          </a:p>
          <a:p>
            <a:pPr marL="800100" lvl="1" indent="-342900"/>
            <a:r>
              <a:rPr lang="en-US" sz="1600" dirty="0"/>
              <a:t>Any variable prefixed with single underscore</a:t>
            </a:r>
          </a:p>
          <a:p>
            <a:pPr marL="342900" indent="-342900"/>
            <a:r>
              <a:rPr lang="en-US" sz="2000" dirty="0"/>
              <a:t>Public</a:t>
            </a:r>
          </a:p>
          <a:p>
            <a:pPr marL="800100" lvl="1" indent="-342900"/>
            <a:r>
              <a:rPr lang="en-US" sz="1600" dirty="0"/>
              <a:t>No underscore</a:t>
            </a:r>
          </a:p>
        </p:txBody>
      </p:sp>
    </p:spTree>
    <p:extLst>
      <p:ext uri="{BB962C8B-B14F-4D97-AF65-F5344CB8AC3E}">
        <p14:creationId xmlns:p14="http://schemas.microsoft.com/office/powerpoint/2010/main" val="69744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87843-6F13-43AC-ABA3-7BCF1087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71" y="734046"/>
            <a:ext cx="6706827" cy="60232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5BD7243-DE7A-47A6-A783-B31DBBDC64F1}"/>
              </a:ext>
            </a:extLst>
          </p:cNvPr>
          <p:cNvSpPr txBox="1">
            <a:spLocks/>
          </p:cNvSpPr>
          <p:nvPr/>
        </p:nvSpPr>
        <p:spPr>
          <a:xfrm>
            <a:off x="345003" y="1096390"/>
            <a:ext cx="4687409" cy="4958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The class has various methods such as </a:t>
            </a:r>
          </a:p>
          <a:p>
            <a:pPr marL="342900" indent="-342900"/>
            <a:r>
              <a:rPr lang="en-US" sz="2000" dirty="0"/>
              <a:t>Getters and Setters</a:t>
            </a:r>
          </a:p>
          <a:p>
            <a:pPr marL="800100" lvl="1" indent="-342900"/>
            <a:r>
              <a:rPr lang="en-US" sz="1600" dirty="0" err="1"/>
              <a:t>getColor</a:t>
            </a:r>
            <a:r>
              <a:rPr lang="en-US" sz="1600" dirty="0"/>
              <a:t>(self)</a:t>
            </a:r>
          </a:p>
          <a:p>
            <a:pPr marL="800100" lvl="1" indent="-342900"/>
            <a:r>
              <a:rPr lang="en-US" sz="1600" dirty="0" err="1"/>
              <a:t>getWeight</a:t>
            </a:r>
            <a:r>
              <a:rPr lang="en-US" sz="1600" dirty="0"/>
              <a:t>(self)</a:t>
            </a:r>
          </a:p>
          <a:p>
            <a:pPr marL="800100" lvl="1" indent="-342900"/>
            <a:r>
              <a:rPr lang="en-US" sz="1600" dirty="0"/>
              <a:t>In this code constructor is used to set the variables. </a:t>
            </a:r>
          </a:p>
          <a:p>
            <a:pPr marL="342900" indent="-342900"/>
            <a:r>
              <a:rPr lang="en-US" sz="2000" dirty="0" err="1"/>
              <a:t>compareBox</a:t>
            </a:r>
            <a:r>
              <a:rPr lang="en-US" sz="2000" dirty="0"/>
              <a:t> method</a:t>
            </a:r>
          </a:p>
          <a:p>
            <a:pPr marL="800100" lvl="1" indent="-342900"/>
            <a:r>
              <a:rPr lang="en-US" sz="1600" dirty="0"/>
              <a:t>Is similar to the </a:t>
            </a:r>
            <a:r>
              <a:rPr lang="en-US" sz="1600" dirty="0" err="1"/>
              <a:t>compareTo</a:t>
            </a:r>
            <a:r>
              <a:rPr lang="en-US" sz="1600" dirty="0"/>
              <a:t>() method in java</a:t>
            </a:r>
          </a:p>
          <a:p>
            <a:pPr marL="342900" indent="-342900"/>
            <a:r>
              <a:rPr lang="en-US" sz="2000" dirty="0"/>
              <a:t>__str__ method</a:t>
            </a:r>
          </a:p>
          <a:p>
            <a:pPr marL="800100" lvl="1" indent="-342900"/>
            <a:r>
              <a:rPr lang="en-US" sz="1600" dirty="0"/>
              <a:t>Is a special method that is called whenever we print the object of this class.</a:t>
            </a:r>
          </a:p>
          <a:p>
            <a:pPr marL="800100" lvl="1" indent="-342900"/>
            <a:r>
              <a:rPr lang="en-US" sz="1600" dirty="0"/>
              <a:t>Also similar to the </a:t>
            </a:r>
            <a:r>
              <a:rPr lang="en-US" sz="1600" dirty="0" err="1"/>
              <a:t>toString</a:t>
            </a:r>
            <a:r>
              <a:rPr lang="en-US" sz="1600" dirty="0"/>
              <a:t>() method in java</a:t>
            </a:r>
          </a:p>
        </p:txBody>
      </p:sp>
    </p:spTree>
    <p:extLst>
      <p:ext uri="{BB962C8B-B14F-4D97-AF65-F5344CB8AC3E}">
        <p14:creationId xmlns:p14="http://schemas.microsoft.com/office/powerpoint/2010/main" val="18228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032CF-B673-462E-82BB-29E816DFF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46" y="604176"/>
            <a:ext cx="4711675" cy="56496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44174-AA55-49E5-AF61-7B9893498CEB}"/>
              </a:ext>
            </a:extLst>
          </p:cNvPr>
          <p:cNvSpPr txBox="1">
            <a:spLocks/>
          </p:cNvSpPr>
          <p:nvPr/>
        </p:nvSpPr>
        <p:spPr>
          <a:xfrm>
            <a:off x="345003" y="1096390"/>
            <a:ext cx="5487626" cy="5224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code we are specifying a static variable </a:t>
            </a:r>
            <a:r>
              <a:rPr lang="en-US" sz="2000" dirty="0" err="1"/>
              <a:t>number_of_boxes</a:t>
            </a:r>
            <a:r>
              <a:rPr lang="en-US" sz="2000" dirty="0"/>
              <a:t>.</a:t>
            </a:r>
          </a:p>
          <a:p>
            <a:r>
              <a:rPr lang="en-US" sz="2000" dirty="0"/>
              <a:t>A Static variable is always attached to the class not the object.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searchBox</a:t>
            </a:r>
            <a:r>
              <a:rPr lang="en-US" sz="2000" dirty="0"/>
              <a:t> method utilizes the </a:t>
            </a:r>
            <a:r>
              <a:rPr lang="en-US" sz="2000" dirty="0" err="1"/>
              <a:t>compareBox</a:t>
            </a:r>
            <a:r>
              <a:rPr lang="en-US" sz="2000" dirty="0"/>
              <a:t> method of the box class to search for boxes. </a:t>
            </a:r>
          </a:p>
        </p:txBody>
      </p:sp>
    </p:spTree>
    <p:extLst>
      <p:ext uri="{BB962C8B-B14F-4D97-AF65-F5344CB8AC3E}">
        <p14:creationId xmlns:p14="http://schemas.microsoft.com/office/powerpoint/2010/main" val="158529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933-6410-4501-8E0B-4E2457412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321F9-DC65-40F6-9A35-4E9296AB4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Multilevel</a:t>
            </a:r>
          </a:p>
          <a:p>
            <a:r>
              <a:rPr lang="en-US" dirty="0"/>
              <a:t>Hierarchical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29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65A46-23F6-4809-8C3B-1BB04C66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9" y="848038"/>
            <a:ext cx="11195581" cy="57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9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python-multilevel-inheritance.png (PNG Image, 579 × 340 pixels) — Mozilla Firefox">
            <a:extLst>
              <a:ext uri="{FF2B5EF4-FFF2-40B4-BE49-F238E27FC236}">
                <a16:creationId xmlns:a16="http://schemas.microsoft.com/office/drawing/2014/main" id="{5DA5D792-9D3F-457E-A5FA-FE8CA8A9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470" y="1031814"/>
            <a:ext cx="9493059" cy="55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DBAEF-8BE0-454A-8E6B-B3A4FDE68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3" y="1379426"/>
            <a:ext cx="9120991" cy="386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75017-30F5-492A-ADB6-100C93596D6C}"/>
              </a:ext>
            </a:extLst>
          </p:cNvPr>
          <p:cNvSpPr txBox="1"/>
          <p:nvPr/>
        </p:nvSpPr>
        <p:spPr>
          <a:xfrm>
            <a:off x="4435875" y="149986"/>
            <a:ext cx="42997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Hierarchical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637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AC6F5-887A-412C-B8DE-0336C358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61" y="523367"/>
            <a:ext cx="5554277" cy="60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95DF-0165-4A43-BD20-996845705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123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09E3B-29FE-4C83-9AA8-4B9209F8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86" y="1096022"/>
            <a:ext cx="8164028" cy="4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BA5-23ED-42B3-B221-E720493B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1310119"/>
          </a:xfrm>
        </p:spPr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3482-BEEB-4748-BCAF-93ABB7E1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" y="1500326"/>
            <a:ext cx="9780233" cy="43234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Examples of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Access specifiers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Single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Multilevel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Hierarchical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67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EA48E-9924-447D-A2A4-46DCB673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" y="229793"/>
            <a:ext cx="6316427" cy="6515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D9155-82D1-4AE0-B90E-2E17ED45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02" y="4917128"/>
            <a:ext cx="2790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54B8-3208-404B-810C-A7DC25C5D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45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5A993-32BD-416B-B1D0-F95F2492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06" y="1120178"/>
            <a:ext cx="6358910" cy="56179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1590224-B8F2-4EC4-AC68-72E9EFFC974C}"/>
              </a:ext>
            </a:extLst>
          </p:cNvPr>
          <p:cNvSpPr txBox="1">
            <a:spLocks/>
          </p:cNvSpPr>
          <p:nvPr/>
        </p:nvSpPr>
        <p:spPr>
          <a:xfrm>
            <a:off x="887768" y="1500326"/>
            <a:ext cx="4707690" cy="4323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As discussed in the last lecture</a:t>
            </a:r>
          </a:p>
          <a:p>
            <a:pPr marL="342900" indent="-342900"/>
            <a:r>
              <a:rPr lang="en-US" dirty="0"/>
              <a:t>We are using a light weight Data structure</a:t>
            </a:r>
          </a:p>
          <a:p>
            <a:pPr marL="800100" lvl="1" indent="-342900"/>
            <a:r>
              <a:rPr lang="en-US" dirty="0" err="1"/>
              <a:t>namedtuple</a:t>
            </a:r>
            <a:endParaRPr lang="en-US" dirty="0"/>
          </a:p>
          <a:p>
            <a:pPr marL="342900" indent="-342900"/>
            <a:r>
              <a:rPr lang="en-US" dirty="0"/>
              <a:t>We add these boxes to our list </a:t>
            </a:r>
          </a:p>
          <a:p>
            <a:pPr marL="800100" lvl="1" indent="-342900"/>
            <a:r>
              <a:rPr lang="en-US" dirty="0"/>
              <a:t>Boxes</a:t>
            </a:r>
          </a:p>
          <a:p>
            <a:pPr marL="800100" lvl="1" indent="-342900"/>
            <a:r>
              <a:rPr lang="en-US" dirty="0"/>
              <a:t>Initialized as Boxes = []</a:t>
            </a:r>
          </a:p>
        </p:txBody>
      </p:sp>
    </p:spTree>
    <p:extLst>
      <p:ext uri="{BB962C8B-B14F-4D97-AF65-F5344CB8AC3E}">
        <p14:creationId xmlns:p14="http://schemas.microsoft.com/office/powerpoint/2010/main" val="27724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6236D-7BD4-4104-8893-1DB404AF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0" y="1396811"/>
            <a:ext cx="5534411" cy="3781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067EA5-28F3-4F83-ADD6-CC575B6D9E1C}"/>
              </a:ext>
            </a:extLst>
          </p:cNvPr>
          <p:cNvSpPr txBox="1">
            <a:spLocks/>
          </p:cNvSpPr>
          <p:nvPr/>
        </p:nvSpPr>
        <p:spPr>
          <a:xfrm>
            <a:off x="887768" y="1500326"/>
            <a:ext cx="4707690" cy="4323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We can make the addition of items (box) to our list more intuitive</a:t>
            </a:r>
          </a:p>
          <a:p>
            <a:pPr marL="342900" indent="-342900"/>
            <a:r>
              <a:rPr lang="en-US" dirty="0"/>
              <a:t>Functions are user defined procedures or mechanisms </a:t>
            </a:r>
          </a:p>
          <a:p>
            <a:pPr marL="800100" lvl="1" indent="-342900"/>
            <a:r>
              <a:rPr lang="en-US" dirty="0"/>
              <a:t>That facilitate the creation of an intuitive behavior </a:t>
            </a:r>
          </a:p>
        </p:txBody>
      </p:sp>
    </p:spTree>
    <p:extLst>
      <p:ext uri="{BB962C8B-B14F-4D97-AF65-F5344CB8AC3E}">
        <p14:creationId xmlns:p14="http://schemas.microsoft.com/office/powerpoint/2010/main" val="32068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560D3-7932-442E-8D0A-EC60349D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96" y="1471116"/>
            <a:ext cx="6765644" cy="39157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D4BFB34-142B-44BB-A1DB-0EF4D44D9196}"/>
              </a:ext>
            </a:extLst>
          </p:cNvPr>
          <p:cNvSpPr txBox="1">
            <a:spLocks/>
          </p:cNvSpPr>
          <p:nvPr/>
        </p:nvSpPr>
        <p:spPr>
          <a:xfrm>
            <a:off x="493486" y="1559049"/>
            <a:ext cx="4707690" cy="5009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By using functions we can formulate many user defined behavior</a:t>
            </a:r>
          </a:p>
          <a:p>
            <a:pPr marL="342900" indent="-342900"/>
            <a:r>
              <a:rPr lang="en-US" dirty="0"/>
              <a:t>They also provide a way to </a:t>
            </a:r>
            <a:r>
              <a:rPr lang="en-US" b="1" i="1" u="sng" dirty="0"/>
              <a:t>package code together </a:t>
            </a:r>
            <a:r>
              <a:rPr lang="en-US" dirty="0"/>
              <a:t>so that it can be used over and over again. </a:t>
            </a:r>
          </a:p>
          <a:p>
            <a:pPr marL="800100" lvl="1" indent="-342900"/>
            <a:r>
              <a:rPr lang="en-US" dirty="0" err="1"/>
              <a:t>findBoxes</a:t>
            </a:r>
            <a:r>
              <a:rPr lang="en-US" dirty="0"/>
              <a:t>(color):</a:t>
            </a:r>
          </a:p>
          <a:p>
            <a:pPr marL="1257300" lvl="2" indent="-342900"/>
            <a:r>
              <a:rPr lang="en-US" dirty="0"/>
              <a:t>Is used to find boxes based on color</a:t>
            </a:r>
          </a:p>
          <a:p>
            <a:pPr marL="800100" lvl="1" indent="-342900"/>
            <a:r>
              <a:rPr lang="en-US" dirty="0" err="1"/>
              <a:t>userInputSearchBoxes</a:t>
            </a:r>
            <a:r>
              <a:rPr lang="en-US" dirty="0"/>
              <a:t>():</a:t>
            </a:r>
          </a:p>
          <a:p>
            <a:pPr marL="1257300" lvl="2" indent="-342900"/>
            <a:r>
              <a:rPr lang="en-US" dirty="0"/>
              <a:t>Utilizes the function </a:t>
            </a:r>
            <a:r>
              <a:rPr lang="en-US" dirty="0" err="1"/>
              <a:t>findBoxes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8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4EEBA-6E98-40FD-AF40-BC788C59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12" y="692458"/>
            <a:ext cx="7040095" cy="57156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185650-3099-49F4-839C-99F50A7D50C5}"/>
              </a:ext>
            </a:extLst>
          </p:cNvPr>
          <p:cNvSpPr txBox="1">
            <a:spLocks/>
          </p:cNvSpPr>
          <p:nvPr/>
        </p:nvSpPr>
        <p:spPr>
          <a:xfrm>
            <a:off x="345003" y="1096390"/>
            <a:ext cx="4687409" cy="4958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We define a function </a:t>
            </a:r>
            <a:r>
              <a:rPr lang="en-US" sz="2400" dirty="0" err="1"/>
              <a:t>findMultipleBoxes</a:t>
            </a:r>
            <a:r>
              <a:rPr lang="en-US" sz="2400" dirty="0"/>
              <a:t>(**params) </a:t>
            </a:r>
          </a:p>
          <a:p>
            <a:pPr marL="800100" lvl="1" indent="-342900"/>
            <a:r>
              <a:rPr lang="en-US" sz="2000" dirty="0"/>
              <a:t>Which takes a dictionary as an input.</a:t>
            </a:r>
          </a:p>
          <a:p>
            <a:pPr marL="342900" indent="-342900"/>
            <a:r>
              <a:rPr lang="en-US" sz="2400" dirty="0"/>
              <a:t>The </a:t>
            </a:r>
            <a:r>
              <a:rPr lang="en-US" sz="2400" dirty="0" err="1"/>
              <a:t>createABoxDict</a:t>
            </a:r>
            <a:r>
              <a:rPr lang="en-US" sz="2400" dirty="0"/>
              <a:t> method is used to create a dictionary.</a:t>
            </a:r>
          </a:p>
          <a:p>
            <a:pPr marL="342900" indent="-342900"/>
            <a:r>
              <a:rPr lang="en-US" sz="2400" dirty="0"/>
              <a:t>The </a:t>
            </a:r>
            <a:r>
              <a:rPr lang="en-US" sz="2400" dirty="0" err="1"/>
              <a:t>userInputSearchMultipleBoxes</a:t>
            </a:r>
            <a:r>
              <a:rPr lang="en-US" sz="2400" dirty="0"/>
              <a:t> methods </a:t>
            </a:r>
          </a:p>
          <a:p>
            <a:pPr marL="800100" lvl="1" indent="-342900"/>
            <a:r>
              <a:rPr lang="en-US" sz="2000" dirty="0"/>
              <a:t>Enables a user to create dictionary and </a:t>
            </a:r>
          </a:p>
          <a:p>
            <a:pPr marL="800100" lvl="1" indent="-342900"/>
            <a:r>
              <a:rPr lang="en-US" sz="2000" dirty="0"/>
              <a:t>Then searches boxes based on color values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2335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B3D0-0073-4127-9004-F28603911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922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8B973-74C7-4B4E-8069-051B34BA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8470"/>
            <a:ext cx="5731510" cy="407289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4D479B-FE89-47EF-8377-BFB9274E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535592"/>
              </p:ext>
            </p:extLst>
          </p:nvPr>
        </p:nvGraphicFramePr>
        <p:xfrm>
          <a:off x="260918" y="816745"/>
          <a:ext cx="5669366" cy="464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698745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 Theme(1)</Template>
  <TotalTime>106</TotalTime>
  <Words>398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UPES Theme</vt:lpstr>
      <vt:lpstr>Functions and Classes</vt:lpstr>
      <vt:lpstr>Agenda</vt:lpstr>
      <vt:lpstr>Functions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Classes</dc:title>
  <dc:creator>chandan202.alive@hotmail.com</dc:creator>
  <cp:lastModifiedBy>chandan202.alive@hotmail.com</cp:lastModifiedBy>
  <cp:revision>93</cp:revision>
  <dcterms:created xsi:type="dcterms:W3CDTF">2022-02-26T10:51:01Z</dcterms:created>
  <dcterms:modified xsi:type="dcterms:W3CDTF">2022-03-03T11:11:24Z</dcterms:modified>
</cp:coreProperties>
</file>