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5" r:id="rId9"/>
    <p:sldId id="267" r:id="rId10"/>
    <p:sldId id="268" r:id="rId11"/>
    <p:sldId id="269" r:id="rId12"/>
    <p:sldId id="270" r:id="rId13"/>
    <p:sldId id="266" r:id="rId14"/>
    <p:sldId id="264" r:id="rId15"/>
    <p:sldId id="262" r:id="rId16"/>
    <p:sldId id="27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snapToGrid="0">
      <p:cViewPr varScale="1">
        <p:scale>
          <a:sx n="95" d="100"/>
          <a:sy n="95" d="100"/>
        </p:scale>
        <p:origin x="168" y="91"/>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FACB7B-296C-4B85-A1C4-5435CA768084}" type="doc">
      <dgm:prSet loTypeId="urn:microsoft.com/office/officeart/2005/8/layout/vList2" loCatId="list" qsTypeId="urn:microsoft.com/office/officeart/2005/8/quickstyle/simple3" qsCatId="simple" csTypeId="urn:microsoft.com/office/officeart/2005/8/colors/accent1_1" csCatId="accent1" phldr="1"/>
      <dgm:spPr/>
      <dgm:t>
        <a:bodyPr/>
        <a:lstStyle/>
        <a:p>
          <a:endParaRPr lang="en-US"/>
        </a:p>
      </dgm:t>
    </dgm:pt>
    <dgm:pt modelId="{026528E9-2B05-4190-B6F7-F963234D6A7C}">
      <dgm:prSet/>
      <dgm:spPr/>
      <dgm:t>
        <a:bodyPr/>
        <a:lstStyle/>
        <a:p>
          <a:r>
            <a:rPr lang="en-US" b="1" i="0" dirty="0"/>
            <a:t>Identify and address the environmental challenge</a:t>
          </a:r>
          <a:r>
            <a:rPr lang="en-US" b="0" i="0" dirty="0"/>
            <a:t> of deforestation and forest fires.</a:t>
          </a:r>
          <a:endParaRPr lang="en-US" dirty="0"/>
        </a:p>
      </dgm:t>
    </dgm:pt>
    <dgm:pt modelId="{4522E8C8-8D26-4D1D-990B-EC6C49ABC00C}" type="parTrans" cxnId="{F55F55EF-4461-4A7F-8735-65D2EAE7EBDE}">
      <dgm:prSet/>
      <dgm:spPr/>
      <dgm:t>
        <a:bodyPr/>
        <a:lstStyle/>
        <a:p>
          <a:endParaRPr lang="en-US"/>
        </a:p>
      </dgm:t>
    </dgm:pt>
    <dgm:pt modelId="{4B193021-CFA8-4B8D-8D44-EFEDF0AA8E79}" type="sibTrans" cxnId="{F55F55EF-4461-4A7F-8735-65D2EAE7EBDE}">
      <dgm:prSet/>
      <dgm:spPr/>
      <dgm:t>
        <a:bodyPr/>
        <a:lstStyle/>
        <a:p>
          <a:endParaRPr lang="en-US"/>
        </a:p>
      </dgm:t>
    </dgm:pt>
    <dgm:pt modelId="{E2576059-B958-4EDB-AE29-97155967F0AE}">
      <dgm:prSet/>
      <dgm:spPr/>
      <dgm:t>
        <a:bodyPr/>
        <a:lstStyle/>
        <a:p>
          <a:r>
            <a:rPr lang="en-US" b="1" i="0" dirty="0"/>
            <a:t>Leverage technology and innovation</a:t>
          </a:r>
          <a:r>
            <a:rPr lang="en-US" b="0" i="0" dirty="0"/>
            <a:t> to detect fire-prone areas in forest regions.</a:t>
          </a:r>
          <a:endParaRPr lang="en-US" dirty="0"/>
        </a:p>
      </dgm:t>
    </dgm:pt>
    <dgm:pt modelId="{8E6A505A-CD2A-487A-8A11-5010A4BB8AC8}" type="parTrans" cxnId="{EE46498B-4B28-4C2B-B616-96B2956552B1}">
      <dgm:prSet/>
      <dgm:spPr/>
      <dgm:t>
        <a:bodyPr/>
        <a:lstStyle/>
        <a:p>
          <a:endParaRPr lang="en-US"/>
        </a:p>
      </dgm:t>
    </dgm:pt>
    <dgm:pt modelId="{92EEF35D-9420-4765-B14E-E3770C5E0215}" type="sibTrans" cxnId="{EE46498B-4B28-4C2B-B616-96B2956552B1}">
      <dgm:prSet/>
      <dgm:spPr/>
      <dgm:t>
        <a:bodyPr/>
        <a:lstStyle/>
        <a:p>
          <a:endParaRPr lang="en-US"/>
        </a:p>
      </dgm:t>
    </dgm:pt>
    <dgm:pt modelId="{A7D784D4-9157-427C-B989-C01664BEB63F}">
      <dgm:prSet/>
      <dgm:spPr/>
      <dgm:t>
        <a:bodyPr/>
        <a:lstStyle/>
        <a:p>
          <a:r>
            <a:rPr lang="en-US" b="1" i="0" dirty="0"/>
            <a:t>Develop a machine learning based model</a:t>
          </a:r>
          <a:r>
            <a:rPr lang="en-US" b="0" i="0" dirty="0"/>
            <a:t> for accurate fire classification.</a:t>
          </a:r>
          <a:endParaRPr lang="en-US" dirty="0"/>
        </a:p>
      </dgm:t>
    </dgm:pt>
    <dgm:pt modelId="{B4E42A4F-55F8-45D0-B9CD-696142B7B880}" type="parTrans" cxnId="{695AEB3E-D64C-4843-B9EE-0AC916F6E9BE}">
      <dgm:prSet/>
      <dgm:spPr/>
      <dgm:t>
        <a:bodyPr/>
        <a:lstStyle/>
        <a:p>
          <a:endParaRPr lang="en-US"/>
        </a:p>
      </dgm:t>
    </dgm:pt>
    <dgm:pt modelId="{41B7E721-7DB8-427A-B1FC-9D3F9956DC13}" type="sibTrans" cxnId="{695AEB3E-D64C-4843-B9EE-0AC916F6E9BE}">
      <dgm:prSet/>
      <dgm:spPr/>
      <dgm:t>
        <a:bodyPr/>
        <a:lstStyle/>
        <a:p>
          <a:endParaRPr lang="en-US"/>
        </a:p>
      </dgm:t>
    </dgm:pt>
    <dgm:pt modelId="{E6995239-19FD-4541-AE95-8100B19C66C5}">
      <dgm:prSet/>
      <dgm:spPr/>
      <dgm:t>
        <a:bodyPr/>
        <a:lstStyle/>
        <a:p>
          <a:r>
            <a:rPr lang="en-US" b="1" i="0" dirty="0"/>
            <a:t>Utilize satellite data</a:t>
          </a:r>
          <a:r>
            <a:rPr lang="en-US" b="0" i="0" dirty="0"/>
            <a:t> to enhance fire detection capabilities.</a:t>
          </a:r>
          <a:endParaRPr lang="en-US" dirty="0"/>
        </a:p>
      </dgm:t>
    </dgm:pt>
    <dgm:pt modelId="{0DB52BB3-84B8-4210-AB59-11232C66E586}" type="parTrans" cxnId="{DDE2D6A8-6FD0-4E14-AC44-03EE4706B722}">
      <dgm:prSet/>
      <dgm:spPr/>
      <dgm:t>
        <a:bodyPr/>
        <a:lstStyle/>
        <a:p>
          <a:endParaRPr lang="en-US"/>
        </a:p>
      </dgm:t>
    </dgm:pt>
    <dgm:pt modelId="{146818A7-9610-4EBC-95A8-66597ED8CB8B}" type="sibTrans" cxnId="{DDE2D6A8-6FD0-4E14-AC44-03EE4706B722}">
      <dgm:prSet/>
      <dgm:spPr/>
      <dgm:t>
        <a:bodyPr/>
        <a:lstStyle/>
        <a:p>
          <a:endParaRPr lang="en-US"/>
        </a:p>
      </dgm:t>
    </dgm:pt>
    <dgm:pt modelId="{C5877AD6-3C74-4401-AF88-1039834D42F7}">
      <dgm:prSet/>
      <dgm:spPr/>
      <dgm:t>
        <a:bodyPr/>
        <a:lstStyle/>
        <a:p>
          <a:r>
            <a:rPr lang="en-US" b="1" i="0" dirty="0"/>
            <a:t>Enable early warning systems</a:t>
          </a:r>
          <a:r>
            <a:rPr lang="en-US" b="0" i="0" dirty="0"/>
            <a:t> for faster response and disaster mitigation.</a:t>
          </a:r>
          <a:endParaRPr lang="en-US" dirty="0"/>
        </a:p>
      </dgm:t>
    </dgm:pt>
    <dgm:pt modelId="{86737E17-4FDA-4A23-8C12-F9B1F071DA85}" type="parTrans" cxnId="{640DD407-B077-4E81-9AE1-D46ACA73AC04}">
      <dgm:prSet/>
      <dgm:spPr/>
      <dgm:t>
        <a:bodyPr/>
        <a:lstStyle/>
        <a:p>
          <a:endParaRPr lang="en-US"/>
        </a:p>
      </dgm:t>
    </dgm:pt>
    <dgm:pt modelId="{DEAFDB41-9DF9-4928-AA44-3F85F11DF627}" type="sibTrans" cxnId="{640DD407-B077-4E81-9AE1-D46ACA73AC04}">
      <dgm:prSet/>
      <dgm:spPr/>
      <dgm:t>
        <a:bodyPr/>
        <a:lstStyle/>
        <a:p>
          <a:endParaRPr lang="en-US"/>
        </a:p>
      </dgm:t>
    </dgm:pt>
    <dgm:pt modelId="{BF75003D-B467-4C8B-9BD3-EBC37BB7884A}">
      <dgm:prSet/>
      <dgm:spPr/>
      <dgm:t>
        <a:bodyPr/>
        <a:lstStyle/>
        <a:p>
          <a:r>
            <a:rPr lang="en-US" b="1" i="0" dirty="0"/>
            <a:t>Promote sustainable forest conservation</a:t>
          </a:r>
          <a:r>
            <a:rPr lang="en-US" b="0" i="0" dirty="0"/>
            <a:t> through data-driven monitoring solutions.</a:t>
          </a:r>
          <a:endParaRPr lang="en-US" dirty="0"/>
        </a:p>
      </dgm:t>
    </dgm:pt>
    <dgm:pt modelId="{DBD02947-5A9B-4215-BD93-E6E9775FC5FD}" type="parTrans" cxnId="{1B094DFC-39ED-4569-95F7-3C2546E71874}">
      <dgm:prSet/>
      <dgm:spPr/>
      <dgm:t>
        <a:bodyPr/>
        <a:lstStyle/>
        <a:p>
          <a:endParaRPr lang="en-US"/>
        </a:p>
      </dgm:t>
    </dgm:pt>
    <dgm:pt modelId="{2175CFE9-1CB0-4B22-89E2-57BE527B3728}" type="sibTrans" cxnId="{1B094DFC-39ED-4569-95F7-3C2546E71874}">
      <dgm:prSet/>
      <dgm:spPr/>
      <dgm:t>
        <a:bodyPr/>
        <a:lstStyle/>
        <a:p>
          <a:endParaRPr lang="en-US"/>
        </a:p>
      </dgm:t>
    </dgm:pt>
    <dgm:pt modelId="{41D4C2BD-37CB-42E1-9328-72DB433D908F}" type="pres">
      <dgm:prSet presAssocID="{DBFACB7B-296C-4B85-A1C4-5435CA768084}" presName="linear" presStyleCnt="0">
        <dgm:presLayoutVars>
          <dgm:animLvl val="lvl"/>
          <dgm:resizeHandles val="exact"/>
        </dgm:presLayoutVars>
      </dgm:prSet>
      <dgm:spPr/>
    </dgm:pt>
    <dgm:pt modelId="{DFFC97F0-9825-4131-A8FC-46243B9E9CE7}" type="pres">
      <dgm:prSet presAssocID="{026528E9-2B05-4190-B6F7-F963234D6A7C}" presName="parentText" presStyleLbl="node1" presStyleIdx="0" presStyleCnt="6">
        <dgm:presLayoutVars>
          <dgm:chMax val="0"/>
          <dgm:bulletEnabled val="1"/>
        </dgm:presLayoutVars>
      </dgm:prSet>
      <dgm:spPr/>
    </dgm:pt>
    <dgm:pt modelId="{17ADF4F7-830A-4E2D-B689-84F21C6FBF6E}" type="pres">
      <dgm:prSet presAssocID="{4B193021-CFA8-4B8D-8D44-EFEDF0AA8E79}" presName="spacer" presStyleCnt="0"/>
      <dgm:spPr/>
    </dgm:pt>
    <dgm:pt modelId="{A594F7A2-65F9-4AEF-A512-234A10D8FC3C}" type="pres">
      <dgm:prSet presAssocID="{E2576059-B958-4EDB-AE29-97155967F0AE}" presName="parentText" presStyleLbl="node1" presStyleIdx="1" presStyleCnt="6">
        <dgm:presLayoutVars>
          <dgm:chMax val="0"/>
          <dgm:bulletEnabled val="1"/>
        </dgm:presLayoutVars>
      </dgm:prSet>
      <dgm:spPr/>
    </dgm:pt>
    <dgm:pt modelId="{66BCE46D-A723-413C-B4CA-3BB4F618EAD3}" type="pres">
      <dgm:prSet presAssocID="{92EEF35D-9420-4765-B14E-E3770C5E0215}" presName="spacer" presStyleCnt="0"/>
      <dgm:spPr/>
    </dgm:pt>
    <dgm:pt modelId="{589BDA21-8E3F-4343-9C27-BA2B6E3C14C5}" type="pres">
      <dgm:prSet presAssocID="{A7D784D4-9157-427C-B989-C01664BEB63F}" presName="parentText" presStyleLbl="node1" presStyleIdx="2" presStyleCnt="6">
        <dgm:presLayoutVars>
          <dgm:chMax val="0"/>
          <dgm:bulletEnabled val="1"/>
        </dgm:presLayoutVars>
      </dgm:prSet>
      <dgm:spPr/>
    </dgm:pt>
    <dgm:pt modelId="{1207878D-7B61-414A-A6A1-538B88A940F9}" type="pres">
      <dgm:prSet presAssocID="{41B7E721-7DB8-427A-B1FC-9D3F9956DC13}" presName="spacer" presStyleCnt="0"/>
      <dgm:spPr/>
    </dgm:pt>
    <dgm:pt modelId="{94E9D2C9-EEE0-425A-9D05-BE747A463F9E}" type="pres">
      <dgm:prSet presAssocID="{E6995239-19FD-4541-AE95-8100B19C66C5}" presName="parentText" presStyleLbl="node1" presStyleIdx="3" presStyleCnt="6">
        <dgm:presLayoutVars>
          <dgm:chMax val="0"/>
          <dgm:bulletEnabled val="1"/>
        </dgm:presLayoutVars>
      </dgm:prSet>
      <dgm:spPr/>
    </dgm:pt>
    <dgm:pt modelId="{08DA0BD1-A41A-4DC6-9384-AF3C063447DF}" type="pres">
      <dgm:prSet presAssocID="{146818A7-9610-4EBC-95A8-66597ED8CB8B}" presName="spacer" presStyleCnt="0"/>
      <dgm:spPr/>
    </dgm:pt>
    <dgm:pt modelId="{75997EAB-C8FE-4CDB-8BEF-A9C929ABB4EE}" type="pres">
      <dgm:prSet presAssocID="{C5877AD6-3C74-4401-AF88-1039834D42F7}" presName="parentText" presStyleLbl="node1" presStyleIdx="4" presStyleCnt="6">
        <dgm:presLayoutVars>
          <dgm:chMax val="0"/>
          <dgm:bulletEnabled val="1"/>
        </dgm:presLayoutVars>
      </dgm:prSet>
      <dgm:spPr/>
    </dgm:pt>
    <dgm:pt modelId="{14C511D5-5641-4999-8FD3-A5AADEE96F6C}" type="pres">
      <dgm:prSet presAssocID="{DEAFDB41-9DF9-4928-AA44-3F85F11DF627}" presName="spacer" presStyleCnt="0"/>
      <dgm:spPr/>
    </dgm:pt>
    <dgm:pt modelId="{C4BA589E-ABFC-4B93-A983-B57361B252AD}" type="pres">
      <dgm:prSet presAssocID="{BF75003D-B467-4C8B-9BD3-EBC37BB7884A}" presName="parentText" presStyleLbl="node1" presStyleIdx="5" presStyleCnt="6">
        <dgm:presLayoutVars>
          <dgm:chMax val="0"/>
          <dgm:bulletEnabled val="1"/>
        </dgm:presLayoutVars>
      </dgm:prSet>
      <dgm:spPr/>
    </dgm:pt>
  </dgm:ptLst>
  <dgm:cxnLst>
    <dgm:cxn modelId="{F1F29403-DCA0-439E-A8DF-EC736F8D1149}" type="presOf" srcId="{E2576059-B958-4EDB-AE29-97155967F0AE}" destId="{A594F7A2-65F9-4AEF-A512-234A10D8FC3C}" srcOrd="0" destOrd="0" presId="urn:microsoft.com/office/officeart/2005/8/layout/vList2"/>
    <dgm:cxn modelId="{640DD407-B077-4E81-9AE1-D46ACA73AC04}" srcId="{DBFACB7B-296C-4B85-A1C4-5435CA768084}" destId="{C5877AD6-3C74-4401-AF88-1039834D42F7}" srcOrd="4" destOrd="0" parTransId="{86737E17-4FDA-4A23-8C12-F9B1F071DA85}" sibTransId="{DEAFDB41-9DF9-4928-AA44-3F85F11DF627}"/>
    <dgm:cxn modelId="{A65E4530-5283-44C3-BDFB-005AC95096A3}" type="presOf" srcId="{A7D784D4-9157-427C-B989-C01664BEB63F}" destId="{589BDA21-8E3F-4343-9C27-BA2B6E3C14C5}" srcOrd="0" destOrd="0" presId="urn:microsoft.com/office/officeart/2005/8/layout/vList2"/>
    <dgm:cxn modelId="{695AEB3E-D64C-4843-B9EE-0AC916F6E9BE}" srcId="{DBFACB7B-296C-4B85-A1C4-5435CA768084}" destId="{A7D784D4-9157-427C-B989-C01664BEB63F}" srcOrd="2" destOrd="0" parTransId="{B4E42A4F-55F8-45D0-B9CD-696142B7B880}" sibTransId="{41B7E721-7DB8-427A-B1FC-9D3F9956DC13}"/>
    <dgm:cxn modelId="{F6F4745D-3F10-4943-8323-B231751F4AAE}" type="presOf" srcId="{026528E9-2B05-4190-B6F7-F963234D6A7C}" destId="{DFFC97F0-9825-4131-A8FC-46243B9E9CE7}" srcOrd="0" destOrd="0" presId="urn:microsoft.com/office/officeart/2005/8/layout/vList2"/>
    <dgm:cxn modelId="{85A63360-8B16-49D0-B4BD-09E25CEFA471}" type="presOf" srcId="{DBFACB7B-296C-4B85-A1C4-5435CA768084}" destId="{41D4C2BD-37CB-42E1-9328-72DB433D908F}" srcOrd="0" destOrd="0" presId="urn:microsoft.com/office/officeart/2005/8/layout/vList2"/>
    <dgm:cxn modelId="{483E5564-36F6-4843-B81B-774838656ADF}" type="presOf" srcId="{C5877AD6-3C74-4401-AF88-1039834D42F7}" destId="{75997EAB-C8FE-4CDB-8BEF-A9C929ABB4EE}" srcOrd="0" destOrd="0" presId="urn:microsoft.com/office/officeart/2005/8/layout/vList2"/>
    <dgm:cxn modelId="{EE46498B-4B28-4C2B-B616-96B2956552B1}" srcId="{DBFACB7B-296C-4B85-A1C4-5435CA768084}" destId="{E2576059-B958-4EDB-AE29-97155967F0AE}" srcOrd="1" destOrd="0" parTransId="{8E6A505A-CD2A-487A-8A11-5010A4BB8AC8}" sibTransId="{92EEF35D-9420-4765-B14E-E3770C5E0215}"/>
    <dgm:cxn modelId="{DDE2D6A8-6FD0-4E14-AC44-03EE4706B722}" srcId="{DBFACB7B-296C-4B85-A1C4-5435CA768084}" destId="{E6995239-19FD-4541-AE95-8100B19C66C5}" srcOrd="3" destOrd="0" parTransId="{0DB52BB3-84B8-4210-AB59-11232C66E586}" sibTransId="{146818A7-9610-4EBC-95A8-66597ED8CB8B}"/>
    <dgm:cxn modelId="{598716C8-A7DD-46A3-8D0D-6BB2E438516B}" type="presOf" srcId="{BF75003D-B467-4C8B-9BD3-EBC37BB7884A}" destId="{C4BA589E-ABFC-4B93-A983-B57361B252AD}" srcOrd="0" destOrd="0" presId="urn:microsoft.com/office/officeart/2005/8/layout/vList2"/>
    <dgm:cxn modelId="{8FC617ED-6900-4E11-855A-0879D2F35D38}" type="presOf" srcId="{E6995239-19FD-4541-AE95-8100B19C66C5}" destId="{94E9D2C9-EEE0-425A-9D05-BE747A463F9E}" srcOrd="0" destOrd="0" presId="urn:microsoft.com/office/officeart/2005/8/layout/vList2"/>
    <dgm:cxn modelId="{F55F55EF-4461-4A7F-8735-65D2EAE7EBDE}" srcId="{DBFACB7B-296C-4B85-A1C4-5435CA768084}" destId="{026528E9-2B05-4190-B6F7-F963234D6A7C}" srcOrd="0" destOrd="0" parTransId="{4522E8C8-8D26-4D1D-990B-EC6C49ABC00C}" sibTransId="{4B193021-CFA8-4B8D-8D44-EFEDF0AA8E79}"/>
    <dgm:cxn modelId="{1B094DFC-39ED-4569-95F7-3C2546E71874}" srcId="{DBFACB7B-296C-4B85-A1C4-5435CA768084}" destId="{BF75003D-B467-4C8B-9BD3-EBC37BB7884A}" srcOrd="5" destOrd="0" parTransId="{DBD02947-5A9B-4215-BD93-E6E9775FC5FD}" sibTransId="{2175CFE9-1CB0-4B22-89E2-57BE527B3728}"/>
    <dgm:cxn modelId="{680D372D-65B2-4659-9123-5693BF3780B9}" type="presParOf" srcId="{41D4C2BD-37CB-42E1-9328-72DB433D908F}" destId="{DFFC97F0-9825-4131-A8FC-46243B9E9CE7}" srcOrd="0" destOrd="0" presId="urn:microsoft.com/office/officeart/2005/8/layout/vList2"/>
    <dgm:cxn modelId="{003193DC-75C9-47B2-AED3-0818446B432D}" type="presParOf" srcId="{41D4C2BD-37CB-42E1-9328-72DB433D908F}" destId="{17ADF4F7-830A-4E2D-B689-84F21C6FBF6E}" srcOrd="1" destOrd="0" presId="urn:microsoft.com/office/officeart/2005/8/layout/vList2"/>
    <dgm:cxn modelId="{84A715BF-CFC3-4B46-A44E-B634DF4ADF91}" type="presParOf" srcId="{41D4C2BD-37CB-42E1-9328-72DB433D908F}" destId="{A594F7A2-65F9-4AEF-A512-234A10D8FC3C}" srcOrd="2" destOrd="0" presId="urn:microsoft.com/office/officeart/2005/8/layout/vList2"/>
    <dgm:cxn modelId="{77D53DD7-F725-4621-B903-ABE7F4B350D4}" type="presParOf" srcId="{41D4C2BD-37CB-42E1-9328-72DB433D908F}" destId="{66BCE46D-A723-413C-B4CA-3BB4F618EAD3}" srcOrd="3" destOrd="0" presId="urn:microsoft.com/office/officeart/2005/8/layout/vList2"/>
    <dgm:cxn modelId="{9C12BED1-2BF4-4BB7-A071-7010D5190545}" type="presParOf" srcId="{41D4C2BD-37CB-42E1-9328-72DB433D908F}" destId="{589BDA21-8E3F-4343-9C27-BA2B6E3C14C5}" srcOrd="4" destOrd="0" presId="urn:microsoft.com/office/officeart/2005/8/layout/vList2"/>
    <dgm:cxn modelId="{D49AC4DA-BDFC-4093-9655-523D2FBCF030}" type="presParOf" srcId="{41D4C2BD-37CB-42E1-9328-72DB433D908F}" destId="{1207878D-7B61-414A-A6A1-538B88A940F9}" srcOrd="5" destOrd="0" presId="urn:microsoft.com/office/officeart/2005/8/layout/vList2"/>
    <dgm:cxn modelId="{0172B7F6-372B-4DAB-AC28-BAAAA5599089}" type="presParOf" srcId="{41D4C2BD-37CB-42E1-9328-72DB433D908F}" destId="{94E9D2C9-EEE0-425A-9D05-BE747A463F9E}" srcOrd="6" destOrd="0" presId="urn:microsoft.com/office/officeart/2005/8/layout/vList2"/>
    <dgm:cxn modelId="{B055E53B-6125-45DD-B037-325E06765AB9}" type="presParOf" srcId="{41D4C2BD-37CB-42E1-9328-72DB433D908F}" destId="{08DA0BD1-A41A-4DC6-9384-AF3C063447DF}" srcOrd="7" destOrd="0" presId="urn:microsoft.com/office/officeart/2005/8/layout/vList2"/>
    <dgm:cxn modelId="{23F9664F-2C3A-4E15-9879-EEAABF2D9730}" type="presParOf" srcId="{41D4C2BD-37CB-42E1-9328-72DB433D908F}" destId="{75997EAB-C8FE-4CDB-8BEF-A9C929ABB4EE}" srcOrd="8" destOrd="0" presId="urn:microsoft.com/office/officeart/2005/8/layout/vList2"/>
    <dgm:cxn modelId="{CA56359E-E0C1-4532-B698-D91C6DC9D417}" type="presParOf" srcId="{41D4C2BD-37CB-42E1-9328-72DB433D908F}" destId="{14C511D5-5641-4999-8FD3-A5AADEE96F6C}" srcOrd="9" destOrd="0" presId="urn:microsoft.com/office/officeart/2005/8/layout/vList2"/>
    <dgm:cxn modelId="{EA30B422-7472-4C6A-BB1B-B6CCE4A7C712}" type="presParOf" srcId="{41D4C2BD-37CB-42E1-9328-72DB433D908F}" destId="{C4BA589E-ABFC-4B93-A983-B57361B252AD}"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005E90-A307-49CE-8A04-ED9BE711675F}" type="doc">
      <dgm:prSet loTypeId="urn:microsoft.com/office/officeart/2005/8/layout/process1" loCatId="process" qsTypeId="urn:microsoft.com/office/officeart/2005/8/quickstyle/simple1" qsCatId="simple" csTypeId="urn:microsoft.com/office/officeart/2005/8/colors/accent3_1" csCatId="accent3" phldr="1"/>
      <dgm:spPr/>
    </dgm:pt>
    <dgm:pt modelId="{0CFE3964-42B7-4F21-96C2-28258D831EE4}">
      <dgm:prSet phldrT="[Text]"/>
      <dgm:spPr/>
      <dgm:t>
        <a:bodyPr/>
        <a:lstStyle/>
        <a:p>
          <a:r>
            <a:rPr lang="en-US" b="1" dirty="0"/>
            <a:t>Data Collection</a:t>
          </a:r>
          <a:endParaRPr lang="en-US" dirty="0"/>
        </a:p>
      </dgm:t>
    </dgm:pt>
    <dgm:pt modelId="{9E362441-EF4B-4731-A1BD-6D09CDF798B0}" type="parTrans" cxnId="{590C0520-A7FF-4347-B17A-CF96836DDCD7}">
      <dgm:prSet/>
      <dgm:spPr/>
      <dgm:t>
        <a:bodyPr/>
        <a:lstStyle/>
        <a:p>
          <a:endParaRPr lang="en-US"/>
        </a:p>
      </dgm:t>
    </dgm:pt>
    <dgm:pt modelId="{249474E9-7E2D-4EAA-A3C4-9632D20EADA6}" type="sibTrans" cxnId="{590C0520-A7FF-4347-B17A-CF96836DDCD7}">
      <dgm:prSet/>
      <dgm:spPr/>
      <dgm:t>
        <a:bodyPr/>
        <a:lstStyle/>
        <a:p>
          <a:endParaRPr lang="en-US"/>
        </a:p>
      </dgm:t>
    </dgm:pt>
    <dgm:pt modelId="{1E5DC102-36D2-495D-8D00-1708ADC14DEB}">
      <dgm:prSet phldrT="[Text]"/>
      <dgm:spPr/>
      <dgm:t>
        <a:bodyPr/>
        <a:lstStyle/>
        <a:p>
          <a:r>
            <a:rPr lang="en-US" b="1" dirty="0"/>
            <a:t>Exploratory Data Analysis (EDA)</a:t>
          </a:r>
          <a:endParaRPr lang="en-US" dirty="0"/>
        </a:p>
      </dgm:t>
    </dgm:pt>
    <dgm:pt modelId="{6A270C6C-F898-4E5E-8A9C-4509329D850F}" type="parTrans" cxnId="{32FC7F12-B506-45CB-8B45-927505ACCFF1}">
      <dgm:prSet/>
      <dgm:spPr/>
      <dgm:t>
        <a:bodyPr/>
        <a:lstStyle/>
        <a:p>
          <a:endParaRPr lang="en-US"/>
        </a:p>
      </dgm:t>
    </dgm:pt>
    <dgm:pt modelId="{DAD588DE-33CC-4CF5-88AF-74DDDE06E174}" type="sibTrans" cxnId="{32FC7F12-B506-45CB-8B45-927505ACCFF1}">
      <dgm:prSet/>
      <dgm:spPr/>
      <dgm:t>
        <a:bodyPr/>
        <a:lstStyle/>
        <a:p>
          <a:endParaRPr lang="en-US"/>
        </a:p>
      </dgm:t>
    </dgm:pt>
    <dgm:pt modelId="{EAA9BDF4-0AA0-418D-8844-4B9EFB7CB9B7}">
      <dgm:prSet phldrT="[Text]"/>
      <dgm:spPr/>
      <dgm:t>
        <a:bodyPr/>
        <a:lstStyle/>
        <a:p>
          <a:r>
            <a:rPr lang="en-US" b="1" dirty="0"/>
            <a:t>Model Training</a:t>
          </a:r>
          <a:endParaRPr lang="en-US" dirty="0"/>
        </a:p>
      </dgm:t>
    </dgm:pt>
    <dgm:pt modelId="{5813735C-5460-4D81-8910-8146572CAE5D}" type="parTrans" cxnId="{1919C5F6-BCD1-4B88-9063-C7007C529616}">
      <dgm:prSet/>
      <dgm:spPr/>
      <dgm:t>
        <a:bodyPr/>
        <a:lstStyle/>
        <a:p>
          <a:endParaRPr lang="en-US"/>
        </a:p>
      </dgm:t>
    </dgm:pt>
    <dgm:pt modelId="{0C9E42BF-1659-40C8-B789-E4DB3D750F86}" type="sibTrans" cxnId="{1919C5F6-BCD1-4B88-9063-C7007C529616}">
      <dgm:prSet/>
      <dgm:spPr/>
      <dgm:t>
        <a:bodyPr/>
        <a:lstStyle/>
        <a:p>
          <a:endParaRPr lang="en-US"/>
        </a:p>
      </dgm:t>
    </dgm:pt>
    <dgm:pt modelId="{E50C7A04-CA2C-4C65-AC71-DA7E0802B8C6}">
      <dgm:prSet phldrT="[Text]"/>
      <dgm:spPr/>
      <dgm:t>
        <a:bodyPr/>
        <a:lstStyle/>
        <a:p>
          <a:r>
            <a:rPr lang="en-US" b="1" dirty="0"/>
            <a:t>Model Selection</a:t>
          </a:r>
          <a:endParaRPr lang="en-US" dirty="0"/>
        </a:p>
      </dgm:t>
    </dgm:pt>
    <dgm:pt modelId="{0D43DE88-05BB-40F7-B940-D9BC7B28570C}" type="parTrans" cxnId="{C2589539-901F-4C4B-B0F6-69B0236C3452}">
      <dgm:prSet/>
      <dgm:spPr/>
      <dgm:t>
        <a:bodyPr/>
        <a:lstStyle/>
        <a:p>
          <a:endParaRPr lang="en-US"/>
        </a:p>
      </dgm:t>
    </dgm:pt>
    <dgm:pt modelId="{06DEFED4-4F34-4314-B9F0-C7614B868227}" type="sibTrans" cxnId="{C2589539-901F-4C4B-B0F6-69B0236C3452}">
      <dgm:prSet/>
      <dgm:spPr/>
      <dgm:t>
        <a:bodyPr/>
        <a:lstStyle/>
        <a:p>
          <a:endParaRPr lang="en-US"/>
        </a:p>
      </dgm:t>
    </dgm:pt>
    <dgm:pt modelId="{062D2655-41C8-4FAB-9D0B-25E114DE5904}">
      <dgm:prSet phldrT="[Text]"/>
      <dgm:spPr/>
      <dgm:t>
        <a:bodyPr/>
        <a:lstStyle/>
        <a:p>
          <a:r>
            <a:rPr lang="en-US" b="1" dirty="0"/>
            <a:t>Preprocessing</a:t>
          </a:r>
          <a:endParaRPr lang="en-US" dirty="0"/>
        </a:p>
      </dgm:t>
    </dgm:pt>
    <dgm:pt modelId="{9C2E39AB-8E2D-4514-BC70-8F9F12C0D649}" type="sibTrans" cxnId="{15E27E6A-FDAE-4448-B921-82462299BBB3}">
      <dgm:prSet/>
      <dgm:spPr/>
      <dgm:t>
        <a:bodyPr/>
        <a:lstStyle/>
        <a:p>
          <a:endParaRPr lang="en-US"/>
        </a:p>
      </dgm:t>
    </dgm:pt>
    <dgm:pt modelId="{95D978BC-D89C-4EF2-A922-A19A0521D3E8}" type="parTrans" cxnId="{15E27E6A-FDAE-4448-B921-82462299BBB3}">
      <dgm:prSet/>
      <dgm:spPr/>
      <dgm:t>
        <a:bodyPr/>
        <a:lstStyle/>
        <a:p>
          <a:endParaRPr lang="en-US"/>
        </a:p>
      </dgm:t>
    </dgm:pt>
    <dgm:pt modelId="{B0717FA2-54EF-4520-A074-E7FE59BD2491}">
      <dgm:prSet phldrT="[Text]"/>
      <dgm:spPr/>
      <dgm:t>
        <a:bodyPr/>
        <a:lstStyle/>
        <a:p>
          <a:r>
            <a:rPr lang="en-US" b="1" dirty="0"/>
            <a:t>Evaluation</a:t>
          </a:r>
          <a:endParaRPr lang="en-US" dirty="0"/>
        </a:p>
      </dgm:t>
    </dgm:pt>
    <dgm:pt modelId="{0105F31B-9A43-4113-B5D9-CCF08F0417B3}" type="parTrans" cxnId="{6DCA0D0D-BC33-40AC-865E-741D16F23A2C}">
      <dgm:prSet/>
      <dgm:spPr/>
      <dgm:t>
        <a:bodyPr/>
        <a:lstStyle/>
        <a:p>
          <a:endParaRPr lang="en-US"/>
        </a:p>
      </dgm:t>
    </dgm:pt>
    <dgm:pt modelId="{0EBA4E71-A126-441D-B75C-05FD34188767}" type="sibTrans" cxnId="{6DCA0D0D-BC33-40AC-865E-741D16F23A2C}">
      <dgm:prSet/>
      <dgm:spPr/>
      <dgm:t>
        <a:bodyPr/>
        <a:lstStyle/>
        <a:p>
          <a:endParaRPr lang="en-US"/>
        </a:p>
      </dgm:t>
    </dgm:pt>
    <dgm:pt modelId="{A4C6E5A0-A8F8-40DE-8999-B46F393E63DA}">
      <dgm:prSet phldrT="[Text]"/>
      <dgm:spPr/>
      <dgm:t>
        <a:bodyPr/>
        <a:lstStyle/>
        <a:p>
          <a:r>
            <a:rPr lang="en-US" b="1"/>
            <a:t>Deployment</a:t>
          </a:r>
          <a:endParaRPr lang="en-US" dirty="0"/>
        </a:p>
      </dgm:t>
    </dgm:pt>
    <dgm:pt modelId="{98457DE0-4D4E-490B-90BB-F600B341BE6B}" type="parTrans" cxnId="{6DC71E79-D059-43CF-B7AB-D3B1B8892E67}">
      <dgm:prSet/>
      <dgm:spPr/>
      <dgm:t>
        <a:bodyPr/>
        <a:lstStyle/>
        <a:p>
          <a:endParaRPr lang="en-US"/>
        </a:p>
      </dgm:t>
    </dgm:pt>
    <dgm:pt modelId="{82024E0D-C371-43EE-8935-C7418E31647C}" type="sibTrans" cxnId="{6DC71E79-D059-43CF-B7AB-D3B1B8892E67}">
      <dgm:prSet/>
      <dgm:spPr/>
      <dgm:t>
        <a:bodyPr/>
        <a:lstStyle/>
        <a:p>
          <a:endParaRPr lang="en-US"/>
        </a:p>
      </dgm:t>
    </dgm:pt>
    <dgm:pt modelId="{C1A1196F-578F-46F5-ADB7-8E5E0ECA9AC0}" type="pres">
      <dgm:prSet presAssocID="{9D005E90-A307-49CE-8A04-ED9BE711675F}" presName="Name0" presStyleCnt="0">
        <dgm:presLayoutVars>
          <dgm:dir/>
          <dgm:resizeHandles val="exact"/>
        </dgm:presLayoutVars>
      </dgm:prSet>
      <dgm:spPr/>
    </dgm:pt>
    <dgm:pt modelId="{CF152449-7329-4CC2-A8D9-DBAA418D233B}" type="pres">
      <dgm:prSet presAssocID="{0CFE3964-42B7-4F21-96C2-28258D831EE4}" presName="node" presStyleLbl="node1" presStyleIdx="0" presStyleCnt="7">
        <dgm:presLayoutVars>
          <dgm:bulletEnabled val="1"/>
        </dgm:presLayoutVars>
      </dgm:prSet>
      <dgm:spPr/>
    </dgm:pt>
    <dgm:pt modelId="{59357B6C-286D-45A0-B723-89530A0564CA}" type="pres">
      <dgm:prSet presAssocID="{249474E9-7E2D-4EAA-A3C4-9632D20EADA6}" presName="sibTrans" presStyleLbl="sibTrans2D1" presStyleIdx="0" presStyleCnt="6"/>
      <dgm:spPr/>
    </dgm:pt>
    <dgm:pt modelId="{84E9FE3A-D383-4423-B2F6-25CB64D36C64}" type="pres">
      <dgm:prSet presAssocID="{249474E9-7E2D-4EAA-A3C4-9632D20EADA6}" presName="connectorText" presStyleLbl="sibTrans2D1" presStyleIdx="0" presStyleCnt="6"/>
      <dgm:spPr/>
    </dgm:pt>
    <dgm:pt modelId="{ECC35701-3585-482C-9F6A-2F4DF90266B1}" type="pres">
      <dgm:prSet presAssocID="{062D2655-41C8-4FAB-9D0B-25E114DE5904}" presName="node" presStyleLbl="node1" presStyleIdx="1" presStyleCnt="7">
        <dgm:presLayoutVars>
          <dgm:bulletEnabled val="1"/>
        </dgm:presLayoutVars>
      </dgm:prSet>
      <dgm:spPr/>
    </dgm:pt>
    <dgm:pt modelId="{DFEEC71C-D3F5-4FFD-B886-607DEFDB3CEE}" type="pres">
      <dgm:prSet presAssocID="{9C2E39AB-8E2D-4514-BC70-8F9F12C0D649}" presName="sibTrans" presStyleLbl="sibTrans2D1" presStyleIdx="1" presStyleCnt="6" custLinFactNeighborX="-6035" custLinFactNeighborY="14909"/>
      <dgm:spPr/>
    </dgm:pt>
    <dgm:pt modelId="{CA11607D-CD72-4331-9CED-8364D98A0DA8}" type="pres">
      <dgm:prSet presAssocID="{9C2E39AB-8E2D-4514-BC70-8F9F12C0D649}" presName="connectorText" presStyleLbl="sibTrans2D1" presStyleIdx="1" presStyleCnt="6"/>
      <dgm:spPr/>
    </dgm:pt>
    <dgm:pt modelId="{DB7FE33C-FA6E-4E89-906B-B140F95573FA}" type="pres">
      <dgm:prSet presAssocID="{1E5DC102-36D2-495D-8D00-1708ADC14DEB}" presName="node" presStyleLbl="node1" presStyleIdx="2" presStyleCnt="7">
        <dgm:presLayoutVars>
          <dgm:bulletEnabled val="1"/>
        </dgm:presLayoutVars>
      </dgm:prSet>
      <dgm:spPr/>
    </dgm:pt>
    <dgm:pt modelId="{E5ADDF6C-8BBB-49DC-A5C0-0027CFDC122B}" type="pres">
      <dgm:prSet presAssocID="{DAD588DE-33CC-4CF5-88AF-74DDDE06E174}" presName="sibTrans" presStyleLbl="sibTrans2D1" presStyleIdx="2" presStyleCnt="6"/>
      <dgm:spPr/>
    </dgm:pt>
    <dgm:pt modelId="{C75B48A6-6948-45EF-A18A-65A72357788B}" type="pres">
      <dgm:prSet presAssocID="{DAD588DE-33CC-4CF5-88AF-74DDDE06E174}" presName="connectorText" presStyleLbl="sibTrans2D1" presStyleIdx="2" presStyleCnt="6"/>
      <dgm:spPr/>
    </dgm:pt>
    <dgm:pt modelId="{3960EEFB-E54B-41C3-B8EB-5D5DE7A439E8}" type="pres">
      <dgm:prSet presAssocID="{E50C7A04-CA2C-4C65-AC71-DA7E0802B8C6}" presName="node" presStyleLbl="node1" presStyleIdx="3" presStyleCnt="7">
        <dgm:presLayoutVars>
          <dgm:bulletEnabled val="1"/>
        </dgm:presLayoutVars>
      </dgm:prSet>
      <dgm:spPr/>
    </dgm:pt>
    <dgm:pt modelId="{846CFA69-A16E-40C5-8F8F-EF27333A9A68}" type="pres">
      <dgm:prSet presAssocID="{06DEFED4-4F34-4314-B9F0-C7614B868227}" presName="sibTrans" presStyleLbl="sibTrans2D1" presStyleIdx="3" presStyleCnt="6"/>
      <dgm:spPr/>
    </dgm:pt>
    <dgm:pt modelId="{74ABD129-66E5-4995-91C2-0D580908EE9B}" type="pres">
      <dgm:prSet presAssocID="{06DEFED4-4F34-4314-B9F0-C7614B868227}" presName="connectorText" presStyleLbl="sibTrans2D1" presStyleIdx="3" presStyleCnt="6"/>
      <dgm:spPr/>
    </dgm:pt>
    <dgm:pt modelId="{6D4745D1-5C07-4E1A-A426-784FFA46F11C}" type="pres">
      <dgm:prSet presAssocID="{EAA9BDF4-0AA0-418D-8844-4B9EFB7CB9B7}" presName="node" presStyleLbl="node1" presStyleIdx="4" presStyleCnt="7">
        <dgm:presLayoutVars>
          <dgm:bulletEnabled val="1"/>
        </dgm:presLayoutVars>
      </dgm:prSet>
      <dgm:spPr/>
    </dgm:pt>
    <dgm:pt modelId="{DD190BD8-F7BD-40FB-B44E-5ED285B338DE}" type="pres">
      <dgm:prSet presAssocID="{0C9E42BF-1659-40C8-B789-E4DB3D750F86}" presName="sibTrans" presStyleLbl="sibTrans2D1" presStyleIdx="4" presStyleCnt="6"/>
      <dgm:spPr/>
    </dgm:pt>
    <dgm:pt modelId="{EBA49151-C0F3-4A15-B3D7-DB93720C5A09}" type="pres">
      <dgm:prSet presAssocID="{0C9E42BF-1659-40C8-B789-E4DB3D750F86}" presName="connectorText" presStyleLbl="sibTrans2D1" presStyleIdx="4" presStyleCnt="6"/>
      <dgm:spPr/>
    </dgm:pt>
    <dgm:pt modelId="{3411AB3A-9D3E-42DB-91D7-7701D96B4261}" type="pres">
      <dgm:prSet presAssocID="{B0717FA2-54EF-4520-A074-E7FE59BD2491}" presName="node" presStyleLbl="node1" presStyleIdx="5" presStyleCnt="7">
        <dgm:presLayoutVars>
          <dgm:bulletEnabled val="1"/>
        </dgm:presLayoutVars>
      </dgm:prSet>
      <dgm:spPr/>
    </dgm:pt>
    <dgm:pt modelId="{749691F5-3536-45BD-BDEF-A8BFE4FE1C82}" type="pres">
      <dgm:prSet presAssocID="{0EBA4E71-A126-441D-B75C-05FD34188767}" presName="sibTrans" presStyleLbl="sibTrans2D1" presStyleIdx="5" presStyleCnt="6"/>
      <dgm:spPr/>
    </dgm:pt>
    <dgm:pt modelId="{B35D31BF-5D45-47BD-9DEF-49B4B80C37BC}" type="pres">
      <dgm:prSet presAssocID="{0EBA4E71-A126-441D-B75C-05FD34188767}" presName="connectorText" presStyleLbl="sibTrans2D1" presStyleIdx="5" presStyleCnt="6"/>
      <dgm:spPr/>
    </dgm:pt>
    <dgm:pt modelId="{9F2C46C7-4C3F-4C16-93D1-A760DE010106}" type="pres">
      <dgm:prSet presAssocID="{A4C6E5A0-A8F8-40DE-8999-B46F393E63DA}" presName="node" presStyleLbl="node1" presStyleIdx="6" presStyleCnt="7">
        <dgm:presLayoutVars>
          <dgm:bulletEnabled val="1"/>
        </dgm:presLayoutVars>
      </dgm:prSet>
      <dgm:spPr/>
    </dgm:pt>
  </dgm:ptLst>
  <dgm:cxnLst>
    <dgm:cxn modelId="{48296B01-DDCA-41FF-8817-60585F4E70F5}" type="presOf" srcId="{A4C6E5A0-A8F8-40DE-8999-B46F393E63DA}" destId="{9F2C46C7-4C3F-4C16-93D1-A760DE010106}" srcOrd="0" destOrd="0" presId="urn:microsoft.com/office/officeart/2005/8/layout/process1"/>
    <dgm:cxn modelId="{6DCA0D0D-BC33-40AC-865E-741D16F23A2C}" srcId="{9D005E90-A307-49CE-8A04-ED9BE711675F}" destId="{B0717FA2-54EF-4520-A074-E7FE59BD2491}" srcOrd="5" destOrd="0" parTransId="{0105F31B-9A43-4113-B5D9-CCF08F0417B3}" sibTransId="{0EBA4E71-A126-441D-B75C-05FD34188767}"/>
    <dgm:cxn modelId="{45481A0E-724B-4410-B789-76C643504F76}" type="presOf" srcId="{E50C7A04-CA2C-4C65-AC71-DA7E0802B8C6}" destId="{3960EEFB-E54B-41C3-B8EB-5D5DE7A439E8}" srcOrd="0" destOrd="0" presId="urn:microsoft.com/office/officeart/2005/8/layout/process1"/>
    <dgm:cxn modelId="{32FC7F12-B506-45CB-8B45-927505ACCFF1}" srcId="{9D005E90-A307-49CE-8A04-ED9BE711675F}" destId="{1E5DC102-36D2-495D-8D00-1708ADC14DEB}" srcOrd="2" destOrd="0" parTransId="{6A270C6C-F898-4E5E-8A9C-4509329D850F}" sibTransId="{DAD588DE-33CC-4CF5-88AF-74DDDE06E174}"/>
    <dgm:cxn modelId="{590C0520-A7FF-4347-B17A-CF96836DDCD7}" srcId="{9D005E90-A307-49CE-8A04-ED9BE711675F}" destId="{0CFE3964-42B7-4F21-96C2-28258D831EE4}" srcOrd="0" destOrd="0" parTransId="{9E362441-EF4B-4731-A1BD-6D09CDF798B0}" sibTransId="{249474E9-7E2D-4EAA-A3C4-9632D20EADA6}"/>
    <dgm:cxn modelId="{BFBB3A28-539E-4FD2-8A95-F11FE35F7F1D}" type="presOf" srcId="{249474E9-7E2D-4EAA-A3C4-9632D20EADA6}" destId="{59357B6C-286D-45A0-B723-89530A0564CA}" srcOrd="0" destOrd="0" presId="urn:microsoft.com/office/officeart/2005/8/layout/process1"/>
    <dgm:cxn modelId="{9A6C632C-33F1-42D0-9874-BB2AAD08434D}" type="presOf" srcId="{9C2E39AB-8E2D-4514-BC70-8F9F12C0D649}" destId="{DFEEC71C-D3F5-4FFD-B886-607DEFDB3CEE}" srcOrd="0" destOrd="0" presId="urn:microsoft.com/office/officeart/2005/8/layout/process1"/>
    <dgm:cxn modelId="{283CEE30-D723-42AE-B91F-8E35A060AD5C}" type="presOf" srcId="{0CFE3964-42B7-4F21-96C2-28258D831EE4}" destId="{CF152449-7329-4CC2-A8D9-DBAA418D233B}" srcOrd="0" destOrd="0" presId="urn:microsoft.com/office/officeart/2005/8/layout/process1"/>
    <dgm:cxn modelId="{C2589539-901F-4C4B-B0F6-69B0236C3452}" srcId="{9D005E90-A307-49CE-8A04-ED9BE711675F}" destId="{E50C7A04-CA2C-4C65-AC71-DA7E0802B8C6}" srcOrd="3" destOrd="0" parTransId="{0D43DE88-05BB-40F7-B940-D9BC7B28570C}" sibTransId="{06DEFED4-4F34-4314-B9F0-C7614B868227}"/>
    <dgm:cxn modelId="{9351005B-EC2B-4DF8-B606-62E7763051AC}" type="presOf" srcId="{DAD588DE-33CC-4CF5-88AF-74DDDE06E174}" destId="{E5ADDF6C-8BBB-49DC-A5C0-0027CFDC122B}" srcOrd="0" destOrd="0" presId="urn:microsoft.com/office/officeart/2005/8/layout/process1"/>
    <dgm:cxn modelId="{15E27E6A-FDAE-4448-B921-82462299BBB3}" srcId="{9D005E90-A307-49CE-8A04-ED9BE711675F}" destId="{062D2655-41C8-4FAB-9D0B-25E114DE5904}" srcOrd="1" destOrd="0" parTransId="{95D978BC-D89C-4EF2-A922-A19A0521D3E8}" sibTransId="{9C2E39AB-8E2D-4514-BC70-8F9F12C0D649}"/>
    <dgm:cxn modelId="{C9568F57-A2CB-429E-8D80-77582114176A}" type="presOf" srcId="{1E5DC102-36D2-495D-8D00-1708ADC14DEB}" destId="{DB7FE33C-FA6E-4E89-906B-B140F95573FA}" srcOrd="0" destOrd="0" presId="urn:microsoft.com/office/officeart/2005/8/layout/process1"/>
    <dgm:cxn modelId="{6DC71E79-D059-43CF-B7AB-D3B1B8892E67}" srcId="{9D005E90-A307-49CE-8A04-ED9BE711675F}" destId="{A4C6E5A0-A8F8-40DE-8999-B46F393E63DA}" srcOrd="6" destOrd="0" parTransId="{98457DE0-4D4E-490B-90BB-F600B341BE6B}" sibTransId="{82024E0D-C371-43EE-8935-C7418E31647C}"/>
    <dgm:cxn modelId="{2044317C-1807-4AD2-AD2E-730F89FA5744}" type="presOf" srcId="{062D2655-41C8-4FAB-9D0B-25E114DE5904}" destId="{ECC35701-3585-482C-9F6A-2F4DF90266B1}" srcOrd="0" destOrd="0" presId="urn:microsoft.com/office/officeart/2005/8/layout/process1"/>
    <dgm:cxn modelId="{F642208D-7CD6-40A4-89F4-6C58D5515876}" type="presOf" srcId="{DAD588DE-33CC-4CF5-88AF-74DDDE06E174}" destId="{C75B48A6-6948-45EF-A18A-65A72357788B}" srcOrd="1" destOrd="0" presId="urn:microsoft.com/office/officeart/2005/8/layout/process1"/>
    <dgm:cxn modelId="{5B39348E-6CC3-483D-BFA9-37413B25B3AE}" type="presOf" srcId="{06DEFED4-4F34-4314-B9F0-C7614B868227}" destId="{846CFA69-A16E-40C5-8F8F-EF27333A9A68}" srcOrd="0" destOrd="0" presId="urn:microsoft.com/office/officeart/2005/8/layout/process1"/>
    <dgm:cxn modelId="{84CDDF98-2976-4957-B601-B804513B5B8D}" type="presOf" srcId="{9D005E90-A307-49CE-8A04-ED9BE711675F}" destId="{C1A1196F-578F-46F5-ADB7-8E5E0ECA9AC0}" srcOrd="0" destOrd="0" presId="urn:microsoft.com/office/officeart/2005/8/layout/process1"/>
    <dgm:cxn modelId="{9BC8499B-0F6B-43CA-B77D-803967DE4C69}" type="presOf" srcId="{9C2E39AB-8E2D-4514-BC70-8F9F12C0D649}" destId="{CA11607D-CD72-4331-9CED-8364D98A0DA8}" srcOrd="1" destOrd="0" presId="urn:microsoft.com/office/officeart/2005/8/layout/process1"/>
    <dgm:cxn modelId="{6A2403A0-1DE8-4687-B2FC-6DE2E12E561A}" type="presOf" srcId="{06DEFED4-4F34-4314-B9F0-C7614B868227}" destId="{74ABD129-66E5-4995-91C2-0D580908EE9B}" srcOrd="1" destOrd="0" presId="urn:microsoft.com/office/officeart/2005/8/layout/process1"/>
    <dgm:cxn modelId="{991145AC-6AAC-481D-A042-F9BD095628EE}" type="presOf" srcId="{249474E9-7E2D-4EAA-A3C4-9632D20EADA6}" destId="{84E9FE3A-D383-4423-B2F6-25CB64D36C64}" srcOrd="1" destOrd="0" presId="urn:microsoft.com/office/officeart/2005/8/layout/process1"/>
    <dgm:cxn modelId="{FC6CBCAC-1380-46B4-8753-BDDB7E905A2A}" type="presOf" srcId="{0EBA4E71-A126-441D-B75C-05FD34188767}" destId="{B35D31BF-5D45-47BD-9DEF-49B4B80C37BC}" srcOrd="1" destOrd="0" presId="urn:microsoft.com/office/officeart/2005/8/layout/process1"/>
    <dgm:cxn modelId="{7D3C41B8-182D-4452-96E0-B4EA2B642291}" type="presOf" srcId="{EAA9BDF4-0AA0-418D-8844-4B9EFB7CB9B7}" destId="{6D4745D1-5C07-4E1A-A426-784FFA46F11C}" srcOrd="0" destOrd="0" presId="urn:microsoft.com/office/officeart/2005/8/layout/process1"/>
    <dgm:cxn modelId="{904D7FBE-2C9E-44B4-8163-4298CE196476}" type="presOf" srcId="{0C9E42BF-1659-40C8-B789-E4DB3D750F86}" destId="{EBA49151-C0F3-4A15-B3D7-DB93720C5A09}" srcOrd="1" destOrd="0" presId="urn:microsoft.com/office/officeart/2005/8/layout/process1"/>
    <dgm:cxn modelId="{30AE4BD1-FE6F-4897-AF03-E10F14108248}" type="presOf" srcId="{0C9E42BF-1659-40C8-B789-E4DB3D750F86}" destId="{DD190BD8-F7BD-40FB-B44E-5ED285B338DE}" srcOrd="0" destOrd="0" presId="urn:microsoft.com/office/officeart/2005/8/layout/process1"/>
    <dgm:cxn modelId="{A02D59ED-E4B1-499D-8B36-7C9BB1D8BB77}" type="presOf" srcId="{B0717FA2-54EF-4520-A074-E7FE59BD2491}" destId="{3411AB3A-9D3E-42DB-91D7-7701D96B4261}" srcOrd="0" destOrd="0" presId="urn:microsoft.com/office/officeart/2005/8/layout/process1"/>
    <dgm:cxn modelId="{1919C5F6-BCD1-4B88-9063-C7007C529616}" srcId="{9D005E90-A307-49CE-8A04-ED9BE711675F}" destId="{EAA9BDF4-0AA0-418D-8844-4B9EFB7CB9B7}" srcOrd="4" destOrd="0" parTransId="{5813735C-5460-4D81-8910-8146572CAE5D}" sibTransId="{0C9E42BF-1659-40C8-B789-E4DB3D750F86}"/>
    <dgm:cxn modelId="{51440AF7-7EB7-4612-B7F0-3BF1913541BB}" type="presOf" srcId="{0EBA4E71-A126-441D-B75C-05FD34188767}" destId="{749691F5-3536-45BD-BDEF-A8BFE4FE1C82}" srcOrd="0" destOrd="0" presId="urn:microsoft.com/office/officeart/2005/8/layout/process1"/>
    <dgm:cxn modelId="{153830B5-4D0A-4E06-AF3F-B787C9833AEA}" type="presParOf" srcId="{C1A1196F-578F-46F5-ADB7-8E5E0ECA9AC0}" destId="{CF152449-7329-4CC2-A8D9-DBAA418D233B}" srcOrd="0" destOrd="0" presId="urn:microsoft.com/office/officeart/2005/8/layout/process1"/>
    <dgm:cxn modelId="{6F1942BE-CD04-4E15-95F8-F58FD33BF74E}" type="presParOf" srcId="{C1A1196F-578F-46F5-ADB7-8E5E0ECA9AC0}" destId="{59357B6C-286D-45A0-B723-89530A0564CA}" srcOrd="1" destOrd="0" presId="urn:microsoft.com/office/officeart/2005/8/layout/process1"/>
    <dgm:cxn modelId="{56BD88E2-B602-43E5-BCB6-81376202352F}" type="presParOf" srcId="{59357B6C-286D-45A0-B723-89530A0564CA}" destId="{84E9FE3A-D383-4423-B2F6-25CB64D36C64}" srcOrd="0" destOrd="0" presId="urn:microsoft.com/office/officeart/2005/8/layout/process1"/>
    <dgm:cxn modelId="{5C8C9F85-218D-48AC-B021-5E4E8CDCE71B}" type="presParOf" srcId="{C1A1196F-578F-46F5-ADB7-8E5E0ECA9AC0}" destId="{ECC35701-3585-482C-9F6A-2F4DF90266B1}" srcOrd="2" destOrd="0" presId="urn:microsoft.com/office/officeart/2005/8/layout/process1"/>
    <dgm:cxn modelId="{3E3C53D2-59D0-4CC8-A1EC-16F59610DCAD}" type="presParOf" srcId="{C1A1196F-578F-46F5-ADB7-8E5E0ECA9AC0}" destId="{DFEEC71C-D3F5-4FFD-B886-607DEFDB3CEE}" srcOrd="3" destOrd="0" presId="urn:microsoft.com/office/officeart/2005/8/layout/process1"/>
    <dgm:cxn modelId="{64C12E22-D924-495B-B605-841482959541}" type="presParOf" srcId="{DFEEC71C-D3F5-4FFD-B886-607DEFDB3CEE}" destId="{CA11607D-CD72-4331-9CED-8364D98A0DA8}" srcOrd="0" destOrd="0" presId="urn:microsoft.com/office/officeart/2005/8/layout/process1"/>
    <dgm:cxn modelId="{DB139465-78AC-4106-B977-CCD9913C93B3}" type="presParOf" srcId="{C1A1196F-578F-46F5-ADB7-8E5E0ECA9AC0}" destId="{DB7FE33C-FA6E-4E89-906B-B140F95573FA}" srcOrd="4" destOrd="0" presId="urn:microsoft.com/office/officeart/2005/8/layout/process1"/>
    <dgm:cxn modelId="{1BA53959-4C3C-4FF7-8402-3E1C0DB8E909}" type="presParOf" srcId="{C1A1196F-578F-46F5-ADB7-8E5E0ECA9AC0}" destId="{E5ADDF6C-8BBB-49DC-A5C0-0027CFDC122B}" srcOrd="5" destOrd="0" presId="urn:microsoft.com/office/officeart/2005/8/layout/process1"/>
    <dgm:cxn modelId="{FB2E2A8F-8843-4FDA-B370-8FBA63AAB66C}" type="presParOf" srcId="{E5ADDF6C-8BBB-49DC-A5C0-0027CFDC122B}" destId="{C75B48A6-6948-45EF-A18A-65A72357788B}" srcOrd="0" destOrd="0" presId="urn:microsoft.com/office/officeart/2005/8/layout/process1"/>
    <dgm:cxn modelId="{CBF814FE-0030-4D6A-8BA1-C20D2A557ECA}" type="presParOf" srcId="{C1A1196F-578F-46F5-ADB7-8E5E0ECA9AC0}" destId="{3960EEFB-E54B-41C3-B8EB-5D5DE7A439E8}" srcOrd="6" destOrd="0" presId="urn:microsoft.com/office/officeart/2005/8/layout/process1"/>
    <dgm:cxn modelId="{797E4102-2E96-4B1A-94C6-A7FEBA93C987}" type="presParOf" srcId="{C1A1196F-578F-46F5-ADB7-8E5E0ECA9AC0}" destId="{846CFA69-A16E-40C5-8F8F-EF27333A9A68}" srcOrd="7" destOrd="0" presId="urn:microsoft.com/office/officeart/2005/8/layout/process1"/>
    <dgm:cxn modelId="{C89A6343-8ABD-458E-9D98-9FF2FD7D5252}" type="presParOf" srcId="{846CFA69-A16E-40C5-8F8F-EF27333A9A68}" destId="{74ABD129-66E5-4995-91C2-0D580908EE9B}" srcOrd="0" destOrd="0" presId="urn:microsoft.com/office/officeart/2005/8/layout/process1"/>
    <dgm:cxn modelId="{9014E81F-D542-4BE1-8570-BB502EE5DB75}" type="presParOf" srcId="{C1A1196F-578F-46F5-ADB7-8E5E0ECA9AC0}" destId="{6D4745D1-5C07-4E1A-A426-784FFA46F11C}" srcOrd="8" destOrd="0" presId="urn:microsoft.com/office/officeart/2005/8/layout/process1"/>
    <dgm:cxn modelId="{97B2D8FD-B110-489E-82D8-FDB3C219BEC3}" type="presParOf" srcId="{C1A1196F-578F-46F5-ADB7-8E5E0ECA9AC0}" destId="{DD190BD8-F7BD-40FB-B44E-5ED285B338DE}" srcOrd="9" destOrd="0" presId="urn:microsoft.com/office/officeart/2005/8/layout/process1"/>
    <dgm:cxn modelId="{96937C88-6527-41E2-8F96-22DB23860577}" type="presParOf" srcId="{DD190BD8-F7BD-40FB-B44E-5ED285B338DE}" destId="{EBA49151-C0F3-4A15-B3D7-DB93720C5A09}" srcOrd="0" destOrd="0" presId="urn:microsoft.com/office/officeart/2005/8/layout/process1"/>
    <dgm:cxn modelId="{25FC592E-788B-45E1-86C3-72A88A32011E}" type="presParOf" srcId="{C1A1196F-578F-46F5-ADB7-8E5E0ECA9AC0}" destId="{3411AB3A-9D3E-42DB-91D7-7701D96B4261}" srcOrd="10" destOrd="0" presId="urn:microsoft.com/office/officeart/2005/8/layout/process1"/>
    <dgm:cxn modelId="{7C04B983-D3B8-4AC2-ADBB-9D49606AF15A}" type="presParOf" srcId="{C1A1196F-578F-46F5-ADB7-8E5E0ECA9AC0}" destId="{749691F5-3536-45BD-BDEF-A8BFE4FE1C82}" srcOrd="11" destOrd="0" presId="urn:microsoft.com/office/officeart/2005/8/layout/process1"/>
    <dgm:cxn modelId="{1F754006-A28A-4824-AE0C-8263E2441EE7}" type="presParOf" srcId="{749691F5-3536-45BD-BDEF-A8BFE4FE1C82}" destId="{B35D31BF-5D45-47BD-9DEF-49B4B80C37BC}" srcOrd="0" destOrd="0" presId="urn:microsoft.com/office/officeart/2005/8/layout/process1"/>
    <dgm:cxn modelId="{E52DEC1D-0935-4A35-A611-4BCFB2FF475D}" type="presParOf" srcId="{C1A1196F-578F-46F5-ADB7-8E5E0ECA9AC0}" destId="{9F2C46C7-4C3F-4C16-93D1-A760DE010106}"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FC97F0-9825-4131-A8FC-46243B9E9CE7}">
      <dsp:nvSpPr>
        <dsp:cNvPr id="0" name=""/>
        <dsp:cNvSpPr/>
      </dsp:nvSpPr>
      <dsp:spPr>
        <a:xfrm>
          <a:off x="0" y="104589"/>
          <a:ext cx="6857466" cy="579149"/>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Identify and address the environmental challenge</a:t>
          </a:r>
          <a:r>
            <a:rPr lang="en-US" sz="1500" b="0" i="0" kern="1200" dirty="0"/>
            <a:t> of deforestation and forest fires.</a:t>
          </a:r>
          <a:endParaRPr lang="en-US" sz="1500" kern="1200" dirty="0"/>
        </a:p>
      </dsp:txBody>
      <dsp:txXfrm>
        <a:off x="28272" y="132861"/>
        <a:ext cx="6800922" cy="522605"/>
      </dsp:txXfrm>
    </dsp:sp>
    <dsp:sp modelId="{A594F7A2-65F9-4AEF-A512-234A10D8FC3C}">
      <dsp:nvSpPr>
        <dsp:cNvPr id="0" name=""/>
        <dsp:cNvSpPr/>
      </dsp:nvSpPr>
      <dsp:spPr>
        <a:xfrm>
          <a:off x="0" y="726939"/>
          <a:ext cx="6857466" cy="579149"/>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Leverage technology and innovation</a:t>
          </a:r>
          <a:r>
            <a:rPr lang="en-US" sz="1500" b="0" i="0" kern="1200" dirty="0"/>
            <a:t> to detect fire-prone areas in forest regions.</a:t>
          </a:r>
          <a:endParaRPr lang="en-US" sz="1500" kern="1200" dirty="0"/>
        </a:p>
      </dsp:txBody>
      <dsp:txXfrm>
        <a:off x="28272" y="755211"/>
        <a:ext cx="6800922" cy="522605"/>
      </dsp:txXfrm>
    </dsp:sp>
    <dsp:sp modelId="{589BDA21-8E3F-4343-9C27-BA2B6E3C14C5}">
      <dsp:nvSpPr>
        <dsp:cNvPr id="0" name=""/>
        <dsp:cNvSpPr/>
      </dsp:nvSpPr>
      <dsp:spPr>
        <a:xfrm>
          <a:off x="0" y="1349289"/>
          <a:ext cx="6857466" cy="579149"/>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Develop a machine learning based model</a:t>
          </a:r>
          <a:r>
            <a:rPr lang="en-US" sz="1500" b="0" i="0" kern="1200" dirty="0"/>
            <a:t> for accurate fire classification.</a:t>
          </a:r>
          <a:endParaRPr lang="en-US" sz="1500" kern="1200" dirty="0"/>
        </a:p>
      </dsp:txBody>
      <dsp:txXfrm>
        <a:off x="28272" y="1377561"/>
        <a:ext cx="6800922" cy="522605"/>
      </dsp:txXfrm>
    </dsp:sp>
    <dsp:sp modelId="{94E9D2C9-EEE0-425A-9D05-BE747A463F9E}">
      <dsp:nvSpPr>
        <dsp:cNvPr id="0" name=""/>
        <dsp:cNvSpPr/>
      </dsp:nvSpPr>
      <dsp:spPr>
        <a:xfrm>
          <a:off x="0" y="1971639"/>
          <a:ext cx="6857466" cy="579149"/>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Utilize satellite data</a:t>
          </a:r>
          <a:r>
            <a:rPr lang="en-US" sz="1500" b="0" i="0" kern="1200" dirty="0"/>
            <a:t> to enhance fire detection capabilities.</a:t>
          </a:r>
          <a:endParaRPr lang="en-US" sz="1500" kern="1200" dirty="0"/>
        </a:p>
      </dsp:txBody>
      <dsp:txXfrm>
        <a:off x="28272" y="1999911"/>
        <a:ext cx="6800922" cy="522605"/>
      </dsp:txXfrm>
    </dsp:sp>
    <dsp:sp modelId="{75997EAB-C8FE-4CDB-8BEF-A9C929ABB4EE}">
      <dsp:nvSpPr>
        <dsp:cNvPr id="0" name=""/>
        <dsp:cNvSpPr/>
      </dsp:nvSpPr>
      <dsp:spPr>
        <a:xfrm>
          <a:off x="0" y="2593989"/>
          <a:ext cx="6857466" cy="579149"/>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Enable early warning systems</a:t>
          </a:r>
          <a:r>
            <a:rPr lang="en-US" sz="1500" b="0" i="0" kern="1200" dirty="0"/>
            <a:t> for faster response and disaster mitigation.</a:t>
          </a:r>
          <a:endParaRPr lang="en-US" sz="1500" kern="1200" dirty="0"/>
        </a:p>
      </dsp:txBody>
      <dsp:txXfrm>
        <a:off x="28272" y="2622261"/>
        <a:ext cx="6800922" cy="522605"/>
      </dsp:txXfrm>
    </dsp:sp>
    <dsp:sp modelId="{C4BA589E-ABFC-4B93-A983-B57361B252AD}">
      <dsp:nvSpPr>
        <dsp:cNvPr id="0" name=""/>
        <dsp:cNvSpPr/>
      </dsp:nvSpPr>
      <dsp:spPr>
        <a:xfrm>
          <a:off x="0" y="3216339"/>
          <a:ext cx="6857466" cy="579149"/>
        </a:xfrm>
        <a:prstGeom prst="roundRe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i="0" kern="1200" dirty="0"/>
            <a:t>Promote sustainable forest conservation</a:t>
          </a:r>
          <a:r>
            <a:rPr lang="en-US" sz="1500" b="0" i="0" kern="1200" dirty="0"/>
            <a:t> through data-driven monitoring solutions.</a:t>
          </a:r>
          <a:endParaRPr lang="en-US" sz="1500" kern="1200" dirty="0"/>
        </a:p>
      </dsp:txBody>
      <dsp:txXfrm>
        <a:off x="28272" y="3244611"/>
        <a:ext cx="6800922" cy="5226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152449-7329-4CC2-A8D9-DBAA418D233B}">
      <dsp:nvSpPr>
        <dsp:cNvPr id="0" name=""/>
        <dsp:cNvSpPr/>
      </dsp:nvSpPr>
      <dsp:spPr>
        <a:xfrm>
          <a:off x="3311" y="639480"/>
          <a:ext cx="1253939" cy="752363"/>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Collection</a:t>
          </a:r>
          <a:endParaRPr lang="en-US" sz="1200" kern="1200" dirty="0"/>
        </a:p>
      </dsp:txBody>
      <dsp:txXfrm>
        <a:off x="25347" y="661516"/>
        <a:ext cx="1209867" cy="708291"/>
      </dsp:txXfrm>
    </dsp:sp>
    <dsp:sp modelId="{59357B6C-286D-45A0-B723-89530A0564CA}">
      <dsp:nvSpPr>
        <dsp:cNvPr id="0" name=""/>
        <dsp:cNvSpPr/>
      </dsp:nvSpPr>
      <dsp:spPr>
        <a:xfrm>
          <a:off x="1382645" y="860173"/>
          <a:ext cx="265835" cy="31097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382645" y="922368"/>
        <a:ext cx="186085" cy="186587"/>
      </dsp:txXfrm>
    </dsp:sp>
    <dsp:sp modelId="{ECC35701-3585-482C-9F6A-2F4DF90266B1}">
      <dsp:nvSpPr>
        <dsp:cNvPr id="0" name=""/>
        <dsp:cNvSpPr/>
      </dsp:nvSpPr>
      <dsp:spPr>
        <a:xfrm>
          <a:off x="1758826" y="639480"/>
          <a:ext cx="1253939" cy="752363"/>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Preprocessing</a:t>
          </a:r>
          <a:endParaRPr lang="en-US" sz="1200" kern="1200" dirty="0"/>
        </a:p>
      </dsp:txBody>
      <dsp:txXfrm>
        <a:off x="1780862" y="661516"/>
        <a:ext cx="1209867" cy="708291"/>
      </dsp:txXfrm>
    </dsp:sp>
    <dsp:sp modelId="{DFEEC71C-D3F5-4FFD-B886-607DEFDB3CEE}">
      <dsp:nvSpPr>
        <dsp:cNvPr id="0" name=""/>
        <dsp:cNvSpPr/>
      </dsp:nvSpPr>
      <dsp:spPr>
        <a:xfrm>
          <a:off x="3122117" y="906537"/>
          <a:ext cx="265835" cy="31097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3122117" y="968732"/>
        <a:ext cx="186085" cy="186587"/>
      </dsp:txXfrm>
    </dsp:sp>
    <dsp:sp modelId="{DB7FE33C-FA6E-4E89-906B-B140F95573FA}">
      <dsp:nvSpPr>
        <dsp:cNvPr id="0" name=""/>
        <dsp:cNvSpPr/>
      </dsp:nvSpPr>
      <dsp:spPr>
        <a:xfrm>
          <a:off x="3514342" y="639480"/>
          <a:ext cx="1253939" cy="752363"/>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Exploratory Data Analysis (EDA)</a:t>
          </a:r>
          <a:endParaRPr lang="en-US" sz="1200" kern="1200" dirty="0"/>
        </a:p>
      </dsp:txBody>
      <dsp:txXfrm>
        <a:off x="3536378" y="661516"/>
        <a:ext cx="1209867" cy="708291"/>
      </dsp:txXfrm>
    </dsp:sp>
    <dsp:sp modelId="{E5ADDF6C-8BBB-49DC-A5C0-0027CFDC122B}">
      <dsp:nvSpPr>
        <dsp:cNvPr id="0" name=""/>
        <dsp:cNvSpPr/>
      </dsp:nvSpPr>
      <dsp:spPr>
        <a:xfrm>
          <a:off x="4893676" y="860173"/>
          <a:ext cx="265835" cy="31097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893676" y="922368"/>
        <a:ext cx="186085" cy="186587"/>
      </dsp:txXfrm>
    </dsp:sp>
    <dsp:sp modelId="{3960EEFB-E54B-41C3-B8EB-5D5DE7A439E8}">
      <dsp:nvSpPr>
        <dsp:cNvPr id="0" name=""/>
        <dsp:cNvSpPr/>
      </dsp:nvSpPr>
      <dsp:spPr>
        <a:xfrm>
          <a:off x="5269858" y="639480"/>
          <a:ext cx="1253939" cy="752363"/>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Model Selection</a:t>
          </a:r>
          <a:endParaRPr lang="en-US" sz="1200" kern="1200" dirty="0"/>
        </a:p>
      </dsp:txBody>
      <dsp:txXfrm>
        <a:off x="5291894" y="661516"/>
        <a:ext cx="1209867" cy="708291"/>
      </dsp:txXfrm>
    </dsp:sp>
    <dsp:sp modelId="{846CFA69-A16E-40C5-8F8F-EF27333A9A68}">
      <dsp:nvSpPr>
        <dsp:cNvPr id="0" name=""/>
        <dsp:cNvSpPr/>
      </dsp:nvSpPr>
      <dsp:spPr>
        <a:xfrm>
          <a:off x="6649192" y="860173"/>
          <a:ext cx="265835" cy="31097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6649192" y="922368"/>
        <a:ext cx="186085" cy="186587"/>
      </dsp:txXfrm>
    </dsp:sp>
    <dsp:sp modelId="{6D4745D1-5C07-4E1A-A426-784FFA46F11C}">
      <dsp:nvSpPr>
        <dsp:cNvPr id="0" name=""/>
        <dsp:cNvSpPr/>
      </dsp:nvSpPr>
      <dsp:spPr>
        <a:xfrm>
          <a:off x="7025374" y="639480"/>
          <a:ext cx="1253939" cy="752363"/>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Model Training</a:t>
          </a:r>
          <a:endParaRPr lang="en-US" sz="1200" kern="1200" dirty="0"/>
        </a:p>
      </dsp:txBody>
      <dsp:txXfrm>
        <a:off x="7047410" y="661516"/>
        <a:ext cx="1209867" cy="708291"/>
      </dsp:txXfrm>
    </dsp:sp>
    <dsp:sp modelId="{DD190BD8-F7BD-40FB-B44E-5ED285B338DE}">
      <dsp:nvSpPr>
        <dsp:cNvPr id="0" name=""/>
        <dsp:cNvSpPr/>
      </dsp:nvSpPr>
      <dsp:spPr>
        <a:xfrm>
          <a:off x="8404708" y="860173"/>
          <a:ext cx="265835" cy="31097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8404708" y="922368"/>
        <a:ext cx="186085" cy="186587"/>
      </dsp:txXfrm>
    </dsp:sp>
    <dsp:sp modelId="{3411AB3A-9D3E-42DB-91D7-7701D96B4261}">
      <dsp:nvSpPr>
        <dsp:cNvPr id="0" name=""/>
        <dsp:cNvSpPr/>
      </dsp:nvSpPr>
      <dsp:spPr>
        <a:xfrm>
          <a:off x="8780890" y="639480"/>
          <a:ext cx="1253939" cy="752363"/>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Evaluation</a:t>
          </a:r>
          <a:endParaRPr lang="en-US" sz="1200" kern="1200" dirty="0"/>
        </a:p>
      </dsp:txBody>
      <dsp:txXfrm>
        <a:off x="8802926" y="661516"/>
        <a:ext cx="1209867" cy="708291"/>
      </dsp:txXfrm>
    </dsp:sp>
    <dsp:sp modelId="{749691F5-3536-45BD-BDEF-A8BFE4FE1C82}">
      <dsp:nvSpPr>
        <dsp:cNvPr id="0" name=""/>
        <dsp:cNvSpPr/>
      </dsp:nvSpPr>
      <dsp:spPr>
        <a:xfrm>
          <a:off x="10160223" y="860173"/>
          <a:ext cx="265835" cy="310977"/>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10160223" y="922368"/>
        <a:ext cx="186085" cy="186587"/>
      </dsp:txXfrm>
    </dsp:sp>
    <dsp:sp modelId="{9F2C46C7-4C3F-4C16-93D1-A760DE010106}">
      <dsp:nvSpPr>
        <dsp:cNvPr id="0" name=""/>
        <dsp:cNvSpPr/>
      </dsp:nvSpPr>
      <dsp:spPr>
        <a:xfrm>
          <a:off x="10536405" y="639480"/>
          <a:ext cx="1253939" cy="752363"/>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Deployment</a:t>
          </a:r>
          <a:endParaRPr lang="en-US" sz="1200" kern="1200" dirty="0"/>
        </a:p>
      </dsp:txBody>
      <dsp:txXfrm>
        <a:off x="10558441" y="661516"/>
        <a:ext cx="1209867" cy="70829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hyperlink" Target="https://www.freepik.com/" TargetMode="Externa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chandana-0/Deforestation-Detection.git"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775119" y="1976718"/>
            <a:ext cx="6870861" cy="1200329"/>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Deforestation  Detection</a:t>
            </a:r>
          </a:p>
          <a:p>
            <a:pPr algn="r"/>
            <a:r>
              <a:rPr lang="en-US" sz="3600" b="1" dirty="0">
                <a:solidFill>
                  <a:schemeClr val="bg1"/>
                </a:solidFill>
                <a:latin typeface="Calibri" panose="020F0502020204030204" pitchFamily="34" charset="0"/>
                <a:cs typeface="Times New Roman" panose="02020603050405020304" pitchFamily="18" charset="0"/>
              </a:rPr>
              <a:t>(Fire Classification)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TextBox 2">
            <a:extLst>
              <a:ext uri="{FF2B5EF4-FFF2-40B4-BE49-F238E27FC236}">
                <a16:creationId xmlns:a16="http://schemas.microsoft.com/office/drawing/2014/main" id="{7973B7D6-116A-746C-8185-4C878F1B5422}"/>
              </a:ext>
            </a:extLst>
          </p:cNvPr>
          <p:cNvSpPr txBox="1"/>
          <p:nvPr/>
        </p:nvSpPr>
        <p:spPr>
          <a:xfrm>
            <a:off x="4868780" y="4732421"/>
            <a:ext cx="6184231" cy="1138773"/>
          </a:xfrm>
          <a:prstGeom prst="rect">
            <a:avLst/>
          </a:prstGeom>
          <a:noFill/>
        </p:spPr>
        <p:txBody>
          <a:bodyPr wrap="square" rtlCol="0">
            <a:spAutoFit/>
          </a:bodyPr>
          <a:lstStyle/>
          <a:p>
            <a:r>
              <a:rPr lang="en-US" sz="1600" b="1" dirty="0">
                <a:solidFill>
                  <a:schemeClr val="bg1"/>
                </a:solidFill>
              </a:rPr>
              <a:t>Name : </a:t>
            </a:r>
            <a:r>
              <a:rPr lang="en-US" sz="1600" dirty="0">
                <a:solidFill>
                  <a:schemeClr val="bg1"/>
                </a:solidFill>
              </a:rPr>
              <a:t>Gaddapara Chandana</a:t>
            </a:r>
          </a:p>
          <a:p>
            <a:r>
              <a:rPr lang="en-US" sz="1600" b="1" dirty="0">
                <a:solidFill>
                  <a:schemeClr val="bg1"/>
                </a:solidFill>
              </a:rPr>
              <a:t>AICTE Student ID: </a:t>
            </a:r>
            <a:r>
              <a:rPr lang="en-US" sz="1600" dirty="0">
                <a:solidFill>
                  <a:schemeClr val="bg1"/>
                </a:solidFill>
              </a:rPr>
              <a:t>STU6640f0425b0141715531842</a:t>
            </a:r>
          </a:p>
          <a:p>
            <a:r>
              <a:rPr lang="en-US" sz="1600" b="1" dirty="0">
                <a:solidFill>
                  <a:schemeClr val="bg1"/>
                </a:solidFill>
              </a:rPr>
              <a:t>AICTE Internship ID: </a:t>
            </a:r>
            <a:r>
              <a:rPr lang="en-US" sz="1600" dirty="0">
                <a:solidFill>
                  <a:schemeClr val="bg1"/>
                </a:solidFill>
              </a:rPr>
              <a:t>INTERNSHIP_175040797468551b2636342</a:t>
            </a:r>
          </a:p>
          <a:p>
            <a:endParaRPr lang="en-US" sz="2000" b="1" dirty="0">
              <a:solidFill>
                <a:schemeClr val="bg1"/>
              </a:solidFill>
            </a:endParaRP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0506B-4810-56BB-6D6D-B88F40CC1EF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AC8AFEB-E20E-654F-C3C1-71708226FA68}"/>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7" name="TextBox 6">
            <a:extLst>
              <a:ext uri="{FF2B5EF4-FFF2-40B4-BE49-F238E27FC236}">
                <a16:creationId xmlns:a16="http://schemas.microsoft.com/office/drawing/2014/main" id="{4208FA89-4345-7A96-A89C-5E248B6D3D63}"/>
              </a:ext>
            </a:extLst>
          </p:cNvPr>
          <p:cNvSpPr txBox="1"/>
          <p:nvPr/>
        </p:nvSpPr>
        <p:spPr>
          <a:xfrm>
            <a:off x="425117" y="1724527"/>
            <a:ext cx="7162799" cy="4596195"/>
          </a:xfrm>
          <a:prstGeom prst="rect">
            <a:avLst/>
          </a:prstGeom>
          <a:noFill/>
        </p:spPr>
        <p:txBody>
          <a:bodyPr wrap="square" rtlCol="0">
            <a:spAutoFit/>
          </a:bodyPr>
          <a:lstStyle/>
          <a:p>
            <a:r>
              <a:rPr lang="en-US" sz="1800" b="1" dirty="0"/>
              <a:t>🔥 Temporal Distribution of Fire Detections – 2023</a:t>
            </a:r>
          </a:p>
          <a:p>
            <a:endParaRPr lang="en-US" sz="1600" b="1" dirty="0"/>
          </a:p>
          <a:p>
            <a:r>
              <a:rPr lang="en-US" sz="1600" b="1" dirty="0"/>
              <a:t>Weekday &amp; Monthly Breakdown</a:t>
            </a:r>
          </a:p>
          <a:p>
            <a:r>
              <a:rPr lang="en-US" sz="1600" dirty="0"/>
              <a:t>This analysis reveals consistent temporal trends in fire activity throughout the year</a:t>
            </a:r>
          </a:p>
          <a:p>
            <a:endParaRPr lang="en-US" sz="1600" dirty="0"/>
          </a:p>
          <a:p>
            <a:r>
              <a:rPr lang="en-US" sz="1600" b="1" dirty="0"/>
              <a:t>Weekdays: </a:t>
            </a:r>
            <a:r>
              <a:rPr lang="en-US" sz="1600" dirty="0"/>
              <a:t>Fire detections peaked on Tuesday, with notable activity on Sunday and Friday. Thursday had the lowest count, suggesting possible detection gaps or natural reductions.</a:t>
            </a:r>
          </a:p>
          <a:p>
            <a:endParaRPr lang="en-US" sz="1600" dirty="0"/>
          </a:p>
          <a:p>
            <a:r>
              <a:rPr lang="en-US" sz="1600" b="1" dirty="0"/>
              <a:t>Months: </a:t>
            </a:r>
            <a:r>
              <a:rPr lang="en-US" sz="1600" dirty="0"/>
              <a:t>March showed a sharp surge in detections, likely linked to agricultural burning and dry conditions. April and November also displayed elevated activity, while July–September saw minimal detections, correlating with monsoon-driven suppression</a:t>
            </a:r>
            <a:r>
              <a:rPr lang="en-US" sz="1600" b="1" dirty="0"/>
              <a:t>.</a:t>
            </a:r>
          </a:p>
          <a:p>
            <a:endParaRPr lang="en-US" sz="1600" b="1" dirty="0"/>
          </a:p>
          <a:p>
            <a:r>
              <a:rPr lang="en-US" sz="1600" b="1" dirty="0"/>
              <a:t>🌱 Impact: </a:t>
            </a:r>
            <a:r>
              <a:rPr lang="en-US" sz="1600" dirty="0"/>
              <a:t>These patterns help identify deforestation hotspots over time, guiding resource allocation, satellite tasking, and preventive interventions.</a:t>
            </a:r>
          </a:p>
          <a:p>
            <a:endParaRPr lang="en-US" dirty="0"/>
          </a:p>
        </p:txBody>
      </p:sp>
      <p:pic>
        <p:nvPicPr>
          <p:cNvPr id="9" name="Picture 8" descr="A graph of different colored bars">
            <a:extLst>
              <a:ext uri="{FF2B5EF4-FFF2-40B4-BE49-F238E27FC236}">
                <a16:creationId xmlns:a16="http://schemas.microsoft.com/office/drawing/2014/main" id="{B7C72E42-ED49-42D9-093B-A2B0FB673D96}"/>
              </a:ext>
            </a:extLst>
          </p:cNvPr>
          <p:cNvPicPr>
            <a:picLocks noChangeAspect="1"/>
          </p:cNvPicPr>
          <p:nvPr/>
        </p:nvPicPr>
        <p:blipFill>
          <a:blip r:embed="rId2"/>
          <a:stretch>
            <a:fillRect/>
          </a:stretch>
        </p:blipFill>
        <p:spPr>
          <a:xfrm>
            <a:off x="7804485" y="1254467"/>
            <a:ext cx="4173920" cy="2650019"/>
          </a:xfrm>
          <a:prstGeom prst="rect">
            <a:avLst/>
          </a:prstGeom>
        </p:spPr>
      </p:pic>
      <p:pic>
        <p:nvPicPr>
          <p:cNvPr id="11" name="Picture 10" descr="A graph of a fire detection">
            <a:extLst>
              <a:ext uri="{FF2B5EF4-FFF2-40B4-BE49-F238E27FC236}">
                <a16:creationId xmlns:a16="http://schemas.microsoft.com/office/drawing/2014/main" id="{8E347DAA-E2C8-E422-422E-A9430852CE0D}"/>
              </a:ext>
            </a:extLst>
          </p:cNvPr>
          <p:cNvPicPr>
            <a:picLocks noChangeAspect="1"/>
          </p:cNvPicPr>
          <p:nvPr/>
        </p:nvPicPr>
        <p:blipFill>
          <a:blip r:embed="rId3"/>
          <a:stretch>
            <a:fillRect/>
          </a:stretch>
        </p:blipFill>
        <p:spPr>
          <a:xfrm>
            <a:off x="7732295" y="4022624"/>
            <a:ext cx="4459705" cy="2435519"/>
          </a:xfrm>
          <a:prstGeom prst="rect">
            <a:avLst/>
          </a:prstGeom>
        </p:spPr>
      </p:pic>
    </p:spTree>
    <p:extLst>
      <p:ext uri="{BB962C8B-B14F-4D97-AF65-F5344CB8AC3E}">
        <p14:creationId xmlns:p14="http://schemas.microsoft.com/office/powerpoint/2010/main" val="1646105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17A46-7AAD-E4B3-1EE5-5CBEF536930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EDD22D5-44D7-8041-3767-532AA810BAD1}"/>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12" name="Rectangle 2">
            <a:extLst>
              <a:ext uri="{FF2B5EF4-FFF2-40B4-BE49-F238E27FC236}">
                <a16:creationId xmlns:a16="http://schemas.microsoft.com/office/drawing/2014/main" id="{46B1DFC1-C4C6-19AF-ACB5-6DBCE085C2FC}"/>
              </a:ext>
            </a:extLst>
          </p:cNvPr>
          <p:cNvSpPr>
            <a:spLocks noChangeArrowheads="1"/>
          </p:cNvSpPr>
          <p:nvPr/>
        </p:nvSpPr>
        <p:spPr bwMode="auto">
          <a:xfrm>
            <a:off x="255104" y="1506901"/>
            <a:ext cx="7148328"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Geospatial Mapping of Fire Detections – India (2023)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interactive map visualizes fire detection data across India using </a:t>
            </a:r>
            <a:r>
              <a:rPr kumimoji="0" lang="en-US" altLang="en-US" sz="1600" b="1" i="0" u="none" strike="noStrike" cap="none" normalizeH="0" baseline="0" dirty="0">
                <a:ln>
                  <a:noFill/>
                </a:ln>
                <a:solidFill>
                  <a:schemeClr val="tx1"/>
                </a:solidFill>
                <a:effectLst/>
                <a:latin typeface="Arial" panose="020B0604020202020204" pitchFamily="34" charset="0"/>
              </a:rPr>
              <a:t>Folium</a:t>
            </a:r>
            <a:r>
              <a:rPr kumimoji="0" lang="en-US" altLang="en-US" sz="1600" b="0" i="0" u="none" strike="noStrike" cap="none" normalizeH="0" baseline="0" dirty="0">
                <a:ln>
                  <a:noFill/>
                </a:ln>
                <a:solidFill>
                  <a:schemeClr val="tx1"/>
                </a:solidFill>
                <a:effectLst/>
                <a:latin typeface="Arial" panose="020B0604020202020204" pitchFamily="34" charset="0"/>
              </a:rPr>
              <a:t>, with over </a:t>
            </a:r>
            <a:r>
              <a:rPr kumimoji="0" lang="en-US" altLang="en-US" sz="1600" b="1" i="0" u="none" strike="noStrike" cap="none" normalizeH="0" baseline="0" dirty="0">
                <a:ln>
                  <a:noFill/>
                </a:ln>
                <a:solidFill>
                  <a:schemeClr val="tx1"/>
                </a:solidFill>
                <a:effectLst/>
                <a:latin typeface="Arial" panose="020B0604020202020204" pitchFamily="34" charset="0"/>
              </a:rPr>
              <a:t>10,000 sampled locations</a:t>
            </a:r>
            <a:r>
              <a:rPr kumimoji="0" lang="en-US" altLang="en-US" sz="1600" b="0" i="0" u="none" strike="noStrike" cap="none" normalizeH="0" baseline="0" dirty="0">
                <a:ln>
                  <a:noFill/>
                </a:ln>
                <a:solidFill>
                  <a:schemeClr val="tx1"/>
                </a:solidFill>
                <a:effectLst/>
                <a:latin typeface="Arial" panose="020B0604020202020204" pitchFamily="34" charset="0"/>
              </a:rPr>
              <a:t> represented by red circle markers.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Each marker denotes a </a:t>
            </a:r>
            <a:r>
              <a:rPr kumimoji="0" lang="en-US" altLang="en-US" sz="1600" b="1" i="0" u="none" strike="noStrike" cap="none" normalizeH="0" baseline="0" dirty="0">
                <a:ln>
                  <a:noFill/>
                </a:ln>
                <a:solidFill>
                  <a:schemeClr val="tx1"/>
                </a:solidFill>
                <a:effectLst/>
                <a:latin typeface="Arial" panose="020B0604020202020204" pitchFamily="34" charset="0"/>
              </a:rPr>
              <a:t>detected fire event</a:t>
            </a:r>
            <a:r>
              <a:rPr kumimoji="0" lang="en-US" altLang="en-US" sz="1600" b="0" i="0" u="none" strike="noStrike" cap="none" normalizeH="0" baseline="0" dirty="0">
                <a:ln>
                  <a:noFill/>
                </a:ln>
                <a:solidFill>
                  <a:schemeClr val="tx1"/>
                </a:solidFill>
                <a:effectLst/>
                <a:latin typeface="Arial" panose="020B0604020202020204" pitchFamily="34" charset="0"/>
              </a:rPr>
              <a:t>, with popup details including </a:t>
            </a:r>
            <a:r>
              <a:rPr kumimoji="0" lang="en-US" altLang="en-US" sz="1600" b="1" i="0" u="none" strike="noStrike" cap="none" normalizeH="0" baseline="0" dirty="0">
                <a:ln>
                  <a:noFill/>
                </a:ln>
                <a:solidFill>
                  <a:schemeClr val="tx1"/>
                </a:solidFill>
                <a:effectLst/>
                <a:latin typeface="Arial" panose="020B0604020202020204" pitchFamily="34" charset="0"/>
              </a:rPr>
              <a:t>Fire Radiative Power (FRP)</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acquisition date</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map is centered over India (latitude: 22.35, longitude: 78.66) with a zoom level optimized for regional context.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data is sampled from a larger dataset (</a:t>
            </a:r>
            <a:r>
              <a:rPr kumimoji="0" lang="en-US" altLang="en-US" sz="1600" b="0" i="0" u="none" strike="noStrike" cap="none" normalizeH="0" baseline="0" dirty="0" err="1">
                <a:ln>
                  <a:noFill/>
                </a:ln>
                <a:solidFill>
                  <a:schemeClr val="tx1"/>
                </a:solidFill>
                <a:effectLst/>
                <a:latin typeface="Arial Unicode MS"/>
              </a:rPr>
              <a:t>df_encoded</a:t>
            </a:r>
            <a:r>
              <a:rPr kumimoji="0" lang="en-US" altLang="en-US" sz="1600" b="0" i="0" u="none" strike="noStrike" cap="none" normalizeH="0" baseline="0" dirty="0">
                <a:ln>
                  <a:noFill/>
                </a:ln>
                <a:solidFill>
                  <a:schemeClr val="tx1"/>
                </a:solidFill>
                <a:effectLst/>
              </a:rPr>
              <a:t>) for efficient rendering and readability.</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Utility for Deforestation Monitoring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Mapping fire detections geospatially helps: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Identify </a:t>
            </a:r>
            <a:r>
              <a:rPr kumimoji="0" lang="en-US" altLang="en-US" sz="1600" b="1" i="0" u="none" strike="noStrike" cap="none" normalizeH="0" baseline="0" dirty="0">
                <a:ln>
                  <a:noFill/>
                </a:ln>
                <a:solidFill>
                  <a:schemeClr val="tx1"/>
                </a:solidFill>
                <a:effectLst/>
                <a:latin typeface="Arial" panose="020B0604020202020204" pitchFamily="34" charset="0"/>
              </a:rPr>
              <a:t>regional fire hotspots</a:t>
            </a:r>
            <a:r>
              <a:rPr kumimoji="0" lang="en-US" altLang="en-US" sz="1600" b="0" i="0" u="none" strike="noStrike" cap="none" normalizeH="0" baseline="0" dirty="0">
                <a:ln>
                  <a:noFill/>
                </a:ln>
                <a:solidFill>
                  <a:schemeClr val="tx1"/>
                </a:solidFill>
                <a:effectLst/>
                <a:latin typeface="Arial" panose="020B0604020202020204" pitchFamily="34" charset="0"/>
              </a:rPr>
              <a:t>, often aligned with deforestation-prone areas.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Overlay spatial patterns with satellite imagery or land cover data for precise analysis.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Enable rapid visual assessment of fire clusters, guiding field inspections and policy responses.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13" descr="A map with red dots">
            <a:extLst>
              <a:ext uri="{FF2B5EF4-FFF2-40B4-BE49-F238E27FC236}">
                <a16:creationId xmlns:a16="http://schemas.microsoft.com/office/drawing/2014/main" id="{A4051C44-78D1-2808-1E02-B7AC001BC99A}"/>
              </a:ext>
            </a:extLst>
          </p:cNvPr>
          <p:cNvPicPr>
            <a:picLocks noChangeAspect="1"/>
          </p:cNvPicPr>
          <p:nvPr/>
        </p:nvPicPr>
        <p:blipFill>
          <a:blip r:embed="rId2"/>
          <a:stretch>
            <a:fillRect/>
          </a:stretch>
        </p:blipFill>
        <p:spPr>
          <a:xfrm>
            <a:off x="7403433" y="1144588"/>
            <a:ext cx="4667956" cy="5153452"/>
          </a:xfrm>
          <a:prstGeom prst="rect">
            <a:avLst/>
          </a:prstGeom>
        </p:spPr>
      </p:pic>
    </p:spTree>
    <p:extLst>
      <p:ext uri="{BB962C8B-B14F-4D97-AF65-F5344CB8AC3E}">
        <p14:creationId xmlns:p14="http://schemas.microsoft.com/office/powerpoint/2010/main" val="4212269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58084-8CEA-BD02-FF36-4B747FDB6BF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52F39C6-E36D-B3BD-9021-2E4A14D09B2D}"/>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12" name="Rectangle 1">
            <a:extLst>
              <a:ext uri="{FF2B5EF4-FFF2-40B4-BE49-F238E27FC236}">
                <a16:creationId xmlns:a16="http://schemas.microsoft.com/office/drawing/2014/main" id="{B9582AF6-77A7-4770-4B4A-94103D81ECAA}"/>
              </a:ext>
            </a:extLst>
          </p:cNvPr>
          <p:cNvSpPr>
            <a:spLocks noChangeArrowheads="1"/>
          </p:cNvSpPr>
          <p:nvPr/>
        </p:nvSpPr>
        <p:spPr bwMode="auto">
          <a:xfrm>
            <a:off x="255105" y="1664010"/>
            <a:ext cx="7573442"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Balancing Classes Using SMOTE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slide demonstrates the application of </a:t>
            </a:r>
            <a:r>
              <a:rPr kumimoji="0" lang="en-US" altLang="en-US" sz="1600" b="1" i="0" u="none" strike="noStrike" cap="none" normalizeH="0" baseline="0" dirty="0">
                <a:ln>
                  <a:noFill/>
                </a:ln>
                <a:solidFill>
                  <a:schemeClr val="tx1"/>
                </a:solidFill>
                <a:effectLst/>
                <a:latin typeface="Arial" panose="020B0604020202020204" pitchFamily="34" charset="0"/>
              </a:rPr>
              <a:t>Synthetic Minority Over-sampling Technique (SMOTE)</a:t>
            </a:r>
            <a:r>
              <a:rPr kumimoji="0" lang="en-US" altLang="en-US" sz="1600" b="0" i="0" u="none" strike="noStrike" cap="none" normalizeH="0" baseline="0" dirty="0">
                <a:ln>
                  <a:noFill/>
                </a:ln>
                <a:solidFill>
                  <a:schemeClr val="tx1"/>
                </a:solidFill>
                <a:effectLst/>
                <a:latin typeface="Arial" panose="020B0604020202020204" pitchFamily="34" charset="0"/>
              </a:rPr>
              <a:t> to address class imbalance within the deforestation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Imbalanced Data Challenge</a:t>
            </a:r>
            <a:r>
              <a:rPr kumimoji="0" lang="en-US" altLang="en-US" sz="1600" b="0" i="0" u="none" strike="noStrike" cap="none" normalizeH="0" baseline="0" dirty="0">
                <a:ln>
                  <a:noFill/>
                </a:ln>
                <a:solidFill>
                  <a:schemeClr val="tx1"/>
                </a:solidFill>
                <a:effectLst/>
                <a:latin typeface="Arial" panose="020B0604020202020204" pitchFamily="34" charset="0"/>
              </a:rPr>
              <a:t>: Before resampling, the dataset showed uneven distribution among fire classification types, which could bias model predictions toward the majority class.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SMOTE Application</a:t>
            </a:r>
            <a:r>
              <a:rPr kumimoji="0" lang="en-US" altLang="en-US" sz="1600" b="0" i="0" u="none" strike="noStrike" cap="none" normalizeH="0" baseline="0" dirty="0">
                <a:ln>
                  <a:noFill/>
                </a:ln>
                <a:solidFill>
                  <a:schemeClr val="tx1"/>
                </a:solidFill>
                <a:effectLst/>
                <a:latin typeface="Arial" panose="020B0604020202020204" pitchFamily="34" charset="0"/>
              </a:rPr>
              <a:t>: By generating synthetic samples for the minority classes (</a:t>
            </a:r>
            <a:r>
              <a:rPr kumimoji="0" lang="en-US" altLang="en-US" sz="1600" b="0" i="0" u="none" strike="noStrike" cap="none" normalizeH="0" baseline="0" dirty="0">
                <a:ln>
                  <a:noFill/>
                </a:ln>
                <a:solidFill>
                  <a:schemeClr val="tx1"/>
                </a:solidFill>
                <a:effectLst/>
                <a:latin typeface="Arial Unicode MS"/>
              </a:rPr>
              <a:t>type 1</a:t>
            </a:r>
            <a:r>
              <a:rPr kumimoji="0" lang="en-US" altLang="en-US" sz="1600" b="0" i="0" u="none" strike="noStrike" cap="none" normalizeH="0" baseline="0" dirty="0">
                <a:ln>
                  <a:noFill/>
                </a:ln>
                <a:solidFill>
                  <a:schemeClr val="tx1"/>
                </a:solidFill>
                <a:effectLst/>
              </a:rPr>
              <a:t> and </a:t>
            </a:r>
            <a:r>
              <a:rPr kumimoji="0" lang="en-US" altLang="en-US" sz="1600" b="0" i="0" u="none" strike="noStrike" cap="none" normalizeH="0" baseline="0" dirty="0">
                <a:ln>
                  <a:noFill/>
                </a:ln>
                <a:solidFill>
                  <a:schemeClr val="tx1"/>
                </a:solidFill>
                <a:effectLst/>
                <a:latin typeface="Arial Unicode MS"/>
              </a:rPr>
              <a:t>type 3</a:t>
            </a:r>
            <a:r>
              <a:rPr kumimoji="0" lang="en-US" altLang="en-US" sz="1600" b="0" i="0" u="none" strike="noStrike" cap="none" normalizeH="0" baseline="0" dirty="0">
                <a:ln>
                  <a:noFill/>
                </a:ln>
                <a:solidFill>
                  <a:schemeClr val="tx1"/>
                </a:solidFill>
                <a:effectLst/>
              </a:rPr>
              <a:t>), SMOTE equalizes each class to </a:t>
            </a:r>
            <a:r>
              <a:rPr kumimoji="0" lang="en-US" altLang="en-US" sz="1600" b="1" i="0" u="none" strike="noStrike" cap="none" normalizeH="0" baseline="0" dirty="0">
                <a:ln>
                  <a:noFill/>
                </a:ln>
                <a:solidFill>
                  <a:schemeClr val="tx1"/>
                </a:solidFill>
                <a:effectLst/>
                <a:latin typeface="Arial" panose="020B0604020202020204" pitchFamily="34" charset="0"/>
              </a:rPr>
              <a:t>182,841 instances</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Two independent approaches are showcased, confirming consistent resampling results and reproducibility.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Why It Matters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Balancing the target variable ensures that the classification model learns unbiased decision boundaries, improving its ability to detect diverse fire-related patterns linked to deforestation events. This step enhances predictive performance and supports fairer assessments across all land-use categories.</a:t>
            </a:r>
          </a:p>
        </p:txBody>
      </p:sp>
      <p:pic>
        <p:nvPicPr>
          <p:cNvPr id="14" name="Picture 13" descr="A screenshot of a computer">
            <a:extLst>
              <a:ext uri="{FF2B5EF4-FFF2-40B4-BE49-F238E27FC236}">
                <a16:creationId xmlns:a16="http://schemas.microsoft.com/office/drawing/2014/main" id="{EF81A113-08D4-53C2-99A9-BDA1AD2BBB38}"/>
              </a:ext>
            </a:extLst>
          </p:cNvPr>
          <p:cNvPicPr>
            <a:picLocks noChangeAspect="1"/>
          </p:cNvPicPr>
          <p:nvPr/>
        </p:nvPicPr>
        <p:blipFill>
          <a:blip r:embed="rId2"/>
          <a:stretch>
            <a:fillRect/>
          </a:stretch>
        </p:blipFill>
        <p:spPr>
          <a:xfrm>
            <a:off x="7840282" y="1664010"/>
            <a:ext cx="3862434" cy="4394237"/>
          </a:xfrm>
          <a:prstGeom prst="rect">
            <a:avLst/>
          </a:prstGeom>
        </p:spPr>
      </p:pic>
    </p:spTree>
    <p:extLst>
      <p:ext uri="{BB962C8B-B14F-4D97-AF65-F5344CB8AC3E}">
        <p14:creationId xmlns:p14="http://schemas.microsoft.com/office/powerpoint/2010/main" val="1361928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82979-1089-9797-3885-EB203BD4C5C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A9F0F15-1AAB-66E8-9E06-F119D2BEADE3}"/>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7" name="TextBox 6">
            <a:extLst>
              <a:ext uri="{FF2B5EF4-FFF2-40B4-BE49-F238E27FC236}">
                <a16:creationId xmlns:a16="http://schemas.microsoft.com/office/drawing/2014/main" id="{8C28C33B-6385-D2B7-8DBF-9B42C40685A4}"/>
              </a:ext>
            </a:extLst>
          </p:cNvPr>
          <p:cNvSpPr txBox="1"/>
          <p:nvPr/>
        </p:nvSpPr>
        <p:spPr>
          <a:xfrm>
            <a:off x="465221" y="1989221"/>
            <a:ext cx="7210926" cy="3473116"/>
          </a:xfrm>
          <a:prstGeom prst="rect">
            <a:avLst/>
          </a:prstGeom>
          <a:noFill/>
        </p:spPr>
        <p:txBody>
          <a:bodyPr wrap="square" rtlCol="0">
            <a:spAutoFit/>
          </a:bodyPr>
          <a:lstStyle/>
          <a:p>
            <a:endParaRPr lang="en-US" dirty="0"/>
          </a:p>
        </p:txBody>
      </p:sp>
      <p:sp>
        <p:nvSpPr>
          <p:cNvPr id="8" name="Rectangle 1">
            <a:extLst>
              <a:ext uri="{FF2B5EF4-FFF2-40B4-BE49-F238E27FC236}">
                <a16:creationId xmlns:a16="http://schemas.microsoft.com/office/drawing/2014/main" id="{61589673-FF83-7D3D-D18D-92D3BD4E2B31}"/>
              </a:ext>
            </a:extLst>
          </p:cNvPr>
          <p:cNvSpPr>
            <a:spLocks noChangeArrowheads="1"/>
          </p:cNvSpPr>
          <p:nvPr/>
        </p:nvSpPr>
        <p:spPr bwMode="auto">
          <a:xfrm>
            <a:off x="265181" y="1531155"/>
            <a:ext cx="759545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Model Evaluation &amp; Deployment – Fire Classification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section highlights the comparative performance of multiple machine learning classifiers applied to deforestation-related fire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Models Evaluated</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Logistic Regression, Decision Tree, Random Forest, and K-Nearest Neighbors (KNN)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Accuracy Scores</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Logistic Regression: </a:t>
            </a:r>
            <a:r>
              <a:rPr kumimoji="0" lang="en-US" altLang="en-US" sz="1600" b="1" i="0" u="none" strike="noStrike" cap="none" normalizeH="0" baseline="0" dirty="0">
                <a:ln>
                  <a:noFill/>
                </a:ln>
                <a:solidFill>
                  <a:schemeClr val="tx1"/>
                </a:solidFill>
                <a:effectLst/>
                <a:latin typeface="Arial" panose="020B0604020202020204" pitchFamily="34" charset="0"/>
              </a:rPr>
              <a:t>58.58%</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Decision Tree: </a:t>
            </a:r>
            <a:r>
              <a:rPr kumimoji="0" lang="en-US" altLang="en-US" sz="1600" b="1" i="0" u="none" strike="noStrike" cap="none" normalizeH="0" baseline="0" dirty="0">
                <a:ln>
                  <a:noFill/>
                </a:ln>
                <a:solidFill>
                  <a:schemeClr val="tx1"/>
                </a:solidFill>
                <a:effectLst/>
                <a:latin typeface="Arial" panose="020B0604020202020204" pitchFamily="34" charset="0"/>
              </a:rPr>
              <a:t>50.12%</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KNN: </a:t>
            </a:r>
            <a:r>
              <a:rPr kumimoji="0" lang="en-US" altLang="en-US" sz="1600" b="1" i="0" u="none" strike="noStrike" cap="none" normalizeH="0" baseline="0" dirty="0">
                <a:ln>
                  <a:noFill/>
                </a:ln>
                <a:solidFill>
                  <a:schemeClr val="tx1"/>
                </a:solidFill>
                <a:effectLst/>
                <a:latin typeface="Arial" panose="020B0604020202020204" pitchFamily="34" charset="0"/>
              </a:rPr>
              <a:t>93.11%</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Random Forest: </a:t>
            </a:r>
            <a:r>
              <a:rPr kumimoji="0" lang="en-US" altLang="en-US" sz="1600" b="1" i="0" u="none" strike="noStrike" cap="none" normalizeH="0" baseline="0" dirty="0">
                <a:ln>
                  <a:noFill/>
                </a:ln>
                <a:solidFill>
                  <a:schemeClr val="tx1"/>
                </a:solidFill>
                <a:effectLst/>
                <a:latin typeface="Arial" panose="020B0604020202020204" pitchFamily="34" charset="0"/>
              </a:rPr>
              <a:t>97.76%</a:t>
            </a:r>
            <a:r>
              <a:rPr kumimoji="0" lang="en-US" altLang="en-US" sz="1600" b="0" i="0" u="none" strike="noStrike" cap="none" normalizeH="0" baseline="0" dirty="0">
                <a:ln>
                  <a:noFill/>
                </a:ln>
                <a:solidFill>
                  <a:schemeClr val="tx1"/>
                </a:solidFill>
                <a:effectLst/>
                <a:latin typeface="Arial" panose="020B0604020202020204" pitchFamily="34" charset="0"/>
              </a:rPr>
              <a:t> ✅ </a:t>
            </a:r>
            <a:r>
              <a:rPr kumimoji="0" lang="en-US" altLang="en-US" sz="1600" b="0" i="1" u="none" strike="noStrike" cap="none" normalizeH="0" baseline="0" dirty="0">
                <a:ln>
                  <a:noFill/>
                </a:ln>
                <a:solidFill>
                  <a:schemeClr val="tx1"/>
                </a:solidFill>
                <a:effectLst/>
                <a:latin typeface="Arial" panose="020B0604020202020204" pitchFamily="34" charset="0"/>
              </a:rPr>
              <a:t>Highest accuracy</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Best Model Selected</a:t>
            </a:r>
            <a:r>
              <a:rPr kumimoji="0" lang="en-US" altLang="en-US" sz="1600" b="0" i="0" u="none" strike="noStrike" cap="none" normalizeH="0" baseline="0" dirty="0">
                <a:ln>
                  <a:noFill/>
                </a:ln>
                <a:solidFill>
                  <a:schemeClr val="tx1"/>
                </a:solidFill>
                <a:effectLst/>
                <a:latin typeface="Arial" panose="020B0604020202020204" pitchFamily="34" charset="0"/>
              </a:rPr>
              <a: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Random Forest, based on superior accuracy and generalization capabilities on test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Model Export Workflow</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Trained </a:t>
            </a:r>
            <a:r>
              <a:rPr kumimoji="0" lang="en-US" altLang="en-US" sz="1600" b="0" i="0" u="none" strike="noStrike" cap="none" normalizeH="0" baseline="0" dirty="0">
                <a:ln>
                  <a:noFill/>
                </a:ln>
                <a:solidFill>
                  <a:schemeClr val="tx1"/>
                </a:solidFill>
                <a:effectLst/>
                <a:latin typeface="Arial Unicode MS"/>
              </a:rPr>
              <a:t>Random Forest</a:t>
            </a:r>
            <a:r>
              <a:rPr kumimoji="0" lang="en-US" altLang="en-US" sz="1600" b="0" i="0" u="none" strike="noStrike" cap="none" normalizeH="0" baseline="0" dirty="0">
                <a:ln>
                  <a:noFill/>
                </a:ln>
                <a:solidFill>
                  <a:schemeClr val="tx1"/>
                </a:solidFill>
                <a:effectLst/>
              </a:rPr>
              <a:t> model saved as </a:t>
            </a:r>
            <a:r>
              <a:rPr kumimoji="0" lang="en-US" altLang="en-US" sz="1600" b="0" i="0" u="none" strike="noStrike" cap="none" normalizeH="0" baseline="0" dirty="0" err="1">
                <a:ln>
                  <a:noFill/>
                </a:ln>
                <a:solidFill>
                  <a:schemeClr val="tx1"/>
                </a:solidFill>
                <a:effectLst/>
                <a:latin typeface="Arial Unicode MS"/>
              </a:rPr>
              <a:t>best_fire_detection_model.pkl</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Corresponding </a:t>
            </a:r>
            <a:r>
              <a:rPr kumimoji="0" lang="en-US" altLang="en-US" sz="1600" b="0" i="0" u="none" strike="noStrike" cap="none" normalizeH="0" baseline="0" dirty="0" err="1">
                <a:ln>
                  <a:noFill/>
                </a:ln>
                <a:solidFill>
                  <a:schemeClr val="tx1"/>
                </a:solidFill>
                <a:effectLst/>
                <a:latin typeface="Arial Unicode MS"/>
              </a:rPr>
              <a:t>StandardScaler</a:t>
            </a:r>
            <a:r>
              <a:rPr kumimoji="0" lang="en-US" altLang="en-US" sz="1600" b="0" i="0" u="none" strike="noStrike" cap="none" normalizeH="0" baseline="0" dirty="0">
                <a:ln>
                  <a:noFill/>
                </a:ln>
                <a:solidFill>
                  <a:schemeClr val="tx1"/>
                </a:solidFill>
                <a:effectLst/>
              </a:rPr>
              <a:t> instance stored as </a:t>
            </a:r>
            <a:r>
              <a:rPr kumimoji="0" lang="en-US" altLang="en-US" sz="1600" b="0" i="0" u="none" strike="noStrike" cap="none" normalizeH="0" baseline="0" dirty="0" err="1">
                <a:ln>
                  <a:noFill/>
                </a:ln>
                <a:solidFill>
                  <a:schemeClr val="tx1"/>
                </a:solidFill>
                <a:effectLst/>
                <a:latin typeface="Arial Unicode MS"/>
              </a:rPr>
              <a:t>scaler.pkl</a:t>
            </a:r>
            <a:r>
              <a:rPr kumimoji="0" lang="en-US" altLang="en-US" sz="1600" b="0" i="0" u="none" strike="noStrike" cap="none" normalizeH="0" baseline="0" dirty="0">
                <a:ln>
                  <a:noFill/>
                </a:ln>
                <a:solidFill>
                  <a:schemeClr val="tx1"/>
                </a:solidFill>
                <a:effectLst/>
              </a:rPr>
              <a:t> using </a:t>
            </a:r>
            <a:r>
              <a:rPr kumimoji="0" lang="en-US" altLang="en-US" sz="1600" b="0" i="0" u="none" strike="noStrike" cap="none" normalizeH="0" baseline="0" dirty="0" err="1">
                <a:ln>
                  <a:noFill/>
                </a:ln>
                <a:solidFill>
                  <a:schemeClr val="tx1"/>
                </a:solidFill>
                <a:effectLst/>
                <a:latin typeface="Arial Unicode MS"/>
              </a:rPr>
              <a:t>joblib</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Confirmation message printed to ensure persistence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10" name="Picture 9" descr="A screenshot of a computer program">
            <a:extLst>
              <a:ext uri="{FF2B5EF4-FFF2-40B4-BE49-F238E27FC236}">
                <a16:creationId xmlns:a16="http://schemas.microsoft.com/office/drawing/2014/main" id="{33402E6B-551E-D4F5-64A0-E6B1C60A58C0}"/>
              </a:ext>
            </a:extLst>
          </p:cNvPr>
          <p:cNvPicPr>
            <a:picLocks noChangeAspect="1"/>
          </p:cNvPicPr>
          <p:nvPr/>
        </p:nvPicPr>
        <p:blipFill>
          <a:blip r:embed="rId2"/>
          <a:stretch>
            <a:fillRect/>
          </a:stretch>
        </p:blipFill>
        <p:spPr>
          <a:xfrm>
            <a:off x="7886263" y="1504745"/>
            <a:ext cx="4040556" cy="4812895"/>
          </a:xfrm>
          <a:prstGeom prst="rect">
            <a:avLst/>
          </a:prstGeom>
        </p:spPr>
      </p:pic>
    </p:spTree>
    <p:extLst>
      <p:ext uri="{BB962C8B-B14F-4D97-AF65-F5344CB8AC3E}">
        <p14:creationId xmlns:p14="http://schemas.microsoft.com/office/powerpoint/2010/main" val="885986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9BC0A-907B-D2E5-8F2B-D08DC960115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9FE9E65-21F1-9006-07D5-9CBBFC759868}"/>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2" name="TextBox 1">
            <a:extLst>
              <a:ext uri="{FF2B5EF4-FFF2-40B4-BE49-F238E27FC236}">
                <a16:creationId xmlns:a16="http://schemas.microsoft.com/office/drawing/2014/main" id="{78DB7C01-DC2D-CA3F-D355-57C6A4283E11}"/>
              </a:ext>
            </a:extLst>
          </p:cNvPr>
          <p:cNvSpPr txBox="1"/>
          <p:nvPr/>
        </p:nvSpPr>
        <p:spPr>
          <a:xfrm>
            <a:off x="5634789" y="2967789"/>
            <a:ext cx="914400" cy="914400"/>
          </a:xfrm>
          <a:prstGeom prst="rect">
            <a:avLst/>
          </a:prstGeom>
          <a:noFill/>
        </p:spPr>
        <p:txBody>
          <a:bodyPr wrap="square" rtlCol="0">
            <a:spAutoFit/>
          </a:bodyPr>
          <a:lstStyle/>
          <a:p>
            <a:endParaRPr lang="en-US" dirty="0"/>
          </a:p>
        </p:txBody>
      </p:sp>
      <p:sp>
        <p:nvSpPr>
          <p:cNvPr id="5" name="Rectangle 1">
            <a:extLst>
              <a:ext uri="{FF2B5EF4-FFF2-40B4-BE49-F238E27FC236}">
                <a16:creationId xmlns:a16="http://schemas.microsoft.com/office/drawing/2014/main" id="{594D44E8-5B9D-D526-039C-6DA39A3DB5BA}"/>
              </a:ext>
            </a:extLst>
          </p:cNvPr>
          <p:cNvSpPr>
            <a:spLocks noChangeArrowheads="1"/>
          </p:cNvSpPr>
          <p:nvPr/>
        </p:nvSpPr>
        <p:spPr bwMode="auto">
          <a:xfrm>
            <a:off x="255104" y="1715179"/>
            <a:ext cx="6814999"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Fire Classification Interface — Final Overview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 streamlined interface was built to classify fire types using satellite-derived MODIS attributes. Users can input key parameters such as </a:t>
            </a:r>
            <a:r>
              <a:rPr kumimoji="0" lang="en-US" altLang="en-US" sz="1600" b="1" i="0" u="none" strike="noStrike" cap="none" normalizeH="0" baseline="0" dirty="0">
                <a:ln>
                  <a:noFill/>
                </a:ln>
                <a:solidFill>
                  <a:schemeClr val="tx1"/>
                </a:solidFill>
                <a:effectLst/>
                <a:latin typeface="Arial" panose="020B0604020202020204" pitchFamily="34" charset="0"/>
              </a:rPr>
              <a:t>Brightness</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Brightness T31</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FRP</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Scan</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Track</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Confidence Level</a:t>
            </a:r>
            <a:r>
              <a:rPr kumimoji="0" lang="en-US" altLang="en-US" sz="1600" b="0" i="0" u="none" strike="noStrike" cap="none" normalizeH="0" baseline="0" dirty="0">
                <a:ln>
                  <a:noFill/>
                </a:ln>
                <a:solidFill>
                  <a:schemeClr val="tx1"/>
                </a:solidFill>
                <a:effectLst/>
                <a:latin typeface="Arial" panose="020B0604020202020204" pitchFamily="34" charset="0"/>
              </a:rPr>
              <a:t>. These values are scaled using a </a:t>
            </a:r>
            <a:r>
              <a:rPr kumimoji="0" lang="en-US" altLang="en-US" sz="1600" b="0" i="0" u="none" strike="noStrike" cap="none" normalizeH="0" baseline="0" dirty="0" err="1">
                <a:ln>
                  <a:noFill/>
                </a:ln>
                <a:solidFill>
                  <a:schemeClr val="tx1"/>
                </a:solidFill>
                <a:effectLst/>
                <a:latin typeface="Arial Unicode MS"/>
              </a:rPr>
              <a:t>StandardScaler</a:t>
            </a:r>
            <a:r>
              <a:rPr kumimoji="0" lang="en-US" altLang="en-US" sz="1600" b="0" i="0" u="none" strike="noStrike" cap="none" normalizeH="0" baseline="0" dirty="0">
                <a:ln>
                  <a:noFill/>
                </a:ln>
                <a:solidFill>
                  <a:schemeClr val="tx1"/>
                </a:solidFill>
                <a:effectLst/>
              </a:rPr>
              <a:t> and passed to a pre-trained </a:t>
            </a:r>
            <a:r>
              <a:rPr kumimoji="0" lang="en-US" altLang="en-US" sz="1600" b="0" i="0" u="none" strike="noStrike" cap="none" normalizeH="0" baseline="0" dirty="0" err="1">
                <a:ln>
                  <a:noFill/>
                </a:ln>
                <a:solidFill>
                  <a:schemeClr val="tx1"/>
                </a:solidFill>
                <a:effectLst/>
                <a:latin typeface="Arial Unicode MS"/>
              </a:rPr>
              <a:t>RandomForestClassifier</a:t>
            </a:r>
            <a:r>
              <a:rPr kumimoji="0" lang="en-US" altLang="en-US" sz="1600" b="0" i="0" u="none" strike="noStrike" cap="none" normalizeH="0" baseline="0" dirty="0">
                <a:ln>
                  <a:noFill/>
                </a:ln>
                <a:solidFill>
                  <a:schemeClr val="tx1"/>
                </a:solidFill>
                <a:effectLst/>
              </a:rPr>
              <a:t> model. Based on the inputs, the system accurately identifies the nature of the fire. In this particular example, it classified the incident as a </a:t>
            </a:r>
            <a:r>
              <a:rPr kumimoji="0" lang="en-US" altLang="en-US" sz="1600" b="1" i="0" u="none" strike="noStrike" cap="none" normalizeH="0" baseline="0" dirty="0">
                <a:ln>
                  <a:noFill/>
                </a:ln>
                <a:solidFill>
                  <a:schemeClr val="tx1"/>
                </a:solidFill>
                <a:effectLst/>
                <a:latin typeface="Arial" panose="020B0604020202020204" pitchFamily="34" charset="0"/>
              </a:rPr>
              <a:t>Vegetation Fire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tool empowers researchers and field teams to make rapid, data-driven decisions. Its accessible interface and dependable predictions support real-time environmental monitoring and response planning — bridging machine learning with geospatial awareness.</a:t>
            </a:r>
          </a:p>
        </p:txBody>
      </p:sp>
      <p:pic>
        <p:nvPicPr>
          <p:cNvPr id="11" name="Picture 10" descr="A screenshot of a computer">
            <a:extLst>
              <a:ext uri="{FF2B5EF4-FFF2-40B4-BE49-F238E27FC236}">
                <a16:creationId xmlns:a16="http://schemas.microsoft.com/office/drawing/2014/main" id="{933B3E6B-D05D-7FD8-44BB-457B3BFFC7A7}"/>
              </a:ext>
            </a:extLst>
          </p:cNvPr>
          <p:cNvPicPr>
            <a:picLocks noChangeAspect="1"/>
          </p:cNvPicPr>
          <p:nvPr/>
        </p:nvPicPr>
        <p:blipFill>
          <a:blip r:embed="rId2"/>
          <a:stretch>
            <a:fillRect/>
          </a:stretch>
        </p:blipFill>
        <p:spPr>
          <a:xfrm>
            <a:off x="7437747" y="1622130"/>
            <a:ext cx="4414887" cy="4172197"/>
          </a:xfrm>
          <a:prstGeom prst="rect">
            <a:avLst/>
          </a:prstGeom>
        </p:spPr>
      </p:pic>
    </p:spTree>
    <p:extLst>
      <p:ext uri="{BB962C8B-B14F-4D97-AF65-F5344CB8AC3E}">
        <p14:creationId xmlns:p14="http://schemas.microsoft.com/office/powerpoint/2010/main" val="615984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F1EA61AB-1BC6-99F5-46B6-84B53E31A7D8}"/>
              </a:ext>
            </a:extLst>
          </p:cNvPr>
          <p:cNvSpPr txBox="1"/>
          <p:nvPr/>
        </p:nvSpPr>
        <p:spPr>
          <a:xfrm>
            <a:off x="280737" y="1628273"/>
            <a:ext cx="11654589" cy="4626972"/>
          </a:xfrm>
          <a:prstGeom prst="rect">
            <a:avLst/>
          </a:prstGeom>
          <a:noFill/>
        </p:spPr>
        <p:txBody>
          <a:bodyPr wrap="square" rtlCol="0">
            <a:spAutoFit/>
          </a:bodyPr>
          <a:lstStyle/>
          <a:p>
            <a:r>
              <a:rPr lang="en-US" sz="1600" dirty="0"/>
              <a:t>This project successfully integrated geospatial data analytics, machine learning classification, and interactive visualization to detect and interpret fire patterns associated with deforestation. The Random Forest model, supported by SMOTE balancing and dynamic feature scaling, achieved reliable classification performance. The user-centric prediction interface further enhanced accessibility, allowing rapid on-ground decision-making based on satellite-derived MODIS inputs.</a:t>
            </a:r>
          </a:p>
          <a:p>
            <a:endParaRPr lang="en-US" sz="1600" dirty="0"/>
          </a:p>
          <a:p>
            <a:r>
              <a:rPr lang="en-US" sz="1800" b="1" dirty="0"/>
              <a:t>🔭 Future Scope:</a:t>
            </a:r>
          </a:p>
          <a:p>
            <a:endParaRPr lang="en-US" sz="1800" b="1" dirty="0"/>
          </a:p>
          <a:p>
            <a:r>
              <a:rPr lang="en-US" sz="1600" b="1" dirty="0"/>
              <a:t>Geospatial Precision</a:t>
            </a:r>
            <a:r>
              <a:rPr lang="en-US" sz="1600" dirty="0"/>
              <a:t>: Integrate land cover maps and vegetation indices (e.g., NDVI) for more accurate linkage between fire events and deforestation zones.</a:t>
            </a:r>
          </a:p>
          <a:p>
            <a:r>
              <a:rPr lang="en-US" sz="1600" b="1" dirty="0"/>
              <a:t>Model Expansion</a:t>
            </a:r>
            <a:r>
              <a:rPr lang="en-US" sz="1600" dirty="0"/>
              <a:t>: Explore deep learning approaches such as CNNs or hybrid models for improved feature extraction from spatial datasets.</a:t>
            </a:r>
          </a:p>
          <a:p>
            <a:r>
              <a:rPr lang="en-US" sz="1600" b="1" dirty="0"/>
              <a:t>Temporal Forecasting</a:t>
            </a:r>
            <a:r>
              <a:rPr lang="en-US" sz="1600" dirty="0"/>
              <a:t>: Use time-series models to predict upcoming high-risk deforestation windows based on historical fire patterns.</a:t>
            </a:r>
          </a:p>
          <a:p>
            <a:r>
              <a:rPr lang="en-US" sz="1600" b="1" dirty="0"/>
              <a:t>Real-time Deployment</a:t>
            </a:r>
            <a:r>
              <a:rPr lang="en-US" sz="1600" dirty="0"/>
              <a:t>: Connect the model to live satellite data feeds to enable proactive forest monitoring and automated alerts.</a:t>
            </a:r>
          </a:p>
          <a:p>
            <a:r>
              <a:rPr lang="en-US" sz="1600" b="1" dirty="0"/>
              <a:t>Policy Integration</a:t>
            </a:r>
            <a:r>
              <a:rPr lang="en-US" sz="1600" dirty="0"/>
              <a:t>: Collaborate with forestry departments to incorporate the tool into routine surveillance workflows and conservation strategies.</a:t>
            </a:r>
          </a:p>
          <a:p>
            <a:endParaRPr lang="en-US" dirty="0"/>
          </a:p>
        </p:txBody>
      </p:sp>
    </p:spTree>
    <p:extLst>
      <p:ext uri="{BB962C8B-B14F-4D97-AF65-F5344CB8AC3E}">
        <p14:creationId xmlns:p14="http://schemas.microsoft.com/office/powerpoint/2010/main" val="151988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2992BA-EE5B-10CF-77C3-C18C4596C6DE}"/>
              </a:ext>
            </a:extLst>
          </p:cNvPr>
          <p:cNvSpPr txBox="1"/>
          <p:nvPr/>
        </p:nvSpPr>
        <p:spPr>
          <a:xfrm>
            <a:off x="962526" y="2815391"/>
            <a:ext cx="9817769" cy="1107996"/>
          </a:xfrm>
          <a:prstGeom prst="rect">
            <a:avLst/>
          </a:prstGeom>
          <a:noFill/>
        </p:spPr>
        <p:txBody>
          <a:bodyPr wrap="square" rtlCol="0" anchor="ctr">
            <a:spAutoFit/>
          </a:bodyPr>
          <a:lstStyle/>
          <a:p>
            <a:pPr algn="ctr"/>
            <a:r>
              <a:rPr lang="en-US" sz="6600" b="1" spc="-150" dirty="0">
                <a:solidFill>
                  <a:schemeClr val="accent5">
                    <a:lumMod val="50000"/>
                  </a:schemeClr>
                </a:solidFill>
                <a:effectLst>
                  <a:outerShdw blurRad="38100" dist="38100" dir="2700000" algn="tl">
                    <a:srgbClr val="000000">
                      <a:alpha val="43137"/>
                    </a:srgbClr>
                  </a:outerShdw>
                </a:effectLst>
              </a:rPr>
              <a:t>Thank You 🙏</a:t>
            </a:r>
          </a:p>
        </p:txBody>
      </p:sp>
      <p:sp>
        <p:nvSpPr>
          <p:cNvPr id="3" name="Rectangle 1">
            <a:extLst>
              <a:ext uri="{FF2B5EF4-FFF2-40B4-BE49-F238E27FC236}">
                <a16:creationId xmlns:a16="http://schemas.microsoft.com/office/drawing/2014/main" id="{E852CF58-329D-1505-715D-B195AF8DC92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6B22BE37-901C-E880-9BF6-E8A4080E1F3F}"/>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6804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graphicFrame>
        <p:nvGraphicFramePr>
          <p:cNvPr id="12" name="Diagram 11">
            <a:extLst>
              <a:ext uri="{FF2B5EF4-FFF2-40B4-BE49-F238E27FC236}">
                <a16:creationId xmlns:a16="http://schemas.microsoft.com/office/drawing/2014/main" id="{F0B625DD-7BB7-2794-E43B-01885F64A8A2}"/>
              </a:ext>
            </a:extLst>
          </p:cNvPr>
          <p:cNvGraphicFramePr/>
          <p:nvPr>
            <p:extLst>
              <p:ext uri="{D42A27DB-BD31-4B8C-83A1-F6EECF244321}">
                <p14:modId xmlns:p14="http://schemas.microsoft.com/office/powerpoint/2010/main" val="3641857634"/>
              </p:ext>
            </p:extLst>
          </p:nvPr>
        </p:nvGraphicFramePr>
        <p:xfrm>
          <a:off x="345440" y="1756612"/>
          <a:ext cx="6857466" cy="39000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graphicFrame>
        <p:nvGraphicFramePr>
          <p:cNvPr id="6" name="Table 5">
            <a:extLst>
              <a:ext uri="{FF2B5EF4-FFF2-40B4-BE49-F238E27FC236}">
                <a16:creationId xmlns:a16="http://schemas.microsoft.com/office/drawing/2014/main" id="{799F7AD1-DB56-BC69-C0BA-9CC108586066}"/>
              </a:ext>
            </a:extLst>
          </p:cNvPr>
          <p:cNvGraphicFramePr>
            <a:graphicFrameLocks noGrp="1"/>
          </p:cNvGraphicFramePr>
          <p:nvPr>
            <p:extLst>
              <p:ext uri="{D42A27DB-BD31-4B8C-83A1-F6EECF244321}">
                <p14:modId xmlns:p14="http://schemas.microsoft.com/office/powerpoint/2010/main" val="1601498816"/>
              </p:ext>
            </p:extLst>
          </p:nvPr>
        </p:nvGraphicFramePr>
        <p:xfrm>
          <a:off x="296780" y="1748589"/>
          <a:ext cx="11261557" cy="4518638"/>
        </p:xfrm>
        <a:graphic>
          <a:graphicData uri="http://schemas.openxmlformats.org/drawingml/2006/table">
            <a:tbl>
              <a:tblPr firstRow="1" bandRow="1">
                <a:tableStyleId>{5DA37D80-6434-44D0-A028-1B22A696006F}</a:tableStyleId>
              </a:tblPr>
              <a:tblGrid>
                <a:gridCol w="2587822">
                  <a:extLst>
                    <a:ext uri="{9D8B030D-6E8A-4147-A177-3AD203B41FA5}">
                      <a16:colId xmlns:a16="http://schemas.microsoft.com/office/drawing/2014/main" val="3691505835"/>
                    </a:ext>
                  </a:extLst>
                </a:gridCol>
                <a:gridCol w="3286451">
                  <a:extLst>
                    <a:ext uri="{9D8B030D-6E8A-4147-A177-3AD203B41FA5}">
                      <a16:colId xmlns:a16="http://schemas.microsoft.com/office/drawing/2014/main" val="2769097925"/>
                    </a:ext>
                  </a:extLst>
                </a:gridCol>
                <a:gridCol w="5387284">
                  <a:extLst>
                    <a:ext uri="{9D8B030D-6E8A-4147-A177-3AD203B41FA5}">
                      <a16:colId xmlns:a16="http://schemas.microsoft.com/office/drawing/2014/main" val="2206411588"/>
                    </a:ext>
                  </a:extLst>
                </a:gridCol>
              </a:tblGrid>
              <a:tr h="576950">
                <a:tc>
                  <a:txBody>
                    <a:bodyPr/>
                    <a:lstStyle/>
                    <a:p>
                      <a:r>
                        <a:rPr lang="en-US" sz="1600" dirty="0"/>
                        <a:t>🧰 </a:t>
                      </a:r>
                      <a:r>
                        <a:rPr lang="en-US" sz="1600" b="1" dirty="0"/>
                        <a:t>Programming        Language</a:t>
                      </a:r>
                      <a:endParaRPr lang="en-US" sz="1600" b="1" dirty="0">
                        <a:solidFill>
                          <a:schemeClr val="bg1"/>
                        </a:solidFill>
                      </a:endParaRPr>
                    </a:p>
                  </a:txBody>
                  <a:tcPr/>
                </a:tc>
                <a:tc>
                  <a:txBody>
                    <a:bodyPr/>
                    <a:lstStyle/>
                    <a:p>
                      <a:pPr>
                        <a:lnSpc>
                          <a:spcPct val="200000"/>
                        </a:lnSpc>
                      </a:pPr>
                      <a:r>
                        <a:rPr lang="en-US" sz="1600" b="0" dirty="0"/>
                        <a:t>Python</a:t>
                      </a:r>
                    </a:p>
                  </a:txBody>
                  <a:tcPr/>
                </a:tc>
                <a:tc>
                  <a:txBody>
                    <a:bodyPr/>
                    <a:lstStyle/>
                    <a:p>
                      <a:r>
                        <a:rPr lang="en-US" sz="1600" b="0" dirty="0"/>
                        <a:t>Core language for modeling, preprocessing, and system integration</a:t>
                      </a:r>
                      <a:r>
                        <a:rPr lang="en-US" sz="1600" dirty="0"/>
                        <a:t>.</a:t>
                      </a:r>
                    </a:p>
                  </a:txBody>
                  <a:tcPr/>
                </a:tc>
                <a:extLst>
                  <a:ext uri="{0D108BD9-81ED-4DB2-BD59-A6C34878D82A}">
                    <a16:rowId xmlns:a16="http://schemas.microsoft.com/office/drawing/2014/main" val="2656528066"/>
                  </a:ext>
                </a:extLst>
              </a:tr>
              <a:tr h="825488">
                <a:tc>
                  <a:txBody>
                    <a:bodyPr/>
                    <a:lstStyle/>
                    <a:p>
                      <a:pPr>
                        <a:lnSpc>
                          <a:spcPct val="200000"/>
                        </a:lnSpc>
                      </a:pPr>
                      <a:r>
                        <a:rPr lang="en-US" sz="1600" dirty="0"/>
                        <a:t>💻 </a:t>
                      </a:r>
                      <a:r>
                        <a:rPr lang="en-US" sz="1600" b="1" dirty="0"/>
                        <a:t>Dev Environment</a:t>
                      </a:r>
                    </a:p>
                  </a:txBody>
                  <a:tcPr/>
                </a:tc>
                <a:tc>
                  <a:txBody>
                    <a:bodyPr/>
                    <a:lstStyle/>
                    <a:p>
                      <a:pPr>
                        <a:lnSpc>
                          <a:spcPct val="200000"/>
                        </a:lnSpc>
                      </a:pPr>
                      <a:r>
                        <a:rPr lang="en-US" sz="1600" dirty="0"/>
                        <a:t>Visual Studio Code (VS Code)</a:t>
                      </a:r>
                    </a:p>
                    <a:p>
                      <a:pPr>
                        <a:lnSpc>
                          <a:spcPct val="100000"/>
                        </a:lnSpc>
                      </a:pPr>
                      <a:endParaRPr lang="en-US" sz="1600" dirty="0"/>
                    </a:p>
                  </a:txBody>
                  <a:tcPr/>
                </a:tc>
                <a:tc>
                  <a:txBody>
                    <a:bodyPr/>
                    <a:lstStyle/>
                    <a:p>
                      <a:r>
                        <a:rPr lang="en-US" sz="1600" dirty="0"/>
                        <a:t>Coding, debugging, and integration via Python, GitHub, and </a:t>
                      </a:r>
                      <a:r>
                        <a:rPr lang="en-US" sz="1600" dirty="0" err="1"/>
                        <a:t>Streamlit</a:t>
                      </a:r>
                      <a:r>
                        <a:rPr lang="en-US" sz="1600" dirty="0"/>
                        <a:t> extensions.</a:t>
                      </a:r>
                    </a:p>
                  </a:txBody>
                  <a:tcPr/>
                </a:tc>
                <a:extLst>
                  <a:ext uri="{0D108BD9-81ED-4DB2-BD59-A6C34878D82A}">
                    <a16:rowId xmlns:a16="http://schemas.microsoft.com/office/drawing/2014/main" val="2827446684"/>
                  </a:ext>
                </a:extLst>
              </a:tr>
              <a:tr h="1571108">
                <a:tc>
                  <a:txBody>
                    <a:bodyPr/>
                    <a:lstStyle/>
                    <a:p>
                      <a:r>
                        <a:rPr lang="en-US" sz="1600" b="0" dirty="0"/>
                        <a:t>📚 </a:t>
                      </a:r>
                      <a:r>
                        <a:rPr lang="en-US" sz="1600" b="1" dirty="0"/>
                        <a:t>Libraries &amp;                  Frameworks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err="1"/>
                        <a:t>TesorFlow</a:t>
                      </a:r>
                      <a:r>
                        <a:rPr lang="en-US" sz="1600" dirty="0"/>
                        <a:t> &amp; </a:t>
                      </a:r>
                      <a:r>
                        <a:rPr lang="en-US" sz="1600" dirty="0" err="1"/>
                        <a:t>keras</a:t>
                      </a:r>
                      <a:endParaRPr lang="en-US" sz="1600"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err="1"/>
                        <a:t>Numpy</a:t>
                      </a:r>
                      <a:endParaRPr lang="en-US" sz="1600"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Pandas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Matplotlib &amp; Seaborn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Scikit-learn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err="1"/>
                        <a:t>XGBoost</a:t>
                      </a:r>
                      <a:endParaRPr lang="en-US" sz="1600" dirty="0"/>
                    </a:p>
                  </a:txBody>
                  <a:tcPr/>
                </a:tc>
                <a:tc>
                  <a:txBody>
                    <a:bodyPr/>
                    <a:lstStyle/>
                    <a:p>
                      <a:r>
                        <a:rPr lang="en-US" sz="1600" dirty="0"/>
                        <a:t>Deep learning (CNN), array handling, data analysis, visualization, ML tasks &amp; boosting.</a:t>
                      </a:r>
                    </a:p>
                  </a:txBody>
                  <a:tcPr/>
                </a:tc>
                <a:extLst>
                  <a:ext uri="{0D108BD9-81ED-4DB2-BD59-A6C34878D82A}">
                    <a16:rowId xmlns:a16="http://schemas.microsoft.com/office/drawing/2014/main" val="1289954359"/>
                  </a:ext>
                </a:extLst>
              </a:tr>
              <a:tr h="576950">
                <a:tc>
                  <a:txBody>
                    <a:bodyPr/>
                    <a:lstStyle/>
                    <a:p>
                      <a:r>
                        <a:rPr lang="en-US" sz="1600" b="1" dirty="0"/>
                        <a:t>🌐 Deployment &amp; </a:t>
                      </a:r>
                      <a:r>
                        <a:rPr lang="en-US" sz="1600" b="1" dirty="0" err="1"/>
                        <a:t>Interaaction</a:t>
                      </a:r>
                      <a:endParaRPr lang="en-US" sz="1600" b="1" dirty="0"/>
                    </a:p>
                  </a:txBody>
                  <a:tcPr/>
                </a:tc>
                <a:tc>
                  <a:txBody>
                    <a:bodyPr/>
                    <a:lstStyle/>
                    <a:p>
                      <a:pPr>
                        <a:lnSpc>
                          <a:spcPct val="150000"/>
                        </a:lnSpc>
                      </a:pPr>
                      <a:r>
                        <a:rPr lang="en-US" sz="1600" dirty="0" err="1"/>
                        <a:t>Streamlit</a:t>
                      </a:r>
                      <a:endParaRPr lang="en-US" sz="1600" dirty="0"/>
                    </a:p>
                  </a:txBody>
                  <a:tcPr/>
                </a:tc>
                <a:tc>
                  <a:txBody>
                    <a:bodyPr/>
                    <a:lstStyle/>
                    <a:p>
                      <a:r>
                        <a:rPr lang="en-US" sz="1600" dirty="0"/>
                        <a:t>Intuitive web-based UI for real-time predictions and outcome exploration.</a:t>
                      </a:r>
                    </a:p>
                  </a:txBody>
                  <a:tcPr/>
                </a:tc>
                <a:extLst>
                  <a:ext uri="{0D108BD9-81ED-4DB2-BD59-A6C34878D82A}">
                    <a16:rowId xmlns:a16="http://schemas.microsoft.com/office/drawing/2014/main" val="3995916967"/>
                  </a:ext>
                </a:extLst>
              </a:tr>
              <a:tr h="628522">
                <a:tc>
                  <a:txBody>
                    <a:bodyPr/>
                    <a:lstStyle/>
                    <a:p>
                      <a:r>
                        <a:rPr lang="en-US" sz="1600" b="1" dirty="0"/>
                        <a:t>🔗 Version Control &amp; Sharing</a:t>
                      </a:r>
                    </a:p>
                  </a:txBody>
                  <a:tcPr/>
                </a:tc>
                <a:tc>
                  <a:txBody>
                    <a:bodyPr/>
                    <a:lstStyle/>
                    <a:p>
                      <a:pPr>
                        <a:lnSpc>
                          <a:spcPct val="150000"/>
                        </a:lnSpc>
                      </a:pPr>
                      <a:r>
                        <a:rPr lang="en-US" sz="1600" dirty="0"/>
                        <a:t>GitHub</a:t>
                      </a:r>
                    </a:p>
                  </a:txBody>
                  <a:tcPr/>
                </a:tc>
                <a:tc>
                  <a:txBody>
                    <a:bodyPr/>
                    <a:lstStyle/>
                    <a:p>
                      <a:r>
                        <a:rPr lang="en-US" sz="1600" dirty="0"/>
                        <a:t>Collaborative coding, version history, and documentation management.</a:t>
                      </a:r>
                    </a:p>
                  </a:txBody>
                  <a:tcPr/>
                </a:tc>
                <a:extLst>
                  <a:ext uri="{0D108BD9-81ED-4DB2-BD59-A6C34878D82A}">
                    <a16:rowId xmlns:a16="http://schemas.microsoft.com/office/drawing/2014/main" val="2632660927"/>
                  </a:ext>
                </a:extLst>
              </a:tr>
              <a:tr h="328814">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421213203"/>
                  </a:ext>
                </a:extLst>
              </a:tr>
            </a:tbl>
          </a:graphicData>
        </a:graphic>
      </p:graphicFrame>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graphicFrame>
        <p:nvGraphicFramePr>
          <p:cNvPr id="27" name="Diagram 26">
            <a:extLst>
              <a:ext uri="{FF2B5EF4-FFF2-40B4-BE49-F238E27FC236}">
                <a16:creationId xmlns:a16="http://schemas.microsoft.com/office/drawing/2014/main" id="{0A570638-E128-E621-6F40-C85C4ADD676B}"/>
              </a:ext>
            </a:extLst>
          </p:cNvPr>
          <p:cNvGraphicFramePr/>
          <p:nvPr>
            <p:extLst>
              <p:ext uri="{D42A27DB-BD31-4B8C-83A1-F6EECF244321}">
                <p14:modId xmlns:p14="http://schemas.microsoft.com/office/powerpoint/2010/main" val="2963502866"/>
              </p:ext>
            </p:extLst>
          </p:nvPr>
        </p:nvGraphicFramePr>
        <p:xfrm>
          <a:off x="268355" y="1414765"/>
          <a:ext cx="11793657" cy="2031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9" name="Rectangle 1">
            <a:extLst>
              <a:ext uri="{FF2B5EF4-FFF2-40B4-BE49-F238E27FC236}">
                <a16:creationId xmlns:a16="http://schemas.microsoft.com/office/drawing/2014/main" id="{931679BB-BE64-617D-EF07-12EC608E7F29}"/>
              </a:ext>
            </a:extLst>
          </p:cNvPr>
          <p:cNvSpPr>
            <a:spLocks noChangeArrowheads="1"/>
          </p:cNvSpPr>
          <p:nvPr/>
        </p:nvSpPr>
        <p:spPr bwMode="auto">
          <a:xfrm>
            <a:off x="0" y="3048916"/>
            <a:ext cx="1206201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sz="1800" dirty="0"/>
          </a:p>
          <a:p>
            <a:pPr eaLnBrk="0" fontAlgn="base" hangingPunct="0">
              <a:spcBef>
                <a:spcPct val="0"/>
              </a:spcBef>
              <a:spcAft>
                <a:spcPct val="0"/>
              </a:spcAft>
              <a:buClrTx/>
              <a:buFontTx/>
              <a:buChar char="•"/>
            </a:pPr>
            <a:endParaRPr lang="en-US" sz="1800" dirty="0"/>
          </a:p>
          <a:p>
            <a:pPr eaLnBrk="0" fontAlgn="base" hangingPunct="0">
              <a:spcBef>
                <a:spcPct val="0"/>
              </a:spcBef>
              <a:spcAft>
                <a:spcPct val="0"/>
              </a:spcAft>
              <a:buClrTx/>
              <a:buFontTx/>
              <a:buChar char="•"/>
            </a:pPr>
            <a:endParaRPr lang="en-US" sz="1800" dirty="0"/>
          </a:p>
          <a:p>
            <a:pPr eaLnBrk="0" fontAlgn="base" hangingPunct="0">
              <a:spcBef>
                <a:spcPct val="0"/>
              </a:spcBef>
              <a:spcAft>
                <a:spcPct val="0"/>
              </a:spcAft>
              <a:buClrTx/>
              <a:buFontTx/>
              <a:buChar char="•"/>
            </a:pPr>
            <a:endParaRPr lang="en-US" sz="1800" dirty="0"/>
          </a:p>
          <a:p>
            <a:pPr eaLnBrk="0" fontAlgn="base" hangingPunct="0">
              <a:spcBef>
                <a:spcPct val="0"/>
              </a:spcBef>
              <a:spcAft>
                <a:spcPct val="0"/>
              </a:spcAft>
              <a:buClrTx/>
            </a:pPr>
            <a:endParaRPr lang="en-US" sz="1800" dirty="0"/>
          </a:p>
          <a:p>
            <a:pPr lvl="0" eaLnBrk="0" fontAlgn="base" hangingPunct="0">
              <a:spcBef>
                <a:spcPct val="0"/>
              </a:spcBef>
              <a:spcAft>
                <a:spcPct val="0"/>
              </a:spcAft>
              <a:buClr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TextBox 29">
            <a:extLst>
              <a:ext uri="{FF2B5EF4-FFF2-40B4-BE49-F238E27FC236}">
                <a16:creationId xmlns:a16="http://schemas.microsoft.com/office/drawing/2014/main" id="{C7D7A943-F243-8857-4673-0DAB7758F38E}"/>
              </a:ext>
            </a:extLst>
          </p:cNvPr>
          <p:cNvSpPr txBox="1"/>
          <p:nvPr/>
        </p:nvSpPr>
        <p:spPr>
          <a:xfrm>
            <a:off x="268355" y="3569368"/>
            <a:ext cx="11370192" cy="2677849"/>
          </a:xfrm>
          <a:prstGeom prst="rect">
            <a:avLst/>
          </a:prstGeom>
          <a:noFill/>
        </p:spPr>
        <p:txBody>
          <a:bodyPr wrap="square" rtlCol="0">
            <a:spAutoFit/>
          </a:bodyPr>
          <a:lstStyle/>
          <a:p>
            <a:r>
              <a:rPr lang="en-US" sz="1600" dirty="0"/>
              <a:t>🛰️ </a:t>
            </a:r>
            <a:r>
              <a:rPr lang="en-US" sz="1600" b="1" dirty="0"/>
              <a:t>Data Collection : </a:t>
            </a:r>
            <a:r>
              <a:rPr lang="en-US" sz="1600" dirty="0"/>
              <a:t>Acquired MODIS satellite data (MOD14/MYD14) from NASA FIRMS for India (2021– 2023).</a:t>
            </a:r>
          </a:p>
          <a:p>
            <a:r>
              <a:rPr lang="en-US" sz="1600" dirty="0"/>
              <a:t>🧹 </a:t>
            </a:r>
            <a:r>
              <a:rPr lang="en-US" sz="1600" b="1" dirty="0"/>
              <a:t>Preprocessing : </a:t>
            </a:r>
            <a:r>
              <a:rPr lang="en-US" sz="1600" dirty="0"/>
              <a:t>Filtered out cloud cover, water pixels, and non-fire anomalies. Normalized and cleaned data.</a:t>
            </a:r>
          </a:p>
          <a:p>
            <a:r>
              <a:rPr lang="en-US" sz="1600" dirty="0"/>
              <a:t>📊 </a:t>
            </a:r>
            <a:r>
              <a:rPr lang="en-US" sz="1600" b="1" dirty="0"/>
              <a:t>Exploratory Data Analysis (EDA) :</a:t>
            </a:r>
            <a:r>
              <a:rPr lang="en-US" sz="1600" dirty="0"/>
              <a:t>Visualized fire frequency using histograms, box plots, and time series.</a:t>
            </a:r>
          </a:p>
          <a:p>
            <a:r>
              <a:rPr lang="en-US" sz="1600" dirty="0"/>
              <a:t> 🧠 </a:t>
            </a:r>
            <a:r>
              <a:rPr lang="en-US" sz="1600" b="1" dirty="0"/>
              <a:t>Model Selection :</a:t>
            </a:r>
            <a:r>
              <a:rPr lang="en-US" sz="1600" dirty="0"/>
              <a:t>Chose CNN-based architecture for image classification</a:t>
            </a:r>
          </a:p>
          <a:p>
            <a:r>
              <a:rPr lang="en-US" sz="1600" dirty="0"/>
              <a:t>📊 </a:t>
            </a:r>
            <a:r>
              <a:rPr lang="en-US" sz="1600" b="1" dirty="0"/>
              <a:t>Evaluation :</a:t>
            </a:r>
            <a:r>
              <a:rPr lang="en-US" sz="1600" dirty="0"/>
              <a:t>Validated predictions against ground truth and government reports</a:t>
            </a:r>
          </a:p>
          <a:p>
            <a:r>
              <a:rPr lang="en-US" sz="1600" dirty="0"/>
              <a:t>🌐 </a:t>
            </a:r>
            <a:r>
              <a:rPr lang="en-US" sz="1600" b="1" dirty="0"/>
              <a:t>Deployment :</a:t>
            </a:r>
            <a:r>
              <a:rPr lang="en-US" sz="1600" dirty="0"/>
              <a:t>Integrated model into a </a:t>
            </a:r>
            <a:r>
              <a:rPr lang="en-US" sz="1600" dirty="0" err="1"/>
              <a:t>Streamlit</a:t>
            </a:r>
            <a:r>
              <a:rPr lang="en-US" sz="1600" dirty="0"/>
              <a:t> app for interactive predictions and user-friendly exploration.</a:t>
            </a:r>
          </a:p>
          <a:p>
            <a:endParaRPr lang="en-US" sz="1600" dirty="0"/>
          </a:p>
          <a:p>
            <a:endParaRPr lang="en-US" dirty="0"/>
          </a:p>
          <a:p>
            <a:endParaRPr lang="en-US" dirty="0"/>
          </a:p>
          <a:p>
            <a:endParaRPr lang="en-US"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A25E4B3B-E3A6-5EE4-0CF4-0B61816F5147}"/>
              </a:ext>
            </a:extLst>
          </p:cNvPr>
          <p:cNvSpPr txBox="1"/>
          <p:nvPr/>
        </p:nvSpPr>
        <p:spPr>
          <a:xfrm>
            <a:off x="158852" y="1620251"/>
            <a:ext cx="7388959" cy="5119415"/>
          </a:xfrm>
          <a:prstGeom prst="rect">
            <a:avLst/>
          </a:prstGeom>
          <a:noFill/>
        </p:spPr>
        <p:txBody>
          <a:bodyPr wrap="square" rtlCol="0">
            <a:spAutoFit/>
          </a:bodyPr>
          <a:lstStyle/>
          <a:p>
            <a:r>
              <a:rPr lang="en-US" sz="2000" dirty="0"/>
              <a:t>            </a:t>
            </a:r>
            <a:r>
              <a:rPr lang="en-US" sz="1600" dirty="0"/>
              <a:t>India faces a wide spectrum of fire-related incidents each year, including forest fires, agricultural residue burning, volcanic activity, and offshore thermal anomalies. These events pose serious threats to biodiversity, air quality, climate stability, and human livelihoods. Despite the availability of </a:t>
            </a:r>
            <a:r>
              <a:rPr lang="en-US" sz="1600" b="1" dirty="0"/>
              <a:t>satellite-based fire detection systems </a:t>
            </a:r>
            <a:r>
              <a:rPr lang="en-US" sz="1600" dirty="0"/>
              <a:t>like </a:t>
            </a:r>
            <a:r>
              <a:rPr lang="en-US" sz="1600" b="1" dirty="0"/>
              <a:t>MODIS</a:t>
            </a:r>
            <a:r>
              <a:rPr lang="en-US" sz="1600" dirty="0"/>
              <a:t>, distinguishing the type of fire remains a challenge due to overlapping thermal signatures and environmental noise.</a:t>
            </a:r>
          </a:p>
          <a:p>
            <a:endParaRPr lang="en-US" sz="1600" dirty="0"/>
          </a:p>
          <a:p>
            <a:r>
              <a:rPr lang="en-US" sz="1600" b="1" dirty="0"/>
              <a:t>Accurate classification of fire types is critical for:</a:t>
            </a:r>
          </a:p>
          <a:p>
            <a:r>
              <a:rPr lang="en-US" sz="1600" dirty="0"/>
              <a:t>🚨 Timely disaster response and resource deployment</a:t>
            </a:r>
          </a:p>
          <a:p>
            <a:r>
              <a:rPr lang="en-US" sz="1600" dirty="0"/>
              <a:t>🌱 Environmental conservation and forest management</a:t>
            </a:r>
          </a:p>
          <a:p>
            <a:r>
              <a:rPr lang="en-US" sz="1600" dirty="0"/>
              <a:t>📊 Policy-making and agricultural regulation</a:t>
            </a:r>
          </a:p>
          <a:p>
            <a:r>
              <a:rPr lang="en-US" sz="1600" dirty="0"/>
              <a:t>🌍 Climate change monitoring and ecological research </a:t>
            </a:r>
          </a:p>
          <a:p>
            <a:endParaRPr lang="en-US" sz="1600" dirty="0"/>
          </a:p>
          <a:p>
            <a:r>
              <a:rPr lang="en-US" sz="1600" dirty="0"/>
              <a:t>              Develop a </a:t>
            </a:r>
            <a:r>
              <a:rPr lang="en-US" sz="1600" b="1" dirty="0"/>
              <a:t>machine learning model </a:t>
            </a:r>
            <a:r>
              <a:rPr lang="en-US" sz="1600" dirty="0"/>
              <a:t>to </a:t>
            </a:r>
            <a:r>
              <a:rPr lang="en-US" sz="1600" b="1" dirty="0"/>
              <a:t>classify fire types in India (2021–2023) </a:t>
            </a:r>
            <a:r>
              <a:rPr lang="en-US" sz="1600" dirty="0"/>
              <a:t>using </a:t>
            </a:r>
            <a:r>
              <a:rPr lang="en-US" sz="1600" b="1" dirty="0"/>
              <a:t>MODIS satellite data</a:t>
            </a:r>
            <a:r>
              <a:rPr lang="en-US" sz="1600" dirty="0"/>
              <a:t>. The model will leverage thermal and geospatial features to accurately identify vegetation, volcanic, land-based, and offshore fire events—enhancing real-time monitoring and decision-making.</a:t>
            </a:r>
          </a:p>
          <a:p>
            <a:endParaRPr lang="en-US" sz="1600" dirty="0"/>
          </a:p>
          <a:p>
            <a:endParaRPr lang="en-US" dirty="0"/>
          </a:p>
        </p:txBody>
      </p:sp>
      <p:pic>
        <p:nvPicPr>
          <p:cNvPr id="5" name="Picture 4" descr="A diagram of a fire monitoring system">
            <a:extLst>
              <a:ext uri="{FF2B5EF4-FFF2-40B4-BE49-F238E27FC236}">
                <a16:creationId xmlns:a16="http://schemas.microsoft.com/office/drawing/2014/main" id="{C8D51B4F-B353-D79A-124E-B5E92770C779}"/>
              </a:ext>
            </a:extLst>
          </p:cNvPr>
          <p:cNvPicPr>
            <a:picLocks noChangeAspect="1"/>
          </p:cNvPicPr>
          <p:nvPr/>
        </p:nvPicPr>
        <p:blipFill>
          <a:blip r:embed="rId2"/>
          <a:stretch>
            <a:fillRect/>
          </a:stretch>
        </p:blipFill>
        <p:spPr>
          <a:xfrm>
            <a:off x="7603958" y="2294020"/>
            <a:ext cx="4317218" cy="2935708"/>
          </a:xfrm>
          <a:prstGeom prst="rect">
            <a:avLst/>
          </a:prstGeom>
        </p:spPr>
      </p:pic>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C6191D74-F32F-3D3C-C155-29DA1BBB3C69}"/>
              </a:ext>
            </a:extLst>
          </p:cNvPr>
          <p:cNvSpPr txBox="1"/>
          <p:nvPr/>
        </p:nvSpPr>
        <p:spPr>
          <a:xfrm>
            <a:off x="255105" y="1604209"/>
            <a:ext cx="7228537" cy="4278094"/>
          </a:xfrm>
          <a:prstGeom prst="rect">
            <a:avLst/>
          </a:prstGeom>
          <a:noFill/>
        </p:spPr>
        <p:txBody>
          <a:bodyPr wrap="square" rtlCol="0">
            <a:spAutoFit/>
          </a:bodyPr>
          <a:lstStyle/>
          <a:p>
            <a:r>
              <a:rPr lang="en-US" sz="1600" dirty="0"/>
              <a:t>📌</a:t>
            </a:r>
            <a:r>
              <a:rPr lang="en-US" sz="1600" b="1" dirty="0"/>
              <a:t>Dataset &amp; Preprocessing</a:t>
            </a:r>
          </a:p>
          <a:p>
            <a:r>
              <a:rPr lang="en-US" sz="1600" dirty="0"/>
              <a:t>Integrated satellite imagery into a structured dataset</a:t>
            </a:r>
          </a:p>
          <a:p>
            <a:r>
              <a:rPr lang="en-US" sz="1600" dirty="0"/>
              <a:t>Performed feature/target separation</a:t>
            </a:r>
          </a:p>
          <a:p>
            <a:r>
              <a:rPr lang="en-US" sz="1600" dirty="0"/>
              <a:t>Applied scaling and smoothing to enhance model readiness</a:t>
            </a:r>
          </a:p>
          <a:p>
            <a:endParaRPr lang="en-US" sz="1600" dirty="0"/>
          </a:p>
          <a:p>
            <a:r>
              <a:rPr lang="en-US" sz="1600" b="1" dirty="0"/>
              <a:t>🧠 Model Training &amp; Evaluation</a:t>
            </a:r>
          </a:p>
          <a:p>
            <a:r>
              <a:rPr lang="en-US" sz="1600" dirty="0"/>
              <a:t>Algorithms evaluated: Logistic Regression, KNN, </a:t>
            </a:r>
            <a:r>
              <a:rPr lang="en-US" sz="1600" dirty="0" err="1"/>
              <a:t>XGBoost</a:t>
            </a:r>
            <a:r>
              <a:rPr lang="en-US" sz="1600" dirty="0"/>
              <a:t>, Random Forest</a:t>
            </a:r>
          </a:p>
          <a:p>
            <a:r>
              <a:rPr lang="en-US" sz="1600" dirty="0"/>
              <a:t>Top performer</a:t>
            </a:r>
            <a:r>
              <a:rPr lang="en-US" sz="1600" b="1" dirty="0"/>
              <a:t>: Random Forest — </a:t>
            </a:r>
            <a:r>
              <a:rPr lang="en-US" sz="1600" b="1" i="1" dirty="0"/>
              <a:t>Accuracy</a:t>
            </a:r>
            <a:r>
              <a:rPr lang="en-US" sz="1600" b="1" dirty="0"/>
              <a:t>: 97.76%</a:t>
            </a:r>
          </a:p>
          <a:p>
            <a:r>
              <a:rPr lang="en-US" sz="1600" dirty="0"/>
              <a:t>Effectively mitigates </a:t>
            </a:r>
            <a:r>
              <a:rPr lang="en-US" sz="1600" b="1" dirty="0"/>
              <a:t>overfitting/underfitting</a:t>
            </a:r>
          </a:p>
          <a:p>
            <a:r>
              <a:rPr lang="en-US" sz="1600" dirty="0"/>
              <a:t>Well-suited for imbalanced data scenarios</a:t>
            </a:r>
          </a:p>
          <a:p>
            <a:endParaRPr lang="en-US" sz="1600" dirty="0"/>
          </a:p>
          <a:p>
            <a:r>
              <a:rPr lang="en-US" sz="1600" b="1" dirty="0"/>
              <a:t>🧪 Deployment</a:t>
            </a:r>
          </a:p>
          <a:p>
            <a:r>
              <a:rPr lang="en-US" sz="1600" dirty="0"/>
              <a:t>Final model deployed locally using optimized parameters</a:t>
            </a:r>
          </a:p>
          <a:p>
            <a:endParaRPr lang="en-US" sz="1600" dirty="0"/>
          </a:p>
          <a:p>
            <a:r>
              <a:rPr lang="en-US" sz="1600" b="1" dirty="0"/>
              <a:t>🔗 GitHub Repository</a:t>
            </a:r>
          </a:p>
          <a:p>
            <a:r>
              <a:rPr lang="en-US" sz="1600" dirty="0"/>
              <a:t>[</a:t>
            </a:r>
            <a:r>
              <a:rPr lang="en-US" sz="1600" dirty="0">
                <a:hlinkClick r:id="rId2"/>
              </a:rPr>
              <a:t>https://github.com/chandana-0/Deforestation-Detection.git</a:t>
            </a:r>
            <a:r>
              <a:rPr lang="en-US" sz="1600" b="1" dirty="0"/>
              <a:t>]</a:t>
            </a:r>
            <a:br>
              <a:rPr lang="en-US" sz="1600" b="1" dirty="0"/>
            </a:br>
            <a:endParaRPr lang="en-US" sz="1600" b="1" dirty="0"/>
          </a:p>
        </p:txBody>
      </p:sp>
      <p:pic>
        <p:nvPicPr>
          <p:cNvPr id="7" name="Picture 6" descr="A screenshot of a computer screen">
            <a:extLst>
              <a:ext uri="{FF2B5EF4-FFF2-40B4-BE49-F238E27FC236}">
                <a16:creationId xmlns:a16="http://schemas.microsoft.com/office/drawing/2014/main" id="{57CE1A25-ABC8-FBFF-B98A-1DE210F35A70}"/>
              </a:ext>
            </a:extLst>
          </p:cNvPr>
          <p:cNvPicPr>
            <a:picLocks noChangeAspect="1"/>
          </p:cNvPicPr>
          <p:nvPr/>
        </p:nvPicPr>
        <p:blipFill>
          <a:blip r:embed="rId3"/>
          <a:stretch>
            <a:fillRect/>
          </a:stretch>
        </p:blipFill>
        <p:spPr>
          <a:xfrm>
            <a:off x="7844589" y="1454522"/>
            <a:ext cx="4092306" cy="1814282"/>
          </a:xfrm>
          <a:prstGeom prst="rect">
            <a:avLst/>
          </a:prstGeom>
        </p:spPr>
      </p:pic>
      <p:pic>
        <p:nvPicPr>
          <p:cNvPr id="9" name="Picture 8" descr="A screenshot of a computer">
            <a:extLst>
              <a:ext uri="{FF2B5EF4-FFF2-40B4-BE49-F238E27FC236}">
                <a16:creationId xmlns:a16="http://schemas.microsoft.com/office/drawing/2014/main" id="{22C48F54-EE42-FA46-4134-67000E226EA4}"/>
              </a:ext>
            </a:extLst>
          </p:cNvPr>
          <p:cNvPicPr>
            <a:picLocks noChangeAspect="1"/>
          </p:cNvPicPr>
          <p:nvPr/>
        </p:nvPicPr>
        <p:blipFill>
          <a:blip r:embed="rId4"/>
          <a:stretch>
            <a:fillRect/>
          </a:stretch>
        </p:blipFill>
        <p:spPr>
          <a:xfrm>
            <a:off x="7899739" y="3743256"/>
            <a:ext cx="3982006" cy="1457528"/>
          </a:xfrm>
          <a:prstGeom prst="rect">
            <a:avLst/>
          </a:prstGeom>
        </p:spPr>
      </p:pic>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08547" y="1054411"/>
            <a:ext cx="10611853" cy="413442"/>
          </a:xfrm>
          <a:prstGeom prst="rect">
            <a:avLst/>
          </a:prstGeom>
          <a:noFill/>
        </p:spPr>
        <p:txBody>
          <a:bodyPr wrap="square">
            <a:spAutoFit/>
          </a:bodyPr>
          <a:lstStyle/>
          <a:p>
            <a:r>
              <a:rPr lang="en-US" sz="2000" b="1" dirty="0">
                <a:solidFill>
                  <a:srgbClr val="213163"/>
                </a:solidFill>
              </a:rPr>
              <a:t> Data Preparation &amp; Environment Setup for Deforestation Detection </a:t>
            </a:r>
            <a:endParaRPr lang="en-IN" sz="2000" b="1" dirty="0">
              <a:solidFill>
                <a:srgbClr val="213163"/>
              </a:solidFill>
            </a:endParaRPr>
          </a:p>
        </p:txBody>
      </p:sp>
      <p:sp>
        <p:nvSpPr>
          <p:cNvPr id="4" name="TextBox 3">
            <a:extLst>
              <a:ext uri="{FF2B5EF4-FFF2-40B4-BE49-F238E27FC236}">
                <a16:creationId xmlns:a16="http://schemas.microsoft.com/office/drawing/2014/main" id="{02FE8F79-A579-6FB9-417F-215DC6E48C37}"/>
              </a:ext>
            </a:extLst>
          </p:cNvPr>
          <p:cNvSpPr txBox="1"/>
          <p:nvPr/>
        </p:nvSpPr>
        <p:spPr>
          <a:xfrm>
            <a:off x="333774" y="1620253"/>
            <a:ext cx="6901216" cy="4072974"/>
          </a:xfrm>
          <a:prstGeom prst="rect">
            <a:avLst/>
          </a:prstGeom>
          <a:noFill/>
        </p:spPr>
        <p:txBody>
          <a:bodyPr wrap="square" rtlCol="0">
            <a:spAutoFit/>
          </a:bodyPr>
          <a:lstStyle/>
          <a:p>
            <a:r>
              <a:rPr lang="en-US" sz="1600" dirty="0"/>
              <a:t>This script initiates the analysis pipeline for tracking deforestation trends in India using MODIS satellite data from 2021 to 2023.</a:t>
            </a:r>
          </a:p>
          <a:p>
            <a:endParaRPr lang="en-US" sz="1600" dirty="0"/>
          </a:p>
          <a:p>
            <a:r>
              <a:rPr lang="en-US" sz="1600" dirty="0"/>
              <a:t>🔧 </a:t>
            </a:r>
            <a:r>
              <a:rPr lang="en-US" sz="1600" b="1" dirty="0"/>
              <a:t>Core Libraries:</a:t>
            </a:r>
          </a:p>
          <a:p>
            <a:r>
              <a:rPr lang="en-US" sz="1600" dirty="0"/>
              <a:t>      NumPy &amp; Pandas – Efficient data processing and manipulation</a:t>
            </a:r>
          </a:p>
          <a:p>
            <a:r>
              <a:rPr lang="en-US" sz="1600" dirty="0"/>
              <a:t>      Matplotlib &amp; Seaborn – Clear, insightful visualizations</a:t>
            </a:r>
          </a:p>
          <a:p>
            <a:r>
              <a:rPr lang="en-US" sz="1600" dirty="0"/>
              <a:t>      Scikit-learn &amp; </a:t>
            </a:r>
            <a:r>
              <a:rPr lang="en-US" sz="1600" dirty="0" err="1"/>
              <a:t>XGBoost</a:t>
            </a:r>
            <a:r>
              <a:rPr lang="en-US" sz="1600" dirty="0"/>
              <a:t> – Robust modeling tools, including ensemble  </a:t>
            </a:r>
          </a:p>
          <a:p>
            <a:r>
              <a:rPr lang="en-US" sz="1600" dirty="0"/>
              <a:t>      methods</a:t>
            </a:r>
          </a:p>
          <a:p>
            <a:endParaRPr lang="en-US" sz="1600" dirty="0"/>
          </a:p>
          <a:p>
            <a:r>
              <a:rPr lang="en-US" sz="1600" b="1" dirty="0"/>
              <a:t>🌍 Data Integration:</a:t>
            </a:r>
          </a:p>
          <a:p>
            <a:r>
              <a:rPr lang="en-US" sz="1600" dirty="0"/>
              <a:t>      Loads year-wise satellite data for temporal and spatial trend analysis</a:t>
            </a:r>
          </a:p>
          <a:p>
            <a:r>
              <a:rPr lang="en-US" sz="1600" dirty="0"/>
              <a:t>      Enables identification of vegetation loss and potential hotspots</a:t>
            </a:r>
          </a:p>
          <a:p>
            <a:endParaRPr lang="en-US" sz="1600" dirty="0"/>
          </a:p>
          <a:p>
            <a:r>
              <a:rPr lang="en-US" sz="1600" dirty="0"/>
              <a:t>📐 </a:t>
            </a:r>
            <a:r>
              <a:rPr lang="en-US" sz="1600" b="1" dirty="0"/>
              <a:t>Scalable Architecture:</a:t>
            </a:r>
          </a:p>
          <a:p>
            <a:r>
              <a:rPr lang="en-US" sz="1600" dirty="0"/>
              <a:t>      Modular design ready for feature extraction, preprocessing, and      </a:t>
            </a:r>
          </a:p>
          <a:p>
            <a:r>
              <a:rPr lang="en-US" dirty="0"/>
              <a:t>     </a:t>
            </a:r>
            <a:r>
              <a:rPr lang="en-US" sz="1600" dirty="0" err="1"/>
              <a:t>Streamlit</a:t>
            </a:r>
            <a:r>
              <a:rPr lang="en-US" sz="1600" dirty="0"/>
              <a:t>-</a:t>
            </a:r>
            <a:r>
              <a:rPr lang="en-US" dirty="0"/>
              <a:t> </a:t>
            </a:r>
            <a:r>
              <a:rPr lang="en-US" sz="1600" dirty="0"/>
              <a:t>based deployment</a:t>
            </a:r>
          </a:p>
        </p:txBody>
      </p:sp>
      <p:pic>
        <p:nvPicPr>
          <p:cNvPr id="6" name="Picture 5" descr="A screenshot of a computer program">
            <a:extLst>
              <a:ext uri="{FF2B5EF4-FFF2-40B4-BE49-F238E27FC236}">
                <a16:creationId xmlns:a16="http://schemas.microsoft.com/office/drawing/2014/main" id="{1E8AD835-EABA-1EB5-94E7-92B5EBD343E4}"/>
              </a:ext>
            </a:extLst>
          </p:cNvPr>
          <p:cNvPicPr>
            <a:picLocks noChangeAspect="1"/>
          </p:cNvPicPr>
          <p:nvPr/>
        </p:nvPicPr>
        <p:blipFill>
          <a:blip r:embed="rId2"/>
          <a:stretch>
            <a:fillRect/>
          </a:stretch>
        </p:blipFill>
        <p:spPr>
          <a:xfrm>
            <a:off x="7478040" y="1620253"/>
            <a:ext cx="4380187" cy="385010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7907F-B757-0BF6-9D84-7CFC33E3DA8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9EFDD79-5D91-1D75-E27F-E6F2C545667B}"/>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2" name="TextBox 1">
            <a:extLst>
              <a:ext uri="{FF2B5EF4-FFF2-40B4-BE49-F238E27FC236}">
                <a16:creationId xmlns:a16="http://schemas.microsoft.com/office/drawing/2014/main" id="{7C4847A3-DA62-8E09-BFCF-F4BFABC8B261}"/>
              </a:ext>
            </a:extLst>
          </p:cNvPr>
          <p:cNvSpPr txBox="1"/>
          <p:nvPr/>
        </p:nvSpPr>
        <p:spPr>
          <a:xfrm>
            <a:off x="284852" y="1454522"/>
            <a:ext cx="6926074" cy="4905179"/>
          </a:xfrm>
          <a:prstGeom prst="rect">
            <a:avLst/>
          </a:prstGeom>
          <a:noFill/>
        </p:spPr>
        <p:txBody>
          <a:bodyPr wrap="square" rtlCol="0">
            <a:spAutoFit/>
          </a:bodyPr>
          <a:lstStyle/>
          <a:p>
            <a:endParaRPr lang="en-US" sz="1600" b="1" dirty="0"/>
          </a:p>
          <a:p>
            <a:r>
              <a:rPr lang="en-US" sz="1600" dirty="0"/>
              <a:t>This geospatial scatter plot visualizes fire incidents linked to deforestation across India, categorized by fire type. It serves as a preliminary classification layer within a broader machine learning pipeline aimed at environmental impact assessment.</a:t>
            </a:r>
          </a:p>
          <a:p>
            <a:endParaRPr lang="en-US" sz="1600" dirty="0"/>
          </a:p>
          <a:p>
            <a:r>
              <a:rPr lang="en-US" sz="1600" dirty="0"/>
              <a:t>🔍 </a:t>
            </a:r>
            <a:r>
              <a:rPr lang="en-US" sz="1600" b="1" dirty="0"/>
              <a:t>Plot Details:</a:t>
            </a:r>
          </a:p>
          <a:p>
            <a:r>
              <a:rPr lang="en-US" sz="1600" b="1" dirty="0"/>
              <a:t>      Coordinates</a:t>
            </a:r>
            <a:r>
              <a:rPr lang="en-US" sz="1600" dirty="0"/>
              <a:t>: Longitude and latitude pinpoint fire locations</a:t>
            </a:r>
          </a:p>
          <a:p>
            <a:r>
              <a:rPr lang="en-US" sz="1600" b="1" dirty="0"/>
              <a:t>      Type-Based Classification</a:t>
            </a:r>
            <a:r>
              <a:rPr lang="en-US" sz="1600" dirty="0"/>
              <a:t>: Fire types labeled (0, 2, 3), aiding risk</a:t>
            </a:r>
          </a:p>
          <a:p>
            <a:r>
              <a:rPr lang="en-US" sz="1600" dirty="0"/>
              <a:t>       profiling</a:t>
            </a:r>
          </a:p>
          <a:p>
            <a:r>
              <a:rPr lang="en-US" sz="1600" dirty="0"/>
              <a:t>      </a:t>
            </a:r>
            <a:r>
              <a:rPr lang="en-US" sz="1600" b="1" dirty="0"/>
              <a:t>Nationwide Scope</a:t>
            </a:r>
            <a:r>
              <a:rPr lang="en-US" sz="1600" dirty="0"/>
              <a:t>: Enables spatial trend analysis of deforestation </a:t>
            </a:r>
          </a:p>
          <a:p>
            <a:r>
              <a:rPr lang="en-US" sz="1600" dirty="0"/>
              <a:t>      triggers</a:t>
            </a:r>
          </a:p>
          <a:p>
            <a:endParaRPr lang="en-US" sz="1600" dirty="0"/>
          </a:p>
          <a:p>
            <a:r>
              <a:rPr lang="en-US" sz="1600" dirty="0"/>
              <a:t>🌐 </a:t>
            </a:r>
            <a:r>
              <a:rPr lang="en-US" sz="1600" b="1" dirty="0"/>
              <a:t>Use Case Significance:</a:t>
            </a:r>
          </a:p>
          <a:p>
            <a:r>
              <a:rPr lang="en-US" sz="1600" dirty="0"/>
              <a:t>     Acts as input for CNN-based deforestation detection models</a:t>
            </a:r>
          </a:p>
          <a:p>
            <a:r>
              <a:rPr lang="en-US" sz="1600" dirty="0"/>
              <a:t>     Supports targeted mitigation strategies by identifying fire-prone </a:t>
            </a:r>
          </a:p>
          <a:p>
            <a:r>
              <a:rPr lang="en-US" sz="1600" dirty="0"/>
              <a:t>     regions </a:t>
            </a:r>
          </a:p>
          <a:p>
            <a:r>
              <a:rPr lang="en-US" sz="1600" dirty="0"/>
              <a:t>     Enhances decision-making for forest resource management</a:t>
            </a:r>
          </a:p>
          <a:p>
            <a:endParaRPr lang="en-US" dirty="0"/>
          </a:p>
        </p:txBody>
      </p:sp>
      <p:pic>
        <p:nvPicPr>
          <p:cNvPr id="7" name="Picture 6" descr="A map of the world">
            <a:extLst>
              <a:ext uri="{FF2B5EF4-FFF2-40B4-BE49-F238E27FC236}">
                <a16:creationId xmlns:a16="http://schemas.microsoft.com/office/drawing/2014/main" id="{816E9252-012B-9A01-13CA-465BF7B3646B}"/>
              </a:ext>
            </a:extLst>
          </p:cNvPr>
          <p:cNvPicPr>
            <a:picLocks noChangeAspect="1"/>
          </p:cNvPicPr>
          <p:nvPr/>
        </p:nvPicPr>
        <p:blipFill>
          <a:blip r:embed="rId2"/>
          <a:stretch>
            <a:fillRect/>
          </a:stretch>
        </p:blipFill>
        <p:spPr>
          <a:xfrm>
            <a:off x="7210926" y="1454523"/>
            <a:ext cx="4696222" cy="4842004"/>
          </a:xfrm>
          <a:prstGeom prst="rect">
            <a:avLst/>
          </a:prstGeom>
        </p:spPr>
      </p:pic>
    </p:spTree>
    <p:extLst>
      <p:ext uri="{BB962C8B-B14F-4D97-AF65-F5344CB8AC3E}">
        <p14:creationId xmlns:p14="http://schemas.microsoft.com/office/powerpoint/2010/main" val="3793542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AD13C-F2B6-6390-F6FE-1C600AE27A8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9C8D2FE-49F3-4761-68EC-34BB05616F79}"/>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2" name="TextBox 1">
            <a:extLst>
              <a:ext uri="{FF2B5EF4-FFF2-40B4-BE49-F238E27FC236}">
                <a16:creationId xmlns:a16="http://schemas.microsoft.com/office/drawing/2014/main" id="{05445016-D213-8B49-16CF-FFE00B03F02E}"/>
              </a:ext>
            </a:extLst>
          </p:cNvPr>
          <p:cNvSpPr txBox="1"/>
          <p:nvPr/>
        </p:nvSpPr>
        <p:spPr>
          <a:xfrm>
            <a:off x="409074" y="1636294"/>
            <a:ext cx="7828547" cy="4940969"/>
          </a:xfrm>
          <a:prstGeom prst="rect">
            <a:avLst/>
          </a:prstGeom>
          <a:noFill/>
        </p:spPr>
        <p:txBody>
          <a:bodyPr wrap="square" rtlCol="0">
            <a:spAutoFit/>
          </a:bodyPr>
          <a:lstStyle/>
          <a:p>
            <a:r>
              <a:rPr lang="en-US" sz="1800" b="1" dirty="0"/>
              <a:t>🔍 Multivariate Analysis: </a:t>
            </a:r>
            <a:r>
              <a:rPr lang="en-US" sz="1800" b="1" dirty="0" err="1"/>
              <a:t>Pairplot</a:t>
            </a:r>
            <a:r>
              <a:rPr lang="en-US" sz="1800" b="1" dirty="0"/>
              <a:t> of Fire-related Features</a:t>
            </a:r>
          </a:p>
          <a:p>
            <a:endParaRPr lang="en-US" sz="1800" b="1" dirty="0"/>
          </a:p>
          <a:p>
            <a:r>
              <a:rPr lang="en-US" sz="1600" dirty="0"/>
              <a:t>This </a:t>
            </a:r>
            <a:r>
              <a:rPr lang="en-US" sz="1600" dirty="0" err="1"/>
              <a:t>pairplot</a:t>
            </a:r>
            <a:r>
              <a:rPr lang="en-US" sz="1600" dirty="0"/>
              <a:t> explores relationships among key numerical features involved in fire classification—essential for deforestation detection. Each subplot reveals interactions between variables, aiding in pattern discovery across different fire types.</a:t>
            </a:r>
          </a:p>
          <a:p>
            <a:endParaRPr lang="en-US" sz="1600" dirty="0"/>
          </a:p>
          <a:p>
            <a:r>
              <a:rPr lang="en-US" sz="1600" dirty="0"/>
              <a:t>📈 </a:t>
            </a:r>
            <a:r>
              <a:rPr lang="en-US" sz="1600" b="1" dirty="0"/>
              <a:t>Plot Highlights</a:t>
            </a:r>
            <a:r>
              <a:rPr lang="en-US" sz="1600" dirty="0"/>
              <a:t>:</a:t>
            </a:r>
          </a:p>
          <a:p>
            <a:r>
              <a:rPr lang="en-US" sz="1600" b="1" dirty="0"/>
              <a:t>Features Included</a:t>
            </a:r>
            <a:r>
              <a:rPr lang="en-US" sz="1600" dirty="0"/>
              <a:t>: Latitude, longitude, brightness, confidence, fire radiative power (FRP), and type</a:t>
            </a:r>
          </a:p>
          <a:p>
            <a:r>
              <a:rPr lang="en-US" sz="1600" b="1" dirty="0"/>
              <a:t>Color-Encoding</a:t>
            </a:r>
            <a:r>
              <a:rPr lang="en-US" sz="1600" dirty="0"/>
              <a:t>: Points are hue-coded by fire type (0, 2, 3) for comparative analysis</a:t>
            </a:r>
          </a:p>
          <a:p>
            <a:r>
              <a:rPr lang="en-US" sz="1600" b="1" dirty="0"/>
              <a:t>Diagonal Elements</a:t>
            </a:r>
            <a:r>
              <a:rPr lang="en-US" sz="1600" dirty="0"/>
              <a:t>: KDE plots illustrate feature distributions</a:t>
            </a:r>
          </a:p>
          <a:p>
            <a:r>
              <a:rPr lang="en-US" sz="1600" b="1" dirty="0"/>
              <a:t>Off-diagonal Elements</a:t>
            </a:r>
            <a:r>
              <a:rPr lang="en-US" sz="1600" dirty="0"/>
              <a:t>: Scatter plots show pairwise correlations and clustering tendencies</a:t>
            </a:r>
          </a:p>
          <a:p>
            <a:endParaRPr lang="en-US" sz="1600" dirty="0"/>
          </a:p>
          <a:p>
            <a:r>
              <a:rPr lang="en-US" sz="1600" dirty="0"/>
              <a:t>🧠 </a:t>
            </a:r>
            <a:r>
              <a:rPr lang="en-US" sz="1600" b="1" dirty="0"/>
              <a:t>Analytical Value:</a:t>
            </a:r>
          </a:p>
          <a:p>
            <a:r>
              <a:rPr lang="en-US" sz="1600" dirty="0"/>
              <a:t>Facilitates feature selection by revealing redundancies or strong correlations</a:t>
            </a:r>
          </a:p>
          <a:p>
            <a:r>
              <a:rPr lang="en-US" sz="1600" dirty="0"/>
              <a:t>Provides visual validation of class separability for ML model input</a:t>
            </a:r>
          </a:p>
          <a:p>
            <a:r>
              <a:rPr lang="en-US" sz="1600" dirty="0"/>
              <a:t>Enhances spatial and spectral understanding of deforestation triggers</a:t>
            </a:r>
          </a:p>
          <a:p>
            <a:endParaRPr lang="en-US" dirty="0"/>
          </a:p>
        </p:txBody>
      </p:sp>
      <p:pic>
        <p:nvPicPr>
          <p:cNvPr id="5" name="Picture 4" descr="A screenshot of a graph">
            <a:extLst>
              <a:ext uri="{FF2B5EF4-FFF2-40B4-BE49-F238E27FC236}">
                <a16:creationId xmlns:a16="http://schemas.microsoft.com/office/drawing/2014/main" id="{988F1C37-CBA5-4077-A859-C429AE358893}"/>
              </a:ext>
            </a:extLst>
          </p:cNvPr>
          <p:cNvPicPr>
            <a:picLocks noChangeAspect="1"/>
          </p:cNvPicPr>
          <p:nvPr/>
        </p:nvPicPr>
        <p:blipFill>
          <a:blip r:embed="rId2"/>
          <a:stretch>
            <a:fillRect/>
          </a:stretch>
        </p:blipFill>
        <p:spPr>
          <a:xfrm>
            <a:off x="8237621" y="1636294"/>
            <a:ext cx="3708669" cy="4523874"/>
          </a:xfrm>
          <a:prstGeom prst="rect">
            <a:avLst/>
          </a:prstGeom>
        </p:spPr>
      </p:pic>
    </p:spTree>
    <p:extLst>
      <p:ext uri="{BB962C8B-B14F-4D97-AF65-F5344CB8AC3E}">
        <p14:creationId xmlns:p14="http://schemas.microsoft.com/office/powerpoint/2010/main" val="569593254"/>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572</TotalTime>
  <Words>1783</Words>
  <Application>Microsoft Office PowerPoint</Application>
  <PresentationFormat>Widescreen</PresentationFormat>
  <Paragraphs>198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Arial Unicode MS</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Gaddapara Chandana</cp:lastModifiedBy>
  <cp:revision>7</cp:revision>
  <dcterms:created xsi:type="dcterms:W3CDTF">2024-12-31T09:40:01Z</dcterms:created>
  <dcterms:modified xsi:type="dcterms:W3CDTF">2025-08-04T08:18:23Z</dcterms:modified>
</cp:coreProperties>
</file>