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IN" spc="15" dirty="0" err="1"/>
              <a:t>M.Chandana</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TextBox 9">
            <a:extLst>
              <a:ext uri="{FF2B5EF4-FFF2-40B4-BE49-F238E27FC236}">
                <a16:creationId xmlns:a16="http://schemas.microsoft.com/office/drawing/2014/main" id="{CBE54517-6F1D-064B-176A-942357ED15E9}"/>
              </a:ext>
            </a:extLst>
          </p:cNvPr>
          <p:cNvSpPr txBox="1"/>
          <p:nvPr/>
        </p:nvSpPr>
        <p:spPr>
          <a:xfrm>
            <a:off x="1142999" y="1046016"/>
            <a:ext cx="5553075" cy="5078313"/>
          </a:xfrm>
          <a:prstGeom prst="rect">
            <a:avLst/>
          </a:prstGeom>
          <a:noFill/>
        </p:spPr>
        <p:txBody>
          <a:bodyPr wrap="square" rtlCol="0">
            <a:spAutoFit/>
          </a:bodyPr>
          <a:lstStyle/>
          <a:p>
            <a:r>
              <a:rPr lang="en-US" b="0" i="0" dirty="0">
                <a:solidFill>
                  <a:srgbClr val="0D0D0D"/>
                </a:solidFill>
                <a:effectLst/>
                <a:latin typeface="Aptos Display" panose="020B0004020202020204" pitchFamily="34" charset="0"/>
              </a:rPr>
              <a:t>In the Health Monitoring system employing LSTM (Long Short-Term Memory) algorithm, the results showcase significant advancements in continuous health surveillance and prediction accuracy. Through extensive testing and validation, our system consistently demonstrates its ability to accurately forecast potential health issues and detect anomalies in real-time health data. The LSTM algorithm's capacity to capture temporal dependencies and patterns enables precise predictions, leading to timely interventions and proactive health management. Additionally, the system's integration with wearable sensors facilitates seamless data collection and monitoring, enhancing user experience and compliance. Overall, the results highlight the system's effectiveness in improving health outcomes, empowering individuals to take control of their well-being, and enabling healthcare professionals to deliver personalized care interventions based on predictive insights.</a:t>
            </a:r>
            <a:endParaRPr lang="en-IN" dirty="0">
              <a:latin typeface="Aptos Display" panose="020B00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956045" cy="1978747"/>
          </a:xfrm>
          <a:prstGeom prst="rect">
            <a:avLst/>
          </a:prstGeom>
        </p:spPr>
        <p:txBody>
          <a:bodyPr vert="horz" wrap="square" lIns="0" tIns="16510" rIns="0" bIns="0" rtlCol="0">
            <a:spAutoFit/>
          </a:bodyPr>
          <a:lstStyle/>
          <a:p>
            <a:pPr marL="12700">
              <a:lnSpc>
                <a:spcPct val="100000"/>
              </a:lnSpc>
              <a:spcBef>
                <a:spcPts val="130"/>
              </a:spcBef>
            </a:pPr>
            <a:r>
              <a:rPr lang="en-US" sz="4250" dirty="0"/>
              <a:t>Health Monitoring system (LSTM Algorithm)</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77604CEB-9389-0E6A-6448-582D0E0EDB23}"/>
              </a:ext>
            </a:extLst>
          </p:cNvPr>
          <p:cNvSpPr txBox="1"/>
          <p:nvPr/>
        </p:nvSpPr>
        <p:spPr>
          <a:xfrm>
            <a:off x="2438400" y="1524000"/>
            <a:ext cx="6019800" cy="3693319"/>
          </a:xfrm>
          <a:prstGeom prst="rect">
            <a:avLst/>
          </a:prstGeom>
          <a:noFill/>
        </p:spPr>
        <p:txBody>
          <a:bodyPr wrap="square" rtlCol="0">
            <a:spAutoFit/>
          </a:bodyPr>
          <a:lstStyle/>
          <a:p>
            <a:pPr marL="285750" indent="-285750">
              <a:buFont typeface="Arial" panose="020B0604020202020204" pitchFamily="34" charset="0"/>
              <a:buChar char="•"/>
            </a:pPr>
            <a:r>
              <a:rPr lang="en-IN" sz="2400" spc="-20" dirty="0">
                <a:latin typeface="Aptos Display" panose="020B0004020202020204" pitchFamily="34" charset="0"/>
              </a:rPr>
              <a:t>P</a:t>
            </a:r>
            <a:r>
              <a:rPr lang="en-IN" sz="2400" spc="15" dirty="0">
                <a:latin typeface="Aptos Display" panose="020B0004020202020204" pitchFamily="34" charset="0"/>
              </a:rPr>
              <a:t>ROB</a:t>
            </a:r>
            <a:r>
              <a:rPr lang="en-IN" sz="2400" spc="55" dirty="0">
                <a:latin typeface="Aptos Display" panose="020B0004020202020204" pitchFamily="34" charset="0"/>
              </a:rPr>
              <a:t>L</a:t>
            </a:r>
            <a:r>
              <a:rPr lang="en-IN" sz="2400" spc="-20" dirty="0">
                <a:latin typeface="Aptos Display" panose="020B0004020202020204" pitchFamily="34" charset="0"/>
              </a:rPr>
              <a:t>E</a:t>
            </a:r>
            <a:r>
              <a:rPr lang="en-IN" sz="2400" spc="20" dirty="0">
                <a:latin typeface="Aptos Display" panose="020B0004020202020204" pitchFamily="34" charset="0"/>
              </a:rPr>
              <a:t>M </a:t>
            </a:r>
            <a:r>
              <a:rPr lang="en-IN" sz="2400" spc="10" dirty="0">
                <a:latin typeface="Aptos Display" panose="020B0004020202020204" pitchFamily="34" charset="0"/>
              </a:rPr>
              <a:t>STATEMENT</a:t>
            </a:r>
          </a:p>
          <a:p>
            <a:pPr marL="285750" indent="-285750">
              <a:buFont typeface="Arial" panose="020B0604020202020204" pitchFamily="34" charset="0"/>
              <a:buChar char="•"/>
            </a:pPr>
            <a:r>
              <a:rPr lang="en-IN" sz="2400" spc="5" dirty="0">
                <a:latin typeface="Aptos Display" panose="020B0004020202020204" pitchFamily="34" charset="0"/>
              </a:rPr>
              <a:t>PROJECT </a:t>
            </a:r>
            <a:r>
              <a:rPr lang="en-IN" sz="2400" spc="-20" dirty="0">
                <a:latin typeface="Aptos Display" panose="020B0004020202020204" pitchFamily="34" charset="0"/>
              </a:rPr>
              <a:t>OVERVIEW</a:t>
            </a:r>
          </a:p>
          <a:p>
            <a:pPr marL="285750" indent="-285750">
              <a:buFont typeface="Arial" panose="020B0604020202020204" pitchFamily="34" charset="0"/>
              <a:buChar char="•"/>
            </a:pPr>
            <a:r>
              <a:rPr lang="en-US" sz="2400" spc="25" dirty="0">
                <a:latin typeface="Aptos Display" panose="020B0004020202020204" pitchFamily="34" charset="0"/>
              </a:rPr>
              <a:t>W</a:t>
            </a:r>
            <a:r>
              <a:rPr lang="en-US" sz="2400" spc="-20" dirty="0">
                <a:latin typeface="Aptos Display" panose="020B0004020202020204" pitchFamily="34" charset="0"/>
              </a:rPr>
              <a:t>H</a:t>
            </a:r>
            <a:r>
              <a:rPr lang="en-US" sz="2400" spc="20" dirty="0">
                <a:latin typeface="Aptos Display" panose="020B0004020202020204" pitchFamily="34" charset="0"/>
              </a:rPr>
              <a:t>O</a:t>
            </a:r>
            <a:r>
              <a:rPr lang="en-US" sz="2400" spc="-235" dirty="0">
                <a:latin typeface="Aptos Display" panose="020B0004020202020204" pitchFamily="34" charset="0"/>
              </a:rPr>
              <a:t> </a:t>
            </a:r>
            <a:r>
              <a:rPr lang="en-US" sz="2400" spc="-10" dirty="0">
                <a:latin typeface="Aptos Display" panose="020B0004020202020204" pitchFamily="34" charset="0"/>
              </a:rPr>
              <a:t>AR</a:t>
            </a:r>
            <a:r>
              <a:rPr lang="en-US" sz="2400" spc="15" dirty="0">
                <a:latin typeface="Aptos Display" panose="020B0004020202020204" pitchFamily="34" charset="0"/>
              </a:rPr>
              <a:t>E</a:t>
            </a:r>
            <a:r>
              <a:rPr lang="en-US" sz="2400" spc="-35" dirty="0">
                <a:latin typeface="Aptos Display" panose="020B0004020202020204" pitchFamily="34" charset="0"/>
              </a:rPr>
              <a:t> </a:t>
            </a:r>
            <a:r>
              <a:rPr lang="en-US" sz="2400" spc="-10" dirty="0">
                <a:latin typeface="Aptos Display" panose="020B0004020202020204" pitchFamily="34" charset="0"/>
              </a:rPr>
              <a:t>T</a:t>
            </a:r>
            <a:r>
              <a:rPr lang="en-US" sz="2400" spc="-15" dirty="0">
                <a:latin typeface="Aptos Display" panose="020B0004020202020204" pitchFamily="34" charset="0"/>
              </a:rPr>
              <a:t>H</a:t>
            </a:r>
            <a:r>
              <a:rPr lang="en-US" sz="2400" spc="15" dirty="0">
                <a:latin typeface="Aptos Display" panose="020B0004020202020204" pitchFamily="34" charset="0"/>
              </a:rPr>
              <a:t>E</a:t>
            </a:r>
            <a:r>
              <a:rPr lang="en-US" sz="2400" spc="-35" dirty="0">
                <a:latin typeface="Aptos Display" panose="020B0004020202020204" pitchFamily="34" charset="0"/>
              </a:rPr>
              <a:t> </a:t>
            </a:r>
            <a:r>
              <a:rPr lang="en-US" sz="2400" spc="-20" dirty="0">
                <a:latin typeface="Aptos Display" panose="020B0004020202020204" pitchFamily="34" charset="0"/>
              </a:rPr>
              <a:t>E</a:t>
            </a:r>
            <a:r>
              <a:rPr lang="en-US" sz="2400" spc="30" dirty="0">
                <a:latin typeface="Aptos Display" panose="020B0004020202020204" pitchFamily="34" charset="0"/>
              </a:rPr>
              <a:t>N</a:t>
            </a:r>
            <a:r>
              <a:rPr lang="en-US" sz="2400" spc="15" dirty="0">
                <a:latin typeface="Aptos Display" panose="020B0004020202020204" pitchFamily="34" charset="0"/>
              </a:rPr>
              <a:t>D</a:t>
            </a:r>
            <a:r>
              <a:rPr lang="en-US" sz="2400" spc="-45" dirty="0">
                <a:latin typeface="Aptos Display" panose="020B0004020202020204" pitchFamily="34" charset="0"/>
              </a:rPr>
              <a:t> </a:t>
            </a:r>
            <a:r>
              <a:rPr lang="en-US" sz="2400" dirty="0">
                <a:latin typeface="Aptos Display" panose="020B0004020202020204" pitchFamily="34" charset="0"/>
              </a:rPr>
              <a:t>U</a:t>
            </a:r>
            <a:r>
              <a:rPr lang="en-US" sz="2400" spc="10" dirty="0">
                <a:latin typeface="Aptos Display" panose="020B0004020202020204" pitchFamily="34" charset="0"/>
              </a:rPr>
              <a:t>S</a:t>
            </a:r>
            <a:r>
              <a:rPr lang="en-US" sz="2400" spc="-25" dirty="0">
                <a:latin typeface="Aptos Display" panose="020B0004020202020204" pitchFamily="34" charset="0"/>
              </a:rPr>
              <a:t>E</a:t>
            </a:r>
            <a:r>
              <a:rPr lang="en-US" sz="2400" spc="-10" dirty="0">
                <a:latin typeface="Aptos Display" panose="020B0004020202020204" pitchFamily="34" charset="0"/>
              </a:rPr>
              <a:t>R</a:t>
            </a:r>
            <a:r>
              <a:rPr lang="en-US" sz="2400" spc="5" dirty="0">
                <a:latin typeface="Aptos Display" panose="020B0004020202020204" pitchFamily="34" charset="0"/>
              </a:rPr>
              <a:t>S?</a:t>
            </a:r>
          </a:p>
          <a:p>
            <a:pPr marL="285750" indent="-285750">
              <a:buFont typeface="Arial" panose="020B0604020202020204" pitchFamily="34" charset="0"/>
              <a:buChar char="•"/>
            </a:pPr>
            <a:r>
              <a:rPr lang="en-US" sz="2400" spc="-40" dirty="0">
                <a:latin typeface="Aptos Display" panose="020B0004020202020204" pitchFamily="34" charset="0"/>
              </a:rPr>
              <a:t>Y</a:t>
            </a:r>
            <a:r>
              <a:rPr lang="en-US" sz="2400" spc="10" dirty="0">
                <a:latin typeface="Aptos Display" panose="020B0004020202020204" pitchFamily="34" charset="0"/>
              </a:rPr>
              <a:t>O</a:t>
            </a:r>
            <a:r>
              <a:rPr lang="en-US" sz="2400" spc="25" dirty="0">
                <a:latin typeface="Aptos Display" panose="020B0004020202020204" pitchFamily="34" charset="0"/>
              </a:rPr>
              <a:t>U</a:t>
            </a:r>
            <a:r>
              <a:rPr lang="en-US" sz="2400" dirty="0">
                <a:latin typeface="Aptos Display" panose="020B0004020202020204" pitchFamily="34" charset="0"/>
              </a:rPr>
              <a:t>R</a:t>
            </a:r>
            <a:r>
              <a:rPr lang="en-US" sz="2400" spc="5" dirty="0">
                <a:latin typeface="Aptos Display" panose="020B0004020202020204" pitchFamily="34" charset="0"/>
              </a:rPr>
              <a:t> </a:t>
            </a:r>
            <a:r>
              <a:rPr lang="en-US" sz="2400" spc="25" dirty="0">
                <a:latin typeface="Aptos Display" panose="020B0004020202020204" pitchFamily="34" charset="0"/>
              </a:rPr>
              <a:t>S</a:t>
            </a:r>
            <a:r>
              <a:rPr lang="en-US" sz="2400" spc="10" dirty="0">
                <a:latin typeface="Aptos Display" panose="020B0004020202020204" pitchFamily="34" charset="0"/>
              </a:rPr>
              <a:t>O</a:t>
            </a:r>
            <a:r>
              <a:rPr lang="en-US" sz="2400" spc="25" dirty="0">
                <a:latin typeface="Aptos Display" panose="020B0004020202020204" pitchFamily="34" charset="0"/>
              </a:rPr>
              <a:t>LU</a:t>
            </a:r>
            <a:r>
              <a:rPr lang="en-US" sz="2400" spc="-35" dirty="0">
                <a:latin typeface="Aptos Display" panose="020B0004020202020204" pitchFamily="34" charset="0"/>
              </a:rPr>
              <a:t>T</a:t>
            </a:r>
            <a:r>
              <a:rPr lang="en-US" sz="2400" spc="-30" dirty="0">
                <a:latin typeface="Aptos Display" panose="020B0004020202020204" pitchFamily="34" charset="0"/>
              </a:rPr>
              <a:t>I</a:t>
            </a:r>
            <a:r>
              <a:rPr lang="en-US" sz="2400" spc="10" dirty="0">
                <a:latin typeface="Aptos Display" panose="020B0004020202020204" pitchFamily="34" charset="0"/>
              </a:rPr>
              <a:t>O</a:t>
            </a:r>
            <a:r>
              <a:rPr lang="en-US" sz="2400" dirty="0">
                <a:latin typeface="Aptos Display" panose="020B0004020202020204" pitchFamily="34" charset="0"/>
              </a:rPr>
              <a:t>N</a:t>
            </a:r>
            <a:r>
              <a:rPr lang="en-US" sz="2400" spc="-345" dirty="0">
                <a:latin typeface="Aptos Display" panose="020B0004020202020204" pitchFamily="34" charset="0"/>
              </a:rPr>
              <a:t> </a:t>
            </a:r>
            <a:r>
              <a:rPr lang="en-US" sz="2400" spc="-35" dirty="0">
                <a:latin typeface="Aptos Display" panose="020B0004020202020204" pitchFamily="34" charset="0"/>
              </a:rPr>
              <a:t>A</a:t>
            </a:r>
            <a:r>
              <a:rPr lang="en-US" sz="2400" spc="-5" dirty="0">
                <a:latin typeface="Aptos Display" panose="020B0004020202020204" pitchFamily="34" charset="0"/>
              </a:rPr>
              <a:t>N</a:t>
            </a:r>
            <a:r>
              <a:rPr lang="en-US" sz="2400" dirty="0">
                <a:latin typeface="Aptos Display" panose="020B0004020202020204" pitchFamily="34" charset="0"/>
              </a:rPr>
              <a:t>D</a:t>
            </a:r>
            <a:r>
              <a:rPr lang="en-US" sz="2400" spc="35" dirty="0">
                <a:latin typeface="Aptos Display" panose="020B0004020202020204" pitchFamily="34" charset="0"/>
              </a:rPr>
              <a:t> </a:t>
            </a:r>
            <a:r>
              <a:rPr lang="en-US" sz="2400" spc="-30" dirty="0">
                <a:latin typeface="Aptos Display" panose="020B0004020202020204" pitchFamily="34" charset="0"/>
              </a:rPr>
              <a:t>I</a:t>
            </a:r>
            <a:r>
              <a:rPr lang="en-US" sz="2400" spc="-35" dirty="0">
                <a:latin typeface="Aptos Display" panose="020B0004020202020204" pitchFamily="34" charset="0"/>
              </a:rPr>
              <a:t>T</a:t>
            </a:r>
            <a:r>
              <a:rPr lang="en-US" sz="2400" dirty="0">
                <a:latin typeface="Aptos Display" panose="020B0004020202020204" pitchFamily="34" charset="0"/>
              </a:rPr>
              <a:t>S</a:t>
            </a:r>
            <a:r>
              <a:rPr lang="en-US" sz="2400" spc="60" dirty="0">
                <a:latin typeface="Aptos Display" panose="020B0004020202020204" pitchFamily="34" charset="0"/>
              </a:rPr>
              <a:t> </a:t>
            </a:r>
            <a:r>
              <a:rPr lang="en-US" sz="2400" spc="-295" dirty="0">
                <a:latin typeface="Aptos Display" panose="020B0004020202020204" pitchFamily="34" charset="0"/>
              </a:rPr>
              <a:t>V</a:t>
            </a:r>
            <a:r>
              <a:rPr lang="en-US" sz="2400" spc="-35" dirty="0">
                <a:latin typeface="Aptos Display" panose="020B0004020202020204" pitchFamily="34" charset="0"/>
              </a:rPr>
              <a:t>A</a:t>
            </a:r>
            <a:r>
              <a:rPr lang="en-US" sz="2400" spc="25" dirty="0">
                <a:latin typeface="Aptos Display" panose="020B0004020202020204" pitchFamily="34" charset="0"/>
              </a:rPr>
              <a:t>LU</a:t>
            </a:r>
            <a:r>
              <a:rPr lang="en-US" sz="2400" dirty="0">
                <a:latin typeface="Aptos Display" panose="020B0004020202020204" pitchFamily="34" charset="0"/>
              </a:rPr>
              <a:t>E</a:t>
            </a:r>
            <a:r>
              <a:rPr lang="en-US" sz="2400" spc="-65" dirty="0">
                <a:latin typeface="Aptos Display" panose="020B0004020202020204" pitchFamily="34" charset="0"/>
              </a:rPr>
              <a:t> </a:t>
            </a:r>
            <a:r>
              <a:rPr lang="en-US" sz="2400" spc="-15" dirty="0">
                <a:latin typeface="Aptos Display" panose="020B0004020202020204" pitchFamily="34" charset="0"/>
              </a:rPr>
              <a:t>P</a:t>
            </a:r>
            <a:r>
              <a:rPr lang="en-US" sz="2400" spc="-30" dirty="0">
                <a:latin typeface="Aptos Display" panose="020B0004020202020204" pitchFamily="34" charset="0"/>
              </a:rPr>
              <a:t>R</a:t>
            </a:r>
            <a:r>
              <a:rPr lang="en-US" sz="2400" spc="10" dirty="0">
                <a:latin typeface="Aptos Display" panose="020B0004020202020204" pitchFamily="34" charset="0"/>
              </a:rPr>
              <a:t>O</a:t>
            </a:r>
            <a:r>
              <a:rPr lang="en-US" sz="2400" spc="-15" dirty="0">
                <a:latin typeface="Aptos Display" panose="020B0004020202020204" pitchFamily="34" charset="0"/>
              </a:rPr>
              <a:t>P</a:t>
            </a:r>
            <a:r>
              <a:rPr lang="en-US" sz="2400" spc="10" dirty="0">
                <a:latin typeface="Aptos Display" panose="020B0004020202020204" pitchFamily="34" charset="0"/>
              </a:rPr>
              <a:t>O</a:t>
            </a:r>
            <a:r>
              <a:rPr lang="en-US" sz="2400" spc="25" dirty="0">
                <a:latin typeface="Aptos Display" panose="020B0004020202020204" pitchFamily="34" charset="0"/>
              </a:rPr>
              <a:t>S</a:t>
            </a:r>
            <a:r>
              <a:rPr lang="en-US" sz="2400" spc="-30" dirty="0">
                <a:latin typeface="Aptos Display" panose="020B0004020202020204" pitchFamily="34" charset="0"/>
              </a:rPr>
              <a:t>I</a:t>
            </a:r>
            <a:r>
              <a:rPr lang="en-US" sz="2400" spc="-35" dirty="0">
                <a:latin typeface="Aptos Display" panose="020B0004020202020204" pitchFamily="34" charset="0"/>
              </a:rPr>
              <a:t>T</a:t>
            </a:r>
            <a:r>
              <a:rPr lang="en-US" sz="2400" spc="-30" dirty="0">
                <a:latin typeface="Aptos Display" panose="020B0004020202020204" pitchFamily="34" charset="0"/>
              </a:rPr>
              <a:t>I</a:t>
            </a:r>
            <a:r>
              <a:rPr lang="en-US" sz="2400" spc="10" dirty="0">
                <a:latin typeface="Aptos Display" panose="020B0004020202020204" pitchFamily="34" charset="0"/>
              </a:rPr>
              <a:t>O</a:t>
            </a:r>
            <a:r>
              <a:rPr lang="en-US" sz="2400" dirty="0">
                <a:latin typeface="Aptos Display" panose="020B0004020202020204" pitchFamily="34" charset="0"/>
              </a:rPr>
              <a:t>N</a:t>
            </a:r>
          </a:p>
          <a:p>
            <a:pPr marL="285750" indent="-285750">
              <a:buFont typeface="Arial" panose="020B0604020202020204" pitchFamily="34" charset="0"/>
              <a:buChar char="•"/>
            </a:pPr>
            <a:r>
              <a:rPr lang="en-US" sz="2400" spc="15" dirty="0">
                <a:latin typeface="Aptos Display" panose="020B0004020202020204" pitchFamily="34" charset="0"/>
              </a:rPr>
              <a:t>THE</a:t>
            </a:r>
            <a:r>
              <a:rPr lang="en-US" sz="2400" spc="20" dirty="0">
                <a:latin typeface="Aptos Display" panose="020B0004020202020204" pitchFamily="34" charset="0"/>
              </a:rPr>
              <a:t> </a:t>
            </a:r>
            <a:r>
              <a:rPr lang="en-US" sz="2400" spc="10" dirty="0">
                <a:latin typeface="Aptos Display" panose="020B0004020202020204" pitchFamily="34" charset="0"/>
              </a:rPr>
              <a:t>WOW</a:t>
            </a:r>
            <a:r>
              <a:rPr lang="en-US" sz="2400" spc="85" dirty="0">
                <a:latin typeface="Aptos Display" panose="020B0004020202020204" pitchFamily="34" charset="0"/>
              </a:rPr>
              <a:t> </a:t>
            </a:r>
            <a:r>
              <a:rPr lang="en-US" sz="2400" spc="10" dirty="0">
                <a:latin typeface="Aptos Display" panose="020B0004020202020204" pitchFamily="34" charset="0"/>
              </a:rPr>
              <a:t>IN</a:t>
            </a:r>
            <a:r>
              <a:rPr lang="en-US" sz="2400" spc="-5" dirty="0">
                <a:latin typeface="Aptos Display" panose="020B0004020202020204" pitchFamily="34" charset="0"/>
              </a:rPr>
              <a:t> </a:t>
            </a:r>
            <a:r>
              <a:rPr lang="en-US" sz="2400" spc="15" dirty="0">
                <a:latin typeface="Aptos Display" panose="020B0004020202020204" pitchFamily="34" charset="0"/>
              </a:rPr>
              <a:t>YOUR</a:t>
            </a:r>
            <a:r>
              <a:rPr lang="en-US" sz="2400" spc="-10" dirty="0">
                <a:latin typeface="Aptos Display" panose="020B0004020202020204" pitchFamily="34" charset="0"/>
              </a:rPr>
              <a:t> </a:t>
            </a:r>
            <a:r>
              <a:rPr lang="en-US" sz="2400" spc="20" dirty="0">
                <a:latin typeface="Aptos Display" panose="020B0004020202020204" pitchFamily="34" charset="0"/>
              </a:rPr>
              <a:t>SOLUTION</a:t>
            </a:r>
          </a:p>
          <a:p>
            <a:pPr marL="285750" indent="-285750">
              <a:buFont typeface="Arial" panose="020B0604020202020204" pitchFamily="34" charset="0"/>
              <a:buChar char="•"/>
            </a:pPr>
            <a:r>
              <a:rPr lang="en-IN" sz="2400" b="1" spc="15" dirty="0">
                <a:latin typeface="Aptos Display" panose="020B0004020202020204" pitchFamily="34" charset="0"/>
                <a:cs typeface="Trebuchet MS"/>
              </a:rPr>
              <a:t>M</a:t>
            </a:r>
            <a:r>
              <a:rPr lang="en-IN" sz="2400" b="1" dirty="0">
                <a:latin typeface="Aptos Display" panose="020B0004020202020204" pitchFamily="34" charset="0"/>
                <a:cs typeface="Trebuchet MS"/>
              </a:rPr>
              <a:t>O</a:t>
            </a:r>
            <a:r>
              <a:rPr lang="en-IN" sz="2400" b="1" spc="-15" dirty="0">
                <a:latin typeface="Aptos Display" panose="020B0004020202020204" pitchFamily="34" charset="0"/>
                <a:cs typeface="Trebuchet MS"/>
              </a:rPr>
              <a:t>D</a:t>
            </a:r>
            <a:r>
              <a:rPr lang="en-IN" sz="2400" b="1" spc="-35" dirty="0">
                <a:latin typeface="Aptos Display" panose="020B0004020202020204" pitchFamily="34" charset="0"/>
                <a:cs typeface="Trebuchet MS"/>
              </a:rPr>
              <a:t>E</a:t>
            </a:r>
            <a:r>
              <a:rPr lang="en-IN" sz="2400" b="1" spc="-30" dirty="0">
                <a:latin typeface="Aptos Display" panose="020B0004020202020204" pitchFamily="34" charset="0"/>
                <a:cs typeface="Trebuchet MS"/>
              </a:rPr>
              <a:t>LL</a:t>
            </a:r>
            <a:r>
              <a:rPr lang="en-IN" sz="2400" b="1" spc="-5" dirty="0">
                <a:latin typeface="Aptos Display" panose="020B0004020202020204" pitchFamily="34" charset="0"/>
                <a:cs typeface="Trebuchet MS"/>
              </a:rPr>
              <a:t>I</a:t>
            </a:r>
            <a:r>
              <a:rPr lang="en-IN" sz="2400" b="1" spc="30" dirty="0">
                <a:latin typeface="Aptos Display" panose="020B0004020202020204" pitchFamily="34" charset="0"/>
                <a:cs typeface="Trebuchet MS"/>
              </a:rPr>
              <a:t>N</a:t>
            </a:r>
            <a:r>
              <a:rPr lang="en-IN" sz="2400" b="1" spc="5" dirty="0">
                <a:latin typeface="Aptos Display" panose="020B0004020202020204" pitchFamily="34" charset="0"/>
                <a:cs typeface="Trebuchet MS"/>
              </a:rPr>
              <a:t>G</a:t>
            </a:r>
          </a:p>
          <a:p>
            <a:pPr marL="285750" indent="-285750">
              <a:buFont typeface="Arial" panose="020B0604020202020204" pitchFamily="34" charset="0"/>
              <a:buChar char="•"/>
            </a:pPr>
            <a:r>
              <a:rPr lang="en-IN" sz="2400" dirty="0">
                <a:latin typeface="Aptos Display" panose="020B0004020202020204" pitchFamily="34" charset="0"/>
              </a:rPr>
              <a:t>R</a:t>
            </a:r>
            <a:r>
              <a:rPr lang="en-IN" sz="2400" spc="-40" dirty="0">
                <a:latin typeface="Aptos Display" panose="020B0004020202020204" pitchFamily="34" charset="0"/>
              </a:rPr>
              <a:t>E</a:t>
            </a:r>
            <a:r>
              <a:rPr lang="en-IN" sz="2400" spc="15" dirty="0">
                <a:latin typeface="Aptos Display" panose="020B0004020202020204" pitchFamily="34" charset="0"/>
              </a:rPr>
              <a:t>S</a:t>
            </a:r>
            <a:r>
              <a:rPr lang="en-IN" sz="2400" spc="-30" dirty="0">
                <a:latin typeface="Aptos Display" panose="020B0004020202020204" pitchFamily="34" charset="0"/>
              </a:rPr>
              <a:t>U</a:t>
            </a:r>
            <a:r>
              <a:rPr lang="en-IN" sz="2400" spc="-405" dirty="0">
                <a:latin typeface="Aptos Display" panose="020B0004020202020204" pitchFamily="34" charset="0"/>
              </a:rPr>
              <a:t>L</a:t>
            </a:r>
            <a:r>
              <a:rPr lang="en-IN" sz="2400" dirty="0">
                <a:latin typeface="Aptos Display" panose="020B0004020202020204" pitchFamily="34" charset="0"/>
              </a:rPr>
              <a:t>TS</a:t>
            </a:r>
            <a:endParaRPr lang="en-IN" sz="2400" dirty="0">
              <a:latin typeface="Aptos Display" panose="020B0004020202020204" pitchFamily="34" charset="0"/>
              <a:cs typeface="Trebuchet MS"/>
            </a:endParaRPr>
          </a:p>
          <a:p>
            <a:pPr marL="285750" indent="-285750">
              <a:buFont typeface="Arial" panose="020B0604020202020204" pitchFamily="34" charset="0"/>
              <a:buChar char="•"/>
            </a:pPr>
            <a:endParaRPr lang="en-IN" sz="2400" spc="10" dirty="0">
              <a:latin typeface="Aptos Display" panose="020B0004020202020204" pitchFamily="34" charset="0"/>
            </a:endParaRPr>
          </a:p>
          <a:p>
            <a:pPr marL="285750" indent="-285750">
              <a:buFont typeface="Arial" panose="020B0604020202020204" pitchFamily="34" charset="0"/>
              <a:buChar cha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A3D8013-8373-1958-8CE1-46AD3B2B106E}"/>
              </a:ext>
            </a:extLst>
          </p:cNvPr>
          <p:cNvSpPr txBox="1"/>
          <p:nvPr/>
        </p:nvSpPr>
        <p:spPr>
          <a:xfrm>
            <a:off x="1676400" y="1752600"/>
            <a:ext cx="4724400" cy="4247317"/>
          </a:xfrm>
          <a:prstGeom prst="rect">
            <a:avLst/>
          </a:prstGeom>
          <a:noFill/>
        </p:spPr>
        <p:txBody>
          <a:bodyPr wrap="square" rtlCol="0">
            <a:spAutoFit/>
          </a:bodyPr>
          <a:lstStyle/>
          <a:p>
            <a:r>
              <a:rPr lang="en-US" b="0" i="0" dirty="0">
                <a:solidFill>
                  <a:srgbClr val="0D0D0D"/>
                </a:solidFill>
                <a:effectLst/>
                <a:latin typeface="Aptos Display" panose="020B0004020202020204" pitchFamily="34" charset="0"/>
              </a:rPr>
              <a:t>The problem statement for the Health Monitoring system using LSTM (Long Short-Term Memory) algorithm revolves around developing a robust framework for continuously monitoring and predicting health-related parameters in individuals. This system aims to leverage LSTM, a type of recurrent neural network well-suited for sequential data, to analyze past health data such as vital signs, activity levels, and medical history to forecast potential health issues or anomalies. The key challenges include designing an efficient data collection mechanism, preprocessing raw data for LSTM compatibility, training the LSTM model to effectively capture temporal dependencies and patterns in health data.</a:t>
            </a:r>
            <a:endParaRPr lang="en-IN" dirty="0">
              <a:latin typeface="Aptos Display" panose="020B00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5C79F404-90FA-B3B0-92BF-513A2F027476}"/>
              </a:ext>
            </a:extLst>
          </p:cNvPr>
          <p:cNvSpPr txBox="1"/>
          <p:nvPr/>
        </p:nvSpPr>
        <p:spPr>
          <a:xfrm>
            <a:off x="1828800" y="2019300"/>
            <a:ext cx="5143500" cy="3693319"/>
          </a:xfrm>
          <a:prstGeom prst="rect">
            <a:avLst/>
          </a:prstGeom>
          <a:noFill/>
        </p:spPr>
        <p:txBody>
          <a:bodyPr wrap="square" rtlCol="0">
            <a:spAutoFit/>
          </a:bodyPr>
          <a:lstStyle/>
          <a:p>
            <a:r>
              <a:rPr lang="en-US" b="0" i="0" dirty="0">
                <a:solidFill>
                  <a:srgbClr val="0D0D0D"/>
                </a:solidFill>
                <a:effectLst/>
                <a:latin typeface="Aptos Display" panose="020B0004020202020204" pitchFamily="34" charset="0"/>
              </a:rPr>
              <a:t>The Health Monitoring system employing LSTM (Long Short-Term Memory) algorithm offers a comprehensive approach to continuous health surveillance and prediction. This project aims to develop a sophisticated framework that integrates wearable sensors and advanced data analysis techniques for real-time monitoring of vital signs, activity levels, and other pertinent health parameters. Through the utilization of LSTM, a specialized recurrent neural network architecture, the system can effectively analyze temporal patterns in health data, enabling the prediction of potential health issues or abnormalities. </a:t>
            </a:r>
            <a:endParaRPr lang="en-IN" dirty="0">
              <a:latin typeface="Aptos Display" panose="020B00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BE323252-E75A-5A81-B35B-943ECC8156F3}"/>
              </a:ext>
            </a:extLst>
          </p:cNvPr>
          <p:cNvSpPr txBox="1"/>
          <p:nvPr/>
        </p:nvSpPr>
        <p:spPr>
          <a:xfrm>
            <a:off x="1256214" y="1394378"/>
            <a:ext cx="5334000" cy="4561205"/>
          </a:xfrm>
          <a:prstGeom prst="rect">
            <a:avLst/>
          </a:prstGeom>
          <a:noFill/>
        </p:spPr>
        <p:txBody>
          <a:bodyPr wrap="square" rtlCol="0">
            <a:spAutoFit/>
          </a:bodyPr>
          <a:lstStyle/>
          <a:p>
            <a:endParaRPr lang="en-IN" dirty="0"/>
          </a:p>
        </p:txBody>
      </p:sp>
      <p:sp>
        <p:nvSpPr>
          <p:cNvPr id="12" name="Rectangle 1">
            <a:extLst>
              <a:ext uri="{FF2B5EF4-FFF2-40B4-BE49-F238E27FC236}">
                <a16:creationId xmlns:a16="http://schemas.microsoft.com/office/drawing/2014/main" id="{F7249EAF-1831-D2FE-C0C6-AF58365A9D82}"/>
              </a:ext>
            </a:extLst>
          </p:cNvPr>
          <p:cNvSpPr>
            <a:spLocks noChangeArrowheads="1"/>
          </p:cNvSpPr>
          <p:nvPr/>
        </p:nvSpPr>
        <p:spPr bwMode="auto">
          <a:xfrm>
            <a:off x="1143000" y="1679384"/>
            <a:ext cx="60198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ptos Display" panose="020B0004020202020204" pitchFamily="34" charset="0"/>
              </a:rPr>
              <a:t>The end users of the Health Monitoring system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ptos Display" panose="020B0004020202020204" pitchFamily="34" charset="0"/>
              </a:rPr>
              <a:t>utilizing LSTM (Long Short-Term Memory) algorithm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ptos Display" panose="020B0004020202020204" pitchFamily="34" charset="0"/>
              </a:rPr>
              <a:t>encompass a broad spectrum of individuals,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ptos Display" panose="020B0004020202020204" pitchFamily="34" charset="0"/>
              </a:rPr>
              <a:t>including patients with chronic illnesses requiring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ptos Display" panose="020B0004020202020204" pitchFamily="34" charset="0"/>
              </a:rPr>
              <a:t>continuous monitoring, elderly individuals seeking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ptos Display" panose="020B0004020202020204" pitchFamily="34" charset="0"/>
              </a:rPr>
              <a:t> to maintain their health and independence, athletes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ptos Display" panose="020B0004020202020204" pitchFamily="34" charset="0"/>
              </a:rPr>
              <a:t> striving for peak performance, and individuals with specific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ptos Display" panose="020B0004020202020204" pitchFamily="34" charset="0"/>
              </a:rPr>
              <a:t>health goals such as weight management or fitness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ptos Display" panose="020B0004020202020204" pitchFamily="34" charset="0"/>
              </a:rPr>
              <a:t> improvement. Additionally, healthcare providers,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ptos Display" panose="020B0004020202020204" pitchFamily="34" charset="0"/>
              </a:rPr>
              <a:t>including physicians, nurses, and caregivers, utilize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ptos Display" panose="020B0004020202020204" pitchFamily="34" charset="0"/>
              </a:rPr>
              <a:t>the system to monitor patients remotely, identify early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ptos Display" panose="020B0004020202020204" pitchFamily="34" charset="0"/>
              </a:rPr>
              <a:t> signs of health deterioration, and intervene promptly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ptos Display" panose="020B0004020202020204" pitchFamily="34" charset="0"/>
              </a:rPr>
              <a:t>when necessary. facilitating proactive health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ptos Display" panose="020B0004020202020204" pitchFamily="34" charset="0"/>
              </a:rPr>
              <a:t> management and enhancing healthcare delivery.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2">
            <a:extLst>
              <a:ext uri="{FF2B5EF4-FFF2-40B4-BE49-F238E27FC236}">
                <a16:creationId xmlns:a16="http://schemas.microsoft.com/office/drawing/2014/main" id="{01FB2CA1-E76A-B916-C36E-09433C481FBE}"/>
              </a:ext>
            </a:extLst>
          </p:cNvPr>
          <p:cNvSpPr>
            <a:spLocks noChangeArrowheads="1"/>
          </p:cNvSpPr>
          <p:nvPr/>
        </p:nvSpPr>
        <p:spPr bwMode="auto">
          <a:xfrm>
            <a:off x="1600200" y="2019300"/>
            <a:ext cx="40005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0E06331D-0E85-4561-ED77-A64AFEAD339E}"/>
              </a:ext>
            </a:extLst>
          </p:cNvPr>
          <p:cNvSpPr txBox="1"/>
          <p:nvPr/>
        </p:nvSpPr>
        <p:spPr>
          <a:xfrm>
            <a:off x="3505200" y="2019300"/>
            <a:ext cx="4876800" cy="4343400"/>
          </a:xfrm>
          <a:prstGeom prst="rect">
            <a:avLst/>
          </a:prstGeom>
          <a:noFill/>
        </p:spPr>
        <p:txBody>
          <a:bodyPr wrap="square" rtlCol="0">
            <a:spAutoFit/>
          </a:bodyPr>
          <a:lstStyle/>
          <a:p>
            <a:r>
              <a:rPr lang="en-US" b="0" i="0" dirty="0">
                <a:solidFill>
                  <a:srgbClr val="0D0D0D"/>
                </a:solidFill>
                <a:effectLst/>
                <a:latin typeface="Aptos Display" panose="020B0004020202020204" pitchFamily="34" charset="0"/>
              </a:rPr>
              <a:t>Our solution, the Health Monitoring system employing LSTM (Long Short-Term Memory) algorithm, offers a transformative approach to personalized healthcare management. By integrating advanced LSTM algorithms with wearable sensors and real-time data processing capabilities, our system enables continuous monitoring of vital signs, activity levels, and other health parameters, allowing for early detection of health issues and proactive intervention. The system's value proposition lies in its ability to provide timely insights and alerts to both individual users and healthcare professionals, facilitating preventive care, timely intervention, and improved health outcomes.</a:t>
            </a:r>
            <a:endParaRPr lang="en-IN" dirty="0">
              <a:latin typeface="Aptos Display" panose="020B00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4B8576ED-029A-2702-EB48-2524B765D906}"/>
              </a:ext>
            </a:extLst>
          </p:cNvPr>
          <p:cNvSpPr txBox="1"/>
          <p:nvPr/>
        </p:nvSpPr>
        <p:spPr>
          <a:xfrm>
            <a:off x="2438400" y="2026719"/>
            <a:ext cx="6248400" cy="4247317"/>
          </a:xfrm>
          <a:prstGeom prst="rect">
            <a:avLst/>
          </a:prstGeom>
          <a:noFill/>
        </p:spPr>
        <p:txBody>
          <a:bodyPr wrap="square" rtlCol="0">
            <a:spAutoFit/>
          </a:bodyPr>
          <a:lstStyle/>
          <a:p>
            <a:r>
              <a:rPr lang="en-US" b="0" i="0" dirty="0">
                <a:solidFill>
                  <a:srgbClr val="0D0D0D"/>
                </a:solidFill>
                <a:effectLst/>
                <a:latin typeface="Aptos Display" panose="020B0004020202020204" pitchFamily="34" charset="0"/>
              </a:rPr>
              <a:t>The wow factor in our Health Monitoring system utilizing LSTM (Long Short-Term Memory) algorithm lies in its unparalleled capability to predict health trends and detect anomalies with exceptional accuracy and timeliness. By harnessing the power of LSTM, our system not only analyzes current health data but also incorporates longitudinal information to foresee potential health issues before they manifest, thereby enabling proactive intervention and prevention. This predictive prowess, coupled with seamless integration with wearable devices for real-time monitoring, empowers individuals to take proactive control of their health while providing healthcare professionals with invaluable insights for personalized care delivery. With its ability to revolutionize health management by foreseeing health trajectories and empowering timely action, our solution sets a new standard for personalized health monitoring and care delivery.</a:t>
            </a:r>
            <a:endParaRPr lang="en-IN" dirty="0">
              <a:latin typeface="Aptos Display" panose="020B00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425450" y="1295400"/>
            <a:ext cx="6270625" cy="4444807"/>
          </a:xfrm>
          <a:prstGeom prst="rect">
            <a:avLst/>
          </a:prstGeom>
        </p:spPr>
        <p:txBody>
          <a:bodyPr vert="horz" wrap="square" lIns="0" tIns="12700" rIns="0" bIns="0" rtlCol="0">
            <a:spAutoFit/>
          </a:bodyPr>
          <a:lstStyle/>
          <a:p>
            <a:pPr marL="12700">
              <a:lnSpc>
                <a:spcPct val="100000"/>
              </a:lnSpc>
              <a:spcBef>
                <a:spcPts val="100"/>
              </a:spcBef>
            </a:pPr>
            <a:r>
              <a:rPr lang="en-US" sz="1800" dirty="0">
                <a:latin typeface="Aptos Display" panose="020B0004020202020204" pitchFamily="34" charset="0"/>
                <a:cs typeface="Trebuchet MS"/>
              </a:rPr>
              <a:t>In the Health Monitoring system employing LSTM (Long Short-Term Memory) algorithm, the modeling process involves several key steps to effectively capture and analyze longitudinal health data. Initially, raw data from wearable sensors and other sources are collected and preprocessed to ensure consistency and compatibility for LSTM input. Subsequently, the LSTM model architecture is designed, incorporating multiple layers of LSTM units to capture temporal dependencies and patterns in the data. The model is then trained on historical health data using techniques such as backpropagation through time to optimize weights and biases. Once trained, the LSTM model is deployed within the monitoring system, where it continuously analyzes incoming health data in real-time, generating predictions and alerts for potential health issues or anomalies. Through iterative refinement and validation, the LSTM-based modeling approach ensures robust and accurate predictions, enabling proactive health management and timely intervention.</a:t>
            </a:r>
            <a:endParaRPr sz="1800" dirty="0">
              <a:latin typeface="Aptos Display" panose="020B0004020202020204" pitchFamily="34" charset="0"/>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TotalTime>
  <Words>939</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 Display</vt:lpstr>
      <vt:lpstr>Arial</vt:lpstr>
      <vt:lpstr>Calibri</vt:lpstr>
      <vt:lpstr>Söhne</vt:lpstr>
      <vt:lpstr>Trebuchet MS</vt:lpstr>
      <vt:lpstr>Office Theme</vt:lpstr>
      <vt:lpstr>M.Chandana</vt:lpstr>
      <vt:lpstr>Health Monitoring system (LSTM Algorithm)</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M.Chandana</dc:title>
  <cp:lastModifiedBy>Ratshaha priyal.M</cp:lastModifiedBy>
  <cp:revision>1</cp:revision>
  <dcterms:created xsi:type="dcterms:W3CDTF">2024-03-31T05:07:58Z</dcterms:created>
  <dcterms:modified xsi:type="dcterms:W3CDTF">2024-03-31T05:30:27Z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2024-03-31T00:00:00Z</vt:filetime>
  </property>
</Properties>
</file>