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Marcellus"/>
      <p:regular r:id="rId16"/>
    </p:embeddedFont>
    <p:embeddedFont>
      <p:font typeface="Fira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1" roundtripDataSignature="AMtx7miN6wbgd393ulPfUNULikfsgq9u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regular.fntdata"/><Relationship Id="rId16" Type="http://schemas.openxmlformats.org/officeDocument/2006/relationships/font" Target="fonts/Marcellus-regular.fntdata"/><Relationship Id="rId5" Type="http://schemas.openxmlformats.org/officeDocument/2006/relationships/notesMaster" Target="notesMasters/notesMaster1.xml"/><Relationship Id="rId19" Type="http://schemas.openxmlformats.org/officeDocument/2006/relationships/font" Target="fonts/FiraSans-italic.fntdata"/><Relationship Id="rId6" Type="http://schemas.openxmlformats.org/officeDocument/2006/relationships/slide" Target="slides/slide1.xml"/><Relationship Id="rId18" Type="http://schemas.openxmlformats.org/officeDocument/2006/relationships/font" Target="fonts/Fira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Welcome to my presentation on "Conflict Serializability" in the context of Database Management System.</a:t>
            </a:r>
            <a:endParaRPr/>
          </a:p>
          <a:p>
            <a:pPr indent="0" lvl="0" marL="0" rtl="0" algn="l">
              <a:spcBef>
                <a:spcPts val="0"/>
              </a:spcBef>
              <a:spcAft>
                <a:spcPts val="0"/>
              </a:spcAft>
              <a:buNone/>
            </a:pPr>
            <a:r>
              <a:rPr lang="en-US"/>
              <a:t>My name is Chandana Galgali, and today, I will be discussing the concept of conflict serializability and its significance in ensuring the correctness and consistency of concurrent transactions.</a:t>
            </a:r>
            <a:endParaRPr/>
          </a:p>
          <a:p>
            <a:pPr indent="0" lvl="0" marL="0" rtl="0" algn="l">
              <a:spcBef>
                <a:spcPts val="0"/>
              </a:spcBef>
              <a:spcAft>
                <a:spcPts val="0"/>
              </a:spcAft>
              <a:buNone/>
            </a:pPr>
            <a:r>
              <a:rPr lang="en-US"/>
              <a:t>Let's dive into the world of database management systems and explore the fascinating topic of conflict serializability.</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469f71cb5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conclusion, conflict serializability is a crucial concept in database management systems to ensure the correctness and consistency of concurrent transactions.</a:t>
            </a:r>
            <a:endParaRPr/>
          </a:p>
          <a:p>
            <a:pPr indent="0" lvl="0" marL="0" rtl="0" algn="l">
              <a:spcBef>
                <a:spcPts val="0"/>
              </a:spcBef>
              <a:spcAft>
                <a:spcPts val="0"/>
              </a:spcAft>
              <a:buNone/>
            </a:pPr>
            <a:r>
              <a:rPr lang="en-US"/>
              <a:t>By analyzing conflicts between operations using precedence graphs, we can determine if a schedule is conflict serializable.</a:t>
            </a:r>
            <a:endParaRPr/>
          </a:p>
          <a:p>
            <a:pPr indent="0" lvl="0" marL="0" rtl="0" algn="l">
              <a:spcBef>
                <a:spcPts val="0"/>
              </a:spcBef>
              <a:spcAft>
                <a:spcPts val="0"/>
              </a:spcAft>
              <a:buNone/>
            </a:pPr>
            <a:r>
              <a:rPr lang="en-US"/>
              <a:t>Serializable schedules are essential for maintaining data integrity and preventing anomalies in database systems.</a:t>
            </a:r>
            <a:endParaRPr/>
          </a:p>
          <a:p>
            <a:pPr indent="0" lvl="0" marL="0" rtl="0" algn="l">
              <a:spcBef>
                <a:spcPts val="0"/>
              </a:spcBef>
              <a:spcAft>
                <a:spcPts val="0"/>
              </a:spcAft>
              <a:buNone/>
            </a:pPr>
            <a:r>
              <a:rPr lang="en-US"/>
              <a:t>I hope this presentation has provided valuable insights into the concept of conflict serializability in database management systems.</a:t>
            </a:r>
            <a:endParaRPr/>
          </a:p>
          <a:p>
            <a:pPr indent="0" lvl="0" marL="0" rtl="0" algn="l">
              <a:spcBef>
                <a:spcPts val="0"/>
              </a:spcBef>
              <a:spcAft>
                <a:spcPts val="0"/>
              </a:spcAft>
              <a:buNone/>
            </a:pPr>
            <a:r>
              <a:rPr lang="en-US"/>
              <a:t>Here is the reference I used in preparing this presentation. </a:t>
            </a:r>
            <a:endParaRPr/>
          </a:p>
          <a:p>
            <a:pPr indent="0" lvl="0" marL="0" rtl="0" algn="l">
              <a:spcBef>
                <a:spcPts val="0"/>
              </a:spcBef>
              <a:spcAft>
                <a:spcPts val="0"/>
              </a:spcAft>
              <a:buNone/>
            </a:pPr>
            <a:r>
              <a:rPr lang="en-US"/>
              <a:t>This source can be explored for further information on conflict serializability and related topics.</a:t>
            </a:r>
            <a:endParaRPr/>
          </a:p>
          <a:p>
            <a:pPr indent="0" lvl="0" marL="0" rtl="0" algn="l">
              <a:spcBef>
                <a:spcPts val="0"/>
              </a:spcBef>
              <a:spcAft>
                <a:spcPts val="0"/>
              </a:spcAft>
              <a:buNone/>
            </a:pPr>
            <a:r>
              <a:rPr lang="en-US"/>
              <a:t>Thank You!</a:t>
            </a:r>
            <a:endParaRPr/>
          </a:p>
        </p:txBody>
      </p:sp>
      <p:sp>
        <p:nvSpPr>
          <p:cNvPr id="191" name="Google Shape;191;g29469f71cb5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the world of database management systems, conflict serializability plays a crucial role in maintaining data integrity and preventing anomalies in concurrent transactions.</a:t>
            </a:r>
            <a:endParaRPr/>
          </a:p>
          <a:p>
            <a:pPr indent="0" lvl="0" marL="0" rtl="0" algn="l">
              <a:spcBef>
                <a:spcPts val="0"/>
              </a:spcBef>
              <a:spcAft>
                <a:spcPts val="0"/>
              </a:spcAft>
              <a:buNone/>
            </a:pPr>
            <a:r>
              <a:rPr lang="en-US"/>
              <a:t>Conflict serializability ensures that the execution of concurrent transactions produces the same result as if they were executed sequentially.</a:t>
            </a:r>
            <a:endParaRPr/>
          </a:p>
          <a:p>
            <a:pPr indent="0" lvl="0" marL="0" rtl="0" algn="l">
              <a:spcBef>
                <a:spcPts val="0"/>
              </a:spcBef>
              <a:spcAft>
                <a:spcPts val="0"/>
              </a:spcAft>
              <a:buNone/>
            </a:pPr>
            <a:r>
              <a:rPr lang="en-US"/>
              <a:t>By guaranteeing serializability, we can ensure that the final state of the database remains consistent and reflects the correct outcome of the transactions.</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understand conflict serializability, let's first grasp the concept of serializability itself.</a:t>
            </a:r>
            <a:endParaRPr/>
          </a:p>
          <a:p>
            <a:pPr indent="0" lvl="0" marL="0" rtl="0" algn="l">
              <a:spcBef>
                <a:spcPts val="0"/>
              </a:spcBef>
              <a:spcAft>
                <a:spcPts val="0"/>
              </a:spcAft>
              <a:buNone/>
            </a:pPr>
            <a:r>
              <a:rPr lang="en-US"/>
              <a:t>Serializability refers to the property of a schedule in which the execution of concurrent transactions appears as if they were executed sequentially, one after another.</a:t>
            </a:r>
            <a:endParaRPr/>
          </a:p>
          <a:p>
            <a:pPr indent="0" lvl="0" marL="0" rtl="0" algn="l">
              <a:spcBef>
                <a:spcPts val="0"/>
              </a:spcBef>
              <a:spcAft>
                <a:spcPts val="0"/>
              </a:spcAft>
              <a:buNone/>
            </a:pPr>
            <a:r>
              <a:rPr lang="en-US"/>
              <a:t>It ensures that the final state of the database remains consistent and reflects the correct outcome of the transactions.</a:t>
            </a:r>
            <a:endParaRPr/>
          </a:p>
          <a:p>
            <a:pPr indent="0" lvl="0" marL="0" rtl="0" algn="l">
              <a:spcBef>
                <a:spcPts val="0"/>
              </a:spcBef>
              <a:spcAft>
                <a:spcPts val="0"/>
              </a:spcAft>
              <a:buNone/>
            </a:pPr>
            <a:r>
              <a:rPr lang="en-US"/>
              <a:t>A schedule is a sequence of operations from different transactions, and it can be represented as a timeline.</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It's important to understand that conflict serializability is just one aspect of serializability.</a:t>
            </a:r>
            <a:endParaRPr/>
          </a:p>
          <a:p>
            <a:pPr indent="0" lvl="0" marL="0" rtl="0" algn="l">
              <a:spcBef>
                <a:spcPts val="0"/>
              </a:spcBef>
              <a:spcAft>
                <a:spcPts val="0"/>
              </a:spcAft>
              <a:buNone/>
            </a:pPr>
            <a:r>
              <a:rPr lang="en-US"/>
              <a:t>Serializable schedules are those that are either conflict serializable or view serializable.</a:t>
            </a:r>
            <a:endParaRPr/>
          </a:p>
          <a:p>
            <a:pPr indent="0" lvl="0" marL="0" rtl="0" algn="l">
              <a:spcBef>
                <a:spcPts val="0"/>
              </a:spcBef>
              <a:spcAft>
                <a:spcPts val="0"/>
              </a:spcAft>
              <a:buNone/>
            </a:pPr>
            <a:r>
              <a:rPr lang="en-US"/>
              <a:t>Conflict serializability ensures that the schedule is free from conflicts between operations.</a:t>
            </a:r>
            <a:endParaRPr/>
          </a:p>
          <a:p>
            <a:pPr indent="0" lvl="0" marL="0" rtl="0" algn="l">
              <a:spcBef>
                <a:spcPts val="0"/>
              </a:spcBef>
              <a:spcAft>
                <a:spcPts val="0"/>
              </a:spcAft>
              <a:buNone/>
            </a:pPr>
            <a:r>
              <a:rPr lang="en-US"/>
              <a:t>View serializability ensures that the schedule produces the same results as a serial execution, considering the read and write dependencies.</a:t>
            </a:r>
            <a:endParaRPr/>
          </a:p>
          <a:p>
            <a:pPr indent="0" lvl="0" marL="0" rtl="0" algn="l">
              <a:spcBef>
                <a:spcPts val="0"/>
              </a:spcBef>
              <a:spcAft>
                <a:spcPts val="0"/>
              </a:spcAft>
              <a:buNone/>
            </a:pPr>
            <a:r>
              <a:rPr lang="en-US"/>
              <a:t>Both conflict serializability and view serializability are essential for maintaining data consistency and integrity.</a:t>
            </a:r>
            <a:endParaRPr/>
          </a:p>
        </p:txBody>
      </p:sp>
      <p:sp>
        <p:nvSpPr>
          <p:cNvPr id="116" name="Google Shape;1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Conflict serializability is a specific type of serializability that focuses on the conflicts between operations in concurrent transactions.</a:t>
            </a:r>
            <a:endParaRPr/>
          </a:p>
          <a:p>
            <a:pPr indent="0" lvl="0" marL="0" rtl="0" algn="l">
              <a:spcBef>
                <a:spcPts val="0"/>
              </a:spcBef>
              <a:spcAft>
                <a:spcPts val="0"/>
              </a:spcAft>
              <a:buNone/>
            </a:pPr>
            <a:r>
              <a:rPr lang="en-US"/>
              <a:t>Conflicting operations are those that access or modify the same data item and have the potential to create interference or inconsistency.</a:t>
            </a:r>
            <a:endParaRPr/>
          </a:p>
          <a:p>
            <a:pPr indent="0" lvl="0" marL="0" rtl="0" algn="l">
              <a:spcBef>
                <a:spcPts val="0"/>
              </a:spcBef>
              <a:spcAft>
                <a:spcPts val="0"/>
              </a:spcAft>
              <a:buNone/>
            </a:pPr>
            <a:r>
              <a:rPr lang="en-US"/>
              <a:t>By analyzing the conflicts between operations, we can determine if a schedule is conflict serializable.</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determine conflict serializability, we use a graphical representation called the precedence graph.</a:t>
            </a:r>
            <a:endParaRPr/>
          </a:p>
          <a:p>
            <a:pPr indent="0" lvl="0" marL="0" rtl="0" algn="l">
              <a:spcBef>
                <a:spcPts val="0"/>
              </a:spcBef>
              <a:spcAft>
                <a:spcPts val="0"/>
              </a:spcAft>
              <a:buNone/>
            </a:pPr>
            <a:r>
              <a:rPr lang="en-US"/>
              <a:t>The precedence graph focuses on the order of conflicting operations rather than the conflicts themselves.</a:t>
            </a:r>
            <a:endParaRPr/>
          </a:p>
          <a:p>
            <a:pPr indent="0" lvl="0" marL="0" rtl="0" algn="l">
              <a:spcBef>
                <a:spcPts val="0"/>
              </a:spcBef>
              <a:spcAft>
                <a:spcPts val="0"/>
              </a:spcAft>
              <a:buNone/>
            </a:pPr>
            <a:r>
              <a:rPr lang="en-US"/>
              <a:t>Nodes in the precedence graph represent operations, and directed edges represent the order of execution.</a:t>
            </a:r>
            <a:endParaRPr/>
          </a:p>
          <a:p>
            <a:pPr indent="0" lvl="0" marL="0" rtl="0" algn="l">
              <a:spcBef>
                <a:spcPts val="0"/>
              </a:spcBef>
              <a:spcAft>
                <a:spcPts val="0"/>
              </a:spcAft>
              <a:buNone/>
            </a:pPr>
            <a:r>
              <a:rPr lang="en-US"/>
              <a:t>We construct a precedence graph by examining the order of conflicting operations in the schedule.</a:t>
            </a:r>
            <a:endParaRPr/>
          </a:p>
          <a:p>
            <a:pPr indent="0" lvl="0" marL="0" rtl="0" algn="l">
              <a:spcBef>
                <a:spcPts val="0"/>
              </a:spcBef>
              <a:spcAft>
                <a:spcPts val="0"/>
              </a:spcAft>
              <a:buNone/>
            </a:pPr>
            <a:r>
              <a:rPr lang="en-US"/>
              <a:t>Let's take a look at an example of a precedence graph to understand this concept better.</a:t>
            </a:r>
            <a:endParaRPr/>
          </a:p>
        </p:txBody>
      </p:sp>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463d094ea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the context of a schedule S, we can construct a precedence graph to analyze the order of conflicting operations.</a:t>
            </a:r>
            <a:endParaRPr/>
          </a:p>
          <a:p>
            <a:pPr indent="0" lvl="0" marL="0" rtl="0" algn="l">
              <a:spcBef>
                <a:spcPts val="0"/>
              </a:spcBef>
              <a:spcAft>
                <a:spcPts val="0"/>
              </a:spcAft>
              <a:buNone/>
            </a:pPr>
            <a:r>
              <a:rPr lang="en-US"/>
              <a:t>The precedence graph helps us understand the dependencies between transactions and their execution order.</a:t>
            </a:r>
            <a:endParaRPr/>
          </a:p>
          <a:p>
            <a:pPr indent="0" lvl="0" marL="0" rtl="0" algn="l">
              <a:spcBef>
                <a:spcPts val="0"/>
              </a:spcBef>
              <a:spcAft>
                <a:spcPts val="0"/>
              </a:spcAft>
              <a:buNone/>
            </a:pPr>
            <a:r>
              <a:rPr lang="en-US"/>
              <a:t>To construct the precedence graph, we follow a few simple rules.</a:t>
            </a:r>
            <a:endParaRPr/>
          </a:p>
          <a:p>
            <a:pPr indent="0" lvl="0" marL="0" rtl="0" algn="l">
              <a:spcBef>
                <a:spcPts val="0"/>
              </a:spcBef>
              <a:spcAft>
                <a:spcPts val="0"/>
              </a:spcAft>
              <a:buNone/>
            </a:pPr>
            <a:r>
              <a:rPr lang="en-US"/>
              <a:t>For each transaction Ti participating in schedule S, we create a node labeled Ti in the precedence graph. This represents each transaction as a distinct node in the graph.</a:t>
            </a:r>
            <a:endParaRPr/>
          </a:p>
          <a:p>
            <a:pPr indent="0" lvl="0" marL="0" rtl="0" algn="l">
              <a:spcBef>
                <a:spcPts val="0"/>
              </a:spcBef>
              <a:spcAft>
                <a:spcPts val="0"/>
              </a:spcAft>
              <a:buNone/>
            </a:pPr>
            <a:r>
              <a:rPr lang="en-US"/>
              <a:t>Next, we examine the schedule S and identify cases where Tj executes a read_item(X) after Ti executes a write_item(X). In such cases, we create an edge (Ti → Tj) in the precedence graph. This indicates that Ti must be executed before Tj to maintain the correct order of operations.</a:t>
            </a:r>
            <a:endParaRPr/>
          </a:p>
          <a:p>
            <a:pPr indent="0" lvl="0" marL="0" rtl="0" algn="l">
              <a:spcBef>
                <a:spcPts val="0"/>
              </a:spcBef>
              <a:spcAft>
                <a:spcPts val="0"/>
              </a:spcAft>
              <a:buNone/>
            </a:pPr>
            <a:r>
              <a:rPr lang="en-US"/>
              <a:t>Similarly, we identify cases where Tj executes a write_item(X) after Ti executes a read_item(X). In these cases, we create an edge (Ti → Tj) in the precedence graph, signifying that Ti must be executed before Tj.</a:t>
            </a:r>
            <a:endParaRPr/>
          </a:p>
          <a:p>
            <a:pPr indent="0" lvl="0" marL="0" rtl="0" algn="l">
              <a:spcBef>
                <a:spcPts val="0"/>
              </a:spcBef>
              <a:spcAft>
                <a:spcPts val="0"/>
              </a:spcAft>
              <a:buNone/>
            </a:pPr>
            <a:r>
              <a:rPr lang="en-US"/>
              <a:t>Lastly, we consider cases where Tj executes a write_item(X) after Ti executes a write_item(X). Here, we create an edge (Ti → Tj) in the precedence graph, indicating that Ti must be executed before Tj to maintain the correct order of write operations.</a:t>
            </a:r>
            <a:endParaRPr/>
          </a:p>
          <a:p>
            <a:pPr indent="0" lvl="0" marL="0" rtl="0" algn="l">
              <a:spcBef>
                <a:spcPts val="0"/>
              </a:spcBef>
              <a:spcAft>
                <a:spcPts val="0"/>
              </a:spcAft>
              <a:buNone/>
            </a:pPr>
            <a:r>
              <a:rPr lang="en-US"/>
              <a:t>Once we have constructed the precedence graph, we can analyze it to determine the serializability of the schedule S. If the precedence graph has no cycles, then the schedule S is serializable. On the other hand, if the graph contains cycles, the schedule is not serializable.</a:t>
            </a:r>
            <a:endParaRPr/>
          </a:p>
          <a:p>
            <a:pPr indent="0" lvl="0" marL="0" rtl="0" algn="l">
              <a:spcBef>
                <a:spcPts val="0"/>
              </a:spcBef>
              <a:spcAft>
                <a:spcPts val="0"/>
              </a:spcAft>
              <a:buNone/>
            </a:pPr>
            <a:r>
              <a:rPr lang="en-US"/>
              <a:t>The absence of cycles in the precedence graph ensures that there are no conflicting dependencies that violate the serializability of the schedule. It guarantees that the execution of transactions in the schedule can be rearranged to produce an equivalent serial execution.</a:t>
            </a:r>
            <a:endParaRPr/>
          </a:p>
        </p:txBody>
      </p:sp>
      <p:sp>
        <p:nvSpPr>
          <p:cNvPr id="149" name="Google Shape;149;g29463d094ea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469f71cb5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further illustrate the concept of precedence graphs and their role in determining serializability, let's examine an example schedule and its corresponding precedence graph.</a:t>
            </a:r>
            <a:endParaRPr/>
          </a:p>
          <a:p>
            <a:pPr indent="0" lvl="0" marL="0" rtl="0" algn="l">
              <a:spcBef>
                <a:spcPts val="0"/>
              </a:spcBef>
              <a:spcAft>
                <a:spcPts val="0"/>
              </a:spcAft>
              <a:buNone/>
            </a:pPr>
            <a:r>
              <a:rPr lang="en-US"/>
              <a:t>By following the steps given in the </a:t>
            </a:r>
            <a:r>
              <a:rPr lang="en-US"/>
              <a:t>previous</a:t>
            </a:r>
            <a:r>
              <a:rPr lang="en-US"/>
              <a:t> slide, we can construct the precedence graph for the given schedule. The precedence graph visually represents the order of conflicting operations and their dependencies.</a:t>
            </a:r>
            <a:endParaRPr/>
          </a:p>
          <a:p>
            <a:pPr indent="0" lvl="0" marL="0" rtl="0" algn="l">
              <a:spcBef>
                <a:spcPts val="0"/>
              </a:spcBef>
              <a:spcAft>
                <a:spcPts val="0"/>
              </a:spcAft>
              <a:buNone/>
            </a:pPr>
            <a:r>
              <a:rPr lang="en-US"/>
              <a:t>Analyzing the precedence graph, we can determine the serializability of the schedule. If the graph contains no cycles, then the schedule is serializable. However, if cycles exist in the graph, the schedule is not serializable.</a:t>
            </a:r>
            <a:endParaRPr/>
          </a:p>
        </p:txBody>
      </p:sp>
      <p:sp>
        <p:nvSpPr>
          <p:cNvPr id="159" name="Google Shape;159;g29469f71cb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463d094ea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Advantages of conflict serializability:</a:t>
            </a:r>
            <a:endParaRPr/>
          </a:p>
          <a:p>
            <a:pPr indent="0" lvl="0" marL="0" rtl="0" algn="l">
              <a:spcBef>
                <a:spcPts val="0"/>
              </a:spcBef>
              <a:spcAft>
                <a:spcPts val="0"/>
              </a:spcAft>
              <a:buNone/>
            </a:pPr>
            <a:r>
              <a:rPr lang="en-US"/>
              <a:t>Conflict serializability ensures that the results of the transactions are consistent with the order in which they were executed.</a:t>
            </a:r>
            <a:endParaRPr/>
          </a:p>
          <a:p>
            <a:pPr indent="0" lvl="0" marL="0" rtl="0" algn="l">
              <a:spcBef>
                <a:spcPts val="0"/>
              </a:spcBef>
              <a:spcAft>
                <a:spcPts val="0"/>
              </a:spcAft>
              <a:buNone/>
            </a:pPr>
            <a:r>
              <a:rPr lang="en-US"/>
              <a:t>It also</a:t>
            </a:r>
            <a:r>
              <a:rPr lang="en-US"/>
              <a:t> ensures that the execution of transactions is correct, regardless of the order in which they were submitted.</a:t>
            </a:r>
            <a:endParaRPr/>
          </a:p>
          <a:p>
            <a:pPr indent="0" lvl="0" marL="0" rtl="0" algn="l">
              <a:spcBef>
                <a:spcPts val="0"/>
              </a:spcBef>
              <a:spcAft>
                <a:spcPts val="0"/>
              </a:spcAft>
              <a:buNone/>
            </a:pPr>
            <a:r>
              <a:rPr lang="en-US"/>
              <a:t>Conflict serializability reduces overhead by eliminating unnecessary locking and other conflict resolution mechanisms.</a:t>
            </a:r>
            <a:endParaRPr/>
          </a:p>
          <a:p>
            <a:pPr indent="0" lvl="0" marL="0" rtl="0" algn="l">
              <a:spcBef>
                <a:spcPts val="0"/>
              </a:spcBef>
              <a:spcAft>
                <a:spcPts val="0"/>
              </a:spcAft>
              <a:buNone/>
            </a:pPr>
            <a:r>
              <a:rPr lang="en-US"/>
              <a:t>It</a:t>
            </a:r>
            <a:r>
              <a:rPr lang="en-US"/>
              <a:t> improves concurrency by allowing transactions to execute simultaneously without conflicting with each other.</a:t>
            </a:r>
            <a:endParaRPr/>
          </a:p>
          <a:p>
            <a:pPr indent="0" lvl="0" marL="0" rtl="0" algn="l">
              <a:spcBef>
                <a:spcPts val="0"/>
              </a:spcBef>
              <a:spcAft>
                <a:spcPts val="0"/>
              </a:spcAft>
              <a:buNone/>
            </a:pPr>
            <a:r>
              <a:rPr lang="en-US"/>
              <a:t>Disadvantages of conflict serializability:</a:t>
            </a:r>
            <a:endParaRPr/>
          </a:p>
          <a:p>
            <a:pPr indent="0" lvl="0" marL="0" rtl="0" algn="l">
              <a:spcBef>
                <a:spcPts val="0"/>
              </a:spcBef>
              <a:spcAft>
                <a:spcPts val="0"/>
              </a:spcAft>
              <a:buNone/>
            </a:pPr>
            <a:r>
              <a:rPr lang="en-US"/>
              <a:t>Conflict serializability can be complex to implement, especially in large and complex databases.</a:t>
            </a:r>
            <a:endParaRPr/>
          </a:p>
          <a:p>
            <a:pPr indent="0" lvl="0" marL="0" rtl="0" algn="l">
              <a:spcBef>
                <a:spcPts val="0"/>
              </a:spcBef>
              <a:spcAft>
                <a:spcPts val="0"/>
              </a:spcAft>
              <a:buNone/>
            </a:pPr>
            <a:r>
              <a:rPr lang="en-US"/>
              <a:t>It</a:t>
            </a:r>
            <a:r>
              <a:rPr lang="en-US"/>
              <a:t> can reduce performance by introducing delays and overhead due to locking and other conflict resolution mechanisms.</a:t>
            </a:r>
            <a:endParaRPr/>
          </a:p>
          <a:p>
            <a:pPr indent="0" lvl="0" marL="0" rtl="0" algn="l">
              <a:spcBef>
                <a:spcPts val="0"/>
              </a:spcBef>
              <a:spcAft>
                <a:spcPts val="0"/>
              </a:spcAft>
              <a:buNone/>
            </a:pPr>
            <a:r>
              <a:rPr lang="en-US"/>
              <a:t>Conflict serializability can limit the degree of concurrency in the system because it may delay some transactions to avoid conflicts.</a:t>
            </a:r>
            <a:endParaRPr/>
          </a:p>
          <a:p>
            <a:pPr indent="0" lvl="0" marL="0" rtl="0" algn="l">
              <a:spcBef>
                <a:spcPts val="0"/>
              </a:spcBef>
              <a:spcAft>
                <a:spcPts val="0"/>
              </a:spcAft>
              <a:buNone/>
            </a:pPr>
            <a:r>
              <a:rPr lang="en-US"/>
              <a:t>It also</a:t>
            </a:r>
            <a:r>
              <a:rPr lang="en-US"/>
              <a:t> requires additional overhead to maintain the order of the transactions and ensure that they do not conflict with each other.</a:t>
            </a:r>
            <a:endParaRPr/>
          </a:p>
        </p:txBody>
      </p:sp>
      <p:sp>
        <p:nvSpPr>
          <p:cNvPr id="171" name="Google Shape;171;g29463d094ea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an dir="u"/>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5000"/>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2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9.jpg"/><Relationship Id="rId7" Type="http://schemas.openxmlformats.org/officeDocument/2006/relationships/hyperlink" Target="https://drive.google.com/file/d/1WnB0Tv4l39TbgnL3cAhFc0nyhdQjCle5/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9.jp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 Id="rId9"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9.jp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txBox="1"/>
          <p:nvPr>
            <p:ph type="title"/>
          </p:nvPr>
        </p:nvSpPr>
        <p:spPr>
          <a:xfrm>
            <a:off x="1141650" y="2533713"/>
            <a:ext cx="10515600" cy="1792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lang="en-US" sz="6000">
                <a:solidFill>
                  <a:srgbClr val="C00000"/>
                </a:solidFill>
                <a:latin typeface="Marcellus"/>
                <a:ea typeface="Marcellus"/>
                <a:cs typeface="Marcellus"/>
                <a:sym typeface="Marcellus"/>
              </a:rPr>
              <a:t>CONFLICT</a:t>
            </a:r>
            <a:endParaRPr sz="6000">
              <a:solidFill>
                <a:srgbClr val="C00000"/>
              </a:solidFill>
              <a:latin typeface="Marcellus"/>
              <a:ea typeface="Marcellus"/>
              <a:cs typeface="Marcellus"/>
              <a:sym typeface="Marcellus"/>
            </a:endParaRPr>
          </a:p>
          <a:p>
            <a:pPr indent="0" lvl="0" marL="0" rtl="0" algn="ctr">
              <a:lnSpc>
                <a:spcPct val="90000"/>
              </a:lnSpc>
              <a:spcBef>
                <a:spcPts val="0"/>
              </a:spcBef>
              <a:spcAft>
                <a:spcPts val="0"/>
              </a:spcAft>
              <a:buClr>
                <a:srgbClr val="C00000"/>
              </a:buClr>
              <a:buSzPts val="3600"/>
              <a:buFont typeface="Marcellus"/>
              <a:buNone/>
            </a:pPr>
            <a:r>
              <a:rPr lang="en-US" sz="6000">
                <a:solidFill>
                  <a:srgbClr val="C00000"/>
                </a:solidFill>
                <a:latin typeface="Marcellus"/>
                <a:ea typeface="Marcellus"/>
                <a:cs typeface="Marcellus"/>
                <a:sym typeface="Marcellus"/>
              </a:rPr>
              <a:t>SERIALIZABILITY</a:t>
            </a:r>
            <a:endParaRPr sz="6000">
              <a:solidFill>
                <a:srgbClr val="C00000"/>
              </a:solidFill>
              <a:latin typeface="Marcellus"/>
              <a:ea typeface="Marcellus"/>
              <a:cs typeface="Marcellus"/>
              <a:sym typeface="Marcellus"/>
            </a:endParaRPr>
          </a:p>
        </p:txBody>
      </p:sp>
      <p:pic>
        <p:nvPicPr>
          <p:cNvPr id="89" name="Google Shape;89;p1"/>
          <p:cNvPicPr preferRelativeResize="0"/>
          <p:nvPr/>
        </p:nvPicPr>
        <p:blipFill rotWithShape="1">
          <a:blip r:embed="rId3">
            <a:alphaModFix/>
          </a:blip>
          <a:srcRect b="0" l="0" r="0" t="0"/>
          <a:stretch/>
        </p:blipFill>
        <p:spPr>
          <a:xfrm>
            <a:off x="605" y="2219"/>
            <a:ext cx="566958" cy="6855781"/>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567563" y="1417325"/>
            <a:ext cx="209677" cy="5440679"/>
          </a:xfrm>
          <a:prstGeom prst="rect">
            <a:avLst/>
          </a:prstGeom>
          <a:noFill/>
          <a:ln>
            <a:noFill/>
          </a:ln>
        </p:spPr>
      </p:pic>
      <p:pic>
        <p:nvPicPr>
          <p:cNvPr descr="A close up of a sign&#10;&#10;Description automatically generated" id="91" name="Google Shape;91;p1"/>
          <p:cNvPicPr preferRelativeResize="0"/>
          <p:nvPr/>
        </p:nvPicPr>
        <p:blipFill rotWithShape="1">
          <a:blip r:embed="rId5">
            <a:alphaModFix/>
          </a:blip>
          <a:srcRect b="0" l="0" r="0" t="0"/>
          <a:stretch/>
        </p:blipFill>
        <p:spPr>
          <a:xfrm>
            <a:off x="11077989" y="213209"/>
            <a:ext cx="868683" cy="647487"/>
          </a:xfrm>
          <a:prstGeom prst="rect">
            <a:avLst/>
          </a:prstGeom>
          <a:noFill/>
          <a:ln>
            <a:noFill/>
          </a:ln>
        </p:spPr>
      </p:pic>
      <p:pic>
        <p:nvPicPr>
          <p:cNvPr descr="A picture containing drawing&#10;&#10;Description automatically generated" id="92" name="Google Shape;92;p1"/>
          <p:cNvPicPr preferRelativeResize="0"/>
          <p:nvPr/>
        </p:nvPicPr>
        <p:blipFill rotWithShape="1">
          <a:blip r:embed="rId6">
            <a:alphaModFix/>
          </a:blip>
          <a:srcRect b="0" l="0" r="0" t="0"/>
          <a:stretch/>
        </p:blipFill>
        <p:spPr>
          <a:xfrm>
            <a:off x="777240" y="205008"/>
            <a:ext cx="2655568" cy="6638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g29469f71cb5_0_30"/>
          <p:cNvSpPr txBox="1"/>
          <p:nvPr>
            <p:ph type="title"/>
          </p:nvPr>
        </p:nvSpPr>
        <p:spPr>
          <a:xfrm>
            <a:off x="2480242" y="261719"/>
            <a:ext cx="72315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Marcellus"/>
              <a:buNone/>
            </a:pPr>
            <a:r>
              <a:rPr lang="en-US" sz="6000">
                <a:solidFill>
                  <a:srgbClr val="C00000"/>
                </a:solidFill>
                <a:latin typeface="Marcellus"/>
                <a:ea typeface="Marcellus"/>
                <a:cs typeface="Marcellus"/>
                <a:sym typeface="Marcellus"/>
              </a:rPr>
              <a:t>Conclusion</a:t>
            </a:r>
            <a:endParaRPr sz="3200"/>
          </a:p>
        </p:txBody>
      </p:sp>
      <p:pic>
        <p:nvPicPr>
          <p:cNvPr id="194" name="Google Shape;194;g29469f71cb5_0_30"/>
          <p:cNvPicPr preferRelativeResize="0"/>
          <p:nvPr/>
        </p:nvPicPr>
        <p:blipFill rotWithShape="1">
          <a:blip r:embed="rId3">
            <a:alphaModFix/>
          </a:blip>
          <a:srcRect b="0" l="0" r="0" t="0"/>
          <a:stretch/>
        </p:blipFill>
        <p:spPr>
          <a:xfrm>
            <a:off x="11631285" y="2444"/>
            <a:ext cx="560709" cy="6853129"/>
          </a:xfrm>
          <a:prstGeom prst="rect">
            <a:avLst/>
          </a:prstGeom>
          <a:noFill/>
          <a:ln>
            <a:noFill/>
          </a:ln>
        </p:spPr>
      </p:pic>
      <p:pic>
        <p:nvPicPr>
          <p:cNvPr descr="A close up of a sign&#10;&#10;Description automatically generated" id="195" name="Google Shape;195;g29469f71cb5_0_30"/>
          <p:cNvPicPr preferRelativeResize="0"/>
          <p:nvPr>
            <p:ph idx="1" type="body"/>
          </p:nvPr>
        </p:nvPicPr>
        <p:blipFill rotWithShape="1">
          <a:blip r:embed="rId4">
            <a:alphaModFix/>
          </a:blip>
          <a:srcRect b="0" l="0" r="0" t="0"/>
          <a:stretch/>
        </p:blipFill>
        <p:spPr>
          <a:xfrm>
            <a:off x="287832" y="5856109"/>
            <a:ext cx="968400" cy="721800"/>
          </a:xfrm>
          <a:prstGeom prst="rect">
            <a:avLst/>
          </a:prstGeom>
          <a:noFill/>
          <a:ln>
            <a:noFill/>
          </a:ln>
        </p:spPr>
      </p:pic>
      <p:pic>
        <p:nvPicPr>
          <p:cNvPr id="196" name="Google Shape;196;g29469f71cb5_0_30"/>
          <p:cNvPicPr preferRelativeResize="0"/>
          <p:nvPr/>
        </p:nvPicPr>
        <p:blipFill rotWithShape="1">
          <a:blip r:embed="rId3">
            <a:alphaModFix/>
          </a:blip>
          <a:srcRect b="0" l="0" r="0" t="0"/>
          <a:stretch/>
        </p:blipFill>
        <p:spPr>
          <a:xfrm rot="5400000">
            <a:off x="10661376" y="-984649"/>
            <a:ext cx="558950" cy="2488799"/>
          </a:xfrm>
          <a:prstGeom prst="rect">
            <a:avLst/>
          </a:prstGeom>
          <a:noFill/>
          <a:ln>
            <a:noFill/>
          </a:ln>
        </p:spPr>
      </p:pic>
      <p:pic>
        <p:nvPicPr>
          <p:cNvPr id="197" name="Google Shape;197;g29469f71cb5_0_30"/>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sp>
        <p:nvSpPr>
          <p:cNvPr id="198" name="Google Shape;198;g29469f71cb5_0_30"/>
          <p:cNvSpPr txBox="1"/>
          <p:nvPr/>
        </p:nvSpPr>
        <p:spPr>
          <a:xfrm>
            <a:off x="287825" y="1587425"/>
            <a:ext cx="10965900" cy="4092000"/>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1000"/>
              </a:spcBef>
              <a:spcAft>
                <a:spcPts val="0"/>
              </a:spcAft>
              <a:buClr>
                <a:srgbClr val="262626"/>
              </a:buClr>
              <a:buSzPts val="2400"/>
              <a:buFont typeface="Marcellus"/>
              <a:buChar char="●"/>
            </a:pPr>
            <a:r>
              <a:rPr lang="en-US" sz="2400">
                <a:solidFill>
                  <a:srgbClr val="262626"/>
                </a:solidFill>
                <a:latin typeface="Marcellus"/>
                <a:ea typeface="Marcellus"/>
                <a:cs typeface="Marcellus"/>
                <a:sym typeface="Marcellus"/>
              </a:rPr>
              <a:t>Conflict serializability is a crucial concept in database management systems to ensure the correctness and consistency of concurrent transactions.</a:t>
            </a:r>
            <a:endParaRPr sz="2400">
              <a:solidFill>
                <a:srgbClr val="262626"/>
              </a:solidFill>
              <a:latin typeface="Marcellus"/>
              <a:ea typeface="Marcellus"/>
              <a:cs typeface="Marcellus"/>
              <a:sym typeface="Marcellus"/>
            </a:endParaRPr>
          </a:p>
          <a:p>
            <a:pPr indent="0" lvl="0" marL="457200" rtl="0" algn="just">
              <a:lnSpc>
                <a:spcPct val="90000"/>
              </a:lnSpc>
              <a:spcBef>
                <a:spcPts val="1000"/>
              </a:spcBef>
              <a:spcAft>
                <a:spcPts val="0"/>
              </a:spcAft>
              <a:buNone/>
            </a:pPr>
            <a:r>
              <a:t/>
            </a:r>
            <a:endParaRPr sz="2400">
              <a:solidFill>
                <a:srgbClr val="262626"/>
              </a:solidFill>
              <a:latin typeface="Marcellus"/>
              <a:ea typeface="Marcellus"/>
              <a:cs typeface="Marcellus"/>
              <a:sym typeface="Marcellus"/>
            </a:endParaRPr>
          </a:p>
          <a:p>
            <a:pPr indent="-381000" lvl="0" marL="457200" rtl="0" algn="just">
              <a:lnSpc>
                <a:spcPct val="90000"/>
              </a:lnSpc>
              <a:spcBef>
                <a:spcPts val="1000"/>
              </a:spcBef>
              <a:spcAft>
                <a:spcPts val="0"/>
              </a:spcAft>
              <a:buClr>
                <a:srgbClr val="262626"/>
              </a:buClr>
              <a:buSzPts val="2400"/>
              <a:buFont typeface="Marcellus"/>
              <a:buChar char="●"/>
            </a:pPr>
            <a:r>
              <a:rPr lang="en-US" sz="2400">
                <a:solidFill>
                  <a:srgbClr val="262626"/>
                </a:solidFill>
                <a:latin typeface="Marcellus"/>
                <a:ea typeface="Marcellus"/>
                <a:cs typeface="Marcellus"/>
                <a:sym typeface="Marcellus"/>
              </a:rPr>
              <a:t>By analyzing conflicts between operations using conflict graphs or precedence graphs, we can determine if a schedule is conflict serializable.</a:t>
            </a:r>
            <a:endParaRPr sz="2400">
              <a:solidFill>
                <a:srgbClr val="262626"/>
              </a:solidFill>
              <a:latin typeface="Marcellus"/>
              <a:ea typeface="Marcellus"/>
              <a:cs typeface="Marcellus"/>
              <a:sym typeface="Marcellus"/>
            </a:endParaRPr>
          </a:p>
          <a:p>
            <a:pPr indent="0" lvl="0" marL="457200" rtl="0" algn="just">
              <a:lnSpc>
                <a:spcPct val="90000"/>
              </a:lnSpc>
              <a:spcBef>
                <a:spcPts val="1000"/>
              </a:spcBef>
              <a:spcAft>
                <a:spcPts val="0"/>
              </a:spcAft>
              <a:buNone/>
            </a:pPr>
            <a:r>
              <a:t/>
            </a:r>
            <a:endParaRPr sz="2400">
              <a:solidFill>
                <a:srgbClr val="262626"/>
              </a:solidFill>
              <a:latin typeface="Marcellus"/>
              <a:ea typeface="Marcellus"/>
              <a:cs typeface="Marcellus"/>
              <a:sym typeface="Marcellus"/>
            </a:endParaRPr>
          </a:p>
          <a:p>
            <a:pPr indent="-381000" lvl="0" marL="457200" rtl="0" algn="just">
              <a:lnSpc>
                <a:spcPct val="90000"/>
              </a:lnSpc>
              <a:spcBef>
                <a:spcPts val="1000"/>
              </a:spcBef>
              <a:spcAft>
                <a:spcPts val="0"/>
              </a:spcAft>
              <a:buClr>
                <a:srgbClr val="262626"/>
              </a:buClr>
              <a:buSzPts val="2400"/>
              <a:buFont typeface="Marcellus"/>
              <a:buChar char="●"/>
            </a:pPr>
            <a:r>
              <a:rPr lang="en-US" sz="2400">
                <a:solidFill>
                  <a:srgbClr val="262626"/>
                </a:solidFill>
                <a:latin typeface="Marcellus"/>
                <a:ea typeface="Marcellus"/>
                <a:cs typeface="Marcellus"/>
                <a:sym typeface="Marcellus"/>
              </a:rPr>
              <a:t>Serializable schedules are essential for maintaining data integrity and preventing anomalies in database systems.</a:t>
            </a:r>
            <a:endParaRPr sz="2800">
              <a:solidFill>
                <a:srgbClr val="262626"/>
              </a:solidFill>
              <a:latin typeface="Fira Sans"/>
              <a:ea typeface="Fira Sans"/>
              <a:cs typeface="Fira Sans"/>
              <a:sym typeface="Fira Sans"/>
            </a:endParaRPr>
          </a:p>
        </p:txBody>
      </p:sp>
      <p:pic>
        <p:nvPicPr>
          <p:cNvPr descr="A picture containing drawing&#10;&#10;Description automatically generated" id="199" name="Google Shape;199;g29469f71cb5_0_30"/>
          <p:cNvPicPr preferRelativeResize="0"/>
          <p:nvPr/>
        </p:nvPicPr>
        <p:blipFill rotWithShape="1">
          <a:blip r:embed="rId6">
            <a:alphaModFix/>
          </a:blip>
          <a:srcRect b="0" l="0" r="0" t="0"/>
          <a:stretch/>
        </p:blipFill>
        <p:spPr>
          <a:xfrm>
            <a:off x="95620" y="133509"/>
            <a:ext cx="3245735" cy="811434"/>
          </a:xfrm>
          <a:prstGeom prst="rect">
            <a:avLst/>
          </a:prstGeom>
          <a:noFill/>
          <a:ln>
            <a:noFill/>
          </a:ln>
        </p:spPr>
      </p:pic>
      <p:sp>
        <p:nvSpPr>
          <p:cNvPr id="200" name="Google Shape;200;g29469f71cb5_0_30"/>
          <p:cNvSpPr txBox="1"/>
          <p:nvPr/>
        </p:nvSpPr>
        <p:spPr>
          <a:xfrm>
            <a:off x="918925" y="5525800"/>
            <a:ext cx="6282000" cy="11442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rPr lang="en-US" sz="2000">
                <a:solidFill>
                  <a:srgbClr val="C00000"/>
                </a:solidFill>
                <a:latin typeface="Marcellus"/>
                <a:ea typeface="Marcellus"/>
                <a:cs typeface="Marcellus"/>
                <a:sym typeface="Marcellus"/>
              </a:rPr>
              <a:t>References:</a:t>
            </a:r>
            <a:endParaRPr sz="2000">
              <a:solidFill>
                <a:srgbClr val="C00000"/>
              </a:solidFill>
              <a:latin typeface="Marcellus"/>
              <a:ea typeface="Marcellus"/>
              <a:cs typeface="Marcellus"/>
              <a:sym typeface="Marcellus"/>
            </a:endParaRPr>
          </a:p>
          <a:p>
            <a:pPr indent="0" lvl="0" marL="457200" rtl="0" algn="l">
              <a:lnSpc>
                <a:spcPct val="90000"/>
              </a:lnSpc>
              <a:spcBef>
                <a:spcPts val="1000"/>
              </a:spcBef>
              <a:spcAft>
                <a:spcPts val="0"/>
              </a:spcAft>
              <a:buNone/>
            </a:pPr>
            <a:r>
              <a:rPr lang="en-US" sz="2000" u="sng">
                <a:solidFill>
                  <a:schemeClr val="hlink"/>
                </a:solidFill>
                <a:latin typeface="Marcellus"/>
                <a:ea typeface="Marcellus"/>
                <a:cs typeface="Marcellus"/>
                <a:sym typeface="Marcellus"/>
                <a:hlinkClick r:id="rId7"/>
              </a:rPr>
              <a:t>Elmasri and Navathe, “ Fundamentals of Database Systems”, 4thEdition, PEARSON Education</a:t>
            </a:r>
            <a:endParaRPr sz="2000">
              <a:solidFill>
                <a:srgbClr val="262626"/>
              </a:solidFill>
              <a:latin typeface="Marcellus"/>
              <a:ea typeface="Marcellus"/>
              <a:cs typeface="Marcellus"/>
              <a:sym typeface="Marcellus"/>
            </a:endParaRPr>
          </a:p>
        </p:txBody>
      </p:sp>
      <p:sp>
        <p:nvSpPr>
          <p:cNvPr id="201" name="Google Shape;201;g29469f71cb5_0_30"/>
          <p:cNvSpPr txBox="1"/>
          <p:nvPr/>
        </p:nvSpPr>
        <p:spPr>
          <a:xfrm>
            <a:off x="7249200" y="5847550"/>
            <a:ext cx="4333800" cy="738900"/>
          </a:xfrm>
          <a:prstGeom prst="rect">
            <a:avLst/>
          </a:prstGeom>
          <a:noFill/>
          <a:ln>
            <a:noFill/>
          </a:ln>
        </p:spPr>
        <p:txBody>
          <a:bodyPr anchorCtr="0" anchor="t" bIns="91425" lIns="91425" spcFirstLastPara="1" rIns="91425" wrap="square" tIns="91425">
            <a:spAutoFit/>
          </a:bodyPr>
          <a:lstStyle/>
          <a:p>
            <a:pPr indent="0" lvl="0" marL="0" rtl="0" algn="r">
              <a:lnSpc>
                <a:spcPct val="90000"/>
              </a:lnSpc>
              <a:spcBef>
                <a:spcPts val="0"/>
              </a:spcBef>
              <a:spcAft>
                <a:spcPts val="0"/>
              </a:spcAft>
              <a:buNone/>
            </a:pPr>
            <a:r>
              <a:rPr lang="en-US" sz="2000">
                <a:solidFill>
                  <a:schemeClr val="dk1"/>
                </a:solidFill>
                <a:latin typeface="Marcellus"/>
                <a:ea typeface="Marcellus"/>
                <a:cs typeface="Marcellus"/>
                <a:sym typeface="Marcellus"/>
              </a:rPr>
              <a:t>Name: Chandana Ramesh Galgali</a:t>
            </a:r>
            <a:endParaRPr sz="2000">
              <a:solidFill>
                <a:schemeClr val="dk1"/>
              </a:solidFill>
              <a:latin typeface="Marcellus"/>
              <a:ea typeface="Marcellus"/>
              <a:cs typeface="Marcellus"/>
              <a:sym typeface="Marcellus"/>
            </a:endParaRPr>
          </a:p>
          <a:p>
            <a:pPr indent="0" lvl="0" marL="0" rtl="0" algn="r">
              <a:lnSpc>
                <a:spcPct val="90000"/>
              </a:lnSpc>
              <a:spcBef>
                <a:spcPts val="0"/>
              </a:spcBef>
              <a:spcAft>
                <a:spcPts val="0"/>
              </a:spcAft>
              <a:buNone/>
            </a:pPr>
            <a:r>
              <a:rPr lang="en-US" sz="2000">
                <a:solidFill>
                  <a:schemeClr val="dk1"/>
                </a:solidFill>
                <a:latin typeface="Marcellus"/>
                <a:ea typeface="Marcellus"/>
                <a:cs typeface="Marcellus"/>
                <a:sym typeface="Marcellus"/>
              </a:rPr>
              <a:t>Roll Number: 16010422234</a:t>
            </a:r>
            <a:endParaRPr sz="2000">
              <a:solidFill>
                <a:schemeClr val="dk1"/>
              </a:solidFill>
              <a:latin typeface="Marcellus"/>
              <a:ea typeface="Marcellus"/>
              <a:cs typeface="Marcellus"/>
              <a:sym typeface="Marcellu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txBox="1"/>
          <p:nvPr>
            <p:ph type="title"/>
          </p:nvPr>
        </p:nvSpPr>
        <p:spPr>
          <a:xfrm>
            <a:off x="0" y="404872"/>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53999"/>
              <a:buFont typeface="Marcellus"/>
              <a:buNone/>
            </a:pPr>
            <a:r>
              <a:rPr lang="en-US" sz="6666">
                <a:solidFill>
                  <a:srgbClr val="C00000"/>
                </a:solidFill>
                <a:latin typeface="Marcellus"/>
                <a:ea typeface="Marcellus"/>
                <a:cs typeface="Marcellus"/>
                <a:sym typeface="Marcellus"/>
              </a:rPr>
              <a:t>Introduction</a:t>
            </a:r>
            <a:br>
              <a:rPr lang="en-US">
                <a:solidFill>
                  <a:srgbClr val="C00000"/>
                </a:solidFill>
                <a:latin typeface="Marcellus"/>
                <a:ea typeface="Marcellus"/>
                <a:cs typeface="Marcellus"/>
                <a:sym typeface="Marcellus"/>
              </a:rPr>
            </a:br>
            <a:endParaRPr/>
          </a:p>
        </p:txBody>
      </p:sp>
      <p:sp>
        <p:nvSpPr>
          <p:cNvPr id="98" name="Google Shape;98;p2"/>
          <p:cNvSpPr txBox="1"/>
          <p:nvPr>
            <p:ph idx="1" type="body"/>
          </p:nvPr>
        </p:nvSpPr>
        <p:spPr>
          <a:xfrm>
            <a:off x="593558" y="1730581"/>
            <a:ext cx="9641400" cy="44871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Conflict serializability is a crucial concept in database management systems that ensures the correctness and consistency of concurrent transactions.</a:t>
            </a:r>
            <a:endParaRPr sz="2400">
              <a:solidFill>
                <a:srgbClr val="1E1F2A"/>
              </a:solidFill>
              <a:latin typeface="Marcellus"/>
              <a:ea typeface="Marcellus"/>
              <a:cs typeface="Marcellus"/>
              <a:sym typeface="Marcellus"/>
            </a:endParaRPr>
          </a:p>
          <a:p>
            <a:pPr indent="0" lvl="0" marL="457200" rtl="0" algn="just">
              <a:lnSpc>
                <a:spcPct val="90000"/>
              </a:lnSpc>
              <a:spcBef>
                <a:spcPts val="0"/>
              </a:spcBef>
              <a:spcAft>
                <a:spcPts val="0"/>
              </a:spcAft>
              <a:buNone/>
            </a:pPr>
            <a:r>
              <a:t/>
            </a:r>
            <a:endParaRPr sz="2400">
              <a:solidFill>
                <a:srgbClr val="1E1F2A"/>
              </a:solidFill>
              <a:latin typeface="Marcellus"/>
              <a:ea typeface="Marcellus"/>
              <a:cs typeface="Marcellus"/>
              <a:sym typeface="Marcellus"/>
            </a:endParaRPr>
          </a:p>
          <a:p>
            <a:pPr indent="-381000" lvl="0" marL="457200" marR="0" rtl="0" algn="just">
              <a:lnSpc>
                <a:spcPct val="100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It guarantees that the execution of concurrent transactions produces the same result as if they were executed serially.</a:t>
            </a:r>
            <a:endParaRPr sz="2400">
              <a:solidFill>
                <a:srgbClr val="1E1F2A"/>
              </a:solidFill>
              <a:latin typeface="Marcellus"/>
              <a:ea typeface="Marcellus"/>
              <a:cs typeface="Marcellus"/>
              <a:sym typeface="Marcellus"/>
            </a:endParaRPr>
          </a:p>
          <a:p>
            <a:pPr indent="0" lvl="0" marL="457200" rtl="0" algn="just">
              <a:lnSpc>
                <a:spcPct val="90000"/>
              </a:lnSpc>
              <a:spcBef>
                <a:spcPts val="0"/>
              </a:spcBef>
              <a:spcAft>
                <a:spcPts val="0"/>
              </a:spcAft>
              <a:buNone/>
            </a:pPr>
            <a:r>
              <a:t/>
            </a:r>
            <a:endParaRPr sz="2400">
              <a:solidFill>
                <a:srgbClr val="1E1F2A"/>
              </a:solidFill>
              <a:latin typeface="Marcellus"/>
              <a:ea typeface="Marcellus"/>
              <a:cs typeface="Marcellus"/>
              <a:sym typeface="Marcellus"/>
            </a:endParaRPr>
          </a:p>
          <a:p>
            <a:pPr indent="-381000" lvl="0" marL="457200" marR="0" rtl="0" algn="just">
              <a:lnSpc>
                <a:spcPct val="100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Conflict serializability plays a vital role in maintaining data integrity and preventing anomalies in database systems.</a:t>
            </a:r>
            <a:endParaRPr sz="2400">
              <a:solidFill>
                <a:srgbClr val="1E1F2A"/>
              </a:solidFill>
              <a:latin typeface="Marcellus"/>
              <a:ea typeface="Marcellus"/>
              <a:cs typeface="Marcellus"/>
              <a:sym typeface="Marcellus"/>
            </a:endParaRPr>
          </a:p>
        </p:txBody>
      </p:sp>
      <p:pic>
        <p:nvPicPr>
          <p:cNvPr id="99" name="Google Shape;99;p2"/>
          <p:cNvPicPr preferRelativeResize="0"/>
          <p:nvPr/>
        </p:nvPicPr>
        <p:blipFill rotWithShape="1">
          <a:blip r:embed="rId3">
            <a:alphaModFix/>
          </a:blip>
          <a:srcRect b="0" l="0" r="0" t="0"/>
          <a:stretch/>
        </p:blipFill>
        <p:spPr>
          <a:xfrm>
            <a:off x="11040979" y="0"/>
            <a:ext cx="1151021" cy="6855781"/>
          </a:xfrm>
          <a:prstGeom prst="rect">
            <a:avLst/>
          </a:prstGeom>
          <a:noFill/>
          <a:ln>
            <a:noFill/>
          </a:ln>
        </p:spPr>
      </p:pic>
      <p:pic>
        <p:nvPicPr>
          <p:cNvPr id="100" name="Google Shape;100;p2"/>
          <p:cNvPicPr preferRelativeResize="0"/>
          <p:nvPr/>
        </p:nvPicPr>
        <p:blipFill rotWithShape="1">
          <a:blip r:embed="rId4">
            <a:alphaModFix/>
          </a:blip>
          <a:srcRect b="0" l="0" r="0" t="0"/>
          <a:stretch/>
        </p:blipFill>
        <p:spPr>
          <a:xfrm>
            <a:off x="10515600" y="0"/>
            <a:ext cx="525379" cy="5440680"/>
          </a:xfrm>
          <a:prstGeom prst="rect">
            <a:avLst/>
          </a:prstGeom>
          <a:noFill/>
          <a:ln>
            <a:noFill/>
          </a:ln>
        </p:spPr>
      </p:pic>
      <p:pic>
        <p:nvPicPr>
          <p:cNvPr descr="A close up of a sign&#10;&#10;Description automatically generated" id="101" name="Google Shape;101;p2"/>
          <p:cNvPicPr preferRelativeResize="0"/>
          <p:nvPr/>
        </p:nvPicPr>
        <p:blipFill rotWithShape="1">
          <a:blip r:embed="rId5">
            <a:alphaModFix/>
          </a:blip>
          <a:srcRect b="0" l="0" r="0" t="0"/>
          <a:stretch/>
        </p:blipFill>
        <p:spPr>
          <a:xfrm>
            <a:off x="9901584" y="5887634"/>
            <a:ext cx="868683" cy="647487"/>
          </a:xfrm>
          <a:prstGeom prst="rect">
            <a:avLst/>
          </a:prstGeom>
          <a:noFill/>
          <a:ln>
            <a:noFill/>
          </a:ln>
        </p:spPr>
      </p:pic>
      <p:pic>
        <p:nvPicPr>
          <p:cNvPr descr="A picture containing drawing&#10;&#10;Description automatically generated" id="102" name="Google Shape;102;p2"/>
          <p:cNvPicPr preferRelativeResize="0"/>
          <p:nvPr/>
        </p:nvPicPr>
        <p:blipFill rotWithShape="1">
          <a:blip r:embed="rId6">
            <a:alphaModFix/>
          </a:blip>
          <a:srcRect b="0" l="0" r="0" t="0"/>
          <a:stretch/>
        </p:blipFill>
        <p:spPr>
          <a:xfrm>
            <a:off x="191452" y="5887634"/>
            <a:ext cx="3245736" cy="811434"/>
          </a:xfrm>
          <a:prstGeom prst="rect">
            <a:avLst/>
          </a:prstGeom>
          <a:noFill/>
          <a:ln>
            <a:noFill/>
          </a:ln>
        </p:spPr>
      </p:pic>
    </p:spTree>
  </p:cSld>
  <p:clrMapOvr>
    <a:masterClrMapping/>
  </p:clrMapOvr>
  <mc:AlternateContent>
    <mc:Choice Requires="p14">
      <p:transition spd="slow" p14:dur="20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txBox="1"/>
          <p:nvPr>
            <p:ph type="title"/>
          </p:nvPr>
        </p:nvSpPr>
        <p:spPr>
          <a:xfrm>
            <a:off x="1368700" y="316674"/>
            <a:ext cx="8217600" cy="175470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rgbClr val="C00000"/>
              </a:buClr>
              <a:buSzPts val="3600"/>
              <a:buFont typeface="Marcellus"/>
              <a:buNone/>
            </a:pPr>
            <a:r>
              <a:rPr lang="en-US" sz="6000">
                <a:solidFill>
                  <a:srgbClr val="C00000"/>
                </a:solidFill>
                <a:latin typeface="Marcellus"/>
                <a:ea typeface="Marcellus"/>
                <a:cs typeface="Marcellus"/>
                <a:sym typeface="Marcellus"/>
              </a:rPr>
              <a:t>Serializability</a:t>
            </a:r>
            <a:br>
              <a:rPr lang="en-US" sz="6000">
                <a:solidFill>
                  <a:srgbClr val="C00000"/>
                </a:solidFill>
                <a:latin typeface="Marcellus"/>
                <a:ea typeface="Marcellus"/>
                <a:cs typeface="Marcellus"/>
                <a:sym typeface="Marcellus"/>
              </a:rPr>
            </a:br>
            <a:endParaRPr sz="6000"/>
          </a:p>
        </p:txBody>
      </p:sp>
      <p:sp>
        <p:nvSpPr>
          <p:cNvPr id="108" name="Google Shape;108;p3"/>
          <p:cNvSpPr txBox="1"/>
          <p:nvPr>
            <p:ph idx="1" type="body"/>
          </p:nvPr>
        </p:nvSpPr>
        <p:spPr>
          <a:xfrm>
            <a:off x="319893" y="1513116"/>
            <a:ext cx="10315200" cy="4487100"/>
          </a:xfrm>
          <a:prstGeom prst="rect">
            <a:avLst/>
          </a:prstGeom>
          <a:noFill/>
          <a:ln>
            <a:noFill/>
          </a:ln>
        </p:spPr>
        <p:txBody>
          <a:bodyPr anchorCtr="0" anchor="t" bIns="45700" lIns="91425" spcFirstLastPara="1" rIns="91425" wrap="square" tIns="45700">
            <a:normAutofit/>
          </a:bodyPr>
          <a:lstStyle/>
          <a:p>
            <a:pPr indent="-381000" lvl="0" marL="457200" marR="0" rtl="0" algn="just">
              <a:lnSpc>
                <a:spcPct val="100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Serializability</a:t>
            </a:r>
            <a:r>
              <a:rPr lang="en-US" sz="2400">
                <a:solidFill>
                  <a:srgbClr val="262626"/>
                </a:solidFill>
                <a:latin typeface="Marcellus"/>
                <a:ea typeface="Marcellus"/>
                <a:cs typeface="Marcellus"/>
                <a:sym typeface="Marcellus"/>
              </a:rPr>
              <a:t> refers to the property of a schedule in which the execution of concurrent transactions appears as if they were executed sequentially, one after another.</a:t>
            </a:r>
            <a:endParaRPr sz="2400">
              <a:solidFill>
                <a:srgbClr val="262626"/>
              </a:solidFill>
              <a:latin typeface="Marcellus"/>
              <a:ea typeface="Marcellus"/>
              <a:cs typeface="Marcellus"/>
              <a:sym typeface="Marcellus"/>
            </a:endParaRPr>
          </a:p>
          <a:p>
            <a:pPr indent="0" lvl="0" marL="457200" rtl="0" algn="just">
              <a:lnSpc>
                <a:spcPct val="90000"/>
              </a:lnSpc>
              <a:spcBef>
                <a:spcPts val="1000"/>
              </a:spcBef>
              <a:spcAft>
                <a:spcPts val="0"/>
              </a:spcAft>
              <a:buNone/>
            </a:pPr>
            <a:r>
              <a:t/>
            </a:r>
            <a:endParaRPr sz="2400">
              <a:solidFill>
                <a:srgbClr val="262626"/>
              </a:solidFill>
              <a:latin typeface="Marcellus"/>
              <a:ea typeface="Marcellus"/>
              <a:cs typeface="Marcellus"/>
              <a:sym typeface="Marcellus"/>
            </a:endParaRPr>
          </a:p>
          <a:p>
            <a:pPr indent="-381000" lvl="0" marL="457200" marR="0" rtl="0" algn="just">
              <a:lnSpc>
                <a:spcPct val="100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It ensures that the final state of the database remains consistent and reflects the correct outcome of the transactions.</a:t>
            </a:r>
            <a:endParaRPr sz="2400">
              <a:solidFill>
                <a:srgbClr val="1E1F2A"/>
              </a:solidFill>
              <a:latin typeface="Marcellus"/>
              <a:ea typeface="Marcellus"/>
              <a:cs typeface="Marcellus"/>
              <a:sym typeface="Marcellus"/>
            </a:endParaRPr>
          </a:p>
          <a:p>
            <a:pPr indent="0" lvl="0" marL="457200" marR="0" rtl="0" algn="just">
              <a:lnSpc>
                <a:spcPct val="100000"/>
              </a:lnSpc>
              <a:spcBef>
                <a:spcPts val="0"/>
              </a:spcBef>
              <a:spcAft>
                <a:spcPts val="0"/>
              </a:spcAft>
              <a:buNone/>
            </a:pPr>
            <a:r>
              <a:t/>
            </a:r>
            <a:endParaRPr sz="2400">
              <a:solidFill>
                <a:srgbClr val="1E1F2A"/>
              </a:solidFill>
              <a:latin typeface="Marcellus"/>
              <a:ea typeface="Marcellus"/>
              <a:cs typeface="Marcellus"/>
              <a:sym typeface="Marcellus"/>
            </a:endParaRPr>
          </a:p>
          <a:p>
            <a:pPr indent="-381000" lvl="0" marL="457200" marR="0" rtl="0" algn="just">
              <a:lnSpc>
                <a:spcPct val="100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A schedule is a sequence of operations from different transactions, and it can be represented as a timeline.</a:t>
            </a:r>
            <a:endParaRPr sz="2400">
              <a:solidFill>
                <a:srgbClr val="1E1F2A"/>
              </a:solidFill>
              <a:latin typeface="Marcellus"/>
              <a:ea typeface="Marcellus"/>
              <a:cs typeface="Marcellus"/>
              <a:sym typeface="Marcellus"/>
            </a:endParaRPr>
          </a:p>
        </p:txBody>
      </p:sp>
      <p:pic>
        <p:nvPicPr>
          <p:cNvPr id="109" name="Google Shape;109;p3"/>
          <p:cNvPicPr preferRelativeResize="0"/>
          <p:nvPr/>
        </p:nvPicPr>
        <p:blipFill rotWithShape="1">
          <a:blip r:embed="rId3">
            <a:alphaModFix/>
          </a:blip>
          <a:srcRect b="0" l="0" r="0" t="0"/>
          <a:stretch/>
        </p:blipFill>
        <p:spPr>
          <a:xfrm>
            <a:off x="11040979" y="0"/>
            <a:ext cx="1151021" cy="6855781"/>
          </a:xfrm>
          <a:prstGeom prst="rect">
            <a:avLst/>
          </a:prstGeom>
          <a:noFill/>
          <a:ln>
            <a:noFill/>
          </a:ln>
        </p:spPr>
      </p:pic>
      <p:pic>
        <p:nvPicPr>
          <p:cNvPr id="110" name="Google Shape;110;p3"/>
          <p:cNvPicPr preferRelativeResize="0"/>
          <p:nvPr/>
        </p:nvPicPr>
        <p:blipFill rotWithShape="1">
          <a:blip r:embed="rId4">
            <a:alphaModFix/>
          </a:blip>
          <a:srcRect b="0" l="0" r="0" t="0"/>
          <a:stretch/>
        </p:blipFill>
        <p:spPr>
          <a:xfrm>
            <a:off x="8153400" y="5696667"/>
            <a:ext cx="525379" cy="1159114"/>
          </a:xfrm>
          <a:prstGeom prst="rect">
            <a:avLst/>
          </a:prstGeom>
          <a:noFill/>
          <a:ln>
            <a:noFill/>
          </a:ln>
        </p:spPr>
      </p:pic>
      <p:pic>
        <p:nvPicPr>
          <p:cNvPr descr="A close up of a sign&#10;&#10;Description automatically generated" id="111" name="Google Shape;111;p3"/>
          <p:cNvPicPr preferRelativeResize="0"/>
          <p:nvPr/>
        </p:nvPicPr>
        <p:blipFill rotWithShape="1">
          <a:blip r:embed="rId5">
            <a:alphaModFix/>
          </a:blip>
          <a:srcRect b="0" l="0" r="0" t="0"/>
          <a:stretch/>
        </p:blipFill>
        <p:spPr>
          <a:xfrm>
            <a:off x="151604" y="173141"/>
            <a:ext cx="868683" cy="647487"/>
          </a:xfrm>
          <a:prstGeom prst="rect">
            <a:avLst/>
          </a:prstGeom>
          <a:noFill/>
          <a:ln>
            <a:noFill/>
          </a:ln>
        </p:spPr>
      </p:pic>
      <p:pic>
        <p:nvPicPr>
          <p:cNvPr id="112" name="Google Shape;112;p3"/>
          <p:cNvPicPr preferRelativeResize="0"/>
          <p:nvPr/>
        </p:nvPicPr>
        <p:blipFill rotWithShape="1">
          <a:blip r:embed="rId6">
            <a:alphaModFix/>
          </a:blip>
          <a:srcRect b="0" l="0" r="0" t="0"/>
          <a:stretch/>
        </p:blipFill>
        <p:spPr>
          <a:xfrm rot="5400000">
            <a:off x="9288343" y="5088647"/>
            <a:ext cx="1159114" cy="2378242"/>
          </a:xfrm>
          <a:prstGeom prst="rect">
            <a:avLst/>
          </a:prstGeom>
          <a:noFill/>
          <a:ln>
            <a:noFill/>
          </a:ln>
        </p:spPr>
      </p:pic>
      <p:pic>
        <p:nvPicPr>
          <p:cNvPr descr="A picture containing drawing&#10;&#10;Description automatically generated" id="113" name="Google Shape;113;p3"/>
          <p:cNvPicPr preferRelativeResize="0"/>
          <p:nvPr/>
        </p:nvPicPr>
        <p:blipFill rotWithShape="1">
          <a:blip r:embed="rId7">
            <a:alphaModFix/>
          </a:blip>
          <a:srcRect b="0" l="0" r="0" t="0"/>
          <a:stretch/>
        </p:blipFill>
        <p:spPr>
          <a:xfrm>
            <a:off x="151602" y="6000216"/>
            <a:ext cx="2656121" cy="664030"/>
          </a:xfrm>
          <a:prstGeom prst="rect">
            <a:avLst/>
          </a:prstGeom>
          <a:noFill/>
          <a:ln>
            <a:noFill/>
          </a:ln>
        </p:spPr>
      </p:pic>
    </p:spTree>
  </p:cSld>
  <p:clrMapOvr>
    <a:masterClrMapping/>
  </p:clrMapOvr>
  <mc:AlternateContent>
    <mc:Choice Requires="p14">
      <p:transition spd="slow" p14:dur="20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8"/>
          <p:cNvSpPr txBox="1"/>
          <p:nvPr>
            <p:ph type="title"/>
          </p:nvPr>
        </p:nvSpPr>
        <p:spPr>
          <a:xfrm>
            <a:off x="2480242" y="427169"/>
            <a:ext cx="72315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200"/>
              <a:buFont typeface="Marcellus"/>
              <a:buNone/>
            </a:pPr>
            <a:r>
              <a:rPr lang="en-US" sz="6000">
                <a:solidFill>
                  <a:srgbClr val="C00000"/>
                </a:solidFill>
                <a:latin typeface="Marcellus"/>
                <a:ea typeface="Marcellus"/>
                <a:cs typeface="Marcellus"/>
                <a:sym typeface="Marcellus"/>
              </a:rPr>
              <a:t>Serializable Schedules</a:t>
            </a:r>
            <a:endParaRPr sz="6000"/>
          </a:p>
        </p:txBody>
      </p:sp>
      <p:pic>
        <p:nvPicPr>
          <p:cNvPr id="119" name="Google Shape;119;p8"/>
          <p:cNvPicPr preferRelativeResize="0"/>
          <p:nvPr/>
        </p:nvPicPr>
        <p:blipFill rotWithShape="1">
          <a:blip r:embed="rId3">
            <a:alphaModFix/>
          </a:blip>
          <a:srcRect b="0" l="0" r="0" t="0"/>
          <a:stretch/>
        </p:blipFill>
        <p:spPr>
          <a:xfrm>
            <a:off x="11755010" y="4869"/>
            <a:ext cx="560709" cy="6853131"/>
          </a:xfrm>
          <a:prstGeom prst="rect">
            <a:avLst/>
          </a:prstGeom>
          <a:noFill/>
          <a:ln>
            <a:noFill/>
          </a:ln>
        </p:spPr>
      </p:pic>
      <p:pic>
        <p:nvPicPr>
          <p:cNvPr descr="A close up of a sign&#10;&#10;Description automatically generated" id="120" name="Google Shape;120;p8"/>
          <p:cNvPicPr preferRelativeResize="0"/>
          <p:nvPr>
            <p:ph idx="1" type="body"/>
          </p:nvPr>
        </p:nvPicPr>
        <p:blipFill rotWithShape="1">
          <a:blip r:embed="rId4">
            <a:alphaModFix/>
          </a:blip>
          <a:srcRect b="0" l="0" r="0" t="0"/>
          <a:stretch/>
        </p:blipFill>
        <p:spPr>
          <a:xfrm>
            <a:off x="95632" y="6041309"/>
            <a:ext cx="968400" cy="721800"/>
          </a:xfrm>
          <a:prstGeom prst="rect">
            <a:avLst/>
          </a:prstGeom>
          <a:noFill/>
          <a:ln>
            <a:noFill/>
          </a:ln>
        </p:spPr>
      </p:pic>
      <p:pic>
        <p:nvPicPr>
          <p:cNvPr id="121" name="Google Shape;121;p8"/>
          <p:cNvPicPr preferRelativeResize="0"/>
          <p:nvPr/>
        </p:nvPicPr>
        <p:blipFill rotWithShape="1">
          <a:blip r:embed="rId3">
            <a:alphaModFix/>
          </a:blip>
          <a:srcRect b="0" l="0" r="0" t="0"/>
          <a:stretch/>
        </p:blipFill>
        <p:spPr>
          <a:xfrm rot="5400000">
            <a:off x="10586431" y="-909706"/>
            <a:ext cx="558950" cy="2338913"/>
          </a:xfrm>
          <a:prstGeom prst="rect">
            <a:avLst/>
          </a:prstGeom>
          <a:noFill/>
          <a:ln>
            <a:noFill/>
          </a:ln>
        </p:spPr>
      </p:pic>
      <p:pic>
        <p:nvPicPr>
          <p:cNvPr id="122" name="Google Shape;122;p8"/>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sp>
        <p:nvSpPr>
          <p:cNvPr id="123" name="Google Shape;123;p8"/>
          <p:cNvSpPr txBox="1"/>
          <p:nvPr/>
        </p:nvSpPr>
        <p:spPr>
          <a:xfrm>
            <a:off x="678575" y="1958325"/>
            <a:ext cx="10533300" cy="4340700"/>
          </a:xfrm>
          <a:prstGeom prst="rect">
            <a:avLst/>
          </a:prstGeom>
          <a:noFill/>
          <a:ln>
            <a:noFill/>
          </a:ln>
        </p:spPr>
        <p:txBody>
          <a:bodyPr anchorCtr="0" anchor="t" bIns="45700" lIns="91425" spcFirstLastPara="1" rIns="91425" wrap="square" tIns="45700">
            <a:normAutofit fontScale="70000" lnSpcReduction="20000"/>
          </a:bodyPr>
          <a:lstStyle/>
          <a:p>
            <a:pPr indent="-381489" lvl="0" marL="457200" rtl="0" algn="just">
              <a:lnSpc>
                <a:spcPct val="115000"/>
              </a:lnSpc>
              <a:spcBef>
                <a:spcPts val="0"/>
              </a:spcBef>
              <a:spcAft>
                <a:spcPts val="0"/>
              </a:spcAft>
              <a:buClr>
                <a:srgbClr val="1E1F2A"/>
              </a:buClr>
              <a:buSzPct val="100000"/>
              <a:buFont typeface="Marcellus"/>
              <a:buChar char="●"/>
            </a:pPr>
            <a:r>
              <a:rPr lang="en-US" sz="3439">
                <a:solidFill>
                  <a:srgbClr val="1E1F2A"/>
                </a:solidFill>
                <a:latin typeface="Marcellus"/>
                <a:ea typeface="Marcellus"/>
                <a:cs typeface="Marcellus"/>
                <a:sym typeface="Marcellus"/>
              </a:rPr>
              <a:t>Serializable schedules are those that are either conflict serializable or view serializable.</a:t>
            </a:r>
            <a:endParaRPr sz="3439">
              <a:solidFill>
                <a:srgbClr val="1E1F2A"/>
              </a:solidFill>
              <a:latin typeface="Marcellus"/>
              <a:ea typeface="Marcellus"/>
              <a:cs typeface="Marcellus"/>
              <a:sym typeface="Marcellus"/>
            </a:endParaRPr>
          </a:p>
          <a:p>
            <a:pPr indent="0" lvl="0" marL="457200" rtl="0" algn="just">
              <a:lnSpc>
                <a:spcPct val="115000"/>
              </a:lnSpc>
              <a:spcBef>
                <a:spcPts val="0"/>
              </a:spcBef>
              <a:spcAft>
                <a:spcPts val="0"/>
              </a:spcAft>
              <a:buNone/>
            </a:pPr>
            <a:r>
              <a:t/>
            </a:r>
            <a:endParaRPr sz="3439">
              <a:solidFill>
                <a:srgbClr val="1E1F2A"/>
              </a:solidFill>
              <a:latin typeface="Marcellus"/>
              <a:ea typeface="Marcellus"/>
              <a:cs typeface="Marcellus"/>
              <a:sym typeface="Marcellus"/>
            </a:endParaRPr>
          </a:p>
          <a:p>
            <a:pPr indent="-381489" lvl="0" marL="457200" rtl="0" algn="just">
              <a:lnSpc>
                <a:spcPct val="115000"/>
              </a:lnSpc>
              <a:spcBef>
                <a:spcPts val="0"/>
              </a:spcBef>
              <a:spcAft>
                <a:spcPts val="0"/>
              </a:spcAft>
              <a:buClr>
                <a:srgbClr val="1E1F2A"/>
              </a:buClr>
              <a:buSzPct val="100000"/>
              <a:buFont typeface="Marcellus"/>
              <a:buChar char="●"/>
            </a:pPr>
            <a:r>
              <a:rPr lang="en-US" sz="3439">
                <a:solidFill>
                  <a:srgbClr val="1E1F2A"/>
                </a:solidFill>
                <a:latin typeface="Marcellus"/>
                <a:ea typeface="Marcellus"/>
                <a:cs typeface="Marcellus"/>
                <a:sym typeface="Marcellus"/>
              </a:rPr>
              <a:t>Conflict serializability ensures that the schedule is free from conflicts between operations.</a:t>
            </a:r>
            <a:endParaRPr sz="3439">
              <a:solidFill>
                <a:srgbClr val="1E1F2A"/>
              </a:solidFill>
              <a:latin typeface="Marcellus"/>
              <a:ea typeface="Marcellus"/>
              <a:cs typeface="Marcellus"/>
              <a:sym typeface="Marcellus"/>
            </a:endParaRPr>
          </a:p>
          <a:p>
            <a:pPr indent="0" lvl="0" marL="457200" rtl="0" algn="just">
              <a:lnSpc>
                <a:spcPct val="115000"/>
              </a:lnSpc>
              <a:spcBef>
                <a:spcPts val="0"/>
              </a:spcBef>
              <a:spcAft>
                <a:spcPts val="0"/>
              </a:spcAft>
              <a:buNone/>
            </a:pPr>
            <a:r>
              <a:t/>
            </a:r>
            <a:endParaRPr sz="3439">
              <a:solidFill>
                <a:srgbClr val="1E1F2A"/>
              </a:solidFill>
              <a:latin typeface="Marcellus"/>
              <a:ea typeface="Marcellus"/>
              <a:cs typeface="Marcellus"/>
              <a:sym typeface="Marcellus"/>
            </a:endParaRPr>
          </a:p>
          <a:p>
            <a:pPr indent="-381489" lvl="0" marL="457200" rtl="0" algn="just">
              <a:lnSpc>
                <a:spcPct val="115000"/>
              </a:lnSpc>
              <a:spcBef>
                <a:spcPts val="0"/>
              </a:spcBef>
              <a:spcAft>
                <a:spcPts val="0"/>
              </a:spcAft>
              <a:buClr>
                <a:srgbClr val="1E1F2A"/>
              </a:buClr>
              <a:buSzPct val="100000"/>
              <a:buFont typeface="Marcellus"/>
              <a:buChar char="●"/>
            </a:pPr>
            <a:r>
              <a:rPr lang="en-US" sz="3439">
                <a:solidFill>
                  <a:srgbClr val="1E1F2A"/>
                </a:solidFill>
                <a:latin typeface="Marcellus"/>
                <a:ea typeface="Marcellus"/>
                <a:cs typeface="Marcellus"/>
                <a:sym typeface="Marcellus"/>
              </a:rPr>
              <a:t>View serializability ensures that the schedule produces the same results as a serial execution, considering the read and write dependencies.</a:t>
            </a:r>
            <a:endParaRPr sz="3439">
              <a:solidFill>
                <a:srgbClr val="1E1F2A"/>
              </a:solidFill>
              <a:latin typeface="Marcellus"/>
              <a:ea typeface="Marcellus"/>
              <a:cs typeface="Marcellus"/>
              <a:sym typeface="Marcellus"/>
            </a:endParaRPr>
          </a:p>
          <a:p>
            <a:pPr indent="0" lvl="0" marL="457200" rtl="0" algn="just">
              <a:lnSpc>
                <a:spcPct val="115000"/>
              </a:lnSpc>
              <a:spcBef>
                <a:spcPts val="0"/>
              </a:spcBef>
              <a:spcAft>
                <a:spcPts val="0"/>
              </a:spcAft>
              <a:buNone/>
            </a:pPr>
            <a:r>
              <a:t/>
            </a:r>
            <a:endParaRPr sz="3439">
              <a:solidFill>
                <a:srgbClr val="1E1F2A"/>
              </a:solidFill>
              <a:latin typeface="Marcellus"/>
              <a:ea typeface="Marcellus"/>
              <a:cs typeface="Marcellus"/>
              <a:sym typeface="Marcellus"/>
            </a:endParaRPr>
          </a:p>
          <a:p>
            <a:pPr indent="-381489" lvl="0" marL="457200" rtl="0" algn="just">
              <a:lnSpc>
                <a:spcPct val="115000"/>
              </a:lnSpc>
              <a:spcBef>
                <a:spcPts val="0"/>
              </a:spcBef>
              <a:spcAft>
                <a:spcPts val="0"/>
              </a:spcAft>
              <a:buClr>
                <a:srgbClr val="1E1F2A"/>
              </a:buClr>
              <a:buSzPct val="100000"/>
              <a:buFont typeface="Marcellus"/>
              <a:buChar char="●"/>
            </a:pPr>
            <a:r>
              <a:rPr lang="en-US" sz="3439">
                <a:solidFill>
                  <a:srgbClr val="1E1F2A"/>
                </a:solidFill>
                <a:latin typeface="Marcellus"/>
                <a:ea typeface="Marcellus"/>
                <a:cs typeface="Marcellus"/>
                <a:sym typeface="Marcellus"/>
              </a:rPr>
              <a:t>It is important to ensure that schedules are serializable to maintain data consistency and integrity.</a:t>
            </a:r>
            <a:endParaRPr sz="3439">
              <a:solidFill>
                <a:srgbClr val="1E1F2A"/>
              </a:solidFill>
              <a:latin typeface="Marcellus"/>
              <a:ea typeface="Marcellus"/>
              <a:cs typeface="Marcellus"/>
              <a:sym typeface="Marcellus"/>
            </a:endParaRPr>
          </a:p>
          <a:p>
            <a:pPr indent="0" lvl="0" marL="0" marR="0" rtl="0" algn="l">
              <a:lnSpc>
                <a:spcPct val="90000"/>
              </a:lnSpc>
              <a:spcBef>
                <a:spcPts val="1000"/>
              </a:spcBef>
              <a:spcAft>
                <a:spcPts val="0"/>
              </a:spcAft>
              <a:buNone/>
            </a:pPr>
            <a:r>
              <a:t/>
            </a:r>
            <a:endParaRPr sz="2800">
              <a:solidFill>
                <a:srgbClr val="262626"/>
              </a:solidFill>
              <a:latin typeface="Fira Sans"/>
              <a:ea typeface="Fira Sans"/>
              <a:cs typeface="Fira Sans"/>
              <a:sym typeface="Fira Sans"/>
            </a:endParaRPr>
          </a:p>
        </p:txBody>
      </p:sp>
      <p:pic>
        <p:nvPicPr>
          <p:cNvPr descr="A picture containing drawing&#10;&#10;Description automatically generated" id="124" name="Google Shape;124;p8"/>
          <p:cNvPicPr preferRelativeResize="0"/>
          <p:nvPr/>
        </p:nvPicPr>
        <p:blipFill rotWithShape="1">
          <a:blip r:embed="rId6">
            <a:alphaModFix/>
          </a:blip>
          <a:srcRect b="0" l="0" r="0" t="0"/>
          <a:stretch/>
        </p:blipFill>
        <p:spPr>
          <a:xfrm>
            <a:off x="95620" y="133509"/>
            <a:ext cx="3245736" cy="811434"/>
          </a:xfrm>
          <a:prstGeom prst="rect">
            <a:avLst/>
          </a:prstGeom>
          <a:noFill/>
          <a:ln>
            <a:noFill/>
          </a:ln>
        </p:spPr>
      </p:pic>
    </p:spTree>
  </p:cSld>
  <p:clrMapOvr>
    <a:masterClrMapping/>
  </p:clrMapOvr>
  <mc:AlternateContent>
    <mc:Choice Requires="p14">
      <p:transition spd="slow" p14:dur="20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1000"/>
                                        <p:tgtEl>
                                          <p:spTgt spid="12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4"/>
          <p:cNvSpPr txBox="1"/>
          <p:nvPr>
            <p:ph type="title"/>
          </p:nvPr>
        </p:nvSpPr>
        <p:spPr>
          <a:xfrm>
            <a:off x="375767" y="564836"/>
            <a:ext cx="11395800" cy="7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Marcellus"/>
              <a:buNone/>
            </a:pPr>
            <a:r>
              <a:rPr lang="en-US" sz="6000">
                <a:solidFill>
                  <a:srgbClr val="C00000"/>
                </a:solidFill>
                <a:latin typeface="Marcellus"/>
                <a:ea typeface="Marcellus"/>
                <a:cs typeface="Marcellus"/>
                <a:sym typeface="Marcellus"/>
              </a:rPr>
              <a:t>Conflict Serializability</a:t>
            </a:r>
            <a:endParaRPr sz="6000"/>
          </a:p>
        </p:txBody>
      </p:sp>
      <p:pic>
        <p:nvPicPr>
          <p:cNvPr id="130" name="Google Shape;130;p4"/>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31" name="Google Shape;131;p4"/>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32" name="Google Shape;132;p4"/>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33" name="Google Shape;133;p4"/>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
        <p:nvSpPr>
          <p:cNvPr id="134" name="Google Shape;134;p4"/>
          <p:cNvSpPr txBox="1"/>
          <p:nvPr/>
        </p:nvSpPr>
        <p:spPr>
          <a:xfrm>
            <a:off x="674350" y="1793663"/>
            <a:ext cx="10519800" cy="3140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Conflict serializability is a specific type of serializability that focuses on the conflicts between operations in concurrent transactions.</a:t>
            </a:r>
            <a:endParaRPr sz="2400">
              <a:solidFill>
                <a:srgbClr val="1E1F2A"/>
              </a:solidFill>
              <a:latin typeface="Marcellus"/>
              <a:ea typeface="Marcellus"/>
              <a:cs typeface="Marcellus"/>
              <a:sym typeface="Marcellus"/>
            </a:endParaRPr>
          </a:p>
          <a:p>
            <a:pPr indent="0" lvl="0" marL="457200" rtl="0" algn="just">
              <a:spcBef>
                <a:spcPts val="0"/>
              </a:spcBef>
              <a:spcAft>
                <a:spcPts val="0"/>
              </a:spcAft>
              <a:buNone/>
            </a:pPr>
            <a:r>
              <a:t/>
            </a:r>
            <a:endParaRPr sz="2400">
              <a:solidFill>
                <a:srgbClr val="1E1F2A"/>
              </a:solidFill>
              <a:latin typeface="Marcellus"/>
              <a:ea typeface="Marcellus"/>
              <a:cs typeface="Marcellus"/>
              <a:sym typeface="Marcellus"/>
            </a:endParaRPr>
          </a:p>
          <a:p>
            <a:pPr indent="-381000" lvl="0" marL="457200" rtl="0" algn="just">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Conflicting operations are those that access or modify the same data item and have a potential to create interference or inconsistency.</a:t>
            </a:r>
            <a:endParaRPr sz="2400">
              <a:solidFill>
                <a:srgbClr val="1E1F2A"/>
              </a:solidFill>
              <a:latin typeface="Marcellus"/>
              <a:ea typeface="Marcellus"/>
              <a:cs typeface="Marcellus"/>
              <a:sym typeface="Marcellus"/>
            </a:endParaRPr>
          </a:p>
          <a:p>
            <a:pPr indent="0" lvl="0" marL="457200" rtl="0" algn="just">
              <a:spcBef>
                <a:spcPts val="0"/>
              </a:spcBef>
              <a:spcAft>
                <a:spcPts val="0"/>
              </a:spcAft>
              <a:buNone/>
            </a:pPr>
            <a:r>
              <a:t/>
            </a:r>
            <a:endParaRPr sz="2400">
              <a:solidFill>
                <a:srgbClr val="1E1F2A"/>
              </a:solidFill>
              <a:latin typeface="Marcellus"/>
              <a:ea typeface="Marcellus"/>
              <a:cs typeface="Marcellus"/>
              <a:sym typeface="Marcellus"/>
            </a:endParaRPr>
          </a:p>
          <a:p>
            <a:pPr indent="-381000" lvl="0" marL="457200" rtl="0" algn="just">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By analyzing the conflicts between operations, we can determine if a schedule is conflict serializable.</a:t>
            </a:r>
            <a:endParaRPr sz="2400">
              <a:solidFill>
                <a:srgbClr val="1E1F2A"/>
              </a:solidFill>
              <a:latin typeface="Marcellus"/>
              <a:ea typeface="Marcellus"/>
              <a:cs typeface="Marcellus"/>
              <a:sym typeface="Marcellus"/>
            </a:endParaRPr>
          </a:p>
        </p:txBody>
      </p:sp>
    </p:spTree>
  </p:cSld>
  <p:clrMapOvr>
    <a:masterClrMapping/>
  </p:clrMapOvr>
  <mc:AlternateContent>
    <mc:Choice Requires="p14">
      <p:transition spd="slow" p14:dur="20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7"/>
          <p:cNvSpPr txBox="1"/>
          <p:nvPr>
            <p:ph type="title"/>
          </p:nvPr>
        </p:nvSpPr>
        <p:spPr>
          <a:xfrm>
            <a:off x="3164759" y="114434"/>
            <a:ext cx="7231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Marcellus"/>
              <a:buNone/>
            </a:pPr>
            <a:r>
              <a:rPr lang="en-US" sz="6000">
                <a:solidFill>
                  <a:srgbClr val="C00000"/>
                </a:solidFill>
                <a:latin typeface="Marcellus"/>
                <a:ea typeface="Marcellus"/>
                <a:cs typeface="Marcellus"/>
                <a:sym typeface="Marcellus"/>
              </a:rPr>
              <a:t>Precedence Graph</a:t>
            </a:r>
            <a:endParaRPr sz="6000"/>
          </a:p>
        </p:txBody>
      </p:sp>
      <p:pic>
        <p:nvPicPr>
          <p:cNvPr id="140" name="Google Shape;140;p7"/>
          <p:cNvPicPr preferRelativeResize="0"/>
          <p:nvPr/>
        </p:nvPicPr>
        <p:blipFill rotWithShape="1">
          <a:blip r:embed="rId3">
            <a:alphaModFix/>
          </a:blip>
          <a:srcRect b="0" l="0" r="0" t="0"/>
          <a:stretch/>
        </p:blipFill>
        <p:spPr>
          <a:xfrm rot="5400000">
            <a:off x="5898061" y="592201"/>
            <a:ext cx="351209" cy="12236665"/>
          </a:xfrm>
          <a:prstGeom prst="rect">
            <a:avLst/>
          </a:prstGeom>
          <a:noFill/>
          <a:ln>
            <a:noFill/>
          </a:ln>
        </p:spPr>
      </p:pic>
      <p:pic>
        <p:nvPicPr>
          <p:cNvPr id="141" name="Google Shape;141;p7"/>
          <p:cNvPicPr preferRelativeResize="0"/>
          <p:nvPr/>
        </p:nvPicPr>
        <p:blipFill rotWithShape="1">
          <a:blip r:embed="rId4">
            <a:alphaModFix/>
          </a:blip>
          <a:srcRect b="0" l="0" r="0" t="0"/>
          <a:stretch/>
        </p:blipFill>
        <p:spPr>
          <a:xfrm rot="5400000">
            <a:off x="7421727" y="1757379"/>
            <a:ext cx="207493" cy="9333048"/>
          </a:xfrm>
          <a:prstGeom prst="rect">
            <a:avLst/>
          </a:prstGeom>
          <a:noFill/>
          <a:ln>
            <a:noFill/>
          </a:ln>
        </p:spPr>
      </p:pic>
      <p:pic>
        <p:nvPicPr>
          <p:cNvPr descr="A close up of a sign&#10;&#10;Description automatically generated" id="142" name="Google Shape;142;p7"/>
          <p:cNvPicPr preferRelativeResize="0"/>
          <p:nvPr>
            <p:ph idx="1" type="body"/>
          </p:nvPr>
        </p:nvPicPr>
        <p:blipFill rotWithShape="1">
          <a:blip r:embed="rId5">
            <a:alphaModFix/>
          </a:blip>
          <a:srcRect b="0" l="0" r="0" t="0"/>
          <a:stretch/>
        </p:blipFill>
        <p:spPr>
          <a:xfrm>
            <a:off x="11034962" y="203956"/>
            <a:ext cx="968400" cy="721800"/>
          </a:xfrm>
          <a:prstGeom prst="rect">
            <a:avLst/>
          </a:prstGeom>
          <a:noFill/>
          <a:ln>
            <a:noFill/>
          </a:ln>
        </p:spPr>
      </p:pic>
      <p:sp>
        <p:nvSpPr>
          <p:cNvPr id="143" name="Google Shape;143;p7"/>
          <p:cNvSpPr txBox="1"/>
          <p:nvPr/>
        </p:nvSpPr>
        <p:spPr>
          <a:xfrm>
            <a:off x="310025" y="1440125"/>
            <a:ext cx="7231500" cy="4675500"/>
          </a:xfrm>
          <a:prstGeom prst="rect">
            <a:avLst/>
          </a:prstGeom>
          <a:noFill/>
          <a:ln>
            <a:noFill/>
          </a:ln>
        </p:spPr>
        <p:txBody>
          <a:bodyPr anchorCtr="0" anchor="t" bIns="45700" lIns="91425" spcFirstLastPara="1" rIns="91425" wrap="square" tIns="45700">
            <a:noAutofit/>
          </a:bodyPr>
          <a:lstStyle/>
          <a:p>
            <a:pPr indent="-382270" lvl="0" marL="457200" rtl="0" algn="just">
              <a:lnSpc>
                <a:spcPct val="105000"/>
              </a:lnSpc>
              <a:spcBef>
                <a:spcPts val="0"/>
              </a:spcBef>
              <a:spcAft>
                <a:spcPts val="0"/>
              </a:spcAft>
              <a:buClr>
                <a:srgbClr val="1E1F2A"/>
              </a:buClr>
              <a:buSzPts val="2420"/>
              <a:buFont typeface="Marcellus"/>
              <a:buChar char="●"/>
            </a:pPr>
            <a:r>
              <a:rPr lang="en-US" sz="2420">
                <a:solidFill>
                  <a:srgbClr val="1E1F2A"/>
                </a:solidFill>
                <a:latin typeface="Marcellus"/>
                <a:ea typeface="Marcellus"/>
                <a:cs typeface="Marcellus"/>
                <a:sym typeface="Marcellus"/>
              </a:rPr>
              <a:t>A precedence graph is a graphical representation used to determine conflict serializability in a schedule of transactions. </a:t>
            </a:r>
            <a:endParaRPr sz="2420">
              <a:solidFill>
                <a:srgbClr val="1E1F2A"/>
              </a:solidFill>
              <a:latin typeface="Marcellus"/>
              <a:ea typeface="Marcellus"/>
              <a:cs typeface="Marcellus"/>
              <a:sym typeface="Marcellus"/>
            </a:endParaRPr>
          </a:p>
          <a:p>
            <a:pPr indent="0" lvl="0" marL="457200" rtl="0" algn="just">
              <a:lnSpc>
                <a:spcPct val="105000"/>
              </a:lnSpc>
              <a:spcBef>
                <a:spcPts val="0"/>
              </a:spcBef>
              <a:spcAft>
                <a:spcPts val="0"/>
              </a:spcAft>
              <a:buNone/>
            </a:pPr>
            <a:r>
              <a:t/>
            </a:r>
            <a:endParaRPr sz="2420">
              <a:solidFill>
                <a:srgbClr val="1E1F2A"/>
              </a:solidFill>
              <a:latin typeface="Marcellus"/>
              <a:ea typeface="Marcellus"/>
              <a:cs typeface="Marcellus"/>
              <a:sym typeface="Marcellus"/>
            </a:endParaRPr>
          </a:p>
          <a:p>
            <a:pPr indent="-382270" lvl="0" marL="457200" rtl="0" algn="just">
              <a:lnSpc>
                <a:spcPct val="105000"/>
              </a:lnSpc>
              <a:spcBef>
                <a:spcPts val="0"/>
              </a:spcBef>
              <a:spcAft>
                <a:spcPts val="0"/>
              </a:spcAft>
              <a:buClr>
                <a:srgbClr val="1E1F2A"/>
              </a:buClr>
              <a:buSzPts val="2420"/>
              <a:buFont typeface="Marcellus"/>
              <a:buChar char="●"/>
            </a:pPr>
            <a:r>
              <a:rPr lang="en-US" sz="2420">
                <a:solidFill>
                  <a:srgbClr val="1E1F2A"/>
                </a:solidFill>
                <a:latin typeface="Marcellus"/>
                <a:ea typeface="Marcellus"/>
                <a:cs typeface="Marcellus"/>
                <a:sym typeface="Marcellus"/>
              </a:rPr>
              <a:t>It focuses on the order of conflicting operations rather than the conflicts themselves.</a:t>
            </a:r>
            <a:endParaRPr sz="2420">
              <a:solidFill>
                <a:srgbClr val="1E1F2A"/>
              </a:solidFill>
              <a:latin typeface="Marcellus"/>
              <a:ea typeface="Marcellus"/>
              <a:cs typeface="Marcellus"/>
              <a:sym typeface="Marcellus"/>
            </a:endParaRPr>
          </a:p>
          <a:p>
            <a:pPr indent="0" lvl="0" marL="457200" rtl="0" algn="just">
              <a:lnSpc>
                <a:spcPct val="105000"/>
              </a:lnSpc>
              <a:spcBef>
                <a:spcPts val="0"/>
              </a:spcBef>
              <a:spcAft>
                <a:spcPts val="0"/>
              </a:spcAft>
              <a:buNone/>
            </a:pPr>
            <a:r>
              <a:t/>
            </a:r>
            <a:endParaRPr sz="2420">
              <a:solidFill>
                <a:srgbClr val="1E1F2A"/>
              </a:solidFill>
              <a:latin typeface="Marcellus"/>
              <a:ea typeface="Marcellus"/>
              <a:cs typeface="Marcellus"/>
              <a:sym typeface="Marcellus"/>
            </a:endParaRPr>
          </a:p>
          <a:p>
            <a:pPr indent="-382270" lvl="0" marL="457200" rtl="0" algn="just">
              <a:lnSpc>
                <a:spcPct val="105000"/>
              </a:lnSpc>
              <a:spcBef>
                <a:spcPts val="0"/>
              </a:spcBef>
              <a:spcAft>
                <a:spcPts val="0"/>
              </a:spcAft>
              <a:buClr>
                <a:srgbClr val="1E1F2A"/>
              </a:buClr>
              <a:buSzPts val="2420"/>
              <a:buFont typeface="Marcellus"/>
              <a:buChar char="●"/>
            </a:pPr>
            <a:r>
              <a:rPr lang="en-US" sz="2420">
                <a:solidFill>
                  <a:srgbClr val="1E1F2A"/>
                </a:solidFill>
                <a:latin typeface="Marcellus"/>
                <a:ea typeface="Marcellus"/>
                <a:cs typeface="Marcellus"/>
                <a:sym typeface="Marcellus"/>
              </a:rPr>
              <a:t>In a precedence graph, nodes represent transactions or operations and directed edges represent the order of execution between conflicting operations.</a:t>
            </a:r>
            <a:endParaRPr sz="2420">
              <a:solidFill>
                <a:srgbClr val="1E1F2A"/>
              </a:solidFill>
              <a:latin typeface="Marcellus"/>
              <a:ea typeface="Marcellus"/>
              <a:cs typeface="Marcellus"/>
              <a:sym typeface="Marcellus"/>
            </a:endParaRPr>
          </a:p>
          <a:p>
            <a:pPr indent="0" lvl="0" marL="457200" rtl="0" algn="just">
              <a:lnSpc>
                <a:spcPct val="105000"/>
              </a:lnSpc>
              <a:spcBef>
                <a:spcPts val="0"/>
              </a:spcBef>
              <a:spcAft>
                <a:spcPts val="0"/>
              </a:spcAft>
              <a:buNone/>
            </a:pPr>
            <a:r>
              <a:t/>
            </a:r>
            <a:endParaRPr sz="2420">
              <a:solidFill>
                <a:srgbClr val="1E1F2A"/>
              </a:solidFill>
              <a:latin typeface="Marcellus"/>
              <a:ea typeface="Marcellus"/>
              <a:cs typeface="Marcellus"/>
              <a:sym typeface="Marcellus"/>
            </a:endParaRPr>
          </a:p>
        </p:txBody>
      </p:sp>
      <p:pic>
        <p:nvPicPr>
          <p:cNvPr descr="A picture containing drawing&#10;&#10;Description automatically generated" id="144" name="Google Shape;144;p7"/>
          <p:cNvPicPr preferRelativeResize="0"/>
          <p:nvPr/>
        </p:nvPicPr>
        <p:blipFill rotWithShape="1">
          <a:blip r:embed="rId6">
            <a:alphaModFix/>
          </a:blip>
          <a:srcRect b="0" l="0" r="0" t="0"/>
          <a:stretch/>
        </p:blipFill>
        <p:spPr>
          <a:xfrm>
            <a:off x="105727" y="114434"/>
            <a:ext cx="3245736" cy="811434"/>
          </a:xfrm>
          <a:prstGeom prst="rect">
            <a:avLst/>
          </a:prstGeom>
          <a:noFill/>
          <a:ln>
            <a:noFill/>
          </a:ln>
        </p:spPr>
      </p:pic>
      <p:sp>
        <p:nvSpPr>
          <p:cNvPr descr="blob:https://web.whatsapp.com/4d4ceee0-ae6e-4eba-9bec-61511564926f" id="145" name="Google Shape;145;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6" name="Google Shape;146;p7"/>
          <p:cNvPicPr preferRelativeResize="0"/>
          <p:nvPr/>
        </p:nvPicPr>
        <p:blipFill>
          <a:blip r:embed="rId7">
            <a:alphaModFix/>
          </a:blip>
          <a:stretch>
            <a:fillRect/>
          </a:stretch>
        </p:blipFill>
        <p:spPr>
          <a:xfrm>
            <a:off x="7824890" y="1344937"/>
            <a:ext cx="3940334" cy="4770800"/>
          </a:xfrm>
          <a:prstGeom prst="rect">
            <a:avLst/>
          </a:prstGeom>
          <a:noFill/>
          <a:ln cap="flat" cmpd="sng" w="19050">
            <a:solidFill>
              <a:schemeClr val="dk2"/>
            </a:solidFill>
            <a:prstDash val="solid"/>
            <a:round/>
            <a:headEnd len="sm" w="sm" type="none"/>
            <a:tailEnd len="sm" w="sm" type="none"/>
          </a:ln>
        </p:spPr>
      </p:pic>
    </p:spTree>
  </p:cSld>
  <p:clrMapOvr>
    <a:masterClrMapping/>
  </p:clrMapOvr>
  <mc:AlternateContent>
    <mc:Choice Requires="p14">
      <p:transition spd="slow" p14:dur="20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0"/>
          </a:blip>
          <a:stretch>
            <a:fillRect/>
          </a:stretch>
        </a:blipFill>
      </p:bgPr>
    </p:bg>
    <p:spTree>
      <p:nvGrpSpPr>
        <p:cNvPr id="150" name="Shape 150"/>
        <p:cNvGrpSpPr/>
        <p:nvPr/>
      </p:nvGrpSpPr>
      <p:grpSpPr>
        <a:xfrm>
          <a:off x="0" y="0"/>
          <a:ext cx="0" cy="0"/>
          <a:chOff x="0" y="0"/>
          <a:chExt cx="0" cy="0"/>
        </a:xfrm>
      </p:grpSpPr>
      <p:sp>
        <p:nvSpPr>
          <p:cNvPr id="151" name="Google Shape;151;g29463d094ea_0_61"/>
          <p:cNvSpPr txBox="1"/>
          <p:nvPr>
            <p:ph type="title"/>
          </p:nvPr>
        </p:nvSpPr>
        <p:spPr>
          <a:xfrm>
            <a:off x="3097025" y="269775"/>
            <a:ext cx="7753500" cy="143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4000"/>
              <a:buFont typeface="Marcellus"/>
              <a:buNone/>
            </a:pPr>
            <a:r>
              <a:rPr lang="en-US" sz="4000">
                <a:solidFill>
                  <a:srgbClr val="C00000"/>
                </a:solidFill>
                <a:latin typeface="Marcellus"/>
                <a:ea typeface="Marcellus"/>
                <a:cs typeface="Marcellus"/>
                <a:sym typeface="Marcellus"/>
              </a:rPr>
              <a:t>Testing for Conflict Serializability (Using precedence graphs)</a:t>
            </a:r>
            <a:endParaRPr sz="4000"/>
          </a:p>
        </p:txBody>
      </p:sp>
      <p:pic>
        <p:nvPicPr>
          <p:cNvPr id="152" name="Google Shape;152;g29463d094ea_0_61"/>
          <p:cNvPicPr preferRelativeResize="0"/>
          <p:nvPr/>
        </p:nvPicPr>
        <p:blipFill rotWithShape="1">
          <a:blip r:embed="rId4">
            <a:alphaModFix/>
          </a:blip>
          <a:srcRect b="0" l="0" r="0" t="0"/>
          <a:stretch/>
        </p:blipFill>
        <p:spPr>
          <a:xfrm rot="5400000">
            <a:off x="5898060" y="592200"/>
            <a:ext cx="351209" cy="12236666"/>
          </a:xfrm>
          <a:prstGeom prst="rect">
            <a:avLst/>
          </a:prstGeom>
          <a:noFill/>
          <a:ln>
            <a:noFill/>
          </a:ln>
        </p:spPr>
      </p:pic>
      <p:pic>
        <p:nvPicPr>
          <p:cNvPr id="153" name="Google Shape;153;g29463d094ea_0_61"/>
          <p:cNvPicPr preferRelativeResize="0"/>
          <p:nvPr/>
        </p:nvPicPr>
        <p:blipFill rotWithShape="1">
          <a:blip r:embed="rId5">
            <a:alphaModFix/>
          </a:blip>
          <a:srcRect b="0" l="0" r="0" t="0"/>
          <a:stretch/>
        </p:blipFill>
        <p:spPr>
          <a:xfrm rot="5400000">
            <a:off x="7421728" y="1757380"/>
            <a:ext cx="207493" cy="9333047"/>
          </a:xfrm>
          <a:prstGeom prst="rect">
            <a:avLst/>
          </a:prstGeom>
          <a:noFill/>
          <a:ln>
            <a:noFill/>
          </a:ln>
        </p:spPr>
      </p:pic>
      <p:pic>
        <p:nvPicPr>
          <p:cNvPr descr="A close up of a sign&#10;&#10;Description automatically generated" id="154" name="Google Shape;154;g29463d094ea_0_61"/>
          <p:cNvPicPr preferRelativeResize="0"/>
          <p:nvPr>
            <p:ph idx="1" type="body"/>
          </p:nvPr>
        </p:nvPicPr>
        <p:blipFill rotWithShape="1">
          <a:blip r:embed="rId6">
            <a:alphaModFix/>
          </a:blip>
          <a:srcRect b="0" l="0" r="0" t="0"/>
          <a:stretch/>
        </p:blipFill>
        <p:spPr>
          <a:xfrm>
            <a:off x="11079862" y="269768"/>
            <a:ext cx="968400" cy="721800"/>
          </a:xfrm>
          <a:prstGeom prst="rect">
            <a:avLst/>
          </a:prstGeom>
          <a:noFill/>
          <a:ln>
            <a:noFill/>
          </a:ln>
        </p:spPr>
      </p:pic>
      <p:pic>
        <p:nvPicPr>
          <p:cNvPr descr="A picture containing drawing&#10;&#10;Description automatically generated" id="155" name="Google Shape;155;g29463d094ea_0_61"/>
          <p:cNvPicPr preferRelativeResize="0"/>
          <p:nvPr/>
        </p:nvPicPr>
        <p:blipFill rotWithShape="1">
          <a:blip r:embed="rId7">
            <a:alphaModFix/>
          </a:blip>
          <a:srcRect b="0" l="0" r="0" t="0"/>
          <a:stretch/>
        </p:blipFill>
        <p:spPr>
          <a:xfrm>
            <a:off x="2" y="224959"/>
            <a:ext cx="3245735" cy="811434"/>
          </a:xfrm>
          <a:prstGeom prst="rect">
            <a:avLst/>
          </a:prstGeom>
          <a:noFill/>
          <a:ln>
            <a:noFill/>
          </a:ln>
        </p:spPr>
      </p:pic>
      <p:sp>
        <p:nvSpPr>
          <p:cNvPr id="156" name="Google Shape;156;g29463d094ea_0_61"/>
          <p:cNvSpPr txBox="1"/>
          <p:nvPr/>
        </p:nvSpPr>
        <p:spPr>
          <a:xfrm>
            <a:off x="144425" y="1722800"/>
            <a:ext cx="11608800" cy="4080900"/>
          </a:xfrm>
          <a:prstGeom prst="rect">
            <a:avLst/>
          </a:prstGeom>
          <a:solidFill>
            <a:schemeClr val="lt1"/>
          </a:solid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For each transaction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participating in schedule S, create a node labeled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in the precedence graph.</a:t>
            </a:r>
            <a:endParaRPr sz="2400">
              <a:solidFill>
                <a:srgbClr val="1E1F2A"/>
              </a:solidFill>
              <a:latin typeface="Marcellus"/>
              <a:ea typeface="Marcellus"/>
              <a:cs typeface="Marcellus"/>
              <a:sym typeface="Marcellus"/>
            </a:endParaRPr>
          </a:p>
          <a:p>
            <a:pPr indent="-381000" lvl="0" marL="457200" rtl="0" algn="just">
              <a:lnSpc>
                <a:spcPct val="115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For each case in S where T</a:t>
            </a:r>
            <a:r>
              <a:rPr baseline="-25000" lang="en-US" sz="2400">
                <a:solidFill>
                  <a:srgbClr val="1E1F2A"/>
                </a:solidFill>
                <a:latin typeface="Marcellus"/>
                <a:ea typeface="Marcellus"/>
                <a:cs typeface="Marcellus"/>
                <a:sym typeface="Marcellus"/>
              </a:rPr>
              <a:t>j</a:t>
            </a:r>
            <a:r>
              <a:rPr lang="en-US" sz="2400">
                <a:solidFill>
                  <a:srgbClr val="1E1F2A"/>
                </a:solidFill>
                <a:latin typeface="Marcellus"/>
                <a:ea typeface="Marcellus"/>
                <a:cs typeface="Marcellus"/>
                <a:sym typeface="Marcellus"/>
              </a:rPr>
              <a:t> executes a read_item(X) after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executes a write_item(X), create an edge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 T</a:t>
            </a:r>
            <a:r>
              <a:rPr baseline="-25000" lang="en-US" sz="2400">
                <a:solidFill>
                  <a:srgbClr val="1E1F2A"/>
                </a:solidFill>
                <a:latin typeface="Marcellus"/>
                <a:ea typeface="Marcellus"/>
                <a:cs typeface="Marcellus"/>
                <a:sym typeface="Marcellus"/>
              </a:rPr>
              <a:t>j</a:t>
            </a:r>
            <a:r>
              <a:rPr lang="en-US" sz="2400">
                <a:solidFill>
                  <a:srgbClr val="1E1F2A"/>
                </a:solidFill>
                <a:latin typeface="Marcellus"/>
                <a:ea typeface="Marcellus"/>
                <a:cs typeface="Marcellus"/>
                <a:sym typeface="Marcellus"/>
              </a:rPr>
              <a:t>) in the precedence graph.</a:t>
            </a:r>
            <a:endParaRPr sz="2400">
              <a:solidFill>
                <a:srgbClr val="1E1F2A"/>
              </a:solidFill>
              <a:latin typeface="Marcellus"/>
              <a:ea typeface="Marcellus"/>
              <a:cs typeface="Marcellus"/>
              <a:sym typeface="Marcellus"/>
            </a:endParaRPr>
          </a:p>
          <a:p>
            <a:pPr indent="-381000" lvl="0" marL="457200" rtl="0" algn="just">
              <a:lnSpc>
                <a:spcPct val="115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For each case in S where T</a:t>
            </a:r>
            <a:r>
              <a:rPr baseline="-25000" lang="en-US" sz="2400">
                <a:solidFill>
                  <a:srgbClr val="1E1F2A"/>
                </a:solidFill>
                <a:latin typeface="Marcellus"/>
                <a:ea typeface="Marcellus"/>
                <a:cs typeface="Marcellus"/>
                <a:sym typeface="Marcellus"/>
              </a:rPr>
              <a:t>j</a:t>
            </a:r>
            <a:r>
              <a:rPr lang="en-US" sz="2400">
                <a:solidFill>
                  <a:srgbClr val="1E1F2A"/>
                </a:solidFill>
                <a:latin typeface="Marcellus"/>
                <a:ea typeface="Marcellus"/>
                <a:cs typeface="Marcellus"/>
                <a:sym typeface="Marcellus"/>
              </a:rPr>
              <a:t> executes a write_item(X) after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executes a read_item(X) , create an edge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 T</a:t>
            </a:r>
            <a:r>
              <a:rPr baseline="-25000" lang="en-US" sz="2400">
                <a:solidFill>
                  <a:srgbClr val="1E1F2A"/>
                </a:solidFill>
                <a:latin typeface="Marcellus"/>
                <a:ea typeface="Marcellus"/>
                <a:cs typeface="Marcellus"/>
                <a:sym typeface="Marcellus"/>
              </a:rPr>
              <a:t>j</a:t>
            </a:r>
            <a:r>
              <a:rPr lang="en-US" sz="2400">
                <a:solidFill>
                  <a:srgbClr val="1E1F2A"/>
                </a:solidFill>
                <a:latin typeface="Marcellus"/>
                <a:ea typeface="Marcellus"/>
                <a:cs typeface="Marcellus"/>
                <a:sym typeface="Marcellus"/>
              </a:rPr>
              <a:t>) in the precedence graph.</a:t>
            </a:r>
            <a:endParaRPr sz="2400">
              <a:solidFill>
                <a:srgbClr val="1E1F2A"/>
              </a:solidFill>
              <a:latin typeface="Marcellus"/>
              <a:ea typeface="Marcellus"/>
              <a:cs typeface="Marcellus"/>
              <a:sym typeface="Marcellus"/>
            </a:endParaRPr>
          </a:p>
          <a:p>
            <a:pPr indent="-381000" lvl="0" marL="457200" rtl="0" algn="just">
              <a:lnSpc>
                <a:spcPct val="115000"/>
              </a:lnSpc>
              <a:spcBef>
                <a:spcPts val="0"/>
              </a:spcBef>
              <a:spcAft>
                <a:spcPts val="0"/>
              </a:spcAft>
              <a:buClr>
                <a:srgbClr val="1E1F2A"/>
              </a:buClr>
              <a:buSzPts val="2400"/>
              <a:buFont typeface="Marcellus"/>
              <a:buChar char="●"/>
            </a:pPr>
            <a:r>
              <a:rPr lang="en-US" sz="2400">
                <a:solidFill>
                  <a:srgbClr val="1E1F2A"/>
                </a:solidFill>
                <a:latin typeface="Marcellus"/>
                <a:ea typeface="Marcellus"/>
                <a:cs typeface="Marcellus"/>
                <a:sym typeface="Marcellus"/>
              </a:rPr>
              <a:t>For each case in S where T</a:t>
            </a:r>
            <a:r>
              <a:rPr baseline="-25000" lang="en-US" sz="2400">
                <a:solidFill>
                  <a:srgbClr val="1E1F2A"/>
                </a:solidFill>
                <a:latin typeface="Marcellus"/>
                <a:ea typeface="Marcellus"/>
                <a:cs typeface="Marcellus"/>
                <a:sym typeface="Marcellus"/>
              </a:rPr>
              <a:t>j</a:t>
            </a:r>
            <a:r>
              <a:rPr lang="en-US" sz="2400">
                <a:solidFill>
                  <a:srgbClr val="1E1F2A"/>
                </a:solidFill>
                <a:latin typeface="Marcellus"/>
                <a:ea typeface="Marcellus"/>
                <a:cs typeface="Marcellus"/>
                <a:sym typeface="Marcellus"/>
              </a:rPr>
              <a:t> executes a write_item(X) after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executes a write_item(X), create an edge (T</a:t>
            </a:r>
            <a:r>
              <a:rPr baseline="-25000" lang="en-US" sz="2400">
                <a:solidFill>
                  <a:srgbClr val="1E1F2A"/>
                </a:solidFill>
                <a:latin typeface="Marcellus"/>
                <a:ea typeface="Marcellus"/>
                <a:cs typeface="Marcellus"/>
                <a:sym typeface="Marcellus"/>
              </a:rPr>
              <a:t>i</a:t>
            </a:r>
            <a:r>
              <a:rPr lang="en-US" sz="2400">
                <a:solidFill>
                  <a:srgbClr val="1E1F2A"/>
                </a:solidFill>
                <a:latin typeface="Marcellus"/>
                <a:ea typeface="Marcellus"/>
                <a:cs typeface="Marcellus"/>
                <a:sym typeface="Marcellus"/>
              </a:rPr>
              <a:t> → T</a:t>
            </a:r>
            <a:r>
              <a:rPr baseline="-25000" lang="en-US" sz="2400">
                <a:solidFill>
                  <a:srgbClr val="1E1F2A"/>
                </a:solidFill>
                <a:latin typeface="Marcellus"/>
                <a:ea typeface="Marcellus"/>
                <a:cs typeface="Marcellus"/>
                <a:sym typeface="Marcellus"/>
              </a:rPr>
              <a:t>j</a:t>
            </a:r>
            <a:r>
              <a:rPr lang="en-US" sz="2400">
                <a:solidFill>
                  <a:srgbClr val="1E1F2A"/>
                </a:solidFill>
                <a:latin typeface="Marcellus"/>
                <a:ea typeface="Marcellus"/>
                <a:cs typeface="Marcellus"/>
                <a:sym typeface="Marcellus"/>
              </a:rPr>
              <a:t>) in the precedence graph.</a:t>
            </a:r>
            <a:endParaRPr i="1" sz="2400">
              <a:solidFill>
                <a:srgbClr val="1E1F2A"/>
              </a:solidFill>
              <a:latin typeface="Marcellus"/>
              <a:ea typeface="Marcellus"/>
              <a:cs typeface="Marcellus"/>
              <a:sym typeface="Marcellus"/>
            </a:endParaRPr>
          </a:p>
          <a:p>
            <a:pPr indent="0" lvl="0" marL="457200" rtl="0" algn="just">
              <a:lnSpc>
                <a:spcPct val="115000"/>
              </a:lnSpc>
              <a:spcBef>
                <a:spcPts val="1000"/>
              </a:spcBef>
              <a:spcAft>
                <a:spcPts val="0"/>
              </a:spcAft>
              <a:buNone/>
            </a:pPr>
            <a:r>
              <a:rPr b="1" i="1" lang="en-US" sz="2400">
                <a:solidFill>
                  <a:srgbClr val="1E1F2A"/>
                </a:solidFill>
                <a:latin typeface="Marcellus"/>
                <a:ea typeface="Marcellus"/>
                <a:cs typeface="Marcellus"/>
                <a:sym typeface="Marcellus"/>
              </a:rPr>
              <a:t>The schedule S is serializable if and only if the precedence graph has no cycles.</a:t>
            </a:r>
            <a:endParaRPr b="1" i="1" sz="2400">
              <a:solidFill>
                <a:srgbClr val="1E1F2A"/>
              </a:solidFill>
              <a:latin typeface="Marcellus"/>
              <a:ea typeface="Marcellus"/>
              <a:cs typeface="Marcellus"/>
              <a:sym typeface="Marcellu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0"/>
          </a:blip>
          <a:stretch>
            <a:fillRect/>
          </a:stretch>
        </a:blipFill>
      </p:bgPr>
    </p:bg>
    <p:spTree>
      <p:nvGrpSpPr>
        <p:cNvPr id="160" name="Shape 160"/>
        <p:cNvGrpSpPr/>
        <p:nvPr/>
      </p:nvGrpSpPr>
      <p:grpSpPr>
        <a:xfrm>
          <a:off x="0" y="0"/>
          <a:ext cx="0" cy="0"/>
          <a:chOff x="0" y="0"/>
          <a:chExt cx="0" cy="0"/>
        </a:xfrm>
      </p:grpSpPr>
      <p:sp>
        <p:nvSpPr>
          <p:cNvPr id="161" name="Google Shape;161;g29469f71cb5_0_10"/>
          <p:cNvSpPr txBox="1"/>
          <p:nvPr>
            <p:ph type="title"/>
          </p:nvPr>
        </p:nvSpPr>
        <p:spPr>
          <a:xfrm>
            <a:off x="3097025" y="269775"/>
            <a:ext cx="7753500" cy="143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4000"/>
              <a:buFont typeface="Marcellus"/>
              <a:buNone/>
            </a:pPr>
            <a:r>
              <a:rPr lang="en-US" sz="4000">
                <a:solidFill>
                  <a:srgbClr val="C00000"/>
                </a:solidFill>
                <a:latin typeface="Marcellus"/>
                <a:ea typeface="Marcellus"/>
                <a:cs typeface="Marcellus"/>
                <a:sym typeface="Marcellus"/>
              </a:rPr>
              <a:t>Testing for Conflict Serializability (Using precedence graphs)</a:t>
            </a:r>
            <a:endParaRPr sz="4000"/>
          </a:p>
        </p:txBody>
      </p:sp>
      <p:pic>
        <p:nvPicPr>
          <p:cNvPr id="162" name="Google Shape;162;g29469f71cb5_0_10"/>
          <p:cNvPicPr preferRelativeResize="0"/>
          <p:nvPr/>
        </p:nvPicPr>
        <p:blipFill rotWithShape="1">
          <a:blip r:embed="rId4">
            <a:alphaModFix/>
          </a:blip>
          <a:srcRect b="0" l="0" r="0" t="0"/>
          <a:stretch/>
        </p:blipFill>
        <p:spPr>
          <a:xfrm rot="5400000">
            <a:off x="5898060" y="592200"/>
            <a:ext cx="351209" cy="12236666"/>
          </a:xfrm>
          <a:prstGeom prst="rect">
            <a:avLst/>
          </a:prstGeom>
          <a:noFill/>
          <a:ln>
            <a:noFill/>
          </a:ln>
        </p:spPr>
      </p:pic>
      <p:pic>
        <p:nvPicPr>
          <p:cNvPr id="163" name="Google Shape;163;g29469f71cb5_0_10"/>
          <p:cNvPicPr preferRelativeResize="0"/>
          <p:nvPr/>
        </p:nvPicPr>
        <p:blipFill rotWithShape="1">
          <a:blip r:embed="rId5">
            <a:alphaModFix/>
          </a:blip>
          <a:srcRect b="0" l="0" r="0" t="0"/>
          <a:stretch/>
        </p:blipFill>
        <p:spPr>
          <a:xfrm rot="5400000">
            <a:off x="7421728" y="1757380"/>
            <a:ext cx="207493" cy="9333047"/>
          </a:xfrm>
          <a:prstGeom prst="rect">
            <a:avLst/>
          </a:prstGeom>
          <a:noFill/>
          <a:ln>
            <a:noFill/>
          </a:ln>
        </p:spPr>
      </p:pic>
      <p:pic>
        <p:nvPicPr>
          <p:cNvPr descr="A close up of a sign&#10;&#10;Description automatically generated" id="164" name="Google Shape;164;g29469f71cb5_0_10"/>
          <p:cNvPicPr preferRelativeResize="0"/>
          <p:nvPr>
            <p:ph idx="1" type="body"/>
          </p:nvPr>
        </p:nvPicPr>
        <p:blipFill rotWithShape="1">
          <a:blip r:embed="rId6">
            <a:alphaModFix/>
          </a:blip>
          <a:srcRect b="0" l="0" r="0" t="0"/>
          <a:stretch/>
        </p:blipFill>
        <p:spPr>
          <a:xfrm>
            <a:off x="11079862" y="269768"/>
            <a:ext cx="968400" cy="721800"/>
          </a:xfrm>
          <a:prstGeom prst="rect">
            <a:avLst/>
          </a:prstGeom>
          <a:noFill/>
          <a:ln>
            <a:noFill/>
          </a:ln>
        </p:spPr>
      </p:pic>
      <p:pic>
        <p:nvPicPr>
          <p:cNvPr descr="A picture containing drawing&#10;&#10;Description automatically generated" id="165" name="Google Shape;165;g29469f71cb5_0_10"/>
          <p:cNvPicPr preferRelativeResize="0"/>
          <p:nvPr/>
        </p:nvPicPr>
        <p:blipFill rotWithShape="1">
          <a:blip r:embed="rId7">
            <a:alphaModFix/>
          </a:blip>
          <a:srcRect b="0" l="0" r="0" t="0"/>
          <a:stretch/>
        </p:blipFill>
        <p:spPr>
          <a:xfrm>
            <a:off x="2" y="224959"/>
            <a:ext cx="3245735" cy="811434"/>
          </a:xfrm>
          <a:prstGeom prst="rect">
            <a:avLst/>
          </a:prstGeom>
          <a:noFill/>
          <a:ln>
            <a:noFill/>
          </a:ln>
        </p:spPr>
      </p:pic>
      <p:pic>
        <p:nvPicPr>
          <p:cNvPr id="166" name="Google Shape;166;g29469f71cb5_0_10"/>
          <p:cNvPicPr preferRelativeResize="0"/>
          <p:nvPr/>
        </p:nvPicPr>
        <p:blipFill>
          <a:blip r:embed="rId8">
            <a:alphaModFix/>
          </a:blip>
          <a:stretch>
            <a:fillRect/>
          </a:stretch>
        </p:blipFill>
        <p:spPr>
          <a:xfrm>
            <a:off x="195625" y="1630475"/>
            <a:ext cx="4898225" cy="4496725"/>
          </a:xfrm>
          <a:prstGeom prst="rect">
            <a:avLst/>
          </a:prstGeom>
          <a:noFill/>
          <a:ln cap="flat" cmpd="sng" w="19050">
            <a:solidFill>
              <a:schemeClr val="dk1"/>
            </a:solidFill>
            <a:prstDash val="solid"/>
            <a:round/>
            <a:headEnd len="sm" w="sm" type="none"/>
            <a:tailEnd len="sm" w="sm" type="none"/>
          </a:ln>
        </p:spPr>
      </p:pic>
      <p:pic>
        <p:nvPicPr>
          <p:cNvPr id="167" name="Google Shape;167;g29469f71cb5_0_10"/>
          <p:cNvPicPr preferRelativeResize="0"/>
          <p:nvPr/>
        </p:nvPicPr>
        <p:blipFill>
          <a:blip r:embed="rId9">
            <a:alphaModFix/>
          </a:blip>
          <a:stretch>
            <a:fillRect/>
          </a:stretch>
        </p:blipFill>
        <p:spPr>
          <a:xfrm>
            <a:off x="5332785" y="1792100"/>
            <a:ext cx="6620166" cy="3027603"/>
          </a:xfrm>
          <a:prstGeom prst="rect">
            <a:avLst/>
          </a:prstGeom>
          <a:noFill/>
          <a:ln cap="flat" cmpd="sng" w="19050">
            <a:solidFill>
              <a:schemeClr val="dk1"/>
            </a:solidFill>
            <a:prstDash val="solid"/>
            <a:round/>
            <a:headEnd len="sm" w="sm" type="none"/>
            <a:tailEnd len="sm" w="sm" type="none"/>
          </a:ln>
        </p:spPr>
      </p:pic>
      <p:sp>
        <p:nvSpPr>
          <p:cNvPr id="168" name="Google Shape;168;g29469f71cb5_0_10"/>
          <p:cNvSpPr txBox="1"/>
          <p:nvPr/>
        </p:nvSpPr>
        <p:spPr>
          <a:xfrm>
            <a:off x="5462450" y="4906825"/>
            <a:ext cx="6490500" cy="10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latin typeface="Marcellus"/>
                <a:ea typeface="Marcellus"/>
                <a:cs typeface="Marcellus"/>
                <a:sym typeface="Marcellus"/>
              </a:rPr>
              <a:t>Schedules A, B and D are conflict serializable because their respective precedence graphs are acyclic; whereas schedule C is not </a:t>
            </a:r>
            <a:r>
              <a:rPr i="1" lang="en-US" sz="1800">
                <a:solidFill>
                  <a:schemeClr val="dk1"/>
                </a:solidFill>
                <a:latin typeface="Marcellus"/>
                <a:ea typeface="Marcellus"/>
                <a:cs typeface="Marcellus"/>
                <a:sym typeface="Marcellus"/>
              </a:rPr>
              <a:t>because its respective precedence graph is cyclic.</a:t>
            </a:r>
            <a:endParaRPr i="1" sz="1800">
              <a:latin typeface="Marcellus"/>
              <a:ea typeface="Marcellus"/>
              <a:cs typeface="Marcellus"/>
              <a:sym typeface="Marcellu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000"/>
                                        <p:tgtEl>
                                          <p:spTgt spid="16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g29463d094ea_0_21"/>
          <p:cNvSpPr txBox="1"/>
          <p:nvPr>
            <p:ph type="title"/>
          </p:nvPr>
        </p:nvSpPr>
        <p:spPr>
          <a:xfrm>
            <a:off x="4004251" y="840525"/>
            <a:ext cx="4183500" cy="9234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rgbClr val="C00000"/>
              </a:buClr>
              <a:buSzPts val="3200"/>
              <a:buFont typeface="Marcellus"/>
              <a:buNone/>
            </a:pPr>
            <a:r>
              <a:rPr lang="en-US" sz="6000">
                <a:solidFill>
                  <a:srgbClr val="C00000"/>
                </a:solidFill>
                <a:latin typeface="Marcellus"/>
                <a:ea typeface="Marcellus"/>
                <a:cs typeface="Marcellus"/>
                <a:sym typeface="Marcellus"/>
              </a:rPr>
              <a:t>Advantages</a:t>
            </a:r>
            <a:endParaRPr sz="6000">
              <a:latin typeface="Marcellus"/>
              <a:ea typeface="Marcellus"/>
              <a:cs typeface="Marcellus"/>
              <a:sym typeface="Marcellus"/>
            </a:endParaRPr>
          </a:p>
        </p:txBody>
      </p:sp>
      <p:pic>
        <p:nvPicPr>
          <p:cNvPr id="174" name="Google Shape;174;g29463d094ea_0_21"/>
          <p:cNvPicPr preferRelativeResize="0"/>
          <p:nvPr/>
        </p:nvPicPr>
        <p:blipFill rotWithShape="1">
          <a:blip r:embed="rId3">
            <a:alphaModFix/>
          </a:blip>
          <a:srcRect b="0" l="0" r="0" t="0"/>
          <a:stretch/>
        </p:blipFill>
        <p:spPr>
          <a:xfrm>
            <a:off x="11631285" y="2444"/>
            <a:ext cx="560709" cy="6853129"/>
          </a:xfrm>
          <a:prstGeom prst="rect">
            <a:avLst/>
          </a:prstGeom>
          <a:noFill/>
          <a:ln>
            <a:noFill/>
          </a:ln>
        </p:spPr>
      </p:pic>
      <p:pic>
        <p:nvPicPr>
          <p:cNvPr descr="A close up of a sign&#10;&#10;Description automatically generated" id="175" name="Google Shape;175;g29463d094ea_0_21"/>
          <p:cNvPicPr preferRelativeResize="0"/>
          <p:nvPr>
            <p:ph idx="1" type="body"/>
          </p:nvPr>
        </p:nvPicPr>
        <p:blipFill rotWithShape="1">
          <a:blip r:embed="rId4">
            <a:alphaModFix/>
          </a:blip>
          <a:srcRect b="0" l="0" r="0" t="0"/>
          <a:stretch/>
        </p:blipFill>
        <p:spPr>
          <a:xfrm>
            <a:off x="287832" y="5856109"/>
            <a:ext cx="968400" cy="721800"/>
          </a:xfrm>
          <a:prstGeom prst="rect">
            <a:avLst/>
          </a:prstGeom>
          <a:noFill/>
          <a:ln>
            <a:noFill/>
          </a:ln>
        </p:spPr>
      </p:pic>
      <p:pic>
        <p:nvPicPr>
          <p:cNvPr id="176" name="Google Shape;176;g29463d094ea_0_21"/>
          <p:cNvPicPr preferRelativeResize="0"/>
          <p:nvPr/>
        </p:nvPicPr>
        <p:blipFill rotWithShape="1">
          <a:blip r:embed="rId3">
            <a:alphaModFix/>
          </a:blip>
          <a:srcRect b="0" l="0" r="0" t="0"/>
          <a:stretch/>
        </p:blipFill>
        <p:spPr>
          <a:xfrm rot="5400000">
            <a:off x="10661376" y="-984649"/>
            <a:ext cx="558950" cy="2488799"/>
          </a:xfrm>
          <a:prstGeom prst="rect">
            <a:avLst/>
          </a:prstGeom>
          <a:noFill/>
          <a:ln>
            <a:noFill/>
          </a:ln>
        </p:spPr>
      </p:pic>
      <p:pic>
        <p:nvPicPr>
          <p:cNvPr id="177" name="Google Shape;177;g29463d094ea_0_21"/>
          <p:cNvPicPr preferRelativeResize="0"/>
          <p:nvPr/>
        </p:nvPicPr>
        <p:blipFill rotWithShape="1">
          <a:blip r:embed="rId5">
            <a:alphaModFix/>
          </a:blip>
          <a:srcRect b="0" l="0" r="0" t="0"/>
          <a:stretch/>
        </p:blipFill>
        <p:spPr>
          <a:xfrm>
            <a:off x="9135739" y="-19725"/>
            <a:ext cx="560710" cy="558951"/>
          </a:xfrm>
          <a:prstGeom prst="rect">
            <a:avLst/>
          </a:prstGeom>
          <a:noFill/>
          <a:ln>
            <a:noFill/>
          </a:ln>
        </p:spPr>
      </p:pic>
      <p:pic>
        <p:nvPicPr>
          <p:cNvPr descr="A picture containing drawing&#10;&#10;Description automatically generated" id="178" name="Google Shape;178;g29463d094ea_0_21"/>
          <p:cNvPicPr preferRelativeResize="0"/>
          <p:nvPr/>
        </p:nvPicPr>
        <p:blipFill rotWithShape="1">
          <a:blip r:embed="rId6">
            <a:alphaModFix/>
          </a:blip>
          <a:srcRect b="0" l="0" r="0" t="0"/>
          <a:stretch/>
        </p:blipFill>
        <p:spPr>
          <a:xfrm>
            <a:off x="95620" y="133509"/>
            <a:ext cx="3245735" cy="811434"/>
          </a:xfrm>
          <a:prstGeom prst="rect">
            <a:avLst/>
          </a:prstGeom>
          <a:noFill/>
          <a:ln>
            <a:noFill/>
          </a:ln>
        </p:spPr>
      </p:pic>
      <p:cxnSp>
        <p:nvCxnSpPr>
          <p:cNvPr id="179" name="Google Shape;179;g29463d094ea_0_21"/>
          <p:cNvCxnSpPr/>
          <p:nvPr/>
        </p:nvCxnSpPr>
        <p:spPr>
          <a:xfrm>
            <a:off x="1629000" y="3565144"/>
            <a:ext cx="8934000" cy="0"/>
          </a:xfrm>
          <a:prstGeom prst="straightConnector1">
            <a:avLst/>
          </a:prstGeom>
          <a:noFill/>
          <a:ln cap="flat" cmpd="sng" w="28575">
            <a:solidFill>
              <a:schemeClr val="dk1"/>
            </a:solidFill>
            <a:prstDash val="solid"/>
            <a:round/>
            <a:headEnd len="med" w="med" type="oval"/>
            <a:tailEnd len="med" w="med" type="oval"/>
          </a:ln>
        </p:spPr>
      </p:cxnSp>
      <p:sp>
        <p:nvSpPr>
          <p:cNvPr id="180" name="Google Shape;180;g29463d094ea_0_21"/>
          <p:cNvSpPr/>
          <p:nvPr/>
        </p:nvSpPr>
        <p:spPr>
          <a:xfrm>
            <a:off x="2126597" y="2061568"/>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Consistency</a:t>
            </a:r>
            <a:endParaRPr sz="1800">
              <a:latin typeface="Marcellus"/>
              <a:ea typeface="Marcellus"/>
              <a:cs typeface="Marcellus"/>
              <a:sym typeface="Marcellus"/>
            </a:endParaRPr>
          </a:p>
        </p:txBody>
      </p:sp>
      <p:sp>
        <p:nvSpPr>
          <p:cNvPr id="181" name="Google Shape;181;g29463d094ea_0_21"/>
          <p:cNvSpPr/>
          <p:nvPr/>
        </p:nvSpPr>
        <p:spPr>
          <a:xfrm>
            <a:off x="4231791" y="2061568"/>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Correctness</a:t>
            </a:r>
            <a:endParaRPr sz="1800">
              <a:latin typeface="Marcellus"/>
              <a:ea typeface="Marcellus"/>
              <a:cs typeface="Marcellus"/>
              <a:sym typeface="Marcellus"/>
            </a:endParaRPr>
          </a:p>
        </p:txBody>
      </p:sp>
      <p:sp>
        <p:nvSpPr>
          <p:cNvPr id="182" name="Google Shape;182;g29463d094ea_0_21"/>
          <p:cNvSpPr/>
          <p:nvPr/>
        </p:nvSpPr>
        <p:spPr>
          <a:xfrm>
            <a:off x="6336985" y="2061568"/>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Reduced Overhead</a:t>
            </a:r>
            <a:endParaRPr sz="1800">
              <a:latin typeface="Marcellus"/>
              <a:ea typeface="Marcellus"/>
              <a:cs typeface="Marcellus"/>
              <a:sym typeface="Marcellus"/>
            </a:endParaRPr>
          </a:p>
        </p:txBody>
      </p:sp>
      <p:sp>
        <p:nvSpPr>
          <p:cNvPr id="183" name="Google Shape;183;g29463d094ea_0_21"/>
          <p:cNvSpPr/>
          <p:nvPr/>
        </p:nvSpPr>
        <p:spPr>
          <a:xfrm>
            <a:off x="8442179" y="2061568"/>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Improved Concurrency</a:t>
            </a:r>
            <a:endParaRPr sz="1800">
              <a:latin typeface="Marcellus"/>
              <a:ea typeface="Marcellus"/>
              <a:cs typeface="Marcellus"/>
              <a:sym typeface="Marcellus"/>
            </a:endParaRPr>
          </a:p>
        </p:txBody>
      </p:sp>
      <p:sp>
        <p:nvSpPr>
          <p:cNvPr id="184" name="Google Shape;184;g29463d094ea_0_21"/>
          <p:cNvSpPr/>
          <p:nvPr/>
        </p:nvSpPr>
        <p:spPr>
          <a:xfrm>
            <a:off x="2103949" y="4141463"/>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Complexity</a:t>
            </a:r>
            <a:endParaRPr sz="1800">
              <a:latin typeface="Marcellus"/>
              <a:ea typeface="Marcellus"/>
              <a:cs typeface="Marcellus"/>
              <a:sym typeface="Marcellus"/>
            </a:endParaRPr>
          </a:p>
        </p:txBody>
      </p:sp>
      <p:sp>
        <p:nvSpPr>
          <p:cNvPr id="185" name="Google Shape;185;g29463d094ea_0_21"/>
          <p:cNvSpPr/>
          <p:nvPr/>
        </p:nvSpPr>
        <p:spPr>
          <a:xfrm>
            <a:off x="4209143" y="4141463"/>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Reduced Performance</a:t>
            </a:r>
            <a:endParaRPr sz="1800">
              <a:latin typeface="Marcellus"/>
              <a:ea typeface="Marcellus"/>
              <a:cs typeface="Marcellus"/>
              <a:sym typeface="Marcellus"/>
            </a:endParaRPr>
          </a:p>
        </p:txBody>
      </p:sp>
      <p:sp>
        <p:nvSpPr>
          <p:cNvPr id="186" name="Google Shape;186;g29463d094ea_0_21"/>
          <p:cNvSpPr/>
          <p:nvPr/>
        </p:nvSpPr>
        <p:spPr>
          <a:xfrm>
            <a:off x="6314336" y="4141463"/>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Limited Concurrency</a:t>
            </a:r>
            <a:endParaRPr sz="1800">
              <a:latin typeface="Marcellus"/>
              <a:ea typeface="Marcellus"/>
              <a:cs typeface="Marcellus"/>
              <a:sym typeface="Marcellus"/>
            </a:endParaRPr>
          </a:p>
        </p:txBody>
      </p:sp>
      <p:sp>
        <p:nvSpPr>
          <p:cNvPr id="187" name="Google Shape;187;g29463d094ea_0_21"/>
          <p:cNvSpPr/>
          <p:nvPr/>
        </p:nvSpPr>
        <p:spPr>
          <a:xfrm>
            <a:off x="8419530" y="4141463"/>
            <a:ext cx="1668600" cy="83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Marcellus"/>
                <a:ea typeface="Marcellus"/>
                <a:cs typeface="Marcellus"/>
                <a:sym typeface="Marcellus"/>
              </a:rPr>
              <a:t>Increased Overhead</a:t>
            </a:r>
            <a:endParaRPr sz="1800">
              <a:latin typeface="Marcellus"/>
              <a:ea typeface="Marcellus"/>
              <a:cs typeface="Marcellus"/>
              <a:sym typeface="Marcellus"/>
            </a:endParaRPr>
          </a:p>
        </p:txBody>
      </p:sp>
      <p:sp>
        <p:nvSpPr>
          <p:cNvPr id="188" name="Google Shape;188;g29463d094ea_0_21"/>
          <p:cNvSpPr txBox="1"/>
          <p:nvPr>
            <p:ph type="title"/>
          </p:nvPr>
        </p:nvSpPr>
        <p:spPr>
          <a:xfrm>
            <a:off x="3539249" y="5366375"/>
            <a:ext cx="5113500" cy="91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Marcellus"/>
              <a:buNone/>
            </a:pPr>
            <a:r>
              <a:rPr lang="en-US" sz="6000">
                <a:solidFill>
                  <a:srgbClr val="C00000"/>
                </a:solidFill>
                <a:latin typeface="Marcellus"/>
                <a:ea typeface="Marcellus"/>
                <a:cs typeface="Marcellus"/>
                <a:sym typeface="Marcellus"/>
              </a:rPr>
              <a:t>Disa</a:t>
            </a:r>
            <a:r>
              <a:rPr lang="en-US" sz="6000">
                <a:solidFill>
                  <a:srgbClr val="C00000"/>
                </a:solidFill>
                <a:latin typeface="Marcellus"/>
                <a:ea typeface="Marcellus"/>
                <a:cs typeface="Marcellus"/>
                <a:sym typeface="Marcellus"/>
              </a:rPr>
              <a:t>dvantages</a:t>
            </a:r>
            <a:endParaRPr sz="6000">
              <a:latin typeface="Marcellus"/>
              <a:ea typeface="Marcellus"/>
              <a:cs typeface="Marcellus"/>
              <a:sym typeface="Marcellu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5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2020-04-30T07:52:47Z</dcterms:created>
  <dc:creator>Aditi  Rajani</dc:creator>
</cp:coreProperties>
</file>