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bce1e139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4bce1e139f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4bce1e139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4bce1e139f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bce1e139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24bce1e139f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4bce1e13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4bce1e139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bce1e13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4bce1e139f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bce1e139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4bce1e139f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hyperlink" Target="https://weatherstack.com/documentation" TargetMode="External"/><Relationship Id="rId10" Type="http://schemas.openxmlformats.org/officeDocument/2006/relationships/image" Target="../media/image3.png"/><Relationship Id="rId9" Type="http://schemas.openxmlformats.org/officeDocument/2006/relationships/image" Target="../media/image8.png"/><Relationship Id="rId5" Type="http://schemas.openxmlformats.org/officeDocument/2006/relationships/hyperlink" Target="https://en.wikipedia.org/wiki/Sigmoid_function" TargetMode="External"/><Relationship Id="rId6" Type="http://schemas.openxmlformats.org/officeDocument/2006/relationships/hyperlink" Target="https://weatherstack.com/documentation" TargetMode="External"/><Relationship Id="rId7" Type="http://schemas.openxmlformats.org/officeDocument/2006/relationships/hyperlink" Target="https://weatherstack.com/documentation" TargetMode="External"/><Relationship Id="rId8"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0.png"/><Relationship Id="rId5" Type="http://schemas.openxmlformats.org/officeDocument/2006/relationships/image" Target="../media/image8.pn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1.png"/><Relationship Id="rId8"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pic>
        <p:nvPicPr>
          <p:cNvPr id="85" name="Google Shape;85;p13"/>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grpSp>
        <p:nvGrpSpPr>
          <p:cNvPr id="86" name="Google Shape;86;p13"/>
          <p:cNvGrpSpPr/>
          <p:nvPr/>
        </p:nvGrpSpPr>
        <p:grpSpPr>
          <a:xfrm>
            <a:off x="4763600" y="0"/>
            <a:ext cx="10531844" cy="6534298"/>
            <a:chOff x="0" y="0"/>
            <a:chExt cx="2678768" cy="1649742"/>
          </a:xfrm>
        </p:grpSpPr>
        <p:sp>
          <p:nvSpPr>
            <p:cNvPr id="87" name="Google Shape;87;p13"/>
            <p:cNvSpPr/>
            <p:nvPr/>
          </p:nvSpPr>
          <p:spPr>
            <a:xfrm>
              <a:off x="92710" y="106680"/>
              <a:ext cx="2574628" cy="1530362"/>
            </a:xfrm>
            <a:custGeom>
              <a:rect b="b" l="l" r="r" t="t"/>
              <a:pathLst>
                <a:path extrusionOk="0" h="1530362" w="2574628">
                  <a:moveTo>
                    <a:pt x="2547958" y="1341132"/>
                  </a:moveTo>
                  <a:cubicBezTo>
                    <a:pt x="2547958" y="1428762"/>
                    <a:pt x="2471758" y="1499882"/>
                    <a:pt x="2390478" y="1499882"/>
                  </a:cubicBezTo>
                  <a:lnTo>
                    <a:pt x="66040" y="1499882"/>
                  </a:lnTo>
                  <a:cubicBezTo>
                    <a:pt x="43180" y="1499882"/>
                    <a:pt x="20320" y="1494802"/>
                    <a:pt x="0" y="1485912"/>
                  </a:cubicBezTo>
                  <a:cubicBezTo>
                    <a:pt x="26670" y="1513852"/>
                    <a:pt x="63500" y="1530362"/>
                    <a:pt x="110537" y="1530362"/>
                  </a:cubicBezTo>
                  <a:lnTo>
                    <a:pt x="2428578" y="1530362"/>
                  </a:lnTo>
                  <a:cubicBezTo>
                    <a:pt x="2508588" y="1530362"/>
                    <a:pt x="2574628" y="1464322"/>
                    <a:pt x="2574628" y="1384312"/>
                  </a:cubicBezTo>
                  <a:lnTo>
                    <a:pt x="2574628" y="95250"/>
                  </a:lnTo>
                  <a:cubicBezTo>
                    <a:pt x="2574628" y="58420"/>
                    <a:pt x="2560658" y="25400"/>
                    <a:pt x="2539068" y="0"/>
                  </a:cubicBezTo>
                  <a:cubicBezTo>
                    <a:pt x="2545418" y="16510"/>
                    <a:pt x="2547958" y="34290"/>
                    <a:pt x="2547958" y="52070"/>
                  </a:cubicBezTo>
                  <a:lnTo>
                    <a:pt x="2547958" y="1341132"/>
                  </a:lnTo>
                  <a:lnTo>
                    <a:pt x="2547958" y="1341132"/>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12700" y="12700"/>
              <a:ext cx="2613998" cy="1581162"/>
            </a:xfrm>
            <a:custGeom>
              <a:rect b="b" l="l" r="r" t="t"/>
              <a:pathLst>
                <a:path extrusionOk="0" h="1581162" w="2613998">
                  <a:moveTo>
                    <a:pt x="146050" y="1581162"/>
                  </a:moveTo>
                  <a:lnTo>
                    <a:pt x="2467948" y="1581162"/>
                  </a:lnTo>
                  <a:cubicBezTo>
                    <a:pt x="2547958" y="1581162"/>
                    <a:pt x="2613998" y="1515122"/>
                    <a:pt x="2613998" y="1435112"/>
                  </a:cubicBezTo>
                  <a:lnTo>
                    <a:pt x="2613998" y="146050"/>
                  </a:lnTo>
                  <a:cubicBezTo>
                    <a:pt x="2613998" y="66040"/>
                    <a:pt x="2547958" y="0"/>
                    <a:pt x="2467948" y="0"/>
                  </a:cubicBezTo>
                  <a:lnTo>
                    <a:pt x="146050" y="0"/>
                  </a:lnTo>
                  <a:cubicBezTo>
                    <a:pt x="66040" y="0"/>
                    <a:pt x="0" y="66040"/>
                    <a:pt x="0" y="146050"/>
                  </a:cubicBezTo>
                  <a:lnTo>
                    <a:pt x="0" y="1435112"/>
                  </a:lnTo>
                  <a:cubicBezTo>
                    <a:pt x="0" y="1516392"/>
                    <a:pt x="66040" y="1581162"/>
                    <a:pt x="146050" y="1581162"/>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0" y="0"/>
              <a:ext cx="2678768" cy="1649742"/>
            </a:xfrm>
            <a:custGeom>
              <a:rect b="b" l="l" r="r" t="t"/>
              <a:pathLst>
                <a:path extrusionOk="0" h="1649742" w="2678768">
                  <a:moveTo>
                    <a:pt x="2615268" y="74930"/>
                  </a:moveTo>
                  <a:cubicBezTo>
                    <a:pt x="2587328" y="30480"/>
                    <a:pt x="2537798" y="0"/>
                    <a:pt x="2480648" y="0"/>
                  </a:cubicBezTo>
                  <a:lnTo>
                    <a:pt x="158750" y="0"/>
                  </a:lnTo>
                  <a:cubicBezTo>
                    <a:pt x="71120" y="0"/>
                    <a:pt x="0" y="71120"/>
                    <a:pt x="0" y="158750"/>
                  </a:cubicBezTo>
                  <a:lnTo>
                    <a:pt x="0" y="1447812"/>
                  </a:lnTo>
                  <a:cubicBezTo>
                    <a:pt x="0" y="1499882"/>
                    <a:pt x="25400" y="1545602"/>
                    <a:pt x="63500" y="1574812"/>
                  </a:cubicBezTo>
                  <a:cubicBezTo>
                    <a:pt x="91440" y="1619262"/>
                    <a:pt x="140970" y="1649742"/>
                    <a:pt x="205515" y="1649742"/>
                  </a:cubicBezTo>
                  <a:lnTo>
                    <a:pt x="2520018" y="1649742"/>
                  </a:lnTo>
                  <a:cubicBezTo>
                    <a:pt x="2607648" y="1649742"/>
                    <a:pt x="2678768" y="1578622"/>
                    <a:pt x="2678768" y="1490992"/>
                  </a:cubicBezTo>
                  <a:lnTo>
                    <a:pt x="2678768" y="201930"/>
                  </a:lnTo>
                  <a:cubicBezTo>
                    <a:pt x="2678768" y="149860"/>
                    <a:pt x="2653368" y="104140"/>
                    <a:pt x="2615268" y="74930"/>
                  </a:cubicBezTo>
                  <a:close/>
                  <a:moveTo>
                    <a:pt x="12700" y="1447812"/>
                  </a:moveTo>
                  <a:lnTo>
                    <a:pt x="12700" y="158750"/>
                  </a:lnTo>
                  <a:cubicBezTo>
                    <a:pt x="12700" y="78740"/>
                    <a:pt x="78740" y="12700"/>
                    <a:pt x="158750" y="12700"/>
                  </a:cubicBezTo>
                  <a:lnTo>
                    <a:pt x="2480648" y="12700"/>
                  </a:lnTo>
                  <a:cubicBezTo>
                    <a:pt x="2560658" y="12700"/>
                    <a:pt x="2626698" y="78740"/>
                    <a:pt x="2626698" y="158750"/>
                  </a:cubicBezTo>
                  <a:lnTo>
                    <a:pt x="2626698" y="1447812"/>
                  </a:lnTo>
                  <a:cubicBezTo>
                    <a:pt x="2626698" y="1527822"/>
                    <a:pt x="2560658" y="1593862"/>
                    <a:pt x="2480648" y="1593862"/>
                  </a:cubicBezTo>
                  <a:lnTo>
                    <a:pt x="158750" y="1593862"/>
                  </a:lnTo>
                  <a:cubicBezTo>
                    <a:pt x="78740" y="1593862"/>
                    <a:pt x="12700" y="1529092"/>
                    <a:pt x="12700" y="1447812"/>
                  </a:cubicBezTo>
                  <a:close/>
                  <a:moveTo>
                    <a:pt x="2667338" y="1490992"/>
                  </a:moveTo>
                  <a:cubicBezTo>
                    <a:pt x="2667338" y="1571002"/>
                    <a:pt x="2600028" y="1637042"/>
                    <a:pt x="2520018" y="1637042"/>
                  </a:cubicBezTo>
                  <a:lnTo>
                    <a:pt x="205515" y="1637042"/>
                  </a:lnTo>
                  <a:cubicBezTo>
                    <a:pt x="157480" y="1637042"/>
                    <a:pt x="120650" y="1620532"/>
                    <a:pt x="93980" y="1592592"/>
                  </a:cubicBezTo>
                  <a:cubicBezTo>
                    <a:pt x="114300" y="1601482"/>
                    <a:pt x="135890" y="1606562"/>
                    <a:pt x="160020" y="1606562"/>
                  </a:cubicBezTo>
                  <a:lnTo>
                    <a:pt x="2481918" y="1606562"/>
                  </a:lnTo>
                  <a:cubicBezTo>
                    <a:pt x="2569548" y="1606562"/>
                    <a:pt x="2640668" y="1535442"/>
                    <a:pt x="2640668" y="1447812"/>
                  </a:cubicBezTo>
                  <a:lnTo>
                    <a:pt x="2640668" y="158750"/>
                  </a:lnTo>
                  <a:cubicBezTo>
                    <a:pt x="2640668" y="140970"/>
                    <a:pt x="2636858" y="123190"/>
                    <a:pt x="2631778" y="106680"/>
                  </a:cubicBezTo>
                  <a:cubicBezTo>
                    <a:pt x="2653368" y="132080"/>
                    <a:pt x="2667338" y="165100"/>
                    <a:pt x="2667338" y="201930"/>
                  </a:cubicBezTo>
                  <a:lnTo>
                    <a:pt x="2667338" y="1490992"/>
                  </a:lnTo>
                  <a:cubicBezTo>
                    <a:pt x="2667338" y="1490992"/>
                    <a:pt x="2667338" y="1490992"/>
                    <a:pt x="2667338" y="1490992"/>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90" name="Google Shape;90;p13"/>
          <p:cNvPicPr preferRelativeResize="0"/>
          <p:nvPr/>
        </p:nvPicPr>
        <p:blipFill rotWithShape="1">
          <a:blip r:embed="rId4">
            <a:alphaModFix/>
          </a:blip>
          <a:srcRect b="0" l="0" r="0" t="0"/>
          <a:stretch/>
        </p:blipFill>
        <p:spPr>
          <a:xfrm>
            <a:off x="3467700" y="5483675"/>
            <a:ext cx="13123650" cy="4803325"/>
          </a:xfrm>
          <a:prstGeom prst="rect">
            <a:avLst/>
          </a:prstGeom>
          <a:noFill/>
          <a:ln>
            <a:noFill/>
          </a:ln>
        </p:spPr>
      </p:pic>
      <p:sp>
        <p:nvSpPr>
          <p:cNvPr id="91" name="Google Shape;91;p13"/>
          <p:cNvSpPr txBox="1"/>
          <p:nvPr/>
        </p:nvSpPr>
        <p:spPr>
          <a:xfrm>
            <a:off x="5454679" y="3033759"/>
            <a:ext cx="9149700" cy="33249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0" i="0" lang="en-US" sz="2400" u="none" cap="none" strike="noStrike">
                <a:solidFill>
                  <a:srgbClr val="5E3023"/>
                </a:solidFill>
                <a:latin typeface="Arial"/>
                <a:ea typeface="Arial"/>
                <a:cs typeface="Arial"/>
                <a:sym typeface="Arial"/>
              </a:rPr>
              <a:t>FY IT Sem II ( 2022-23)</a:t>
            </a:r>
            <a:endParaRPr/>
          </a:p>
          <a:p>
            <a:pPr indent="0" lvl="0" marL="0" marR="0" rtl="0" algn="ctr">
              <a:lnSpc>
                <a:spcPct val="160000"/>
              </a:lnSpc>
              <a:spcBef>
                <a:spcPts val="0"/>
              </a:spcBef>
              <a:spcAft>
                <a:spcPts val="0"/>
              </a:spcAft>
              <a:buNone/>
            </a:pPr>
            <a:r>
              <a:rPr b="0" i="0" lang="en-US" sz="2400" u="none" cap="none" strike="noStrike">
                <a:solidFill>
                  <a:srgbClr val="5E3023"/>
                </a:solidFill>
                <a:latin typeface="Arial"/>
                <a:ea typeface="Arial"/>
                <a:cs typeface="Arial"/>
                <a:sym typeface="Arial"/>
              </a:rPr>
              <a:t>Batch P6-1</a:t>
            </a:r>
            <a:endParaRPr/>
          </a:p>
          <a:p>
            <a:pPr indent="0" lvl="0" marL="0" marR="0" rtl="0" algn="ctr">
              <a:lnSpc>
                <a:spcPct val="160000"/>
              </a:lnSpc>
              <a:spcBef>
                <a:spcPts val="0"/>
              </a:spcBef>
              <a:spcAft>
                <a:spcPts val="0"/>
              </a:spcAft>
              <a:buNone/>
            </a:pPr>
            <a:r>
              <a:rPr b="0" i="0" lang="en-US" sz="2400" u="none" cap="none" strike="noStrike">
                <a:solidFill>
                  <a:srgbClr val="5E3023"/>
                </a:solidFill>
                <a:latin typeface="Arial"/>
                <a:ea typeface="Arial"/>
                <a:cs typeface="Arial"/>
                <a:sym typeface="Arial"/>
              </a:rPr>
              <a:t>Prachi Gandhi - 16010422233</a:t>
            </a:r>
            <a:endParaRPr/>
          </a:p>
          <a:p>
            <a:pPr indent="0" lvl="0" marL="0" marR="0" rtl="0" algn="ctr">
              <a:lnSpc>
                <a:spcPct val="160000"/>
              </a:lnSpc>
              <a:spcBef>
                <a:spcPts val="0"/>
              </a:spcBef>
              <a:spcAft>
                <a:spcPts val="0"/>
              </a:spcAft>
              <a:buNone/>
            </a:pPr>
            <a:r>
              <a:rPr b="0" i="0" lang="en-US" sz="2400" u="none" cap="none" strike="noStrike">
                <a:solidFill>
                  <a:srgbClr val="5E3023"/>
                </a:solidFill>
                <a:latin typeface="Arial"/>
                <a:ea typeface="Arial"/>
                <a:cs typeface="Arial"/>
                <a:sym typeface="Arial"/>
              </a:rPr>
              <a:t>Chandana Galgali - 16010422234</a:t>
            </a:r>
            <a:endParaRPr/>
          </a:p>
          <a:p>
            <a:pPr indent="0" lvl="0" marL="0" marR="0" rtl="0" algn="ctr">
              <a:lnSpc>
                <a:spcPct val="160000"/>
              </a:lnSpc>
              <a:spcBef>
                <a:spcPts val="0"/>
              </a:spcBef>
              <a:spcAft>
                <a:spcPts val="0"/>
              </a:spcAft>
              <a:buNone/>
            </a:pPr>
            <a:r>
              <a:rPr b="0" i="0" lang="en-US" sz="2400" u="none" cap="none" strike="noStrike">
                <a:solidFill>
                  <a:srgbClr val="5E3023"/>
                </a:solidFill>
                <a:latin typeface="Arial"/>
                <a:ea typeface="Arial"/>
                <a:cs typeface="Arial"/>
                <a:sym typeface="Arial"/>
              </a:rPr>
              <a:t>Mahek Thakkar - 16010422235</a:t>
            </a:r>
            <a:endParaRPr/>
          </a:p>
          <a:p>
            <a:pPr indent="0" lvl="0" marL="0" marR="0" rtl="0" algn="ctr">
              <a:lnSpc>
                <a:spcPct val="160000"/>
              </a:lnSpc>
              <a:spcBef>
                <a:spcPts val="0"/>
              </a:spcBef>
              <a:spcAft>
                <a:spcPts val="0"/>
              </a:spcAft>
              <a:buNone/>
            </a:pPr>
            <a:r>
              <a:t/>
            </a:r>
            <a:endParaRPr b="0" i="0" sz="2400" u="none" cap="none" strike="noStrike">
              <a:solidFill>
                <a:srgbClr val="5E3023"/>
              </a:solidFill>
              <a:latin typeface="Arial"/>
              <a:ea typeface="Arial"/>
              <a:cs typeface="Arial"/>
              <a:sym typeface="Arial"/>
            </a:endParaRPr>
          </a:p>
        </p:txBody>
      </p:sp>
      <p:pic>
        <p:nvPicPr>
          <p:cNvPr id="92" name="Google Shape;92;p13"/>
          <p:cNvPicPr preferRelativeResize="0"/>
          <p:nvPr/>
        </p:nvPicPr>
        <p:blipFill rotWithShape="1">
          <a:blip r:embed="rId5">
            <a:alphaModFix/>
          </a:blip>
          <a:srcRect b="0" l="0" r="0" t="0"/>
          <a:stretch/>
        </p:blipFill>
        <p:spPr>
          <a:xfrm rot="1852246">
            <a:off x="620566" y="2076772"/>
            <a:ext cx="1376956" cy="1786146"/>
          </a:xfrm>
          <a:prstGeom prst="rect">
            <a:avLst/>
          </a:prstGeom>
          <a:noFill/>
          <a:ln>
            <a:noFill/>
          </a:ln>
        </p:spPr>
      </p:pic>
      <p:pic>
        <p:nvPicPr>
          <p:cNvPr id="93" name="Google Shape;93;p13"/>
          <p:cNvPicPr preferRelativeResize="0"/>
          <p:nvPr/>
        </p:nvPicPr>
        <p:blipFill rotWithShape="1">
          <a:blip r:embed="rId6">
            <a:alphaModFix/>
          </a:blip>
          <a:srcRect b="0" l="0" r="0" t="0"/>
          <a:stretch/>
        </p:blipFill>
        <p:spPr>
          <a:xfrm rot="-735762">
            <a:off x="16366440" y="5994565"/>
            <a:ext cx="1213200" cy="1573727"/>
          </a:xfrm>
          <a:prstGeom prst="rect">
            <a:avLst/>
          </a:prstGeom>
          <a:noFill/>
          <a:ln>
            <a:noFill/>
          </a:ln>
        </p:spPr>
      </p:pic>
      <p:pic>
        <p:nvPicPr>
          <p:cNvPr id="94" name="Google Shape;94;p13"/>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95" name="Google Shape;95;p13"/>
          <p:cNvPicPr preferRelativeResize="0"/>
          <p:nvPr/>
        </p:nvPicPr>
        <p:blipFill rotWithShape="1">
          <a:blip r:embed="rId7">
            <a:alphaModFix/>
          </a:blip>
          <a:srcRect b="80479" l="85842" r="0" t="0"/>
          <a:stretch/>
        </p:blipFill>
        <p:spPr>
          <a:xfrm>
            <a:off x="15661545" y="44034"/>
            <a:ext cx="2328555" cy="1806002"/>
          </a:xfrm>
          <a:prstGeom prst="rect">
            <a:avLst/>
          </a:prstGeom>
          <a:noFill/>
          <a:ln>
            <a:noFill/>
          </a:ln>
        </p:spPr>
      </p:pic>
      <p:sp>
        <p:nvSpPr>
          <p:cNvPr id="96" name="Google Shape;96;p13"/>
          <p:cNvSpPr txBox="1"/>
          <p:nvPr/>
        </p:nvSpPr>
        <p:spPr>
          <a:xfrm>
            <a:off x="6719337" y="764356"/>
            <a:ext cx="6620400" cy="19485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49" u="none" cap="none" strike="noStrike">
                <a:solidFill>
                  <a:srgbClr val="5E3023"/>
                </a:solidFill>
                <a:latin typeface="Marcellus"/>
                <a:ea typeface="Marcellus"/>
                <a:cs typeface="Marcellus"/>
                <a:sym typeface="Marcellus"/>
              </a:rPr>
              <a:t>WEATHER TRACKING </a:t>
            </a:r>
            <a:endParaRPr/>
          </a:p>
          <a:p>
            <a:pPr indent="0" lvl="0" marL="0" marR="0" rtl="0" algn="ctr">
              <a:lnSpc>
                <a:spcPct val="140007"/>
              </a:lnSpc>
              <a:spcBef>
                <a:spcPts val="0"/>
              </a:spcBef>
              <a:spcAft>
                <a:spcPts val="0"/>
              </a:spcAft>
              <a:buNone/>
            </a:pPr>
            <a:r>
              <a:rPr b="1" i="0" lang="en-US" sz="5449" u="none" cap="none" strike="noStrike">
                <a:solidFill>
                  <a:srgbClr val="5E3023"/>
                </a:solidFill>
                <a:latin typeface="Marcellus"/>
                <a:ea typeface="Marcellus"/>
                <a:cs typeface="Marcellus"/>
                <a:sym typeface="Marcellus"/>
              </a:rPr>
              <a:t>AND FORECASTING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255" name="Shape 255"/>
        <p:cNvGrpSpPr/>
        <p:nvPr/>
      </p:nvGrpSpPr>
      <p:grpSpPr>
        <a:xfrm>
          <a:off x="0" y="0"/>
          <a:ext cx="0" cy="0"/>
          <a:chOff x="0" y="0"/>
          <a:chExt cx="0" cy="0"/>
        </a:xfrm>
      </p:grpSpPr>
      <p:pic>
        <p:nvPicPr>
          <p:cNvPr id="256" name="Google Shape;256;p22"/>
          <p:cNvPicPr preferRelativeResize="0"/>
          <p:nvPr/>
        </p:nvPicPr>
        <p:blipFill rotWithShape="1">
          <a:blip r:embed="rId3">
            <a:alphaModFix amt="65000"/>
          </a:blip>
          <a:srcRect b="7863" l="0" r="0" t="7855"/>
          <a:stretch/>
        </p:blipFill>
        <p:spPr>
          <a:xfrm flipH="1">
            <a:off x="9149081" y="0"/>
            <a:ext cx="9138919" cy="10287001"/>
          </a:xfrm>
          <a:prstGeom prst="rect">
            <a:avLst/>
          </a:prstGeom>
          <a:noFill/>
          <a:ln>
            <a:noFill/>
          </a:ln>
        </p:spPr>
      </p:pic>
      <p:pic>
        <p:nvPicPr>
          <p:cNvPr id="257" name="Google Shape;257;p22"/>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258" name="Google Shape;258;p22"/>
          <p:cNvPicPr preferRelativeResize="0"/>
          <p:nvPr/>
        </p:nvPicPr>
        <p:blipFill rotWithShape="1">
          <a:blip r:embed="rId3">
            <a:alphaModFix amt="65000"/>
          </a:blip>
          <a:srcRect b="7905" l="0" r="0" t="7905"/>
          <a:stretch/>
        </p:blipFill>
        <p:spPr>
          <a:xfrm>
            <a:off x="0" y="0"/>
            <a:ext cx="9149079" cy="10287001"/>
          </a:xfrm>
          <a:prstGeom prst="rect">
            <a:avLst/>
          </a:prstGeom>
          <a:noFill/>
          <a:ln>
            <a:noFill/>
          </a:ln>
        </p:spPr>
      </p:pic>
      <p:grpSp>
        <p:nvGrpSpPr>
          <p:cNvPr id="259" name="Google Shape;259;p22"/>
          <p:cNvGrpSpPr/>
          <p:nvPr/>
        </p:nvGrpSpPr>
        <p:grpSpPr>
          <a:xfrm>
            <a:off x="2140850" y="1384501"/>
            <a:ext cx="14006300" cy="8902578"/>
            <a:chOff x="0" y="0"/>
            <a:chExt cx="2202006" cy="1705246"/>
          </a:xfrm>
        </p:grpSpPr>
        <p:sp>
          <p:nvSpPr>
            <p:cNvPr id="260" name="Google Shape;260;p22"/>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63" name="Google Shape;263;p22"/>
          <p:cNvPicPr preferRelativeResize="0"/>
          <p:nvPr/>
        </p:nvPicPr>
        <p:blipFill rotWithShape="1">
          <a:blip r:embed="rId5">
            <a:alphaModFix/>
          </a:blip>
          <a:srcRect b="0" l="0" r="0" t="0"/>
          <a:stretch/>
        </p:blipFill>
        <p:spPr>
          <a:xfrm rot="-1061951">
            <a:off x="16458901" y="3030171"/>
            <a:ext cx="1267232" cy="1643815"/>
          </a:xfrm>
          <a:prstGeom prst="rect">
            <a:avLst/>
          </a:prstGeom>
          <a:noFill/>
          <a:ln>
            <a:noFill/>
          </a:ln>
        </p:spPr>
      </p:pic>
      <p:pic>
        <p:nvPicPr>
          <p:cNvPr id="264" name="Google Shape;264;p22"/>
          <p:cNvPicPr preferRelativeResize="0"/>
          <p:nvPr/>
        </p:nvPicPr>
        <p:blipFill rotWithShape="1">
          <a:blip r:embed="rId6">
            <a:alphaModFix/>
          </a:blip>
          <a:srcRect b="0" l="0" r="0" t="0"/>
          <a:stretch/>
        </p:blipFill>
        <p:spPr>
          <a:xfrm rot="819222">
            <a:off x="219931" y="8136486"/>
            <a:ext cx="1376956" cy="1786145"/>
          </a:xfrm>
          <a:prstGeom prst="rect">
            <a:avLst/>
          </a:prstGeom>
          <a:noFill/>
          <a:ln>
            <a:noFill/>
          </a:ln>
        </p:spPr>
      </p:pic>
      <p:pic>
        <p:nvPicPr>
          <p:cNvPr id="265" name="Google Shape;265;p22"/>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266" name="Google Shape;266;p22"/>
          <p:cNvPicPr preferRelativeResize="0"/>
          <p:nvPr/>
        </p:nvPicPr>
        <p:blipFill rotWithShape="1">
          <a:blip r:embed="rId7">
            <a:alphaModFix/>
          </a:blip>
          <a:srcRect b="80479" l="85841" r="0" t="0"/>
          <a:stretch/>
        </p:blipFill>
        <p:spPr>
          <a:xfrm>
            <a:off x="15661545" y="44034"/>
            <a:ext cx="2328556" cy="1806002"/>
          </a:xfrm>
          <a:prstGeom prst="rect">
            <a:avLst/>
          </a:prstGeom>
          <a:noFill/>
          <a:ln>
            <a:noFill/>
          </a:ln>
        </p:spPr>
      </p:pic>
      <p:sp>
        <p:nvSpPr>
          <p:cNvPr id="267" name="Google Shape;267;p22"/>
          <p:cNvSpPr txBox="1"/>
          <p:nvPr/>
        </p:nvSpPr>
        <p:spPr>
          <a:xfrm>
            <a:off x="5202231" y="325497"/>
            <a:ext cx="74688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O</a:t>
            </a:r>
            <a:r>
              <a:rPr b="0" i="0" lang="en-US" sz="4500" u="none" cap="none" strike="noStrike">
                <a:solidFill>
                  <a:srgbClr val="5E3023"/>
                </a:solidFill>
                <a:latin typeface="Arial"/>
                <a:ea typeface="Arial"/>
                <a:cs typeface="Arial"/>
                <a:sym typeface="Arial"/>
              </a:rPr>
              <a:t>utput Snapshots</a:t>
            </a:r>
            <a:endParaRPr/>
          </a:p>
        </p:txBody>
      </p:sp>
      <p:pic>
        <p:nvPicPr>
          <p:cNvPr id="268" name="Google Shape;268;p22"/>
          <p:cNvPicPr preferRelativeResize="0"/>
          <p:nvPr/>
        </p:nvPicPr>
        <p:blipFill>
          <a:blip r:embed="rId8">
            <a:alphaModFix/>
          </a:blip>
          <a:stretch>
            <a:fillRect/>
          </a:stretch>
        </p:blipFill>
        <p:spPr>
          <a:xfrm>
            <a:off x="2405075" y="2516325"/>
            <a:ext cx="13168563" cy="6638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272" name="Shape 272"/>
        <p:cNvGrpSpPr/>
        <p:nvPr/>
      </p:nvGrpSpPr>
      <p:grpSpPr>
        <a:xfrm>
          <a:off x="0" y="0"/>
          <a:ext cx="0" cy="0"/>
          <a:chOff x="0" y="0"/>
          <a:chExt cx="0" cy="0"/>
        </a:xfrm>
      </p:grpSpPr>
      <p:pic>
        <p:nvPicPr>
          <p:cNvPr id="273" name="Google Shape;273;p23"/>
          <p:cNvPicPr preferRelativeResize="0"/>
          <p:nvPr/>
        </p:nvPicPr>
        <p:blipFill rotWithShape="1">
          <a:blip r:embed="rId3">
            <a:alphaModFix amt="65000"/>
          </a:blip>
          <a:srcRect b="7863" l="0" r="0" t="7855"/>
          <a:stretch/>
        </p:blipFill>
        <p:spPr>
          <a:xfrm flipH="1">
            <a:off x="9149081" y="0"/>
            <a:ext cx="9138919" cy="10287001"/>
          </a:xfrm>
          <a:prstGeom prst="rect">
            <a:avLst/>
          </a:prstGeom>
          <a:noFill/>
          <a:ln>
            <a:noFill/>
          </a:ln>
        </p:spPr>
      </p:pic>
      <p:pic>
        <p:nvPicPr>
          <p:cNvPr id="274" name="Google Shape;274;p23"/>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275" name="Google Shape;275;p23"/>
          <p:cNvPicPr preferRelativeResize="0"/>
          <p:nvPr/>
        </p:nvPicPr>
        <p:blipFill rotWithShape="1">
          <a:blip r:embed="rId3">
            <a:alphaModFix amt="65000"/>
          </a:blip>
          <a:srcRect b="7905" l="0" r="0" t="7905"/>
          <a:stretch/>
        </p:blipFill>
        <p:spPr>
          <a:xfrm>
            <a:off x="0" y="0"/>
            <a:ext cx="9149079" cy="10287001"/>
          </a:xfrm>
          <a:prstGeom prst="rect">
            <a:avLst/>
          </a:prstGeom>
          <a:noFill/>
          <a:ln>
            <a:noFill/>
          </a:ln>
        </p:spPr>
      </p:pic>
      <p:grpSp>
        <p:nvGrpSpPr>
          <p:cNvPr id="276" name="Google Shape;276;p23"/>
          <p:cNvGrpSpPr/>
          <p:nvPr/>
        </p:nvGrpSpPr>
        <p:grpSpPr>
          <a:xfrm>
            <a:off x="2140850" y="1384501"/>
            <a:ext cx="14006300" cy="8902578"/>
            <a:chOff x="0" y="0"/>
            <a:chExt cx="2202006" cy="1705246"/>
          </a:xfrm>
        </p:grpSpPr>
        <p:sp>
          <p:nvSpPr>
            <p:cNvPr id="277" name="Google Shape;277;p23"/>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0" name="Google Shape;280;p23"/>
          <p:cNvPicPr preferRelativeResize="0"/>
          <p:nvPr/>
        </p:nvPicPr>
        <p:blipFill rotWithShape="1">
          <a:blip r:embed="rId5">
            <a:alphaModFix/>
          </a:blip>
          <a:srcRect b="0" l="0" r="0" t="0"/>
          <a:stretch/>
        </p:blipFill>
        <p:spPr>
          <a:xfrm rot="-1061951">
            <a:off x="16458901" y="3030171"/>
            <a:ext cx="1267232" cy="1643815"/>
          </a:xfrm>
          <a:prstGeom prst="rect">
            <a:avLst/>
          </a:prstGeom>
          <a:noFill/>
          <a:ln>
            <a:noFill/>
          </a:ln>
        </p:spPr>
      </p:pic>
      <p:pic>
        <p:nvPicPr>
          <p:cNvPr id="281" name="Google Shape;281;p23"/>
          <p:cNvPicPr preferRelativeResize="0"/>
          <p:nvPr/>
        </p:nvPicPr>
        <p:blipFill rotWithShape="1">
          <a:blip r:embed="rId6">
            <a:alphaModFix/>
          </a:blip>
          <a:srcRect b="0" l="0" r="0" t="0"/>
          <a:stretch/>
        </p:blipFill>
        <p:spPr>
          <a:xfrm rot="819222">
            <a:off x="219931" y="8136486"/>
            <a:ext cx="1376956" cy="1786145"/>
          </a:xfrm>
          <a:prstGeom prst="rect">
            <a:avLst/>
          </a:prstGeom>
          <a:noFill/>
          <a:ln>
            <a:noFill/>
          </a:ln>
        </p:spPr>
      </p:pic>
      <p:pic>
        <p:nvPicPr>
          <p:cNvPr id="282" name="Google Shape;282;p23"/>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283" name="Google Shape;283;p23"/>
          <p:cNvPicPr preferRelativeResize="0"/>
          <p:nvPr/>
        </p:nvPicPr>
        <p:blipFill rotWithShape="1">
          <a:blip r:embed="rId7">
            <a:alphaModFix/>
          </a:blip>
          <a:srcRect b="80479" l="85841" r="0" t="0"/>
          <a:stretch/>
        </p:blipFill>
        <p:spPr>
          <a:xfrm>
            <a:off x="15661545" y="44034"/>
            <a:ext cx="2328556" cy="1806002"/>
          </a:xfrm>
          <a:prstGeom prst="rect">
            <a:avLst/>
          </a:prstGeom>
          <a:noFill/>
          <a:ln>
            <a:noFill/>
          </a:ln>
        </p:spPr>
      </p:pic>
      <p:sp>
        <p:nvSpPr>
          <p:cNvPr id="284" name="Google Shape;284;p23"/>
          <p:cNvSpPr txBox="1"/>
          <p:nvPr/>
        </p:nvSpPr>
        <p:spPr>
          <a:xfrm>
            <a:off x="5202231" y="325497"/>
            <a:ext cx="74688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O</a:t>
            </a:r>
            <a:r>
              <a:rPr b="0" i="0" lang="en-US" sz="4500" u="none" cap="none" strike="noStrike">
                <a:solidFill>
                  <a:srgbClr val="5E3023"/>
                </a:solidFill>
                <a:latin typeface="Arial"/>
                <a:ea typeface="Arial"/>
                <a:cs typeface="Arial"/>
                <a:sym typeface="Arial"/>
              </a:rPr>
              <a:t>utput Snapshots</a:t>
            </a:r>
            <a:endParaRPr/>
          </a:p>
        </p:txBody>
      </p:sp>
      <p:pic>
        <p:nvPicPr>
          <p:cNvPr id="285" name="Google Shape;285;p23"/>
          <p:cNvPicPr preferRelativeResize="0"/>
          <p:nvPr/>
        </p:nvPicPr>
        <p:blipFill>
          <a:blip r:embed="rId8">
            <a:alphaModFix/>
          </a:blip>
          <a:stretch>
            <a:fillRect/>
          </a:stretch>
        </p:blipFill>
        <p:spPr>
          <a:xfrm>
            <a:off x="2424100" y="2397275"/>
            <a:ext cx="13115351" cy="6877050"/>
          </a:xfrm>
          <a:prstGeom prst="rect">
            <a:avLst/>
          </a:prstGeom>
          <a:noFill/>
          <a:ln>
            <a:noFill/>
          </a:ln>
        </p:spPr>
      </p:pic>
      <p:sp>
        <p:nvSpPr>
          <p:cNvPr id="286" name="Google Shape;286;p23"/>
          <p:cNvSpPr txBox="1"/>
          <p:nvPr/>
        </p:nvSpPr>
        <p:spPr>
          <a:xfrm>
            <a:off x="2460600" y="1669275"/>
            <a:ext cx="13072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5E3023"/>
                </a:solidFill>
              </a:rPr>
              <a:t>For New York:</a:t>
            </a:r>
            <a:endParaRPr sz="3000">
              <a:solidFill>
                <a:srgbClr val="5E302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290" name="Shape 290"/>
        <p:cNvGrpSpPr/>
        <p:nvPr/>
      </p:nvGrpSpPr>
      <p:grpSpPr>
        <a:xfrm>
          <a:off x="0" y="0"/>
          <a:ext cx="0" cy="0"/>
          <a:chOff x="0" y="0"/>
          <a:chExt cx="0" cy="0"/>
        </a:xfrm>
      </p:grpSpPr>
      <p:pic>
        <p:nvPicPr>
          <p:cNvPr id="291" name="Google Shape;291;p24"/>
          <p:cNvPicPr preferRelativeResize="0"/>
          <p:nvPr/>
        </p:nvPicPr>
        <p:blipFill rotWithShape="1">
          <a:blip r:embed="rId3">
            <a:alphaModFix amt="65000"/>
          </a:blip>
          <a:srcRect b="7863" l="0" r="0" t="7855"/>
          <a:stretch/>
        </p:blipFill>
        <p:spPr>
          <a:xfrm flipH="1">
            <a:off x="9149081" y="0"/>
            <a:ext cx="9138919" cy="10287001"/>
          </a:xfrm>
          <a:prstGeom prst="rect">
            <a:avLst/>
          </a:prstGeom>
          <a:noFill/>
          <a:ln>
            <a:noFill/>
          </a:ln>
        </p:spPr>
      </p:pic>
      <p:pic>
        <p:nvPicPr>
          <p:cNvPr id="292" name="Google Shape;292;p24"/>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293" name="Google Shape;293;p24"/>
          <p:cNvPicPr preferRelativeResize="0"/>
          <p:nvPr/>
        </p:nvPicPr>
        <p:blipFill rotWithShape="1">
          <a:blip r:embed="rId3">
            <a:alphaModFix amt="65000"/>
          </a:blip>
          <a:srcRect b="7905" l="0" r="0" t="7905"/>
          <a:stretch/>
        </p:blipFill>
        <p:spPr>
          <a:xfrm>
            <a:off x="0" y="0"/>
            <a:ext cx="9149079" cy="10287001"/>
          </a:xfrm>
          <a:prstGeom prst="rect">
            <a:avLst/>
          </a:prstGeom>
          <a:noFill/>
          <a:ln>
            <a:noFill/>
          </a:ln>
        </p:spPr>
      </p:pic>
      <p:grpSp>
        <p:nvGrpSpPr>
          <p:cNvPr id="294" name="Google Shape;294;p24"/>
          <p:cNvGrpSpPr/>
          <p:nvPr/>
        </p:nvGrpSpPr>
        <p:grpSpPr>
          <a:xfrm>
            <a:off x="2140850" y="1384501"/>
            <a:ext cx="14006300" cy="8902578"/>
            <a:chOff x="0" y="0"/>
            <a:chExt cx="2202006" cy="1705246"/>
          </a:xfrm>
        </p:grpSpPr>
        <p:sp>
          <p:nvSpPr>
            <p:cNvPr id="295" name="Google Shape;295;p24"/>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98" name="Google Shape;298;p24"/>
          <p:cNvPicPr preferRelativeResize="0"/>
          <p:nvPr/>
        </p:nvPicPr>
        <p:blipFill rotWithShape="1">
          <a:blip r:embed="rId5">
            <a:alphaModFix/>
          </a:blip>
          <a:srcRect b="0" l="0" r="0" t="0"/>
          <a:stretch/>
        </p:blipFill>
        <p:spPr>
          <a:xfrm rot="-1061951">
            <a:off x="16458901" y="3030171"/>
            <a:ext cx="1267232" cy="1643815"/>
          </a:xfrm>
          <a:prstGeom prst="rect">
            <a:avLst/>
          </a:prstGeom>
          <a:noFill/>
          <a:ln>
            <a:noFill/>
          </a:ln>
        </p:spPr>
      </p:pic>
      <p:pic>
        <p:nvPicPr>
          <p:cNvPr id="299" name="Google Shape;299;p24"/>
          <p:cNvPicPr preferRelativeResize="0"/>
          <p:nvPr/>
        </p:nvPicPr>
        <p:blipFill rotWithShape="1">
          <a:blip r:embed="rId6">
            <a:alphaModFix/>
          </a:blip>
          <a:srcRect b="0" l="0" r="0" t="0"/>
          <a:stretch/>
        </p:blipFill>
        <p:spPr>
          <a:xfrm rot="819222">
            <a:off x="219931" y="8136486"/>
            <a:ext cx="1376956" cy="1786145"/>
          </a:xfrm>
          <a:prstGeom prst="rect">
            <a:avLst/>
          </a:prstGeom>
          <a:noFill/>
          <a:ln>
            <a:noFill/>
          </a:ln>
        </p:spPr>
      </p:pic>
      <p:pic>
        <p:nvPicPr>
          <p:cNvPr id="300" name="Google Shape;300;p24"/>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301" name="Google Shape;301;p24"/>
          <p:cNvPicPr preferRelativeResize="0"/>
          <p:nvPr/>
        </p:nvPicPr>
        <p:blipFill rotWithShape="1">
          <a:blip r:embed="rId7">
            <a:alphaModFix/>
          </a:blip>
          <a:srcRect b="80479" l="85841" r="0" t="0"/>
          <a:stretch/>
        </p:blipFill>
        <p:spPr>
          <a:xfrm>
            <a:off x="15661545" y="44034"/>
            <a:ext cx="2328556" cy="1806002"/>
          </a:xfrm>
          <a:prstGeom prst="rect">
            <a:avLst/>
          </a:prstGeom>
          <a:noFill/>
          <a:ln>
            <a:noFill/>
          </a:ln>
        </p:spPr>
      </p:pic>
      <p:sp>
        <p:nvSpPr>
          <p:cNvPr id="302" name="Google Shape;302;p24"/>
          <p:cNvSpPr txBox="1"/>
          <p:nvPr/>
        </p:nvSpPr>
        <p:spPr>
          <a:xfrm>
            <a:off x="5202231" y="325497"/>
            <a:ext cx="74688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O</a:t>
            </a:r>
            <a:r>
              <a:rPr b="0" i="0" lang="en-US" sz="4500" u="none" cap="none" strike="noStrike">
                <a:solidFill>
                  <a:srgbClr val="5E3023"/>
                </a:solidFill>
                <a:latin typeface="Arial"/>
                <a:ea typeface="Arial"/>
                <a:cs typeface="Arial"/>
                <a:sym typeface="Arial"/>
              </a:rPr>
              <a:t>utput Snapshots</a:t>
            </a:r>
            <a:endParaRPr/>
          </a:p>
        </p:txBody>
      </p:sp>
      <p:pic>
        <p:nvPicPr>
          <p:cNvPr id="303" name="Google Shape;303;p24"/>
          <p:cNvPicPr preferRelativeResize="0"/>
          <p:nvPr/>
        </p:nvPicPr>
        <p:blipFill>
          <a:blip r:embed="rId8">
            <a:alphaModFix/>
          </a:blip>
          <a:stretch>
            <a:fillRect/>
          </a:stretch>
        </p:blipFill>
        <p:spPr>
          <a:xfrm>
            <a:off x="2452675" y="2549675"/>
            <a:ext cx="13072489" cy="657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307" name="Shape 307"/>
        <p:cNvGrpSpPr/>
        <p:nvPr/>
      </p:nvGrpSpPr>
      <p:grpSpPr>
        <a:xfrm>
          <a:off x="0" y="0"/>
          <a:ext cx="0" cy="0"/>
          <a:chOff x="0" y="0"/>
          <a:chExt cx="0" cy="0"/>
        </a:xfrm>
      </p:grpSpPr>
      <p:pic>
        <p:nvPicPr>
          <p:cNvPr id="308" name="Google Shape;308;p25"/>
          <p:cNvPicPr preferRelativeResize="0"/>
          <p:nvPr/>
        </p:nvPicPr>
        <p:blipFill rotWithShape="1">
          <a:blip r:embed="rId3">
            <a:alphaModFix amt="65000"/>
          </a:blip>
          <a:srcRect b="7906" l="0" r="0" t="7906"/>
          <a:stretch/>
        </p:blipFill>
        <p:spPr>
          <a:xfrm>
            <a:off x="-2537" y="0"/>
            <a:ext cx="9149079" cy="10287001"/>
          </a:xfrm>
          <a:prstGeom prst="rect">
            <a:avLst/>
          </a:prstGeom>
          <a:noFill/>
          <a:ln>
            <a:noFill/>
          </a:ln>
        </p:spPr>
      </p:pic>
      <p:sp>
        <p:nvSpPr>
          <p:cNvPr id="309" name="Google Shape;309;p25"/>
          <p:cNvSpPr txBox="1"/>
          <p:nvPr/>
        </p:nvSpPr>
        <p:spPr>
          <a:xfrm>
            <a:off x="3290831" y="1082215"/>
            <a:ext cx="11420400" cy="11082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7200" u="none" cap="none" strike="noStrike">
                <a:solidFill>
                  <a:srgbClr val="5E3023"/>
                </a:solidFill>
                <a:latin typeface="Arial"/>
                <a:ea typeface="Arial"/>
                <a:cs typeface="Arial"/>
                <a:sym typeface="Arial"/>
              </a:rPr>
              <a:t>Results</a:t>
            </a:r>
            <a:endParaRPr/>
          </a:p>
        </p:txBody>
      </p:sp>
      <p:sp>
        <p:nvSpPr>
          <p:cNvPr id="310" name="Google Shape;310;p25"/>
          <p:cNvSpPr txBox="1"/>
          <p:nvPr/>
        </p:nvSpPr>
        <p:spPr>
          <a:xfrm>
            <a:off x="1638583" y="2556628"/>
            <a:ext cx="14724900" cy="8449200"/>
          </a:xfrm>
          <a:prstGeom prst="rect">
            <a:avLst/>
          </a:prstGeom>
          <a:noFill/>
          <a:ln>
            <a:noFill/>
          </a:ln>
        </p:spPr>
        <p:txBody>
          <a:bodyPr anchorCtr="0" anchor="t" bIns="0" lIns="0" spcFirstLastPara="1" rIns="0" wrap="square" tIns="0">
            <a:spAutoFit/>
          </a:bodyPr>
          <a:lstStyle/>
          <a:p>
            <a:pPr indent="0" lvl="0" marL="0" marR="0" rtl="0" algn="ctr">
              <a:lnSpc>
                <a:spcPct val="160013"/>
              </a:lnSpc>
              <a:spcBef>
                <a:spcPts val="0"/>
              </a:spcBef>
              <a:spcAft>
                <a:spcPts val="0"/>
              </a:spcAft>
              <a:buNone/>
            </a:pPr>
            <a:r>
              <a:rPr b="0" i="0" lang="en-US" sz="4499" u="none" cap="none" strike="noStrike">
                <a:solidFill>
                  <a:srgbClr val="5E3023"/>
                </a:solidFill>
                <a:latin typeface="Arial"/>
                <a:ea typeface="Arial"/>
                <a:cs typeface="Arial"/>
                <a:sym typeface="Arial"/>
              </a:rPr>
              <a:t>The system first displays the current weather conditions of </a:t>
            </a:r>
            <a:r>
              <a:rPr lang="en-US" sz="4499">
                <a:solidFill>
                  <a:srgbClr val="5E3023"/>
                </a:solidFill>
              </a:rPr>
              <a:t>the city inputted by the user</a:t>
            </a:r>
            <a:r>
              <a:rPr b="0" i="0" lang="en-US" sz="4499" u="none" cap="none" strike="noStrike">
                <a:solidFill>
                  <a:srgbClr val="5E3023"/>
                </a:solidFill>
                <a:latin typeface="Arial"/>
                <a:ea typeface="Arial"/>
                <a:cs typeface="Arial"/>
                <a:sym typeface="Arial"/>
              </a:rPr>
              <a:t>. It then successfully calculates and displays the probabilities of rainfall, sleet</a:t>
            </a:r>
            <a:r>
              <a:rPr lang="en-US" sz="4499">
                <a:solidFill>
                  <a:srgbClr val="5E3023"/>
                </a:solidFill>
              </a:rPr>
              <a:t>-</a:t>
            </a:r>
            <a:r>
              <a:rPr b="0" i="0" lang="en-US" sz="4499" u="none" cap="none" strike="noStrike">
                <a:solidFill>
                  <a:srgbClr val="5E3023"/>
                </a:solidFill>
                <a:latin typeface="Arial"/>
                <a:ea typeface="Arial"/>
                <a:cs typeface="Arial"/>
                <a:sym typeface="Arial"/>
              </a:rPr>
              <a:t>showers, snowfall</a:t>
            </a:r>
            <a:r>
              <a:rPr lang="en-US" sz="4499">
                <a:solidFill>
                  <a:srgbClr val="5E3023"/>
                </a:solidFill>
              </a:rPr>
              <a:t>,</a:t>
            </a:r>
            <a:r>
              <a:rPr b="0" i="0" lang="en-US" sz="4499" u="none" cap="none" strike="noStrike">
                <a:solidFill>
                  <a:srgbClr val="5E3023"/>
                </a:solidFill>
                <a:latin typeface="Arial"/>
                <a:ea typeface="Arial"/>
                <a:cs typeface="Arial"/>
                <a:sym typeface="Arial"/>
              </a:rPr>
              <a:t> thunderstorms, cyclones, blizzards,</a:t>
            </a:r>
            <a:r>
              <a:rPr lang="en-US" sz="4499">
                <a:solidFill>
                  <a:srgbClr val="5E3023"/>
                </a:solidFill>
              </a:rPr>
              <a:t> </a:t>
            </a:r>
            <a:r>
              <a:rPr b="0" i="0" lang="en-US" sz="4499" u="none" cap="none" strike="noStrike">
                <a:solidFill>
                  <a:srgbClr val="5E3023"/>
                </a:solidFill>
                <a:latin typeface="Arial"/>
                <a:ea typeface="Arial"/>
                <a:cs typeface="Arial"/>
                <a:sym typeface="Arial"/>
              </a:rPr>
              <a:t>hailstorms and fog for</a:t>
            </a:r>
            <a:r>
              <a:rPr lang="en-US" sz="4499">
                <a:solidFill>
                  <a:srgbClr val="5E3023"/>
                </a:solidFill>
              </a:rPr>
              <a:t> the specified city</a:t>
            </a:r>
            <a:r>
              <a:rPr b="0" i="0" lang="en-US" sz="4499" u="none" cap="none" strike="noStrike">
                <a:solidFill>
                  <a:srgbClr val="5E3023"/>
                </a:solidFill>
                <a:latin typeface="Arial"/>
                <a:ea typeface="Arial"/>
                <a:cs typeface="Arial"/>
                <a:sym typeface="Arial"/>
              </a:rPr>
              <a:t> based on the current weather conditions such as temperature, humidity and the weather code.</a:t>
            </a:r>
            <a:endParaRPr/>
          </a:p>
          <a:p>
            <a:pPr indent="0" lvl="0" marL="0" marR="0" rtl="0" algn="ctr">
              <a:lnSpc>
                <a:spcPct val="110224"/>
              </a:lnSpc>
              <a:spcBef>
                <a:spcPts val="0"/>
              </a:spcBef>
              <a:spcAft>
                <a:spcPts val="0"/>
              </a:spcAft>
              <a:buNone/>
            </a:pPr>
            <a:r>
              <a:t/>
            </a:r>
            <a:endParaRPr b="0" i="0" sz="4499" u="none" cap="none" strike="noStrike">
              <a:solidFill>
                <a:srgbClr val="5E3023"/>
              </a:solidFill>
              <a:latin typeface="Arial"/>
              <a:ea typeface="Arial"/>
              <a:cs typeface="Arial"/>
              <a:sym typeface="Arial"/>
            </a:endParaRPr>
          </a:p>
        </p:txBody>
      </p:sp>
      <p:pic>
        <p:nvPicPr>
          <p:cNvPr id="311" name="Google Shape;311;p25"/>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pic>
        <p:nvPicPr>
          <p:cNvPr id="312" name="Google Shape;312;p25"/>
          <p:cNvPicPr preferRelativeResize="0"/>
          <p:nvPr/>
        </p:nvPicPr>
        <p:blipFill rotWithShape="1">
          <a:blip r:embed="rId4">
            <a:alphaModFix/>
          </a:blip>
          <a:srcRect b="0" l="0" r="0" t="0"/>
          <a:stretch/>
        </p:blipFill>
        <p:spPr>
          <a:xfrm rot="2155398">
            <a:off x="14214" y="8298094"/>
            <a:ext cx="1355615" cy="1758463"/>
          </a:xfrm>
          <a:prstGeom prst="rect">
            <a:avLst/>
          </a:prstGeom>
          <a:noFill/>
          <a:ln>
            <a:noFill/>
          </a:ln>
        </p:spPr>
      </p:pic>
      <p:pic>
        <p:nvPicPr>
          <p:cNvPr id="313" name="Google Shape;313;p25"/>
          <p:cNvPicPr preferRelativeResize="0"/>
          <p:nvPr/>
        </p:nvPicPr>
        <p:blipFill rotWithShape="1">
          <a:blip r:embed="rId5">
            <a:alphaModFix/>
          </a:blip>
          <a:srcRect b="0" l="0" r="0" t="0"/>
          <a:stretch/>
        </p:blipFill>
        <p:spPr>
          <a:xfrm rot="-1061952">
            <a:off x="16880782" y="2956787"/>
            <a:ext cx="1030238" cy="1336394"/>
          </a:xfrm>
          <a:prstGeom prst="rect">
            <a:avLst/>
          </a:prstGeom>
          <a:noFill/>
          <a:ln>
            <a:noFill/>
          </a:ln>
        </p:spPr>
      </p:pic>
      <p:pic>
        <p:nvPicPr>
          <p:cNvPr id="314" name="Google Shape;314;p25"/>
          <p:cNvPicPr preferRelativeResize="0"/>
          <p:nvPr/>
        </p:nvPicPr>
        <p:blipFill rotWithShape="1">
          <a:blip r:embed="rId6">
            <a:alphaModFix/>
          </a:blip>
          <a:srcRect b="80479" l="0" r="69130" t="0"/>
          <a:stretch/>
        </p:blipFill>
        <p:spPr>
          <a:xfrm>
            <a:off x="-313868" y="0"/>
            <a:ext cx="5077478" cy="1806002"/>
          </a:xfrm>
          <a:prstGeom prst="rect">
            <a:avLst/>
          </a:prstGeom>
          <a:noFill/>
          <a:ln>
            <a:noFill/>
          </a:ln>
        </p:spPr>
      </p:pic>
      <p:pic>
        <p:nvPicPr>
          <p:cNvPr id="315" name="Google Shape;315;p25"/>
          <p:cNvPicPr preferRelativeResize="0"/>
          <p:nvPr/>
        </p:nvPicPr>
        <p:blipFill rotWithShape="1">
          <a:blip r:embed="rId6">
            <a:alphaModFix/>
          </a:blip>
          <a:srcRect b="80479" l="85842" r="0" t="0"/>
          <a:stretch/>
        </p:blipFill>
        <p:spPr>
          <a:xfrm>
            <a:off x="15661545" y="44034"/>
            <a:ext cx="2328555" cy="18060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319" name="Shape 319"/>
        <p:cNvGrpSpPr/>
        <p:nvPr/>
      </p:nvGrpSpPr>
      <p:grpSpPr>
        <a:xfrm>
          <a:off x="0" y="0"/>
          <a:ext cx="0" cy="0"/>
          <a:chOff x="0" y="0"/>
          <a:chExt cx="0" cy="0"/>
        </a:xfrm>
      </p:grpSpPr>
      <p:pic>
        <p:nvPicPr>
          <p:cNvPr id="320" name="Google Shape;320;p26"/>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sp>
        <p:nvSpPr>
          <p:cNvPr id="321" name="Google Shape;321;p26"/>
          <p:cNvSpPr txBox="1"/>
          <p:nvPr/>
        </p:nvSpPr>
        <p:spPr>
          <a:xfrm>
            <a:off x="5677478" y="1406762"/>
            <a:ext cx="6943200" cy="11082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7200">
                <a:solidFill>
                  <a:srgbClr val="5E3023"/>
                </a:solidFill>
              </a:rPr>
              <a:t>C</a:t>
            </a:r>
            <a:r>
              <a:rPr b="0" i="0" lang="en-US" sz="7200" u="none" cap="none" strike="noStrike">
                <a:solidFill>
                  <a:srgbClr val="5E3023"/>
                </a:solidFill>
                <a:latin typeface="Arial"/>
                <a:ea typeface="Arial"/>
                <a:cs typeface="Arial"/>
                <a:sym typeface="Arial"/>
              </a:rPr>
              <a:t>onclusion</a:t>
            </a:r>
            <a:endParaRPr/>
          </a:p>
        </p:txBody>
      </p:sp>
      <p:sp>
        <p:nvSpPr>
          <p:cNvPr id="322" name="Google Shape;322;p26"/>
          <p:cNvSpPr txBox="1"/>
          <p:nvPr/>
        </p:nvSpPr>
        <p:spPr>
          <a:xfrm>
            <a:off x="1786608" y="3222703"/>
            <a:ext cx="14724943" cy="6204507"/>
          </a:xfrm>
          <a:prstGeom prst="rect">
            <a:avLst/>
          </a:prstGeom>
          <a:noFill/>
          <a:ln>
            <a:noFill/>
          </a:ln>
        </p:spPr>
        <p:txBody>
          <a:bodyPr anchorCtr="0" anchor="t" bIns="0" lIns="0" spcFirstLastPara="1" rIns="0" wrap="square" tIns="0">
            <a:spAutoFit/>
          </a:bodyPr>
          <a:lstStyle/>
          <a:p>
            <a:pPr indent="0" lvl="0" marL="0" marR="0" rtl="0" algn="ctr">
              <a:lnSpc>
                <a:spcPct val="160013"/>
              </a:lnSpc>
              <a:spcBef>
                <a:spcPts val="0"/>
              </a:spcBef>
              <a:spcAft>
                <a:spcPts val="0"/>
              </a:spcAft>
              <a:buNone/>
            </a:pPr>
            <a:r>
              <a:rPr b="0" i="0" lang="en-US" sz="4599" u="none" cap="none" strike="noStrike">
                <a:solidFill>
                  <a:srgbClr val="5E3023"/>
                </a:solidFill>
                <a:latin typeface="Arial"/>
                <a:ea typeface="Arial"/>
                <a:cs typeface="Arial"/>
                <a:sym typeface="Arial"/>
              </a:rPr>
              <a:t>The developed weather forecasting system provides a simple and effective way to predict the likelihood of various weather events. It can be further improved by incorporating more advanced algorithms and additional data sources to increase the accuracy of the predictions.</a:t>
            </a:r>
            <a:endParaRPr/>
          </a:p>
          <a:p>
            <a:pPr indent="0" lvl="0" marL="0" marR="0" rtl="0" algn="ctr">
              <a:lnSpc>
                <a:spcPct val="107827"/>
              </a:lnSpc>
              <a:spcBef>
                <a:spcPts val="0"/>
              </a:spcBef>
              <a:spcAft>
                <a:spcPts val="0"/>
              </a:spcAft>
              <a:buNone/>
            </a:pPr>
            <a:r>
              <a:t/>
            </a:r>
            <a:endParaRPr b="0" i="0" sz="4599" u="none" cap="none" strike="noStrike">
              <a:solidFill>
                <a:srgbClr val="5E3023"/>
              </a:solidFill>
              <a:latin typeface="Arial"/>
              <a:ea typeface="Arial"/>
              <a:cs typeface="Arial"/>
              <a:sym typeface="Arial"/>
            </a:endParaRPr>
          </a:p>
        </p:txBody>
      </p:sp>
      <p:pic>
        <p:nvPicPr>
          <p:cNvPr id="323" name="Google Shape;323;p26"/>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pic>
        <p:nvPicPr>
          <p:cNvPr id="324" name="Google Shape;324;p26"/>
          <p:cNvPicPr preferRelativeResize="0"/>
          <p:nvPr/>
        </p:nvPicPr>
        <p:blipFill rotWithShape="1">
          <a:blip r:embed="rId4">
            <a:alphaModFix/>
          </a:blip>
          <a:srcRect b="0" l="0" r="0" t="0"/>
          <a:stretch/>
        </p:blipFill>
        <p:spPr>
          <a:xfrm rot="2155398">
            <a:off x="14214" y="8298094"/>
            <a:ext cx="1355615" cy="1758463"/>
          </a:xfrm>
          <a:prstGeom prst="rect">
            <a:avLst/>
          </a:prstGeom>
          <a:noFill/>
          <a:ln>
            <a:noFill/>
          </a:ln>
        </p:spPr>
      </p:pic>
      <p:pic>
        <p:nvPicPr>
          <p:cNvPr id="325" name="Google Shape;325;p26"/>
          <p:cNvPicPr preferRelativeResize="0"/>
          <p:nvPr/>
        </p:nvPicPr>
        <p:blipFill rotWithShape="1">
          <a:blip r:embed="rId5">
            <a:alphaModFix/>
          </a:blip>
          <a:srcRect b="0" l="0" r="0" t="0"/>
          <a:stretch/>
        </p:blipFill>
        <p:spPr>
          <a:xfrm rot="-1061952">
            <a:off x="16880782" y="2956787"/>
            <a:ext cx="1030238" cy="1336394"/>
          </a:xfrm>
          <a:prstGeom prst="rect">
            <a:avLst/>
          </a:prstGeom>
          <a:noFill/>
          <a:ln>
            <a:noFill/>
          </a:ln>
        </p:spPr>
      </p:pic>
      <p:pic>
        <p:nvPicPr>
          <p:cNvPr id="326" name="Google Shape;326;p26"/>
          <p:cNvPicPr preferRelativeResize="0"/>
          <p:nvPr/>
        </p:nvPicPr>
        <p:blipFill rotWithShape="1">
          <a:blip r:embed="rId6">
            <a:alphaModFix/>
          </a:blip>
          <a:srcRect b="80479" l="0" r="69130" t="0"/>
          <a:stretch/>
        </p:blipFill>
        <p:spPr>
          <a:xfrm>
            <a:off x="-313868" y="0"/>
            <a:ext cx="5077478" cy="1806002"/>
          </a:xfrm>
          <a:prstGeom prst="rect">
            <a:avLst/>
          </a:prstGeom>
          <a:noFill/>
          <a:ln>
            <a:noFill/>
          </a:ln>
        </p:spPr>
      </p:pic>
      <p:pic>
        <p:nvPicPr>
          <p:cNvPr id="327" name="Google Shape;327;p26"/>
          <p:cNvPicPr preferRelativeResize="0"/>
          <p:nvPr/>
        </p:nvPicPr>
        <p:blipFill rotWithShape="1">
          <a:blip r:embed="rId6">
            <a:alphaModFix/>
          </a:blip>
          <a:srcRect b="80479" l="85842" r="0" t="0"/>
          <a:stretch/>
        </p:blipFill>
        <p:spPr>
          <a:xfrm>
            <a:off x="15661545" y="44034"/>
            <a:ext cx="2328555" cy="18060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331" name="Shape 331"/>
        <p:cNvGrpSpPr/>
        <p:nvPr/>
      </p:nvGrpSpPr>
      <p:grpSpPr>
        <a:xfrm>
          <a:off x="0" y="0"/>
          <a:ext cx="0" cy="0"/>
          <a:chOff x="0" y="0"/>
          <a:chExt cx="0" cy="0"/>
        </a:xfrm>
      </p:grpSpPr>
      <p:pic>
        <p:nvPicPr>
          <p:cNvPr id="332" name="Google Shape;332;p27"/>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sp>
        <p:nvSpPr>
          <p:cNvPr id="333" name="Google Shape;333;p27"/>
          <p:cNvSpPr txBox="1"/>
          <p:nvPr/>
        </p:nvSpPr>
        <p:spPr>
          <a:xfrm>
            <a:off x="5672403" y="1723612"/>
            <a:ext cx="6943200" cy="11082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7200">
                <a:solidFill>
                  <a:srgbClr val="5E3023"/>
                </a:solidFill>
              </a:rPr>
              <a:t>R</a:t>
            </a:r>
            <a:r>
              <a:rPr b="0" i="0" lang="en-US" sz="7200" u="none" cap="none" strike="noStrike">
                <a:solidFill>
                  <a:srgbClr val="5E3023"/>
                </a:solidFill>
                <a:latin typeface="Arial"/>
                <a:ea typeface="Arial"/>
                <a:cs typeface="Arial"/>
                <a:sym typeface="Arial"/>
              </a:rPr>
              <a:t>eferences</a:t>
            </a:r>
            <a:endParaRPr/>
          </a:p>
        </p:txBody>
      </p:sp>
      <p:sp>
        <p:nvSpPr>
          <p:cNvPr id="334" name="Google Shape;334;p27"/>
          <p:cNvSpPr txBox="1"/>
          <p:nvPr/>
        </p:nvSpPr>
        <p:spPr>
          <a:xfrm>
            <a:off x="1781558" y="3329178"/>
            <a:ext cx="14724900" cy="2766900"/>
          </a:xfrm>
          <a:prstGeom prst="rect">
            <a:avLst/>
          </a:prstGeom>
          <a:noFill/>
          <a:ln>
            <a:noFill/>
          </a:ln>
        </p:spPr>
        <p:txBody>
          <a:bodyPr anchorCtr="0" anchor="t" bIns="0" lIns="0" spcFirstLastPara="1" rIns="0" wrap="square" tIns="0">
            <a:spAutoFit/>
          </a:bodyPr>
          <a:lstStyle/>
          <a:p>
            <a:pPr indent="-334643" lvl="1" marL="669286" marR="0" rtl="0" algn="ctr">
              <a:lnSpc>
                <a:spcPct val="160019"/>
              </a:lnSpc>
              <a:spcBef>
                <a:spcPts val="0"/>
              </a:spcBef>
              <a:spcAft>
                <a:spcPts val="0"/>
              </a:spcAft>
              <a:buClr>
                <a:srgbClr val="5E3023"/>
              </a:buClr>
              <a:buSzPts val="3099"/>
              <a:buFont typeface="Arial"/>
              <a:buChar char="•"/>
            </a:pPr>
            <a:r>
              <a:rPr b="0" i="0" lang="en-US" sz="3099" u="none" cap="none" strike="noStrike">
                <a:solidFill>
                  <a:srgbClr val="5E3023"/>
                </a:solidFill>
                <a:latin typeface="Arial"/>
                <a:ea typeface="Arial"/>
                <a:cs typeface="Arial"/>
                <a:sym typeface="Arial"/>
              </a:rPr>
              <a:t>WeatherStack API Documentation: </a:t>
            </a:r>
            <a:r>
              <a:rPr b="0" i="0" lang="en-US" sz="3099" u="sng" cap="none" strike="noStrike">
                <a:solidFill>
                  <a:schemeClr val="hlink"/>
                </a:solidFill>
                <a:latin typeface="Arial"/>
                <a:ea typeface="Arial"/>
                <a:cs typeface="Arial"/>
                <a:sym typeface="Arial"/>
                <a:hlinkClick r:id="rId4"/>
              </a:rPr>
              <a:t>https://weatherstack.com/documentation</a:t>
            </a:r>
            <a:endParaRPr/>
          </a:p>
          <a:p>
            <a:pPr indent="-334643" lvl="1" marL="669286" marR="0" rtl="0" algn="ctr">
              <a:lnSpc>
                <a:spcPct val="160019"/>
              </a:lnSpc>
              <a:spcBef>
                <a:spcPts val="0"/>
              </a:spcBef>
              <a:spcAft>
                <a:spcPts val="0"/>
              </a:spcAft>
              <a:buClr>
                <a:srgbClr val="5E3023"/>
              </a:buClr>
              <a:buSzPts val="3099"/>
              <a:buFont typeface="Arial"/>
              <a:buChar char="•"/>
            </a:pPr>
            <a:r>
              <a:rPr b="0" i="0" lang="en-US" sz="3099" u="none" cap="none" strike="noStrike">
                <a:solidFill>
                  <a:srgbClr val="5E3023"/>
                </a:solidFill>
                <a:latin typeface="Arial"/>
                <a:ea typeface="Arial"/>
                <a:cs typeface="Arial"/>
                <a:sym typeface="Arial"/>
              </a:rPr>
              <a:t>Sigmoid Function:</a:t>
            </a:r>
            <a:r>
              <a:rPr lang="en-US"/>
              <a:t> </a:t>
            </a:r>
            <a:r>
              <a:rPr lang="en-US" sz="3099" u="sng">
                <a:solidFill>
                  <a:schemeClr val="hlink"/>
                </a:solidFill>
                <a:hlinkClick r:id="rId5"/>
              </a:rPr>
              <a:t>https://en.wikipedia.org/wiki/Sigmoid_function</a:t>
            </a:r>
            <a:endParaRPr/>
          </a:p>
          <a:p>
            <a:pPr indent="-334643" lvl="1" marL="669286" marR="0" rtl="0" algn="ctr">
              <a:lnSpc>
                <a:spcPct val="160019"/>
              </a:lnSpc>
              <a:spcBef>
                <a:spcPts val="0"/>
              </a:spcBef>
              <a:spcAft>
                <a:spcPts val="0"/>
              </a:spcAft>
              <a:buClr>
                <a:srgbClr val="5E3023"/>
              </a:buClr>
              <a:buSzPts val="3099"/>
              <a:buFont typeface="Arial"/>
              <a:buChar char="•"/>
            </a:pPr>
            <a:r>
              <a:rPr b="0" i="0" lang="en-US" sz="3099" cap="none" strike="noStrike">
                <a:solidFill>
                  <a:srgbClr val="5E3023"/>
                </a:solidFill>
                <a:latin typeface="Arial"/>
                <a:ea typeface="Arial"/>
                <a:cs typeface="Arial"/>
                <a:sym typeface="Arial"/>
              </a:rPr>
              <a:t>Weather Codes:</a:t>
            </a:r>
            <a:r>
              <a:rPr lang="en-US" sz="3099">
                <a:solidFill>
                  <a:srgbClr val="5E3023"/>
                </a:solidFill>
              </a:rPr>
              <a:t> </a:t>
            </a:r>
            <a:r>
              <a:rPr b="0" i="0" lang="en-US" sz="3099" u="sng" cap="none" strike="noStrike">
                <a:solidFill>
                  <a:schemeClr val="hlink"/>
                </a:solidFill>
                <a:latin typeface="Arial"/>
                <a:ea typeface="Arial"/>
                <a:cs typeface="Arial"/>
                <a:sym typeface="Arial"/>
                <a:hlinkClick r:id="rId6"/>
              </a:rPr>
              <a:t>https://weatherstack.com/documentation#weather_codes</a:t>
            </a:r>
            <a:endParaRPr/>
          </a:p>
          <a:p>
            <a:pPr indent="0" lvl="0" marL="0" marR="0" rtl="0" algn="ctr">
              <a:lnSpc>
                <a:spcPct val="160019"/>
              </a:lnSpc>
              <a:spcBef>
                <a:spcPts val="0"/>
              </a:spcBef>
              <a:spcAft>
                <a:spcPts val="0"/>
              </a:spcAft>
              <a:buNone/>
            </a:pPr>
            <a:r>
              <a:t/>
            </a:r>
            <a:endParaRPr b="0" i="0" sz="3099" u="sng" cap="none" strike="noStrike">
              <a:solidFill>
                <a:schemeClr val="hlink"/>
              </a:solidFill>
              <a:latin typeface="Arial"/>
              <a:ea typeface="Arial"/>
              <a:cs typeface="Arial"/>
              <a:sym typeface="Arial"/>
              <a:hlinkClick r:id="rId7"/>
            </a:endParaRPr>
          </a:p>
        </p:txBody>
      </p:sp>
      <p:pic>
        <p:nvPicPr>
          <p:cNvPr id="335" name="Google Shape;335;p27"/>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pic>
        <p:nvPicPr>
          <p:cNvPr id="336" name="Google Shape;336;p27"/>
          <p:cNvPicPr preferRelativeResize="0"/>
          <p:nvPr/>
        </p:nvPicPr>
        <p:blipFill rotWithShape="1">
          <a:blip r:embed="rId8">
            <a:alphaModFix/>
          </a:blip>
          <a:srcRect b="0" l="0" r="0" t="0"/>
          <a:stretch/>
        </p:blipFill>
        <p:spPr>
          <a:xfrm rot="2155398">
            <a:off x="14214" y="8298094"/>
            <a:ext cx="1355615" cy="1758463"/>
          </a:xfrm>
          <a:prstGeom prst="rect">
            <a:avLst/>
          </a:prstGeom>
          <a:noFill/>
          <a:ln>
            <a:noFill/>
          </a:ln>
        </p:spPr>
      </p:pic>
      <p:pic>
        <p:nvPicPr>
          <p:cNvPr id="337" name="Google Shape;337;p27"/>
          <p:cNvPicPr preferRelativeResize="0"/>
          <p:nvPr/>
        </p:nvPicPr>
        <p:blipFill rotWithShape="1">
          <a:blip r:embed="rId9">
            <a:alphaModFix/>
          </a:blip>
          <a:srcRect b="0" l="0" r="0" t="0"/>
          <a:stretch/>
        </p:blipFill>
        <p:spPr>
          <a:xfrm rot="-1061952">
            <a:off x="16880782" y="2956787"/>
            <a:ext cx="1030238" cy="1336394"/>
          </a:xfrm>
          <a:prstGeom prst="rect">
            <a:avLst/>
          </a:prstGeom>
          <a:noFill/>
          <a:ln>
            <a:noFill/>
          </a:ln>
        </p:spPr>
      </p:pic>
      <p:pic>
        <p:nvPicPr>
          <p:cNvPr id="338" name="Google Shape;338;p27"/>
          <p:cNvPicPr preferRelativeResize="0"/>
          <p:nvPr/>
        </p:nvPicPr>
        <p:blipFill rotWithShape="1">
          <a:blip r:embed="rId10">
            <a:alphaModFix/>
          </a:blip>
          <a:srcRect b="80479" l="0" r="69130" t="0"/>
          <a:stretch/>
        </p:blipFill>
        <p:spPr>
          <a:xfrm>
            <a:off x="-313868" y="0"/>
            <a:ext cx="5077478" cy="1806002"/>
          </a:xfrm>
          <a:prstGeom prst="rect">
            <a:avLst/>
          </a:prstGeom>
          <a:noFill/>
          <a:ln>
            <a:noFill/>
          </a:ln>
        </p:spPr>
      </p:pic>
      <p:pic>
        <p:nvPicPr>
          <p:cNvPr id="339" name="Google Shape;339;p27"/>
          <p:cNvPicPr preferRelativeResize="0"/>
          <p:nvPr/>
        </p:nvPicPr>
        <p:blipFill rotWithShape="1">
          <a:blip r:embed="rId10">
            <a:alphaModFix/>
          </a:blip>
          <a:srcRect b="80479" l="85842" r="0" t="0"/>
          <a:stretch/>
        </p:blipFill>
        <p:spPr>
          <a:xfrm>
            <a:off x="15661545" y="44034"/>
            <a:ext cx="2328555" cy="18060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343" name="Shape 343"/>
        <p:cNvGrpSpPr/>
        <p:nvPr/>
      </p:nvGrpSpPr>
      <p:grpSpPr>
        <a:xfrm>
          <a:off x="0" y="0"/>
          <a:ext cx="0" cy="0"/>
          <a:chOff x="0" y="0"/>
          <a:chExt cx="0" cy="0"/>
        </a:xfrm>
      </p:grpSpPr>
      <p:pic>
        <p:nvPicPr>
          <p:cNvPr id="344" name="Google Shape;344;p28"/>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pic>
        <p:nvPicPr>
          <p:cNvPr id="345" name="Google Shape;345;p28"/>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sp>
        <p:nvSpPr>
          <p:cNvPr id="346" name="Google Shape;346;p28"/>
          <p:cNvSpPr/>
          <p:nvPr/>
        </p:nvSpPr>
        <p:spPr>
          <a:xfrm>
            <a:off x="3573904" y="1935735"/>
            <a:ext cx="11136005" cy="6074346"/>
          </a:xfrm>
          <a:custGeom>
            <a:rect b="b" l="l" r="r" t="t"/>
            <a:pathLst>
              <a:path extrusionOk="0" h="5605852" w="10277122">
                <a:moveTo>
                  <a:pt x="63030" y="5012299"/>
                </a:moveTo>
                <a:cubicBezTo>
                  <a:pt x="63030" y="5012299"/>
                  <a:pt x="0" y="4765735"/>
                  <a:pt x="10218" y="1214762"/>
                </a:cubicBezTo>
                <a:cubicBezTo>
                  <a:pt x="18651" y="990971"/>
                  <a:pt x="65033" y="645332"/>
                  <a:pt x="65033" y="645332"/>
                </a:cubicBezTo>
                <a:cubicBezTo>
                  <a:pt x="82233" y="502466"/>
                  <a:pt x="56685" y="337866"/>
                  <a:pt x="181385" y="223925"/>
                </a:cubicBezTo>
                <a:cubicBezTo>
                  <a:pt x="346794" y="72788"/>
                  <a:pt x="621643" y="0"/>
                  <a:pt x="9384049" y="6965"/>
                </a:cubicBezTo>
                <a:lnTo>
                  <a:pt x="9384050" y="6965"/>
                </a:lnTo>
                <a:cubicBezTo>
                  <a:pt x="9600797" y="16819"/>
                  <a:pt x="9805112" y="36481"/>
                  <a:pt x="9939300" y="101690"/>
                </a:cubicBezTo>
                <a:cubicBezTo>
                  <a:pt x="10195346" y="226120"/>
                  <a:pt x="10277122" y="459160"/>
                  <a:pt x="10271634" y="704684"/>
                </a:cubicBezTo>
                <a:cubicBezTo>
                  <a:pt x="10271634" y="704684"/>
                  <a:pt x="10228346" y="1013073"/>
                  <a:pt x="10235779" y="1248607"/>
                </a:cubicBezTo>
                <a:cubicBezTo>
                  <a:pt x="10242903" y="4754100"/>
                  <a:pt x="10250059" y="4949703"/>
                  <a:pt x="10250059" y="4949703"/>
                </a:cubicBezTo>
                <a:cubicBezTo>
                  <a:pt x="10233378" y="5165436"/>
                  <a:pt x="10118734" y="5376047"/>
                  <a:pt x="9921864" y="5487671"/>
                </a:cubicBezTo>
                <a:cubicBezTo>
                  <a:pt x="9771513" y="5572920"/>
                  <a:pt x="9573482" y="5588018"/>
                  <a:pt x="7612271" y="5577276"/>
                </a:cubicBezTo>
                <a:lnTo>
                  <a:pt x="7612161" y="5577276"/>
                </a:lnTo>
                <a:cubicBezTo>
                  <a:pt x="645952" y="5572000"/>
                  <a:pt x="384604" y="5605852"/>
                  <a:pt x="254278" y="5496695"/>
                </a:cubicBezTo>
                <a:cubicBezTo>
                  <a:pt x="145767" y="5405810"/>
                  <a:pt x="81795" y="5212498"/>
                  <a:pt x="63030" y="5012299"/>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txBox="1"/>
          <p:nvPr/>
        </p:nvSpPr>
        <p:spPr>
          <a:xfrm>
            <a:off x="4816701" y="2539381"/>
            <a:ext cx="8664758" cy="1991995"/>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0" i="0" lang="en-US" sz="10400" u="none" cap="none" strike="noStrike">
                <a:solidFill>
                  <a:srgbClr val="5E3023"/>
                </a:solidFill>
                <a:latin typeface="Arial"/>
                <a:ea typeface="Arial"/>
                <a:cs typeface="Arial"/>
                <a:sym typeface="Arial"/>
              </a:rPr>
              <a:t>THANK YOU</a:t>
            </a:r>
            <a:endParaRPr/>
          </a:p>
        </p:txBody>
      </p:sp>
      <p:pic>
        <p:nvPicPr>
          <p:cNvPr id="348" name="Google Shape;348;p28"/>
          <p:cNvPicPr preferRelativeResize="0"/>
          <p:nvPr/>
        </p:nvPicPr>
        <p:blipFill rotWithShape="1">
          <a:blip r:embed="rId4">
            <a:alphaModFix/>
          </a:blip>
          <a:srcRect b="0" l="0" r="0" t="0"/>
          <a:stretch/>
        </p:blipFill>
        <p:spPr>
          <a:xfrm>
            <a:off x="5244597" y="5170876"/>
            <a:ext cx="7798805" cy="4087424"/>
          </a:xfrm>
          <a:prstGeom prst="rect">
            <a:avLst/>
          </a:prstGeom>
          <a:noFill/>
          <a:ln>
            <a:noFill/>
          </a:ln>
        </p:spPr>
      </p:pic>
      <p:pic>
        <p:nvPicPr>
          <p:cNvPr id="349" name="Google Shape;349;p28"/>
          <p:cNvPicPr preferRelativeResize="0"/>
          <p:nvPr/>
        </p:nvPicPr>
        <p:blipFill rotWithShape="1">
          <a:blip r:embed="rId5">
            <a:alphaModFix/>
          </a:blip>
          <a:srcRect b="0" l="0" r="0" t="0"/>
          <a:stretch/>
        </p:blipFill>
        <p:spPr>
          <a:xfrm rot="1434432">
            <a:off x="1087471" y="1119233"/>
            <a:ext cx="1483455" cy="1924294"/>
          </a:xfrm>
          <a:prstGeom prst="rect">
            <a:avLst/>
          </a:prstGeom>
          <a:noFill/>
          <a:ln>
            <a:noFill/>
          </a:ln>
        </p:spPr>
      </p:pic>
      <p:pic>
        <p:nvPicPr>
          <p:cNvPr id="350" name="Google Shape;350;p28"/>
          <p:cNvPicPr preferRelativeResize="0"/>
          <p:nvPr/>
        </p:nvPicPr>
        <p:blipFill rotWithShape="1">
          <a:blip r:embed="rId6">
            <a:alphaModFix/>
          </a:blip>
          <a:srcRect b="0" l="0" r="0" t="0"/>
          <a:stretch/>
        </p:blipFill>
        <p:spPr>
          <a:xfrm rot="-1011195">
            <a:off x="15654924" y="7393633"/>
            <a:ext cx="1528941" cy="198329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100" name="Shape 100"/>
        <p:cNvGrpSpPr/>
        <p:nvPr/>
      </p:nvGrpSpPr>
      <p:grpSpPr>
        <a:xfrm>
          <a:off x="0" y="0"/>
          <a:ext cx="0" cy="0"/>
          <a:chOff x="0" y="0"/>
          <a:chExt cx="0" cy="0"/>
        </a:xfrm>
      </p:grpSpPr>
      <p:pic>
        <p:nvPicPr>
          <p:cNvPr id="101" name="Google Shape;101;p14"/>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pic>
        <p:nvPicPr>
          <p:cNvPr id="102" name="Google Shape;102;p14"/>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103" name="Google Shape;103;p14"/>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grpSp>
        <p:nvGrpSpPr>
          <p:cNvPr id="104" name="Google Shape;104;p14"/>
          <p:cNvGrpSpPr/>
          <p:nvPr/>
        </p:nvGrpSpPr>
        <p:grpSpPr>
          <a:xfrm>
            <a:off x="933450" y="1030775"/>
            <a:ext cx="10098400" cy="7820258"/>
            <a:chOff x="0" y="0"/>
            <a:chExt cx="2202006" cy="1705246"/>
          </a:xfrm>
        </p:grpSpPr>
        <p:sp>
          <p:nvSpPr>
            <p:cNvPr id="105" name="Google Shape;105;p14"/>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4"/>
          <p:cNvSpPr txBox="1"/>
          <p:nvPr/>
        </p:nvSpPr>
        <p:spPr>
          <a:xfrm>
            <a:off x="2259824" y="1586838"/>
            <a:ext cx="7445700" cy="25491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lang="en-US" sz="7200">
                <a:solidFill>
                  <a:srgbClr val="5E3023"/>
                </a:solidFill>
              </a:rPr>
              <a:t>P</a:t>
            </a:r>
            <a:r>
              <a:rPr b="0" i="0" lang="en-US" sz="7200" u="none" cap="none" strike="noStrike">
                <a:solidFill>
                  <a:srgbClr val="5E3023"/>
                </a:solidFill>
                <a:latin typeface="Arial"/>
                <a:ea typeface="Arial"/>
                <a:cs typeface="Arial"/>
                <a:sym typeface="Arial"/>
              </a:rPr>
              <a:t>roblem </a:t>
            </a:r>
            <a:r>
              <a:rPr lang="en-US" sz="7200">
                <a:solidFill>
                  <a:srgbClr val="5E3023"/>
                </a:solidFill>
              </a:rPr>
              <a:t>S</a:t>
            </a:r>
            <a:r>
              <a:rPr b="0" i="0" lang="en-US" sz="7200" u="none" cap="none" strike="noStrike">
                <a:solidFill>
                  <a:srgbClr val="5E3023"/>
                </a:solidFill>
                <a:latin typeface="Arial"/>
                <a:ea typeface="Arial"/>
                <a:cs typeface="Arial"/>
                <a:sym typeface="Arial"/>
              </a:rPr>
              <a:t>tatement</a:t>
            </a:r>
            <a:endParaRPr/>
          </a:p>
        </p:txBody>
      </p:sp>
      <p:sp>
        <p:nvSpPr>
          <p:cNvPr id="109" name="Google Shape;109;p14"/>
          <p:cNvSpPr txBox="1"/>
          <p:nvPr/>
        </p:nvSpPr>
        <p:spPr>
          <a:xfrm>
            <a:off x="2259824" y="4684839"/>
            <a:ext cx="7445700" cy="3029100"/>
          </a:xfrm>
          <a:prstGeom prst="rect">
            <a:avLst/>
          </a:prstGeom>
          <a:noFill/>
          <a:ln>
            <a:noFill/>
          </a:ln>
        </p:spPr>
        <p:txBody>
          <a:bodyPr anchorCtr="0" anchor="t" bIns="0" lIns="0" spcFirstLastPara="1" rIns="0" wrap="square" tIns="0">
            <a:spAutoFit/>
          </a:bodyPr>
          <a:lstStyle/>
          <a:p>
            <a:pPr indent="0" lvl="0" marL="0" marR="0" rtl="0" algn="l">
              <a:lnSpc>
                <a:spcPct val="180000"/>
              </a:lnSpc>
              <a:spcBef>
                <a:spcPts val="0"/>
              </a:spcBef>
              <a:spcAft>
                <a:spcPts val="0"/>
              </a:spcAft>
              <a:buNone/>
            </a:pPr>
            <a:r>
              <a:rPr b="0" i="0" lang="en-US" sz="2400" u="none" cap="none" strike="noStrike">
                <a:solidFill>
                  <a:srgbClr val="5E3023"/>
                </a:solidFill>
                <a:latin typeface="Arial"/>
                <a:ea typeface="Arial"/>
                <a:cs typeface="Arial"/>
                <a:sym typeface="Arial"/>
              </a:rPr>
              <a:t>The goal of this mini project is to develop a weather forecasting system that predicts the probabilities of </a:t>
            </a:r>
            <a:r>
              <a:rPr lang="en-US" sz="2400">
                <a:solidFill>
                  <a:srgbClr val="5E3023"/>
                </a:solidFill>
              </a:rPr>
              <a:t>various weather events</a:t>
            </a:r>
            <a:r>
              <a:rPr b="0" i="0" lang="en-US" sz="2400" u="none" cap="none" strike="noStrike">
                <a:solidFill>
                  <a:srgbClr val="5E3023"/>
                </a:solidFill>
                <a:latin typeface="Arial"/>
                <a:ea typeface="Arial"/>
                <a:cs typeface="Arial"/>
                <a:sym typeface="Arial"/>
              </a:rPr>
              <a:t> based on the current weather conditions of </a:t>
            </a:r>
            <a:r>
              <a:rPr lang="en-US" sz="2400">
                <a:solidFill>
                  <a:srgbClr val="5E3023"/>
                </a:solidFill>
              </a:rPr>
              <a:t>a specified city</a:t>
            </a:r>
            <a:r>
              <a:rPr b="0" i="0" lang="en-US" sz="2400" u="none" cap="none" strike="noStrike">
                <a:solidFill>
                  <a:srgbClr val="5E3023"/>
                </a:solidFill>
                <a:latin typeface="Arial"/>
                <a:ea typeface="Arial"/>
                <a:cs typeface="Arial"/>
                <a:sym typeface="Arial"/>
              </a:rPr>
              <a:t>.</a:t>
            </a:r>
            <a:endParaRPr/>
          </a:p>
          <a:p>
            <a:pPr indent="0" lvl="0" marL="0" marR="0" rtl="0" algn="l">
              <a:lnSpc>
                <a:spcPct val="180000"/>
              </a:lnSpc>
              <a:spcBef>
                <a:spcPts val="0"/>
              </a:spcBef>
              <a:spcAft>
                <a:spcPts val="0"/>
              </a:spcAft>
              <a:buNone/>
            </a:pPr>
            <a:r>
              <a:t/>
            </a:r>
            <a:endParaRPr b="0" i="0" sz="2400" u="none" cap="none" strike="noStrike">
              <a:solidFill>
                <a:srgbClr val="5E3023"/>
              </a:solidFill>
              <a:latin typeface="Arial"/>
              <a:ea typeface="Arial"/>
              <a:cs typeface="Arial"/>
              <a:sym typeface="Arial"/>
            </a:endParaRPr>
          </a:p>
        </p:txBody>
      </p:sp>
      <p:pic>
        <p:nvPicPr>
          <p:cNvPr id="110" name="Google Shape;110;p14"/>
          <p:cNvPicPr preferRelativeResize="0"/>
          <p:nvPr/>
        </p:nvPicPr>
        <p:blipFill rotWithShape="1">
          <a:blip r:embed="rId5">
            <a:alphaModFix/>
          </a:blip>
          <a:srcRect b="0" l="0" r="0" t="0"/>
          <a:stretch/>
        </p:blipFill>
        <p:spPr>
          <a:xfrm>
            <a:off x="10309387" y="3660255"/>
            <a:ext cx="6215152" cy="5598045"/>
          </a:xfrm>
          <a:prstGeom prst="rect">
            <a:avLst/>
          </a:prstGeom>
          <a:noFill/>
          <a:ln>
            <a:noFill/>
          </a:ln>
        </p:spPr>
      </p:pic>
      <p:pic>
        <p:nvPicPr>
          <p:cNvPr id="111" name="Google Shape;111;p14"/>
          <p:cNvPicPr preferRelativeResize="0"/>
          <p:nvPr/>
        </p:nvPicPr>
        <p:blipFill rotWithShape="1">
          <a:blip r:embed="rId6">
            <a:alphaModFix/>
          </a:blip>
          <a:srcRect b="0" l="0" r="0" t="0"/>
          <a:stretch/>
        </p:blipFill>
        <p:spPr>
          <a:xfrm rot="-1061952">
            <a:off x="15254920" y="1286069"/>
            <a:ext cx="1267232" cy="1643815"/>
          </a:xfrm>
          <a:prstGeom prst="rect">
            <a:avLst/>
          </a:prstGeom>
          <a:noFill/>
          <a:ln>
            <a:noFill/>
          </a:ln>
        </p:spPr>
      </p:pic>
      <p:pic>
        <p:nvPicPr>
          <p:cNvPr id="112" name="Google Shape;112;p14"/>
          <p:cNvPicPr preferRelativeResize="0"/>
          <p:nvPr/>
        </p:nvPicPr>
        <p:blipFill rotWithShape="1">
          <a:blip r:embed="rId7">
            <a:alphaModFix/>
          </a:blip>
          <a:srcRect b="0" l="0" r="0" t="0"/>
          <a:stretch/>
        </p:blipFill>
        <p:spPr>
          <a:xfrm rot="819222">
            <a:off x="923414" y="8039642"/>
            <a:ext cx="1376956" cy="1786145"/>
          </a:xfrm>
          <a:prstGeom prst="rect">
            <a:avLst/>
          </a:prstGeom>
          <a:noFill/>
          <a:ln>
            <a:noFill/>
          </a:ln>
        </p:spPr>
      </p:pic>
      <p:pic>
        <p:nvPicPr>
          <p:cNvPr id="113" name="Google Shape;113;p14"/>
          <p:cNvPicPr preferRelativeResize="0"/>
          <p:nvPr/>
        </p:nvPicPr>
        <p:blipFill rotWithShape="1">
          <a:blip r:embed="rId8">
            <a:alphaModFix/>
          </a:blip>
          <a:srcRect b="80479" l="0" r="69130" t="0"/>
          <a:stretch/>
        </p:blipFill>
        <p:spPr>
          <a:xfrm>
            <a:off x="-255551" y="34509"/>
            <a:ext cx="3734911" cy="1328466"/>
          </a:xfrm>
          <a:prstGeom prst="rect">
            <a:avLst/>
          </a:prstGeom>
          <a:noFill/>
          <a:ln>
            <a:noFill/>
          </a:ln>
        </p:spPr>
      </p:pic>
      <p:pic>
        <p:nvPicPr>
          <p:cNvPr id="114" name="Google Shape;114;p14"/>
          <p:cNvPicPr preferRelativeResize="0"/>
          <p:nvPr/>
        </p:nvPicPr>
        <p:blipFill rotWithShape="1">
          <a:blip r:embed="rId8">
            <a:alphaModFix/>
          </a:blip>
          <a:srcRect b="85744" l="85842" r="0" t="0"/>
          <a:stretch/>
        </p:blipFill>
        <p:spPr>
          <a:xfrm>
            <a:off x="15661545" y="44034"/>
            <a:ext cx="2328555" cy="13189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118" name="Shape 118"/>
        <p:cNvGrpSpPr/>
        <p:nvPr/>
      </p:nvGrpSpPr>
      <p:grpSpPr>
        <a:xfrm>
          <a:off x="0" y="0"/>
          <a:ext cx="0" cy="0"/>
          <a:chOff x="0" y="0"/>
          <a:chExt cx="0" cy="0"/>
        </a:xfrm>
      </p:grpSpPr>
      <p:pic>
        <p:nvPicPr>
          <p:cNvPr id="119" name="Google Shape;119;p15"/>
          <p:cNvPicPr preferRelativeResize="0"/>
          <p:nvPr/>
        </p:nvPicPr>
        <p:blipFill rotWithShape="1">
          <a:blip r:embed="rId3">
            <a:alphaModFix amt="65000"/>
          </a:blip>
          <a:srcRect b="7859" l="0" r="0" t="7859"/>
          <a:stretch/>
        </p:blipFill>
        <p:spPr>
          <a:xfrm flipH="1">
            <a:off x="9158605" y="0"/>
            <a:ext cx="9138920" cy="10287000"/>
          </a:xfrm>
          <a:prstGeom prst="rect">
            <a:avLst/>
          </a:prstGeom>
          <a:noFill/>
          <a:ln>
            <a:noFill/>
          </a:ln>
        </p:spPr>
      </p:pic>
      <p:pic>
        <p:nvPicPr>
          <p:cNvPr id="120" name="Google Shape;120;p15"/>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pic>
        <p:nvPicPr>
          <p:cNvPr id="121" name="Google Shape;121;p15"/>
          <p:cNvPicPr preferRelativeResize="0"/>
          <p:nvPr/>
        </p:nvPicPr>
        <p:blipFill rotWithShape="1">
          <a:blip r:embed="rId4">
            <a:alphaModFix/>
          </a:blip>
          <a:srcRect b="0" l="0" r="0" t="0"/>
          <a:stretch/>
        </p:blipFill>
        <p:spPr>
          <a:xfrm>
            <a:off x="3885240" y="5493532"/>
            <a:ext cx="1570879" cy="430028"/>
          </a:xfrm>
          <a:prstGeom prst="rect">
            <a:avLst/>
          </a:prstGeom>
          <a:noFill/>
          <a:ln>
            <a:noFill/>
          </a:ln>
        </p:spPr>
      </p:pic>
      <p:pic>
        <p:nvPicPr>
          <p:cNvPr id="122" name="Google Shape;122;p15"/>
          <p:cNvPicPr preferRelativeResize="0"/>
          <p:nvPr/>
        </p:nvPicPr>
        <p:blipFill rotWithShape="1">
          <a:blip r:embed="rId4">
            <a:alphaModFix/>
          </a:blip>
          <a:srcRect b="0" l="0" r="0" t="0"/>
          <a:stretch/>
        </p:blipFill>
        <p:spPr>
          <a:xfrm>
            <a:off x="8943061" y="5493532"/>
            <a:ext cx="1570879" cy="430028"/>
          </a:xfrm>
          <a:prstGeom prst="rect">
            <a:avLst/>
          </a:prstGeom>
          <a:noFill/>
          <a:ln>
            <a:noFill/>
          </a:ln>
        </p:spPr>
      </p:pic>
      <p:pic>
        <p:nvPicPr>
          <p:cNvPr id="123" name="Google Shape;123;p15"/>
          <p:cNvPicPr preferRelativeResize="0"/>
          <p:nvPr/>
        </p:nvPicPr>
        <p:blipFill rotWithShape="1">
          <a:blip r:embed="rId5">
            <a:alphaModFix/>
          </a:blip>
          <a:srcRect b="0" l="0" r="0" t="0"/>
          <a:stretch/>
        </p:blipFill>
        <p:spPr>
          <a:xfrm>
            <a:off x="1458519" y="4827031"/>
            <a:ext cx="1369735" cy="1426807"/>
          </a:xfrm>
          <a:prstGeom prst="rect">
            <a:avLst/>
          </a:prstGeom>
          <a:noFill/>
          <a:ln>
            <a:noFill/>
          </a:ln>
        </p:spPr>
      </p:pic>
      <p:sp>
        <p:nvSpPr>
          <p:cNvPr id="124" name="Google Shape;124;p15"/>
          <p:cNvSpPr txBox="1"/>
          <p:nvPr/>
        </p:nvSpPr>
        <p:spPr>
          <a:xfrm>
            <a:off x="1611606" y="5013975"/>
            <a:ext cx="1063561" cy="785679"/>
          </a:xfrm>
          <a:prstGeom prst="rect">
            <a:avLst/>
          </a:prstGeom>
          <a:noFill/>
          <a:ln>
            <a:noFill/>
          </a:ln>
        </p:spPr>
        <p:txBody>
          <a:bodyPr anchorCtr="0" anchor="t" bIns="0" lIns="0" spcFirstLastPara="1" rIns="0" wrap="square" tIns="0">
            <a:spAutoFit/>
          </a:bodyPr>
          <a:lstStyle/>
          <a:p>
            <a:pPr indent="0" lvl="0" marL="0" marR="0" rtl="0" algn="ctr">
              <a:lnSpc>
                <a:spcPct val="130002"/>
              </a:lnSpc>
              <a:spcBef>
                <a:spcPts val="0"/>
              </a:spcBef>
              <a:spcAft>
                <a:spcPts val="0"/>
              </a:spcAft>
              <a:buNone/>
            </a:pPr>
            <a:r>
              <a:rPr b="0" i="0" lang="en-US" sz="4103" u="none" cap="none" strike="noStrike">
                <a:solidFill>
                  <a:srgbClr val="F8F6F4"/>
                </a:solidFill>
                <a:latin typeface="Arial"/>
                <a:ea typeface="Arial"/>
                <a:cs typeface="Arial"/>
                <a:sym typeface="Arial"/>
              </a:rPr>
              <a:t>01</a:t>
            </a:r>
            <a:endParaRPr/>
          </a:p>
        </p:txBody>
      </p:sp>
      <p:sp>
        <p:nvSpPr>
          <p:cNvPr id="125" name="Google Shape;125;p15"/>
          <p:cNvSpPr txBox="1"/>
          <p:nvPr/>
        </p:nvSpPr>
        <p:spPr>
          <a:xfrm>
            <a:off x="894680" y="6448004"/>
            <a:ext cx="2497500" cy="315600"/>
          </a:xfrm>
          <a:prstGeom prst="rect">
            <a:avLst/>
          </a:prstGeom>
          <a:noFill/>
          <a:ln>
            <a:noFill/>
          </a:ln>
        </p:spPr>
        <p:txBody>
          <a:bodyPr anchorCtr="0" anchor="t" bIns="0" lIns="0" spcFirstLastPara="1" rIns="0" wrap="square" tIns="0">
            <a:spAutoFit/>
          </a:bodyPr>
          <a:lstStyle/>
          <a:p>
            <a:pPr indent="0" lvl="0" marL="0" marR="0" rtl="0" algn="ctr">
              <a:lnSpc>
                <a:spcPct val="130034"/>
              </a:lnSpc>
              <a:spcBef>
                <a:spcPts val="0"/>
              </a:spcBef>
              <a:spcAft>
                <a:spcPts val="0"/>
              </a:spcAft>
              <a:buNone/>
            </a:pPr>
            <a:r>
              <a:rPr b="1" i="0" lang="en-US" sz="2051" u="none" cap="none" strike="noStrike">
                <a:solidFill>
                  <a:srgbClr val="5E3023"/>
                </a:solidFill>
              </a:rPr>
              <a:t>Step one</a:t>
            </a:r>
            <a:endParaRPr b="1"/>
          </a:p>
        </p:txBody>
      </p:sp>
      <p:sp>
        <p:nvSpPr>
          <p:cNvPr id="126" name="Google Shape;126;p15"/>
          <p:cNvSpPr txBox="1"/>
          <p:nvPr/>
        </p:nvSpPr>
        <p:spPr>
          <a:xfrm>
            <a:off x="542925" y="6918048"/>
            <a:ext cx="3201000" cy="1752600"/>
          </a:xfrm>
          <a:prstGeom prst="rect">
            <a:avLst/>
          </a:prstGeom>
          <a:noFill/>
          <a:ln>
            <a:noFill/>
          </a:ln>
        </p:spPr>
        <p:txBody>
          <a:bodyPr anchorCtr="0" anchor="t" bIns="0" lIns="0" spcFirstLastPara="1" rIns="0" wrap="square" tIns="0">
            <a:spAutoFit/>
          </a:bodyPr>
          <a:lstStyle/>
          <a:p>
            <a:pPr indent="0" lvl="0" marL="0" marR="0" rtl="0" algn="ctr">
              <a:lnSpc>
                <a:spcPct val="160078"/>
              </a:lnSpc>
              <a:spcBef>
                <a:spcPts val="0"/>
              </a:spcBef>
              <a:spcAft>
                <a:spcPts val="0"/>
              </a:spcAft>
              <a:buNone/>
            </a:pPr>
            <a:r>
              <a:rPr b="0" i="0" lang="en-US" sz="1538" u="none" cap="none" strike="noStrike">
                <a:solidFill>
                  <a:srgbClr val="5E3023"/>
                </a:solidFill>
                <a:latin typeface="Arial"/>
                <a:ea typeface="Arial"/>
                <a:cs typeface="Arial"/>
                <a:sym typeface="Arial"/>
              </a:rPr>
              <a:t>Retrieve current weather data o</a:t>
            </a:r>
            <a:r>
              <a:rPr lang="en-US" sz="1538">
                <a:solidFill>
                  <a:srgbClr val="5E3023"/>
                </a:solidFill>
              </a:rPr>
              <a:t>f the city inputted by the user</a:t>
            </a:r>
            <a:r>
              <a:rPr b="0" i="0" lang="en-US" sz="1538" u="none" cap="none" strike="noStrike">
                <a:solidFill>
                  <a:srgbClr val="5E3023"/>
                </a:solidFill>
                <a:latin typeface="Arial"/>
                <a:ea typeface="Arial"/>
                <a:cs typeface="Arial"/>
                <a:sym typeface="Arial"/>
              </a:rPr>
              <a:t> using WeatherStack API.</a:t>
            </a:r>
            <a:endParaRPr/>
          </a:p>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p:txBody>
      </p:sp>
      <p:pic>
        <p:nvPicPr>
          <p:cNvPr id="127" name="Google Shape;127;p15"/>
          <p:cNvPicPr preferRelativeResize="0"/>
          <p:nvPr/>
        </p:nvPicPr>
        <p:blipFill rotWithShape="1">
          <a:blip r:embed="rId5">
            <a:alphaModFix/>
          </a:blip>
          <a:srcRect b="0" l="0" r="0" t="0"/>
          <a:stretch/>
        </p:blipFill>
        <p:spPr>
          <a:xfrm>
            <a:off x="6516339" y="4827031"/>
            <a:ext cx="1369735" cy="1426807"/>
          </a:xfrm>
          <a:prstGeom prst="rect">
            <a:avLst/>
          </a:prstGeom>
          <a:noFill/>
          <a:ln>
            <a:noFill/>
          </a:ln>
        </p:spPr>
      </p:pic>
      <p:sp>
        <p:nvSpPr>
          <p:cNvPr id="128" name="Google Shape;128;p15"/>
          <p:cNvSpPr txBox="1"/>
          <p:nvPr/>
        </p:nvSpPr>
        <p:spPr>
          <a:xfrm>
            <a:off x="6666193" y="5013975"/>
            <a:ext cx="1063561" cy="785679"/>
          </a:xfrm>
          <a:prstGeom prst="rect">
            <a:avLst/>
          </a:prstGeom>
          <a:noFill/>
          <a:ln>
            <a:noFill/>
          </a:ln>
        </p:spPr>
        <p:txBody>
          <a:bodyPr anchorCtr="0" anchor="t" bIns="0" lIns="0" spcFirstLastPara="1" rIns="0" wrap="square" tIns="0">
            <a:spAutoFit/>
          </a:bodyPr>
          <a:lstStyle/>
          <a:p>
            <a:pPr indent="0" lvl="0" marL="0" marR="0" rtl="0" algn="ctr">
              <a:lnSpc>
                <a:spcPct val="130002"/>
              </a:lnSpc>
              <a:spcBef>
                <a:spcPts val="0"/>
              </a:spcBef>
              <a:spcAft>
                <a:spcPts val="0"/>
              </a:spcAft>
              <a:buNone/>
            </a:pPr>
            <a:r>
              <a:rPr b="0" i="0" lang="en-US" sz="4103" u="none" cap="none" strike="noStrike">
                <a:solidFill>
                  <a:srgbClr val="F8F6F4"/>
                </a:solidFill>
                <a:latin typeface="Arial"/>
                <a:ea typeface="Arial"/>
                <a:cs typeface="Arial"/>
                <a:sym typeface="Arial"/>
              </a:rPr>
              <a:t>02</a:t>
            </a:r>
            <a:endParaRPr/>
          </a:p>
        </p:txBody>
      </p:sp>
      <p:sp>
        <p:nvSpPr>
          <p:cNvPr id="129" name="Google Shape;129;p15"/>
          <p:cNvSpPr txBox="1"/>
          <p:nvPr/>
        </p:nvSpPr>
        <p:spPr>
          <a:xfrm>
            <a:off x="5952500" y="6448004"/>
            <a:ext cx="2497500" cy="315600"/>
          </a:xfrm>
          <a:prstGeom prst="rect">
            <a:avLst/>
          </a:prstGeom>
          <a:noFill/>
          <a:ln>
            <a:noFill/>
          </a:ln>
        </p:spPr>
        <p:txBody>
          <a:bodyPr anchorCtr="0" anchor="t" bIns="0" lIns="0" spcFirstLastPara="1" rIns="0" wrap="square" tIns="0">
            <a:spAutoFit/>
          </a:bodyPr>
          <a:lstStyle/>
          <a:p>
            <a:pPr indent="0" lvl="0" marL="0" marR="0" rtl="0" algn="ctr">
              <a:lnSpc>
                <a:spcPct val="130034"/>
              </a:lnSpc>
              <a:spcBef>
                <a:spcPts val="0"/>
              </a:spcBef>
              <a:spcAft>
                <a:spcPts val="0"/>
              </a:spcAft>
              <a:buNone/>
            </a:pPr>
            <a:r>
              <a:rPr b="1" i="0" lang="en-US" sz="2051" u="none" cap="none" strike="noStrike">
                <a:solidFill>
                  <a:srgbClr val="5E3023"/>
                </a:solidFill>
              </a:rPr>
              <a:t>Step two</a:t>
            </a:r>
            <a:endParaRPr b="1"/>
          </a:p>
        </p:txBody>
      </p:sp>
      <p:sp>
        <p:nvSpPr>
          <p:cNvPr id="130" name="Google Shape;130;p15"/>
          <p:cNvSpPr txBox="1"/>
          <p:nvPr/>
        </p:nvSpPr>
        <p:spPr>
          <a:xfrm>
            <a:off x="5600746" y="6918048"/>
            <a:ext cx="3200922" cy="1825445"/>
          </a:xfrm>
          <a:prstGeom prst="rect">
            <a:avLst/>
          </a:prstGeom>
          <a:noFill/>
          <a:ln>
            <a:noFill/>
          </a:ln>
        </p:spPr>
        <p:txBody>
          <a:bodyPr anchorCtr="0" anchor="t" bIns="0" lIns="0" spcFirstLastPara="1" rIns="0" wrap="square" tIns="0">
            <a:spAutoFit/>
          </a:bodyPr>
          <a:lstStyle/>
          <a:p>
            <a:pPr indent="0" lvl="0" marL="0" marR="0" rtl="0" algn="ctr">
              <a:lnSpc>
                <a:spcPct val="160078"/>
              </a:lnSpc>
              <a:spcBef>
                <a:spcPts val="0"/>
              </a:spcBef>
              <a:spcAft>
                <a:spcPts val="0"/>
              </a:spcAft>
              <a:buNone/>
            </a:pPr>
            <a:r>
              <a:rPr b="0" i="0" lang="en-US" sz="1538" u="none" cap="none" strike="noStrike">
                <a:solidFill>
                  <a:srgbClr val="5E3023"/>
                </a:solidFill>
                <a:latin typeface="Arial"/>
                <a:ea typeface="Arial"/>
                <a:cs typeface="Arial"/>
                <a:sym typeface="Arial"/>
              </a:rPr>
              <a:t>Process the weather data to extract relevant information (temperature, humidity, weather code).</a:t>
            </a:r>
            <a:endParaRPr/>
          </a:p>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p:txBody>
      </p:sp>
      <p:pic>
        <p:nvPicPr>
          <p:cNvPr id="131" name="Google Shape;131;p15"/>
          <p:cNvPicPr preferRelativeResize="0"/>
          <p:nvPr/>
        </p:nvPicPr>
        <p:blipFill rotWithShape="1">
          <a:blip r:embed="rId5">
            <a:alphaModFix/>
          </a:blip>
          <a:srcRect b="0" l="0" r="0" t="0"/>
          <a:stretch/>
        </p:blipFill>
        <p:spPr>
          <a:xfrm>
            <a:off x="11570927" y="4827031"/>
            <a:ext cx="1369735" cy="1426807"/>
          </a:xfrm>
          <a:prstGeom prst="rect">
            <a:avLst/>
          </a:prstGeom>
          <a:noFill/>
          <a:ln>
            <a:noFill/>
          </a:ln>
        </p:spPr>
      </p:pic>
      <p:sp>
        <p:nvSpPr>
          <p:cNvPr id="132" name="Google Shape;132;p15"/>
          <p:cNvSpPr txBox="1"/>
          <p:nvPr/>
        </p:nvSpPr>
        <p:spPr>
          <a:xfrm>
            <a:off x="11724014" y="5013975"/>
            <a:ext cx="1063561" cy="785679"/>
          </a:xfrm>
          <a:prstGeom prst="rect">
            <a:avLst/>
          </a:prstGeom>
          <a:noFill/>
          <a:ln>
            <a:noFill/>
          </a:ln>
        </p:spPr>
        <p:txBody>
          <a:bodyPr anchorCtr="0" anchor="t" bIns="0" lIns="0" spcFirstLastPara="1" rIns="0" wrap="square" tIns="0">
            <a:spAutoFit/>
          </a:bodyPr>
          <a:lstStyle/>
          <a:p>
            <a:pPr indent="0" lvl="0" marL="0" marR="0" rtl="0" algn="ctr">
              <a:lnSpc>
                <a:spcPct val="130002"/>
              </a:lnSpc>
              <a:spcBef>
                <a:spcPts val="0"/>
              </a:spcBef>
              <a:spcAft>
                <a:spcPts val="0"/>
              </a:spcAft>
              <a:buNone/>
            </a:pPr>
            <a:r>
              <a:rPr b="0" i="0" lang="en-US" sz="4103" u="none" cap="none" strike="noStrike">
                <a:solidFill>
                  <a:srgbClr val="F8F6F4"/>
                </a:solidFill>
                <a:latin typeface="Arial"/>
                <a:ea typeface="Arial"/>
                <a:cs typeface="Arial"/>
                <a:sym typeface="Arial"/>
              </a:rPr>
              <a:t>03</a:t>
            </a:r>
            <a:endParaRPr/>
          </a:p>
        </p:txBody>
      </p:sp>
      <p:sp>
        <p:nvSpPr>
          <p:cNvPr id="133" name="Google Shape;133;p15"/>
          <p:cNvSpPr txBox="1"/>
          <p:nvPr/>
        </p:nvSpPr>
        <p:spPr>
          <a:xfrm>
            <a:off x="11007088" y="6448004"/>
            <a:ext cx="2497500" cy="315600"/>
          </a:xfrm>
          <a:prstGeom prst="rect">
            <a:avLst/>
          </a:prstGeom>
          <a:noFill/>
          <a:ln>
            <a:noFill/>
          </a:ln>
        </p:spPr>
        <p:txBody>
          <a:bodyPr anchorCtr="0" anchor="t" bIns="0" lIns="0" spcFirstLastPara="1" rIns="0" wrap="square" tIns="0">
            <a:spAutoFit/>
          </a:bodyPr>
          <a:lstStyle/>
          <a:p>
            <a:pPr indent="0" lvl="0" marL="0" marR="0" rtl="0" algn="ctr">
              <a:lnSpc>
                <a:spcPct val="130034"/>
              </a:lnSpc>
              <a:spcBef>
                <a:spcPts val="0"/>
              </a:spcBef>
              <a:spcAft>
                <a:spcPts val="0"/>
              </a:spcAft>
              <a:buNone/>
            </a:pPr>
            <a:r>
              <a:rPr b="1" i="0" lang="en-US" sz="2051" u="none" cap="none" strike="noStrike">
                <a:solidFill>
                  <a:srgbClr val="5E3023"/>
                </a:solidFill>
              </a:rPr>
              <a:t>Step three</a:t>
            </a:r>
            <a:endParaRPr b="1"/>
          </a:p>
        </p:txBody>
      </p:sp>
      <p:sp>
        <p:nvSpPr>
          <p:cNvPr id="134" name="Google Shape;134;p15"/>
          <p:cNvSpPr txBox="1"/>
          <p:nvPr/>
        </p:nvSpPr>
        <p:spPr>
          <a:xfrm>
            <a:off x="10655333" y="6918048"/>
            <a:ext cx="3201000" cy="2510400"/>
          </a:xfrm>
          <a:prstGeom prst="rect">
            <a:avLst/>
          </a:prstGeom>
          <a:noFill/>
          <a:ln>
            <a:noFill/>
          </a:ln>
        </p:spPr>
        <p:txBody>
          <a:bodyPr anchorCtr="0" anchor="t" bIns="0" lIns="0" spcFirstLastPara="1" rIns="0" wrap="square" tIns="0">
            <a:spAutoFit/>
          </a:bodyPr>
          <a:lstStyle/>
          <a:p>
            <a:pPr indent="0" lvl="0" marL="0" marR="0" rtl="0" algn="ctr">
              <a:lnSpc>
                <a:spcPct val="160078"/>
              </a:lnSpc>
              <a:spcBef>
                <a:spcPts val="0"/>
              </a:spcBef>
              <a:spcAft>
                <a:spcPts val="0"/>
              </a:spcAft>
              <a:buNone/>
            </a:pPr>
            <a:r>
              <a:rPr b="0" i="0" lang="en-US" sz="1538" u="none" cap="none" strike="noStrike">
                <a:solidFill>
                  <a:srgbClr val="5E3023"/>
                </a:solidFill>
                <a:latin typeface="Arial"/>
                <a:ea typeface="Arial"/>
                <a:cs typeface="Arial"/>
                <a:sym typeface="Arial"/>
              </a:rPr>
              <a:t>Calculate the probabilities of rain, sleet, snow, thunderstorms, cyclones, blizzards</a:t>
            </a:r>
            <a:r>
              <a:rPr lang="en-US" sz="1538">
                <a:solidFill>
                  <a:srgbClr val="5E3023"/>
                </a:solidFill>
              </a:rPr>
              <a:t>, </a:t>
            </a:r>
            <a:r>
              <a:rPr b="0" i="0" lang="en-US" sz="1538" u="none" cap="none" strike="noStrike">
                <a:solidFill>
                  <a:srgbClr val="5E3023"/>
                </a:solidFill>
                <a:latin typeface="Arial"/>
                <a:ea typeface="Arial"/>
                <a:cs typeface="Arial"/>
                <a:sym typeface="Arial"/>
              </a:rPr>
              <a:t>hailstorms and fog  based on the extracted information.</a:t>
            </a:r>
            <a:endParaRPr/>
          </a:p>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p:txBody>
      </p:sp>
      <p:sp>
        <p:nvSpPr>
          <p:cNvPr id="135" name="Google Shape;135;p15"/>
          <p:cNvSpPr txBox="1"/>
          <p:nvPr/>
        </p:nvSpPr>
        <p:spPr>
          <a:xfrm>
            <a:off x="6146374" y="1034471"/>
            <a:ext cx="7581600" cy="2549100"/>
          </a:xfrm>
          <a:prstGeom prst="rect">
            <a:avLst/>
          </a:prstGeom>
          <a:noFill/>
          <a:ln>
            <a:noFill/>
          </a:ln>
        </p:spPr>
        <p:txBody>
          <a:bodyPr anchorCtr="0" anchor="t" bIns="0" lIns="0" spcFirstLastPara="1" rIns="0" wrap="square" tIns="0">
            <a:spAutoFit/>
          </a:bodyPr>
          <a:lstStyle/>
          <a:p>
            <a:pPr indent="457200" lvl="0" marL="0" marR="0" rtl="0" algn="l">
              <a:lnSpc>
                <a:spcPct val="130000"/>
              </a:lnSpc>
              <a:spcBef>
                <a:spcPts val="0"/>
              </a:spcBef>
              <a:spcAft>
                <a:spcPts val="0"/>
              </a:spcAft>
              <a:buNone/>
            </a:pPr>
            <a:r>
              <a:rPr lang="en-US" sz="7200">
                <a:solidFill>
                  <a:srgbClr val="5E3023"/>
                </a:solidFill>
              </a:rPr>
              <a:t>        S</a:t>
            </a:r>
            <a:r>
              <a:rPr b="0" i="0" lang="en-US" sz="7200" u="none" cap="none" strike="noStrike">
                <a:solidFill>
                  <a:srgbClr val="5E3023"/>
                </a:solidFill>
                <a:latin typeface="Arial"/>
                <a:ea typeface="Arial"/>
                <a:cs typeface="Arial"/>
                <a:sym typeface="Arial"/>
              </a:rPr>
              <a:t>ystem</a:t>
            </a:r>
            <a:endParaRPr sz="7200">
              <a:solidFill>
                <a:srgbClr val="5E3023"/>
              </a:solidFill>
            </a:endParaRPr>
          </a:p>
          <a:p>
            <a:pPr indent="457200" lvl="0" marL="0" marR="0" rtl="0" algn="l">
              <a:lnSpc>
                <a:spcPct val="130000"/>
              </a:lnSpc>
              <a:spcBef>
                <a:spcPts val="0"/>
              </a:spcBef>
              <a:spcAft>
                <a:spcPts val="0"/>
              </a:spcAft>
              <a:buNone/>
            </a:pPr>
            <a:r>
              <a:rPr lang="en-US" sz="7200">
                <a:solidFill>
                  <a:srgbClr val="5E3023"/>
                </a:solidFill>
              </a:rPr>
              <a:t>     A</a:t>
            </a:r>
            <a:r>
              <a:rPr b="0" i="0" lang="en-US" sz="7200" u="none" cap="none" strike="noStrike">
                <a:solidFill>
                  <a:srgbClr val="5E3023"/>
                </a:solidFill>
                <a:latin typeface="Arial"/>
                <a:ea typeface="Arial"/>
                <a:cs typeface="Arial"/>
                <a:sym typeface="Arial"/>
              </a:rPr>
              <a:t>rchitecture</a:t>
            </a:r>
            <a:endParaRPr/>
          </a:p>
        </p:txBody>
      </p:sp>
      <p:pic>
        <p:nvPicPr>
          <p:cNvPr id="136" name="Google Shape;136;p15"/>
          <p:cNvPicPr preferRelativeResize="0"/>
          <p:nvPr/>
        </p:nvPicPr>
        <p:blipFill rotWithShape="1">
          <a:blip r:embed="rId6">
            <a:alphaModFix/>
          </a:blip>
          <a:srcRect b="0" l="0" r="0" t="0"/>
          <a:stretch/>
        </p:blipFill>
        <p:spPr>
          <a:xfrm rot="-1061952">
            <a:off x="16903800" y="8721036"/>
            <a:ext cx="1030238" cy="1336394"/>
          </a:xfrm>
          <a:prstGeom prst="rect">
            <a:avLst/>
          </a:prstGeom>
          <a:noFill/>
          <a:ln>
            <a:noFill/>
          </a:ln>
        </p:spPr>
      </p:pic>
      <p:pic>
        <p:nvPicPr>
          <p:cNvPr id="137" name="Google Shape;137;p15"/>
          <p:cNvPicPr preferRelativeResize="0"/>
          <p:nvPr/>
        </p:nvPicPr>
        <p:blipFill rotWithShape="1">
          <a:blip r:embed="rId7">
            <a:alphaModFix/>
          </a:blip>
          <a:srcRect b="0" l="0" r="0" t="0"/>
          <a:stretch/>
        </p:blipFill>
        <p:spPr>
          <a:xfrm>
            <a:off x="1053509" y="1275375"/>
            <a:ext cx="1376956" cy="1786145"/>
          </a:xfrm>
          <a:prstGeom prst="rect">
            <a:avLst/>
          </a:prstGeom>
          <a:noFill/>
          <a:ln>
            <a:noFill/>
          </a:ln>
        </p:spPr>
      </p:pic>
      <p:pic>
        <p:nvPicPr>
          <p:cNvPr id="138" name="Google Shape;138;p15"/>
          <p:cNvPicPr preferRelativeResize="0"/>
          <p:nvPr/>
        </p:nvPicPr>
        <p:blipFill rotWithShape="1">
          <a:blip r:embed="rId8">
            <a:alphaModFix/>
          </a:blip>
          <a:srcRect b="80479" l="0" r="69130" t="0"/>
          <a:stretch/>
        </p:blipFill>
        <p:spPr>
          <a:xfrm>
            <a:off x="-313868" y="0"/>
            <a:ext cx="5077478" cy="1806002"/>
          </a:xfrm>
          <a:prstGeom prst="rect">
            <a:avLst/>
          </a:prstGeom>
          <a:noFill/>
          <a:ln>
            <a:noFill/>
          </a:ln>
        </p:spPr>
      </p:pic>
      <p:pic>
        <p:nvPicPr>
          <p:cNvPr id="139" name="Google Shape;139;p15"/>
          <p:cNvPicPr preferRelativeResize="0"/>
          <p:nvPr/>
        </p:nvPicPr>
        <p:blipFill rotWithShape="1">
          <a:blip r:embed="rId8">
            <a:alphaModFix/>
          </a:blip>
          <a:srcRect b="80479" l="85842" r="0" t="0"/>
          <a:stretch/>
        </p:blipFill>
        <p:spPr>
          <a:xfrm>
            <a:off x="15661545" y="44034"/>
            <a:ext cx="2328555" cy="1806002"/>
          </a:xfrm>
          <a:prstGeom prst="rect">
            <a:avLst/>
          </a:prstGeom>
          <a:noFill/>
          <a:ln>
            <a:noFill/>
          </a:ln>
        </p:spPr>
      </p:pic>
      <p:pic>
        <p:nvPicPr>
          <p:cNvPr id="140" name="Google Shape;140;p15"/>
          <p:cNvPicPr preferRelativeResize="0"/>
          <p:nvPr/>
        </p:nvPicPr>
        <p:blipFill rotWithShape="1">
          <a:blip r:embed="rId4">
            <a:alphaModFix/>
          </a:blip>
          <a:srcRect b="0" l="0" r="0" t="0"/>
          <a:stretch/>
        </p:blipFill>
        <p:spPr>
          <a:xfrm>
            <a:off x="13323075" y="5493532"/>
            <a:ext cx="1570879" cy="430028"/>
          </a:xfrm>
          <a:prstGeom prst="rect">
            <a:avLst/>
          </a:prstGeom>
          <a:noFill/>
          <a:ln>
            <a:noFill/>
          </a:ln>
        </p:spPr>
      </p:pic>
      <p:pic>
        <p:nvPicPr>
          <p:cNvPr id="141" name="Google Shape;141;p15"/>
          <p:cNvPicPr preferRelativeResize="0"/>
          <p:nvPr/>
        </p:nvPicPr>
        <p:blipFill rotWithShape="1">
          <a:blip r:embed="rId5">
            <a:alphaModFix/>
          </a:blip>
          <a:srcRect b="0" l="0" r="0" t="0"/>
          <a:stretch/>
        </p:blipFill>
        <p:spPr>
          <a:xfrm>
            <a:off x="15704772" y="4827031"/>
            <a:ext cx="1369735" cy="1426807"/>
          </a:xfrm>
          <a:prstGeom prst="rect">
            <a:avLst/>
          </a:prstGeom>
          <a:noFill/>
          <a:ln>
            <a:noFill/>
          </a:ln>
        </p:spPr>
      </p:pic>
      <p:sp>
        <p:nvSpPr>
          <p:cNvPr id="142" name="Google Shape;142;p15"/>
          <p:cNvSpPr txBox="1"/>
          <p:nvPr/>
        </p:nvSpPr>
        <p:spPr>
          <a:xfrm>
            <a:off x="15857859" y="5013975"/>
            <a:ext cx="1063561" cy="785577"/>
          </a:xfrm>
          <a:prstGeom prst="rect">
            <a:avLst/>
          </a:prstGeom>
          <a:noFill/>
          <a:ln>
            <a:noFill/>
          </a:ln>
        </p:spPr>
        <p:txBody>
          <a:bodyPr anchorCtr="0" anchor="t" bIns="0" lIns="0" spcFirstLastPara="1" rIns="0" wrap="square" tIns="0">
            <a:spAutoFit/>
          </a:bodyPr>
          <a:lstStyle/>
          <a:p>
            <a:pPr indent="0" lvl="0" marL="0" marR="0" rtl="0" algn="ctr">
              <a:lnSpc>
                <a:spcPct val="130002"/>
              </a:lnSpc>
              <a:spcBef>
                <a:spcPts val="0"/>
              </a:spcBef>
              <a:spcAft>
                <a:spcPts val="0"/>
              </a:spcAft>
              <a:buNone/>
            </a:pPr>
            <a:r>
              <a:rPr b="0" i="0" lang="en-US" sz="4103" u="none" cap="none" strike="noStrike">
                <a:solidFill>
                  <a:srgbClr val="F8F6F4"/>
                </a:solidFill>
                <a:latin typeface="Arial"/>
                <a:ea typeface="Arial"/>
                <a:cs typeface="Arial"/>
                <a:sym typeface="Arial"/>
              </a:rPr>
              <a:t>04</a:t>
            </a:r>
            <a:endParaRPr/>
          </a:p>
        </p:txBody>
      </p:sp>
      <p:sp>
        <p:nvSpPr>
          <p:cNvPr id="143" name="Google Shape;143;p15"/>
          <p:cNvSpPr txBox="1"/>
          <p:nvPr/>
        </p:nvSpPr>
        <p:spPr>
          <a:xfrm>
            <a:off x="15140933" y="6448004"/>
            <a:ext cx="2497500" cy="315600"/>
          </a:xfrm>
          <a:prstGeom prst="rect">
            <a:avLst/>
          </a:prstGeom>
          <a:noFill/>
          <a:ln>
            <a:noFill/>
          </a:ln>
        </p:spPr>
        <p:txBody>
          <a:bodyPr anchorCtr="0" anchor="t" bIns="0" lIns="0" spcFirstLastPara="1" rIns="0" wrap="square" tIns="0">
            <a:spAutoFit/>
          </a:bodyPr>
          <a:lstStyle/>
          <a:p>
            <a:pPr indent="0" lvl="0" marL="0" marR="0" rtl="0" algn="ctr">
              <a:lnSpc>
                <a:spcPct val="130034"/>
              </a:lnSpc>
              <a:spcBef>
                <a:spcPts val="0"/>
              </a:spcBef>
              <a:spcAft>
                <a:spcPts val="0"/>
              </a:spcAft>
              <a:buNone/>
            </a:pPr>
            <a:r>
              <a:rPr b="1" i="0" lang="en-US" sz="2051" u="none" cap="none" strike="noStrike">
                <a:solidFill>
                  <a:srgbClr val="5E3023"/>
                </a:solidFill>
              </a:rPr>
              <a:t>Step four</a:t>
            </a:r>
            <a:endParaRPr b="1"/>
          </a:p>
        </p:txBody>
      </p:sp>
      <p:sp>
        <p:nvSpPr>
          <p:cNvPr id="144" name="Google Shape;144;p15"/>
          <p:cNvSpPr txBox="1"/>
          <p:nvPr/>
        </p:nvSpPr>
        <p:spPr>
          <a:xfrm>
            <a:off x="14789178" y="6918048"/>
            <a:ext cx="3200922" cy="588117"/>
          </a:xfrm>
          <a:prstGeom prst="rect">
            <a:avLst/>
          </a:prstGeom>
          <a:noFill/>
          <a:ln>
            <a:noFill/>
          </a:ln>
        </p:spPr>
        <p:txBody>
          <a:bodyPr anchorCtr="0" anchor="t" bIns="0" lIns="0" spcFirstLastPara="1" rIns="0" wrap="square" tIns="0">
            <a:spAutoFit/>
          </a:bodyPr>
          <a:lstStyle/>
          <a:p>
            <a:pPr indent="0" lvl="0" marL="0" marR="0" rtl="0" algn="ctr">
              <a:lnSpc>
                <a:spcPct val="160078"/>
              </a:lnSpc>
              <a:spcBef>
                <a:spcPts val="0"/>
              </a:spcBef>
              <a:spcAft>
                <a:spcPts val="0"/>
              </a:spcAft>
              <a:buNone/>
            </a:pPr>
            <a:r>
              <a:rPr b="0" i="0" lang="en-US" sz="1538" u="none" cap="none" strike="noStrike">
                <a:solidFill>
                  <a:srgbClr val="5E3023"/>
                </a:solidFill>
                <a:latin typeface="Arial"/>
                <a:ea typeface="Arial"/>
                <a:cs typeface="Arial"/>
                <a:sym typeface="Arial"/>
              </a:rPr>
              <a:t>Display the calculated probabilities to the user.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148" name="Shape 148"/>
        <p:cNvGrpSpPr/>
        <p:nvPr/>
      </p:nvGrpSpPr>
      <p:grpSpPr>
        <a:xfrm>
          <a:off x="0" y="0"/>
          <a:ext cx="0" cy="0"/>
          <a:chOff x="0" y="0"/>
          <a:chExt cx="0" cy="0"/>
        </a:xfrm>
      </p:grpSpPr>
      <p:pic>
        <p:nvPicPr>
          <p:cNvPr id="149" name="Google Shape;149;p16"/>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pic>
        <p:nvPicPr>
          <p:cNvPr id="150" name="Google Shape;150;p16"/>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151" name="Google Shape;151;p16"/>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grpSp>
        <p:nvGrpSpPr>
          <p:cNvPr id="152" name="Google Shape;152;p16"/>
          <p:cNvGrpSpPr/>
          <p:nvPr/>
        </p:nvGrpSpPr>
        <p:grpSpPr>
          <a:xfrm>
            <a:off x="2140850" y="1285851"/>
            <a:ext cx="14006300" cy="9001141"/>
            <a:chOff x="0" y="0"/>
            <a:chExt cx="2202006" cy="1705246"/>
          </a:xfrm>
        </p:grpSpPr>
        <p:sp>
          <p:nvSpPr>
            <p:cNvPr id="153" name="Google Shape;153;p16"/>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6"/>
          <p:cNvSpPr txBox="1"/>
          <p:nvPr/>
        </p:nvSpPr>
        <p:spPr>
          <a:xfrm>
            <a:off x="5202231" y="325497"/>
            <a:ext cx="104397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I</a:t>
            </a:r>
            <a:r>
              <a:rPr b="0" i="0" lang="en-US" sz="4500" u="none" cap="none" strike="noStrike">
                <a:solidFill>
                  <a:srgbClr val="5E3023"/>
                </a:solidFill>
                <a:latin typeface="Arial"/>
                <a:ea typeface="Arial"/>
                <a:cs typeface="Arial"/>
                <a:sym typeface="Arial"/>
              </a:rPr>
              <a:t>mplementation </a:t>
            </a:r>
            <a:r>
              <a:rPr lang="en-US" sz="4500">
                <a:solidFill>
                  <a:srgbClr val="5E3023"/>
                </a:solidFill>
              </a:rPr>
              <a:t>D</a:t>
            </a:r>
            <a:r>
              <a:rPr b="0" i="0" lang="en-US" sz="4500" u="none" cap="none" strike="noStrike">
                <a:solidFill>
                  <a:srgbClr val="5E3023"/>
                </a:solidFill>
                <a:latin typeface="Arial"/>
                <a:ea typeface="Arial"/>
                <a:cs typeface="Arial"/>
                <a:sym typeface="Arial"/>
              </a:rPr>
              <a:t>etails</a:t>
            </a:r>
            <a:endParaRPr/>
          </a:p>
        </p:txBody>
      </p:sp>
      <p:pic>
        <p:nvPicPr>
          <p:cNvPr id="157" name="Google Shape;157;p16"/>
          <p:cNvPicPr preferRelativeResize="0"/>
          <p:nvPr/>
        </p:nvPicPr>
        <p:blipFill rotWithShape="1">
          <a:blip r:embed="rId5">
            <a:alphaModFix/>
          </a:blip>
          <a:srcRect b="0" l="0" r="0" t="0"/>
          <a:stretch/>
        </p:blipFill>
        <p:spPr>
          <a:xfrm rot="-1061951">
            <a:off x="15126776" y="1439571"/>
            <a:ext cx="1267232" cy="1643815"/>
          </a:xfrm>
          <a:prstGeom prst="rect">
            <a:avLst/>
          </a:prstGeom>
          <a:noFill/>
          <a:ln>
            <a:noFill/>
          </a:ln>
        </p:spPr>
      </p:pic>
      <p:pic>
        <p:nvPicPr>
          <p:cNvPr id="158" name="Google Shape;158;p16"/>
          <p:cNvPicPr preferRelativeResize="0"/>
          <p:nvPr/>
        </p:nvPicPr>
        <p:blipFill rotWithShape="1">
          <a:blip r:embed="rId6">
            <a:alphaModFix/>
          </a:blip>
          <a:srcRect b="0" l="0" r="0" t="0"/>
          <a:stretch/>
        </p:blipFill>
        <p:spPr>
          <a:xfrm rot="819222">
            <a:off x="1536376" y="7977567"/>
            <a:ext cx="1376956" cy="1786145"/>
          </a:xfrm>
          <a:prstGeom prst="rect">
            <a:avLst/>
          </a:prstGeom>
          <a:noFill/>
          <a:ln>
            <a:noFill/>
          </a:ln>
        </p:spPr>
      </p:pic>
      <p:pic>
        <p:nvPicPr>
          <p:cNvPr id="159" name="Google Shape;159;p16"/>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160" name="Google Shape;160;p16"/>
          <p:cNvPicPr preferRelativeResize="0"/>
          <p:nvPr/>
        </p:nvPicPr>
        <p:blipFill rotWithShape="1">
          <a:blip r:embed="rId7">
            <a:alphaModFix/>
          </a:blip>
          <a:srcRect b="80479" l="85842" r="0" t="0"/>
          <a:stretch/>
        </p:blipFill>
        <p:spPr>
          <a:xfrm>
            <a:off x="15661545" y="44034"/>
            <a:ext cx="2328555" cy="1806002"/>
          </a:xfrm>
          <a:prstGeom prst="rect">
            <a:avLst/>
          </a:prstGeom>
          <a:noFill/>
          <a:ln>
            <a:noFill/>
          </a:ln>
        </p:spPr>
      </p:pic>
      <p:sp>
        <p:nvSpPr>
          <p:cNvPr id="161" name="Google Shape;161;p16"/>
          <p:cNvSpPr txBox="1"/>
          <p:nvPr/>
        </p:nvSpPr>
        <p:spPr>
          <a:xfrm>
            <a:off x="1261906" y="1428706"/>
            <a:ext cx="13349400" cy="236700"/>
          </a:xfrm>
          <a:prstGeom prst="rect">
            <a:avLst/>
          </a:prstGeom>
          <a:noFill/>
          <a:ln>
            <a:noFill/>
          </a:ln>
        </p:spPr>
        <p:txBody>
          <a:bodyPr anchorCtr="0" anchor="t" bIns="0" lIns="0" spcFirstLastPara="1" rIns="0" wrap="square" tIns="0">
            <a:spAutoFit/>
          </a:bodyPr>
          <a:lstStyle/>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p:txBody>
      </p:sp>
      <p:sp>
        <p:nvSpPr>
          <p:cNvPr id="162" name="Google Shape;162;p16"/>
          <p:cNvSpPr txBox="1"/>
          <p:nvPr/>
        </p:nvSpPr>
        <p:spPr>
          <a:xfrm>
            <a:off x="3104700" y="1432825"/>
            <a:ext cx="11802300" cy="87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38">
                <a:solidFill>
                  <a:srgbClr val="5E3023"/>
                </a:solidFill>
              </a:rPr>
              <a:t>"</a:t>
            </a:r>
            <a:r>
              <a:rPr lang="en-US" sz="1538" u="sng">
                <a:solidFill>
                  <a:srgbClr val="5E3023"/>
                </a:solidFill>
              </a:rPr>
              <a:t>WEATHER TRACKING AND FORECASTING PROGRAM</a:t>
            </a:r>
            <a:r>
              <a:rPr lang="en-US" sz="1538">
                <a:solidFill>
                  <a:srgbClr val="5E3023"/>
                </a:solidFill>
              </a:rPr>
              <a:t>"</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#Importing the necessary libraries</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import requests #A library for making HTTP requests</a:t>
            </a:r>
            <a:endParaRPr sz="1538">
              <a:solidFill>
                <a:srgbClr val="5E3023"/>
              </a:solidFill>
            </a:endParaRPr>
          </a:p>
          <a:p>
            <a:pPr indent="0" lvl="0" marL="0" rtl="0" algn="l">
              <a:spcBef>
                <a:spcPts val="0"/>
              </a:spcBef>
              <a:spcAft>
                <a:spcPts val="0"/>
              </a:spcAft>
              <a:buNone/>
            </a:pPr>
            <a:r>
              <a:rPr lang="en-US" sz="1538">
                <a:solidFill>
                  <a:srgbClr val="5E3023"/>
                </a:solidFill>
              </a:rPr>
              <a:t>import json #A library for working with JSON data</a:t>
            </a:r>
            <a:endParaRPr sz="1538">
              <a:solidFill>
                <a:srgbClr val="5E3023"/>
              </a:solidFill>
            </a:endParaRPr>
          </a:p>
          <a:p>
            <a:pPr indent="0" lvl="0" marL="0" rtl="0" algn="l">
              <a:spcBef>
                <a:spcPts val="0"/>
              </a:spcBef>
              <a:spcAft>
                <a:spcPts val="0"/>
              </a:spcAft>
              <a:buNone/>
            </a:pPr>
            <a:r>
              <a:rPr lang="en-US" sz="1538">
                <a:solidFill>
                  <a:srgbClr val="5E3023"/>
                </a:solidFill>
              </a:rPr>
              <a:t>import math #A library for mathematical operations</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#To retrieve current weather data for a specified city</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def get_current_weather(api_key, city): #The function takes 2 arguments: the API key and the city</a:t>
            </a:r>
            <a:endParaRPr sz="1538">
              <a:solidFill>
                <a:srgbClr val="5E3023"/>
              </a:solidFill>
            </a:endParaRPr>
          </a:p>
          <a:p>
            <a:pPr indent="0" lvl="0" marL="0" rtl="0" algn="l">
              <a:spcBef>
                <a:spcPts val="0"/>
              </a:spcBef>
              <a:spcAft>
                <a:spcPts val="0"/>
              </a:spcAft>
              <a:buNone/>
            </a:pPr>
            <a:r>
              <a:rPr lang="en-US" sz="1538">
                <a:solidFill>
                  <a:srgbClr val="5E3023"/>
                </a:solidFill>
              </a:rPr>
              <a:t>    </a:t>
            </a:r>
            <a:endParaRPr sz="1538">
              <a:solidFill>
                <a:srgbClr val="5E3023"/>
              </a:solidFill>
            </a:endParaRPr>
          </a:p>
          <a:p>
            <a:pPr indent="0" lvl="0" marL="0" rtl="0" algn="l">
              <a:spcBef>
                <a:spcPts val="0"/>
              </a:spcBef>
              <a:spcAft>
                <a:spcPts val="0"/>
              </a:spcAft>
              <a:buNone/>
            </a:pPr>
            <a:r>
              <a:rPr lang="en-US" sz="1538">
                <a:solidFill>
                  <a:srgbClr val="5E3023"/>
                </a:solidFill>
              </a:rPr>
              <a:t>    #Setting a variable to the URL of the Weatherstack API's current weather endpoint</a:t>
            </a:r>
            <a:endParaRPr sz="1538">
              <a:solidFill>
                <a:srgbClr val="5E3023"/>
              </a:solidFill>
            </a:endParaRPr>
          </a:p>
          <a:p>
            <a:pPr indent="0" lvl="0" marL="0" rtl="0" algn="l">
              <a:spcBef>
                <a:spcPts val="0"/>
              </a:spcBef>
              <a:spcAft>
                <a:spcPts val="0"/>
              </a:spcAft>
              <a:buNone/>
            </a:pPr>
            <a:r>
              <a:rPr lang="en-US" sz="1538">
                <a:solidFill>
                  <a:srgbClr val="5E3023"/>
                </a:solidFill>
              </a:rPr>
              <a:t>    base_url = "http://api.weatherstack.com/current" </a:t>
            </a:r>
            <a:endParaRPr sz="1538">
              <a:solidFill>
                <a:srgbClr val="5E3023"/>
              </a:solidFill>
            </a:endParaRPr>
          </a:p>
          <a:p>
            <a:pPr indent="0" lvl="0" marL="0" rtl="0" algn="l">
              <a:spcBef>
                <a:spcPts val="0"/>
              </a:spcBef>
              <a:spcAft>
                <a:spcPts val="0"/>
              </a:spcAft>
              <a:buNone/>
            </a:pPr>
            <a:r>
              <a:rPr lang="en-US" sz="1538">
                <a:solidFill>
                  <a:srgbClr val="5E3023"/>
                </a:solidFill>
              </a:rPr>
              <a:t>    </a:t>
            </a:r>
            <a:endParaRPr sz="1538">
              <a:solidFill>
                <a:srgbClr val="5E3023"/>
              </a:solidFill>
            </a:endParaRPr>
          </a:p>
          <a:p>
            <a:pPr indent="0" lvl="0" marL="0" rtl="0" algn="l">
              <a:spcBef>
                <a:spcPts val="0"/>
              </a:spcBef>
              <a:spcAft>
                <a:spcPts val="0"/>
              </a:spcAft>
              <a:buNone/>
            </a:pPr>
            <a:r>
              <a:rPr lang="en-US" sz="1538">
                <a:solidFill>
                  <a:srgbClr val="5E3023"/>
                </a:solidFill>
              </a:rPr>
              <a:t>    #Creating a dictionary that contains the API key and the city name as query parameters</a:t>
            </a:r>
            <a:endParaRPr sz="1538">
              <a:solidFill>
                <a:srgbClr val="5E3023"/>
              </a:solidFill>
            </a:endParaRPr>
          </a:p>
          <a:p>
            <a:pPr indent="0" lvl="0" marL="0" rtl="0" algn="l">
              <a:spcBef>
                <a:spcPts val="0"/>
              </a:spcBef>
              <a:spcAft>
                <a:spcPts val="0"/>
              </a:spcAft>
              <a:buNone/>
            </a:pPr>
            <a:r>
              <a:rPr lang="en-US" sz="1538">
                <a:solidFill>
                  <a:srgbClr val="5E3023"/>
                </a:solidFill>
              </a:rPr>
              <a:t>    params = {</a:t>
            </a:r>
            <a:endParaRPr sz="1538">
              <a:solidFill>
                <a:srgbClr val="5E3023"/>
              </a:solidFill>
            </a:endParaRPr>
          </a:p>
          <a:p>
            <a:pPr indent="0" lvl="0" marL="0" rtl="0" algn="l">
              <a:spcBef>
                <a:spcPts val="0"/>
              </a:spcBef>
              <a:spcAft>
                <a:spcPts val="0"/>
              </a:spcAft>
              <a:buNone/>
            </a:pPr>
            <a:r>
              <a:rPr lang="en-US" sz="1538">
                <a:solidFill>
                  <a:srgbClr val="5E3023"/>
                </a:solidFill>
              </a:rPr>
              <a:t>        "access_key": api_key,</a:t>
            </a:r>
            <a:endParaRPr sz="1538">
              <a:solidFill>
                <a:srgbClr val="5E3023"/>
              </a:solidFill>
            </a:endParaRPr>
          </a:p>
          <a:p>
            <a:pPr indent="0" lvl="0" marL="0" rtl="0" algn="l">
              <a:spcBef>
                <a:spcPts val="0"/>
              </a:spcBef>
              <a:spcAft>
                <a:spcPts val="0"/>
              </a:spcAft>
              <a:buNone/>
            </a:pPr>
            <a:r>
              <a:rPr lang="en-US" sz="1538">
                <a:solidFill>
                  <a:srgbClr val="5E3023"/>
                </a:solidFill>
              </a:rPr>
              <a:t>        "query": city,</a:t>
            </a:r>
            <a:endParaRPr sz="1538">
              <a:solidFill>
                <a:srgbClr val="5E3023"/>
              </a:solidFill>
            </a:endParaRPr>
          </a:p>
          <a:p>
            <a:pPr indent="0" lvl="0" marL="0" rtl="0" algn="l">
              <a:spcBef>
                <a:spcPts val="0"/>
              </a:spcBef>
              <a:spcAft>
                <a:spcPts val="0"/>
              </a:spcAft>
              <a:buNone/>
            </a:pPr>
            <a:r>
              <a:rPr lang="en-US" sz="1538">
                <a:solidFill>
                  <a:srgbClr val="5E3023"/>
                </a:solidFill>
              </a:rPr>
              <a:t>    }</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#Making an HTTP GET request to the Weatherstack API's current weather endpoint then passing the URL and the query parameters as arguments</a:t>
            </a:r>
            <a:endParaRPr sz="1538">
              <a:solidFill>
                <a:srgbClr val="5E3023"/>
              </a:solidFill>
            </a:endParaRPr>
          </a:p>
          <a:p>
            <a:pPr indent="0" lvl="0" marL="0" rtl="0" algn="l">
              <a:spcBef>
                <a:spcPts val="0"/>
              </a:spcBef>
              <a:spcAft>
                <a:spcPts val="0"/>
              </a:spcAft>
              <a:buNone/>
            </a:pPr>
            <a:r>
              <a:rPr lang="en-US" sz="1538">
                <a:solidFill>
                  <a:srgbClr val="5E3023"/>
                </a:solidFill>
              </a:rPr>
              <a:t>    response = requests.get(base_url, params=params)</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#Returning the JSON data from the API response</a:t>
            </a:r>
            <a:endParaRPr sz="1538">
              <a:solidFill>
                <a:srgbClr val="5E3023"/>
              </a:solidFill>
            </a:endParaRPr>
          </a:p>
          <a:p>
            <a:pPr indent="0" lvl="0" marL="0" rtl="0" algn="l">
              <a:spcBef>
                <a:spcPts val="0"/>
              </a:spcBef>
              <a:spcAft>
                <a:spcPts val="0"/>
              </a:spcAft>
              <a:buNone/>
            </a:pPr>
            <a:r>
              <a:rPr lang="en-US" sz="1538">
                <a:solidFill>
                  <a:srgbClr val="5E3023"/>
                </a:solidFill>
              </a:rPr>
              <a:t>    return response.json()</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api_key = "f9374dfb90b487d7f7e273755528716e"</a:t>
            </a:r>
            <a:endParaRPr sz="1538">
              <a:solidFill>
                <a:srgbClr val="5E3023"/>
              </a:solidFill>
            </a:endParaRPr>
          </a:p>
          <a:p>
            <a:pPr indent="0" lvl="0" marL="0" rtl="0" algn="l">
              <a:spcBef>
                <a:spcPts val="0"/>
              </a:spcBef>
              <a:spcAft>
                <a:spcPts val="0"/>
              </a:spcAft>
              <a:buNone/>
            </a:pPr>
            <a:r>
              <a:rPr lang="en-US" sz="1538">
                <a:solidFill>
                  <a:srgbClr val="5E3023"/>
                </a:solidFill>
              </a:rPr>
              <a:t>#Prompting the user to enter the name of the city for which they want to retrieve the weather data</a:t>
            </a:r>
            <a:endParaRPr sz="1538">
              <a:solidFill>
                <a:srgbClr val="5E3023"/>
              </a:solidFill>
            </a:endParaRPr>
          </a:p>
          <a:p>
            <a:pPr indent="0" lvl="0" marL="0" rtl="0" algn="l">
              <a:spcBef>
                <a:spcPts val="0"/>
              </a:spcBef>
              <a:spcAft>
                <a:spcPts val="0"/>
              </a:spcAft>
              <a:buNone/>
            </a:pPr>
            <a:r>
              <a:rPr lang="en-US" sz="1538">
                <a:solidFill>
                  <a:srgbClr val="5E3023"/>
                </a:solidFill>
              </a:rPr>
              <a:t>city = input("Find the weather forecast of (enter city name): ")</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#Calling the function and passing in the API key and the city name as arguments</a:t>
            </a:r>
            <a:endParaRPr sz="1538">
              <a:solidFill>
                <a:srgbClr val="5E3023"/>
              </a:solidFill>
            </a:endParaRPr>
          </a:p>
          <a:p>
            <a:pPr indent="0" lvl="0" marL="0" rtl="0" algn="l">
              <a:spcBef>
                <a:spcPts val="0"/>
              </a:spcBef>
              <a:spcAft>
                <a:spcPts val="0"/>
              </a:spcAft>
              <a:buNone/>
            </a:pPr>
            <a:r>
              <a:rPr lang="en-US" sz="1538">
                <a:solidFill>
                  <a:srgbClr val="5E3023"/>
                </a:solidFill>
              </a:rPr>
              <a:t>current_weather = get_current_weather(api_key, city)</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print(json.dumps(current_weather, indent=1))</a:t>
            </a:r>
            <a:endParaRPr sz="1538">
              <a:solidFill>
                <a:srgbClr val="5E302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166" name="Shape 166"/>
        <p:cNvGrpSpPr/>
        <p:nvPr/>
      </p:nvGrpSpPr>
      <p:grpSpPr>
        <a:xfrm>
          <a:off x="0" y="0"/>
          <a:ext cx="0" cy="0"/>
          <a:chOff x="0" y="0"/>
          <a:chExt cx="0" cy="0"/>
        </a:xfrm>
      </p:grpSpPr>
      <p:pic>
        <p:nvPicPr>
          <p:cNvPr id="167" name="Google Shape;167;p17"/>
          <p:cNvPicPr preferRelativeResize="0"/>
          <p:nvPr/>
        </p:nvPicPr>
        <p:blipFill rotWithShape="1">
          <a:blip r:embed="rId3">
            <a:alphaModFix amt="65000"/>
          </a:blip>
          <a:srcRect b="7863" l="0" r="0" t="7855"/>
          <a:stretch/>
        </p:blipFill>
        <p:spPr>
          <a:xfrm flipH="1">
            <a:off x="9149081" y="0"/>
            <a:ext cx="9138919" cy="10287001"/>
          </a:xfrm>
          <a:prstGeom prst="rect">
            <a:avLst/>
          </a:prstGeom>
          <a:noFill/>
          <a:ln>
            <a:noFill/>
          </a:ln>
        </p:spPr>
      </p:pic>
      <p:pic>
        <p:nvPicPr>
          <p:cNvPr id="168" name="Google Shape;168;p17"/>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169" name="Google Shape;169;p17"/>
          <p:cNvPicPr preferRelativeResize="0"/>
          <p:nvPr/>
        </p:nvPicPr>
        <p:blipFill rotWithShape="1">
          <a:blip r:embed="rId3">
            <a:alphaModFix amt="65000"/>
          </a:blip>
          <a:srcRect b="7905" l="0" r="0" t="7905"/>
          <a:stretch/>
        </p:blipFill>
        <p:spPr>
          <a:xfrm>
            <a:off x="0" y="0"/>
            <a:ext cx="9149079" cy="10287001"/>
          </a:xfrm>
          <a:prstGeom prst="rect">
            <a:avLst/>
          </a:prstGeom>
          <a:noFill/>
          <a:ln>
            <a:noFill/>
          </a:ln>
        </p:spPr>
      </p:pic>
      <p:grpSp>
        <p:nvGrpSpPr>
          <p:cNvPr id="170" name="Google Shape;170;p17"/>
          <p:cNvGrpSpPr/>
          <p:nvPr/>
        </p:nvGrpSpPr>
        <p:grpSpPr>
          <a:xfrm>
            <a:off x="2140850" y="1285851"/>
            <a:ext cx="14006300" cy="9001141"/>
            <a:chOff x="0" y="0"/>
            <a:chExt cx="2202006" cy="1705246"/>
          </a:xfrm>
        </p:grpSpPr>
        <p:sp>
          <p:nvSpPr>
            <p:cNvPr id="171" name="Google Shape;171;p17"/>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17"/>
          <p:cNvSpPr txBox="1"/>
          <p:nvPr/>
        </p:nvSpPr>
        <p:spPr>
          <a:xfrm>
            <a:off x="5202231" y="325497"/>
            <a:ext cx="104397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I</a:t>
            </a:r>
            <a:r>
              <a:rPr b="0" i="0" lang="en-US" sz="4500" u="none" cap="none" strike="noStrike">
                <a:solidFill>
                  <a:srgbClr val="5E3023"/>
                </a:solidFill>
                <a:latin typeface="Arial"/>
                <a:ea typeface="Arial"/>
                <a:cs typeface="Arial"/>
                <a:sym typeface="Arial"/>
              </a:rPr>
              <a:t>mplementation </a:t>
            </a:r>
            <a:r>
              <a:rPr lang="en-US" sz="4500">
                <a:solidFill>
                  <a:srgbClr val="5E3023"/>
                </a:solidFill>
              </a:rPr>
              <a:t>D</a:t>
            </a:r>
            <a:r>
              <a:rPr b="0" i="0" lang="en-US" sz="4500" u="none" cap="none" strike="noStrike">
                <a:solidFill>
                  <a:srgbClr val="5E3023"/>
                </a:solidFill>
                <a:latin typeface="Arial"/>
                <a:ea typeface="Arial"/>
                <a:cs typeface="Arial"/>
                <a:sym typeface="Arial"/>
              </a:rPr>
              <a:t>etails</a:t>
            </a:r>
            <a:endParaRPr/>
          </a:p>
        </p:txBody>
      </p:sp>
      <p:pic>
        <p:nvPicPr>
          <p:cNvPr id="175" name="Google Shape;175;p17"/>
          <p:cNvPicPr preferRelativeResize="0"/>
          <p:nvPr/>
        </p:nvPicPr>
        <p:blipFill rotWithShape="1">
          <a:blip r:embed="rId5">
            <a:alphaModFix/>
          </a:blip>
          <a:srcRect b="0" l="0" r="0" t="0"/>
          <a:stretch/>
        </p:blipFill>
        <p:spPr>
          <a:xfrm rot="-1061951">
            <a:off x="15126776" y="1439571"/>
            <a:ext cx="1267232" cy="1643815"/>
          </a:xfrm>
          <a:prstGeom prst="rect">
            <a:avLst/>
          </a:prstGeom>
          <a:noFill/>
          <a:ln>
            <a:noFill/>
          </a:ln>
        </p:spPr>
      </p:pic>
      <p:pic>
        <p:nvPicPr>
          <p:cNvPr id="176" name="Google Shape;176;p17"/>
          <p:cNvPicPr preferRelativeResize="0"/>
          <p:nvPr/>
        </p:nvPicPr>
        <p:blipFill rotWithShape="1">
          <a:blip r:embed="rId6">
            <a:alphaModFix/>
          </a:blip>
          <a:srcRect b="0" l="0" r="0" t="0"/>
          <a:stretch/>
        </p:blipFill>
        <p:spPr>
          <a:xfrm rot="819222">
            <a:off x="1536376" y="7977567"/>
            <a:ext cx="1376956" cy="1786145"/>
          </a:xfrm>
          <a:prstGeom prst="rect">
            <a:avLst/>
          </a:prstGeom>
          <a:noFill/>
          <a:ln>
            <a:noFill/>
          </a:ln>
        </p:spPr>
      </p:pic>
      <p:pic>
        <p:nvPicPr>
          <p:cNvPr id="177" name="Google Shape;177;p17"/>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178" name="Google Shape;178;p17"/>
          <p:cNvPicPr preferRelativeResize="0"/>
          <p:nvPr/>
        </p:nvPicPr>
        <p:blipFill rotWithShape="1">
          <a:blip r:embed="rId7">
            <a:alphaModFix/>
          </a:blip>
          <a:srcRect b="80479" l="85841" r="0" t="0"/>
          <a:stretch/>
        </p:blipFill>
        <p:spPr>
          <a:xfrm>
            <a:off x="15661545" y="44034"/>
            <a:ext cx="2328556" cy="1806002"/>
          </a:xfrm>
          <a:prstGeom prst="rect">
            <a:avLst/>
          </a:prstGeom>
          <a:noFill/>
          <a:ln>
            <a:noFill/>
          </a:ln>
        </p:spPr>
      </p:pic>
      <p:sp>
        <p:nvSpPr>
          <p:cNvPr id="179" name="Google Shape;179;p17"/>
          <p:cNvSpPr txBox="1"/>
          <p:nvPr/>
        </p:nvSpPr>
        <p:spPr>
          <a:xfrm>
            <a:off x="1261906" y="1428706"/>
            <a:ext cx="13349400" cy="236700"/>
          </a:xfrm>
          <a:prstGeom prst="rect">
            <a:avLst/>
          </a:prstGeom>
          <a:noFill/>
          <a:ln>
            <a:noFill/>
          </a:ln>
        </p:spPr>
        <p:txBody>
          <a:bodyPr anchorCtr="0" anchor="t" bIns="0" lIns="0" spcFirstLastPara="1" rIns="0" wrap="square" tIns="0">
            <a:spAutoFit/>
          </a:bodyPr>
          <a:lstStyle/>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p:txBody>
      </p:sp>
      <p:sp>
        <p:nvSpPr>
          <p:cNvPr id="180" name="Google Shape;180;p17"/>
          <p:cNvSpPr txBox="1"/>
          <p:nvPr/>
        </p:nvSpPr>
        <p:spPr>
          <a:xfrm>
            <a:off x="3242850" y="2447100"/>
            <a:ext cx="11802300" cy="53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38">
                <a:solidFill>
                  <a:srgbClr val="5E3023"/>
                </a:solidFill>
              </a:rPr>
              <a:t>#To scale the probability percentage in the range 0-100</a:t>
            </a:r>
            <a:endParaRPr sz="1538">
              <a:solidFill>
                <a:srgbClr val="5E3023"/>
              </a:solidFill>
            </a:endParaRPr>
          </a:p>
          <a:p>
            <a:pPr indent="0" lvl="0" marL="0" rtl="0" algn="l">
              <a:spcBef>
                <a:spcPts val="0"/>
              </a:spcBef>
              <a:spcAft>
                <a:spcPts val="0"/>
              </a:spcAft>
              <a:buNone/>
            </a:pPr>
            <a:r>
              <a:rPr lang="en-US" sz="1538">
                <a:solidFill>
                  <a:srgbClr val="5E3023"/>
                </a:solidFill>
              </a:rPr>
              <a:t>def sigmoid(x):</a:t>
            </a:r>
            <a:endParaRPr sz="1538">
              <a:solidFill>
                <a:srgbClr val="5E3023"/>
              </a:solidFill>
            </a:endParaRPr>
          </a:p>
          <a:p>
            <a:pPr indent="0" lvl="0" marL="0" rtl="0" algn="l">
              <a:spcBef>
                <a:spcPts val="0"/>
              </a:spcBef>
              <a:spcAft>
                <a:spcPts val="0"/>
              </a:spcAft>
              <a:buNone/>
            </a:pPr>
            <a:r>
              <a:rPr lang="en-US" sz="1538">
                <a:solidFill>
                  <a:srgbClr val="5E3023"/>
                </a:solidFill>
              </a:rPr>
              <a:t>    return 1 / (1 + math.exp(-x))</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#To calculate the probabilities of various weather events such as rain, sleet, snow, thunderstorms, cyclones, blizzards, hail, and fog</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def forecast_probabilities(current_weather): #The function takes the JSON object as an argument</a:t>
            </a:r>
            <a:endParaRPr sz="1538">
              <a:solidFill>
                <a:srgbClr val="5E3023"/>
              </a:solidFill>
            </a:endParaRPr>
          </a:p>
          <a:p>
            <a:pPr indent="0" lvl="0" marL="0" rtl="0" algn="l">
              <a:spcBef>
                <a:spcPts val="0"/>
              </a:spcBef>
              <a:spcAft>
                <a:spcPts val="0"/>
              </a:spcAft>
              <a:buNone/>
            </a:pPr>
            <a:r>
              <a:rPr lang="en-US" sz="1538">
                <a:solidFill>
                  <a:srgbClr val="5E3023"/>
                </a:solidFill>
              </a:rPr>
              <a:t>    </a:t>
            </a:r>
            <a:endParaRPr sz="1538">
              <a:solidFill>
                <a:srgbClr val="5E3023"/>
              </a:solidFill>
            </a:endParaRPr>
          </a:p>
          <a:p>
            <a:pPr indent="0" lvl="0" marL="0" rtl="0" algn="l">
              <a:spcBef>
                <a:spcPts val="0"/>
              </a:spcBef>
              <a:spcAft>
                <a:spcPts val="0"/>
              </a:spcAft>
              <a:buNone/>
            </a:pPr>
            <a:r>
              <a:rPr lang="en-US" sz="1538">
                <a:solidFill>
                  <a:srgbClr val="5E3023"/>
                </a:solidFill>
              </a:rPr>
              <a:t>    #Extracting the temperature, humidity, and weather code from the JSON object </a:t>
            </a:r>
            <a:endParaRPr sz="1538">
              <a:solidFill>
                <a:srgbClr val="5E3023"/>
              </a:solidFill>
            </a:endParaRPr>
          </a:p>
          <a:p>
            <a:pPr indent="0" lvl="0" marL="0" rtl="0" algn="l">
              <a:spcBef>
                <a:spcPts val="0"/>
              </a:spcBef>
              <a:spcAft>
                <a:spcPts val="0"/>
              </a:spcAft>
              <a:buNone/>
            </a:pPr>
            <a:r>
              <a:rPr lang="en-US" sz="1538">
                <a:solidFill>
                  <a:srgbClr val="5E3023"/>
                </a:solidFill>
              </a:rPr>
              <a:t>    temperature = current_weather["current"]["temperature"]</a:t>
            </a:r>
            <a:endParaRPr sz="1538">
              <a:solidFill>
                <a:srgbClr val="5E3023"/>
              </a:solidFill>
            </a:endParaRPr>
          </a:p>
          <a:p>
            <a:pPr indent="0" lvl="0" marL="0" rtl="0" algn="l">
              <a:spcBef>
                <a:spcPts val="0"/>
              </a:spcBef>
              <a:spcAft>
                <a:spcPts val="0"/>
              </a:spcAft>
              <a:buNone/>
            </a:pPr>
            <a:r>
              <a:rPr lang="en-US" sz="1538">
                <a:solidFill>
                  <a:srgbClr val="5E3023"/>
                </a:solidFill>
              </a:rPr>
              <a:t>    humidity = current_weather["current"]["humidity"]</a:t>
            </a:r>
            <a:endParaRPr sz="1538">
              <a:solidFill>
                <a:srgbClr val="5E3023"/>
              </a:solidFill>
            </a:endParaRPr>
          </a:p>
          <a:p>
            <a:pPr indent="0" lvl="0" marL="0" rtl="0" algn="l">
              <a:spcBef>
                <a:spcPts val="0"/>
              </a:spcBef>
              <a:spcAft>
                <a:spcPts val="0"/>
              </a:spcAft>
              <a:buNone/>
            </a:pPr>
            <a:r>
              <a:rPr lang="en-US" sz="1538">
                <a:solidFill>
                  <a:srgbClr val="5E3023"/>
                </a:solidFill>
              </a:rPr>
              <a:t>    weather_code = current_weather["current"]["weather_code"]</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#Initializing the probabilities of various weather events to 0</a:t>
            </a:r>
            <a:endParaRPr sz="1538">
              <a:solidFill>
                <a:srgbClr val="5E3023"/>
              </a:solidFill>
            </a:endParaRPr>
          </a:p>
          <a:p>
            <a:pPr indent="0" lvl="0" marL="0" rtl="0" algn="l">
              <a:spcBef>
                <a:spcPts val="0"/>
              </a:spcBef>
              <a:spcAft>
                <a:spcPts val="0"/>
              </a:spcAft>
              <a:buNone/>
            </a:pPr>
            <a:r>
              <a:rPr lang="en-US" sz="1538">
                <a:solidFill>
                  <a:srgbClr val="5E3023"/>
                </a:solidFill>
              </a:rPr>
              <a:t>    rain_probability = 0</a:t>
            </a:r>
            <a:endParaRPr sz="1538">
              <a:solidFill>
                <a:srgbClr val="5E3023"/>
              </a:solidFill>
            </a:endParaRPr>
          </a:p>
          <a:p>
            <a:pPr indent="0" lvl="0" marL="0" rtl="0" algn="l">
              <a:spcBef>
                <a:spcPts val="0"/>
              </a:spcBef>
              <a:spcAft>
                <a:spcPts val="0"/>
              </a:spcAft>
              <a:buNone/>
            </a:pPr>
            <a:r>
              <a:rPr lang="en-US" sz="1538">
                <a:solidFill>
                  <a:srgbClr val="5E3023"/>
                </a:solidFill>
              </a:rPr>
              <a:t>    sleet_probability = 0 </a:t>
            </a:r>
            <a:endParaRPr sz="1538">
              <a:solidFill>
                <a:srgbClr val="5E3023"/>
              </a:solidFill>
            </a:endParaRPr>
          </a:p>
          <a:p>
            <a:pPr indent="0" lvl="0" marL="0" rtl="0" algn="l">
              <a:spcBef>
                <a:spcPts val="0"/>
              </a:spcBef>
              <a:spcAft>
                <a:spcPts val="0"/>
              </a:spcAft>
              <a:buNone/>
            </a:pPr>
            <a:r>
              <a:rPr lang="en-US" sz="1538">
                <a:solidFill>
                  <a:srgbClr val="5E3023"/>
                </a:solidFill>
              </a:rPr>
              <a:t>    snow_probability = 0</a:t>
            </a:r>
            <a:endParaRPr sz="1538">
              <a:solidFill>
                <a:srgbClr val="5E3023"/>
              </a:solidFill>
            </a:endParaRPr>
          </a:p>
          <a:p>
            <a:pPr indent="0" lvl="0" marL="0" rtl="0" algn="l">
              <a:spcBef>
                <a:spcPts val="0"/>
              </a:spcBef>
              <a:spcAft>
                <a:spcPts val="0"/>
              </a:spcAft>
              <a:buNone/>
            </a:pPr>
            <a:r>
              <a:rPr lang="en-US" sz="1538">
                <a:solidFill>
                  <a:srgbClr val="5E3023"/>
                </a:solidFill>
              </a:rPr>
              <a:t>    thunderstorm_probability = 0</a:t>
            </a:r>
            <a:endParaRPr sz="1538">
              <a:solidFill>
                <a:srgbClr val="5E3023"/>
              </a:solidFill>
            </a:endParaRPr>
          </a:p>
          <a:p>
            <a:pPr indent="0" lvl="0" marL="0" rtl="0" algn="l">
              <a:spcBef>
                <a:spcPts val="0"/>
              </a:spcBef>
              <a:spcAft>
                <a:spcPts val="0"/>
              </a:spcAft>
              <a:buNone/>
            </a:pPr>
            <a:r>
              <a:rPr lang="en-US" sz="1538">
                <a:solidFill>
                  <a:srgbClr val="5E3023"/>
                </a:solidFill>
              </a:rPr>
              <a:t>    cyclone_probability = 0</a:t>
            </a:r>
            <a:endParaRPr sz="1538">
              <a:solidFill>
                <a:srgbClr val="5E3023"/>
              </a:solidFill>
            </a:endParaRPr>
          </a:p>
          <a:p>
            <a:pPr indent="0" lvl="0" marL="0" rtl="0" algn="l">
              <a:spcBef>
                <a:spcPts val="0"/>
              </a:spcBef>
              <a:spcAft>
                <a:spcPts val="0"/>
              </a:spcAft>
              <a:buNone/>
            </a:pPr>
            <a:r>
              <a:rPr lang="en-US" sz="1538">
                <a:solidFill>
                  <a:srgbClr val="5E3023"/>
                </a:solidFill>
              </a:rPr>
              <a:t>    blizzard_probability = 0</a:t>
            </a:r>
            <a:endParaRPr sz="1538">
              <a:solidFill>
                <a:srgbClr val="5E3023"/>
              </a:solidFill>
            </a:endParaRPr>
          </a:p>
          <a:p>
            <a:pPr indent="0" lvl="0" marL="0" rtl="0" algn="l">
              <a:spcBef>
                <a:spcPts val="0"/>
              </a:spcBef>
              <a:spcAft>
                <a:spcPts val="0"/>
              </a:spcAft>
              <a:buNone/>
            </a:pPr>
            <a:r>
              <a:rPr lang="en-US" sz="1538">
                <a:solidFill>
                  <a:srgbClr val="5E3023"/>
                </a:solidFill>
              </a:rPr>
              <a:t>    hail_probability = 0</a:t>
            </a:r>
            <a:endParaRPr sz="1538">
              <a:solidFill>
                <a:srgbClr val="5E3023"/>
              </a:solidFill>
            </a:endParaRPr>
          </a:p>
          <a:p>
            <a:pPr indent="0" lvl="0" marL="0" rtl="0" algn="l">
              <a:spcBef>
                <a:spcPts val="0"/>
              </a:spcBef>
              <a:spcAft>
                <a:spcPts val="0"/>
              </a:spcAft>
              <a:buNone/>
            </a:pPr>
            <a:r>
              <a:rPr lang="en-US" sz="1538">
                <a:solidFill>
                  <a:srgbClr val="5E3023"/>
                </a:solidFill>
              </a:rPr>
              <a:t>    fog_probability = 0</a:t>
            </a:r>
            <a:endParaRPr sz="1538">
              <a:solidFill>
                <a:srgbClr val="5E302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184" name="Shape 184"/>
        <p:cNvGrpSpPr/>
        <p:nvPr/>
      </p:nvGrpSpPr>
      <p:grpSpPr>
        <a:xfrm>
          <a:off x="0" y="0"/>
          <a:ext cx="0" cy="0"/>
          <a:chOff x="0" y="0"/>
          <a:chExt cx="0" cy="0"/>
        </a:xfrm>
      </p:grpSpPr>
      <p:pic>
        <p:nvPicPr>
          <p:cNvPr id="185" name="Google Shape;185;p18"/>
          <p:cNvPicPr preferRelativeResize="0"/>
          <p:nvPr/>
        </p:nvPicPr>
        <p:blipFill rotWithShape="1">
          <a:blip r:embed="rId3">
            <a:alphaModFix amt="65000"/>
          </a:blip>
          <a:srcRect b="7863" l="0" r="0" t="7855"/>
          <a:stretch/>
        </p:blipFill>
        <p:spPr>
          <a:xfrm flipH="1">
            <a:off x="9149081" y="0"/>
            <a:ext cx="9138919" cy="10287001"/>
          </a:xfrm>
          <a:prstGeom prst="rect">
            <a:avLst/>
          </a:prstGeom>
          <a:noFill/>
          <a:ln>
            <a:noFill/>
          </a:ln>
        </p:spPr>
      </p:pic>
      <p:pic>
        <p:nvPicPr>
          <p:cNvPr id="186" name="Google Shape;186;p18"/>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187" name="Google Shape;187;p18"/>
          <p:cNvPicPr preferRelativeResize="0"/>
          <p:nvPr/>
        </p:nvPicPr>
        <p:blipFill rotWithShape="1">
          <a:blip r:embed="rId3">
            <a:alphaModFix amt="65000"/>
          </a:blip>
          <a:srcRect b="7905" l="0" r="0" t="7905"/>
          <a:stretch/>
        </p:blipFill>
        <p:spPr>
          <a:xfrm>
            <a:off x="0" y="0"/>
            <a:ext cx="9149079" cy="10287001"/>
          </a:xfrm>
          <a:prstGeom prst="rect">
            <a:avLst/>
          </a:prstGeom>
          <a:noFill/>
          <a:ln>
            <a:noFill/>
          </a:ln>
        </p:spPr>
      </p:pic>
      <p:grpSp>
        <p:nvGrpSpPr>
          <p:cNvPr id="188" name="Google Shape;188;p18"/>
          <p:cNvGrpSpPr/>
          <p:nvPr/>
        </p:nvGrpSpPr>
        <p:grpSpPr>
          <a:xfrm>
            <a:off x="2140850" y="1285851"/>
            <a:ext cx="14006300" cy="9001141"/>
            <a:chOff x="0" y="0"/>
            <a:chExt cx="2202006" cy="1705246"/>
          </a:xfrm>
        </p:grpSpPr>
        <p:sp>
          <p:nvSpPr>
            <p:cNvPr id="189" name="Google Shape;189;p18"/>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8"/>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18"/>
          <p:cNvSpPr txBox="1"/>
          <p:nvPr/>
        </p:nvSpPr>
        <p:spPr>
          <a:xfrm>
            <a:off x="5202231" y="325497"/>
            <a:ext cx="104397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I</a:t>
            </a:r>
            <a:r>
              <a:rPr b="0" i="0" lang="en-US" sz="4500" u="none" cap="none" strike="noStrike">
                <a:solidFill>
                  <a:srgbClr val="5E3023"/>
                </a:solidFill>
                <a:latin typeface="Arial"/>
                <a:ea typeface="Arial"/>
                <a:cs typeface="Arial"/>
                <a:sym typeface="Arial"/>
              </a:rPr>
              <a:t>mplementation </a:t>
            </a:r>
            <a:r>
              <a:rPr lang="en-US" sz="4500">
                <a:solidFill>
                  <a:srgbClr val="5E3023"/>
                </a:solidFill>
              </a:rPr>
              <a:t>D</a:t>
            </a:r>
            <a:r>
              <a:rPr b="0" i="0" lang="en-US" sz="4500" u="none" cap="none" strike="noStrike">
                <a:solidFill>
                  <a:srgbClr val="5E3023"/>
                </a:solidFill>
                <a:latin typeface="Arial"/>
                <a:ea typeface="Arial"/>
                <a:cs typeface="Arial"/>
                <a:sym typeface="Arial"/>
              </a:rPr>
              <a:t>etails</a:t>
            </a:r>
            <a:endParaRPr/>
          </a:p>
        </p:txBody>
      </p:sp>
      <p:pic>
        <p:nvPicPr>
          <p:cNvPr id="193" name="Google Shape;193;p18"/>
          <p:cNvPicPr preferRelativeResize="0"/>
          <p:nvPr/>
        </p:nvPicPr>
        <p:blipFill rotWithShape="1">
          <a:blip r:embed="rId5">
            <a:alphaModFix/>
          </a:blip>
          <a:srcRect b="0" l="0" r="0" t="0"/>
          <a:stretch/>
        </p:blipFill>
        <p:spPr>
          <a:xfrm rot="-1061951">
            <a:off x="15126776" y="1439571"/>
            <a:ext cx="1267232" cy="1643815"/>
          </a:xfrm>
          <a:prstGeom prst="rect">
            <a:avLst/>
          </a:prstGeom>
          <a:noFill/>
          <a:ln>
            <a:noFill/>
          </a:ln>
        </p:spPr>
      </p:pic>
      <p:pic>
        <p:nvPicPr>
          <p:cNvPr id="194" name="Google Shape;194;p18"/>
          <p:cNvPicPr preferRelativeResize="0"/>
          <p:nvPr/>
        </p:nvPicPr>
        <p:blipFill rotWithShape="1">
          <a:blip r:embed="rId6">
            <a:alphaModFix/>
          </a:blip>
          <a:srcRect b="0" l="0" r="0" t="0"/>
          <a:stretch/>
        </p:blipFill>
        <p:spPr>
          <a:xfrm rot="819222">
            <a:off x="1536376" y="7977567"/>
            <a:ext cx="1376956" cy="1786145"/>
          </a:xfrm>
          <a:prstGeom prst="rect">
            <a:avLst/>
          </a:prstGeom>
          <a:noFill/>
          <a:ln>
            <a:noFill/>
          </a:ln>
        </p:spPr>
      </p:pic>
      <p:pic>
        <p:nvPicPr>
          <p:cNvPr id="195" name="Google Shape;195;p18"/>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196" name="Google Shape;196;p18"/>
          <p:cNvPicPr preferRelativeResize="0"/>
          <p:nvPr/>
        </p:nvPicPr>
        <p:blipFill rotWithShape="1">
          <a:blip r:embed="rId7">
            <a:alphaModFix/>
          </a:blip>
          <a:srcRect b="80479" l="85841" r="0" t="0"/>
          <a:stretch/>
        </p:blipFill>
        <p:spPr>
          <a:xfrm>
            <a:off x="15661545" y="44034"/>
            <a:ext cx="2328556" cy="1806002"/>
          </a:xfrm>
          <a:prstGeom prst="rect">
            <a:avLst/>
          </a:prstGeom>
          <a:noFill/>
          <a:ln>
            <a:noFill/>
          </a:ln>
        </p:spPr>
      </p:pic>
      <p:sp>
        <p:nvSpPr>
          <p:cNvPr id="197" name="Google Shape;197;p18"/>
          <p:cNvSpPr txBox="1"/>
          <p:nvPr/>
        </p:nvSpPr>
        <p:spPr>
          <a:xfrm>
            <a:off x="1261906" y="1428706"/>
            <a:ext cx="13349400" cy="236700"/>
          </a:xfrm>
          <a:prstGeom prst="rect">
            <a:avLst/>
          </a:prstGeom>
          <a:noFill/>
          <a:ln>
            <a:noFill/>
          </a:ln>
        </p:spPr>
        <p:txBody>
          <a:bodyPr anchorCtr="0" anchor="t" bIns="0" lIns="0" spcFirstLastPara="1" rIns="0" wrap="square" tIns="0">
            <a:spAutoFit/>
          </a:bodyPr>
          <a:lstStyle/>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p:txBody>
      </p:sp>
      <p:sp>
        <p:nvSpPr>
          <p:cNvPr id="198" name="Google Shape;198;p18"/>
          <p:cNvSpPr txBox="1"/>
          <p:nvPr/>
        </p:nvSpPr>
        <p:spPr>
          <a:xfrm>
            <a:off x="3242850" y="2447100"/>
            <a:ext cx="11802300" cy="681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38">
                <a:solidFill>
                  <a:srgbClr val="5E3023"/>
                </a:solidFill>
              </a:rPr>
              <a:t>if weather_code in [113]: #Clear/Sunny</a:t>
            </a:r>
            <a:endParaRPr sz="1538">
              <a:solidFill>
                <a:srgbClr val="5E3023"/>
              </a:solidFill>
            </a:endParaRPr>
          </a:p>
          <a:p>
            <a:pPr indent="0" lvl="0" marL="0" rtl="0" algn="l">
              <a:spcBef>
                <a:spcPts val="0"/>
              </a:spcBef>
              <a:spcAft>
                <a:spcPts val="0"/>
              </a:spcAft>
              <a:buNone/>
            </a:pPr>
            <a:r>
              <a:rPr lang="en-US" sz="1538">
                <a:solidFill>
                  <a:srgbClr val="5E3023"/>
                </a:solidFill>
              </a:rPr>
              <a:t>        rain_probability = humidity * 0</a:t>
            </a:r>
            <a:endParaRPr sz="1538">
              <a:solidFill>
                <a:srgbClr val="5E3023"/>
              </a:solidFill>
            </a:endParaRPr>
          </a:p>
          <a:p>
            <a:pPr indent="0" lvl="0" marL="0" rtl="0" algn="l">
              <a:spcBef>
                <a:spcPts val="0"/>
              </a:spcBef>
              <a:spcAft>
                <a:spcPts val="0"/>
              </a:spcAft>
              <a:buNone/>
            </a:pPr>
            <a:r>
              <a:rPr lang="en-US" sz="1538">
                <a:solidFill>
                  <a:srgbClr val="5E3023"/>
                </a:solidFill>
              </a:rPr>
              <a:t>    elif weather_code in [116, 119, 122, 143]: #Partly Cloudy/Cloudy/Overcast/Mist</a:t>
            </a:r>
            <a:endParaRPr sz="1538">
              <a:solidFill>
                <a:srgbClr val="5E3023"/>
              </a:solidFill>
            </a:endParaRPr>
          </a:p>
          <a:p>
            <a:pPr indent="0" lvl="0" marL="0" rtl="0" algn="l">
              <a:spcBef>
                <a:spcPts val="0"/>
              </a:spcBef>
              <a:spcAft>
                <a:spcPts val="0"/>
              </a:spcAft>
              <a:buNone/>
            </a:pPr>
            <a:r>
              <a:rPr lang="en-US" sz="1538">
                <a:solidFill>
                  <a:srgbClr val="5E3023"/>
                </a:solidFill>
              </a:rPr>
              <a:t>        rain_probability = humidity * 0.1</a:t>
            </a:r>
            <a:endParaRPr sz="1538">
              <a:solidFill>
                <a:srgbClr val="5E3023"/>
              </a:solidFill>
            </a:endParaRPr>
          </a:p>
          <a:p>
            <a:pPr indent="0" lvl="0" marL="0" rtl="0" algn="l">
              <a:spcBef>
                <a:spcPts val="0"/>
              </a:spcBef>
              <a:spcAft>
                <a:spcPts val="0"/>
              </a:spcAft>
              <a:buNone/>
            </a:pPr>
            <a:r>
              <a:rPr lang="en-US" sz="1538">
                <a:solidFill>
                  <a:srgbClr val="5E3023"/>
                </a:solidFill>
              </a:rPr>
              <a:t>    elif weather_code in [176, 263, 266, 293, 296, 353, 386]: #Light Rainfall</a:t>
            </a:r>
            <a:endParaRPr sz="1538">
              <a:solidFill>
                <a:srgbClr val="5E3023"/>
              </a:solidFill>
            </a:endParaRPr>
          </a:p>
          <a:p>
            <a:pPr indent="0" lvl="0" marL="0" rtl="0" algn="l">
              <a:spcBef>
                <a:spcPts val="0"/>
              </a:spcBef>
              <a:spcAft>
                <a:spcPts val="0"/>
              </a:spcAft>
              <a:buNone/>
            </a:pPr>
            <a:r>
              <a:rPr lang="en-US" sz="1538">
                <a:solidFill>
                  <a:srgbClr val="5E3023"/>
                </a:solidFill>
              </a:rPr>
              <a:t>        rain_probability = humidity * 0.25</a:t>
            </a:r>
            <a:endParaRPr sz="1538">
              <a:solidFill>
                <a:srgbClr val="5E3023"/>
              </a:solidFill>
            </a:endParaRPr>
          </a:p>
          <a:p>
            <a:pPr indent="0" lvl="0" marL="0" rtl="0" algn="l">
              <a:spcBef>
                <a:spcPts val="0"/>
              </a:spcBef>
              <a:spcAft>
                <a:spcPts val="0"/>
              </a:spcAft>
              <a:buNone/>
            </a:pPr>
            <a:r>
              <a:rPr lang="en-US" sz="1538">
                <a:solidFill>
                  <a:srgbClr val="5E3023"/>
                </a:solidFill>
              </a:rPr>
              <a:t>    elif weather_code in [299, 302, 356, 389]: #Moderate Rainfall</a:t>
            </a:r>
            <a:endParaRPr sz="1538">
              <a:solidFill>
                <a:srgbClr val="5E3023"/>
              </a:solidFill>
            </a:endParaRPr>
          </a:p>
          <a:p>
            <a:pPr indent="0" lvl="0" marL="0" rtl="0" algn="l">
              <a:spcBef>
                <a:spcPts val="0"/>
              </a:spcBef>
              <a:spcAft>
                <a:spcPts val="0"/>
              </a:spcAft>
              <a:buNone/>
            </a:pPr>
            <a:r>
              <a:rPr lang="en-US" sz="1538">
                <a:solidFill>
                  <a:srgbClr val="5E3023"/>
                </a:solidFill>
              </a:rPr>
              <a:t>        rain_probability = humidity * 0.50</a:t>
            </a:r>
            <a:endParaRPr sz="1538">
              <a:solidFill>
                <a:srgbClr val="5E3023"/>
              </a:solidFill>
            </a:endParaRPr>
          </a:p>
          <a:p>
            <a:pPr indent="0" lvl="0" marL="0" rtl="0" algn="l">
              <a:spcBef>
                <a:spcPts val="0"/>
              </a:spcBef>
              <a:spcAft>
                <a:spcPts val="0"/>
              </a:spcAft>
              <a:buNone/>
            </a:pPr>
            <a:r>
              <a:rPr lang="en-US" sz="1538">
                <a:solidFill>
                  <a:srgbClr val="5E3023"/>
                </a:solidFill>
              </a:rPr>
              <a:t>    elif weather_code in [305, 308, 359]: #Heavy Rainfall</a:t>
            </a:r>
            <a:endParaRPr sz="1538">
              <a:solidFill>
                <a:srgbClr val="5E3023"/>
              </a:solidFill>
            </a:endParaRPr>
          </a:p>
          <a:p>
            <a:pPr indent="0" lvl="0" marL="0" rtl="0" algn="l">
              <a:spcBef>
                <a:spcPts val="0"/>
              </a:spcBef>
              <a:spcAft>
                <a:spcPts val="0"/>
              </a:spcAft>
              <a:buNone/>
            </a:pPr>
            <a:r>
              <a:rPr lang="en-US" sz="1538">
                <a:solidFill>
                  <a:srgbClr val="5E3023"/>
                </a:solidFill>
              </a:rPr>
              <a:t>        rain_probability = humidity * 0.75</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rain_probability = sigmoid(rain_probability)</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if weather_code in [182, 185, 281, 311, 317, 362, 374]: #Light Sleet showers</a:t>
            </a:r>
            <a:endParaRPr sz="1538">
              <a:solidFill>
                <a:srgbClr val="5E3023"/>
              </a:solidFill>
            </a:endParaRPr>
          </a:p>
          <a:p>
            <a:pPr indent="0" lvl="0" marL="0" rtl="0" algn="l">
              <a:spcBef>
                <a:spcPts val="0"/>
              </a:spcBef>
              <a:spcAft>
                <a:spcPts val="0"/>
              </a:spcAft>
              <a:buNone/>
            </a:pPr>
            <a:r>
              <a:rPr lang="en-US" sz="1538">
                <a:solidFill>
                  <a:srgbClr val="5E3023"/>
                </a:solidFill>
              </a:rPr>
              <a:t>        sleet_probability = humidity * 0.25</a:t>
            </a:r>
            <a:endParaRPr sz="1538">
              <a:solidFill>
                <a:srgbClr val="5E3023"/>
              </a:solidFill>
            </a:endParaRPr>
          </a:p>
          <a:p>
            <a:pPr indent="0" lvl="0" marL="0" rtl="0" algn="l">
              <a:spcBef>
                <a:spcPts val="0"/>
              </a:spcBef>
              <a:spcAft>
                <a:spcPts val="0"/>
              </a:spcAft>
              <a:buNone/>
            </a:pPr>
            <a:r>
              <a:rPr lang="en-US" sz="1538">
                <a:solidFill>
                  <a:srgbClr val="5E3023"/>
                </a:solidFill>
              </a:rPr>
              <a:t>    elif weather_code in [284, 314, 320, 350, 365, 377]: #Moderate to Heavy Sleet Showers</a:t>
            </a:r>
            <a:endParaRPr sz="1538">
              <a:solidFill>
                <a:srgbClr val="5E3023"/>
              </a:solidFill>
            </a:endParaRPr>
          </a:p>
          <a:p>
            <a:pPr indent="0" lvl="0" marL="0" rtl="0" algn="l">
              <a:spcBef>
                <a:spcPts val="0"/>
              </a:spcBef>
              <a:spcAft>
                <a:spcPts val="0"/>
              </a:spcAft>
              <a:buNone/>
            </a:pPr>
            <a:r>
              <a:rPr lang="en-US" sz="1538">
                <a:solidFill>
                  <a:srgbClr val="5E3023"/>
                </a:solidFill>
              </a:rPr>
              <a:t>        sleet_probability = humidity * 0.75</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sleet_probability = sigmoid(sleet_probability)</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if weather_code in [179, 227, 323, 326, 392]: #Light Snowfall</a:t>
            </a:r>
            <a:endParaRPr sz="1538">
              <a:solidFill>
                <a:srgbClr val="5E3023"/>
              </a:solidFill>
            </a:endParaRPr>
          </a:p>
          <a:p>
            <a:pPr indent="0" lvl="0" marL="0" rtl="0" algn="l">
              <a:spcBef>
                <a:spcPts val="0"/>
              </a:spcBef>
              <a:spcAft>
                <a:spcPts val="0"/>
              </a:spcAft>
              <a:buNone/>
            </a:pPr>
            <a:r>
              <a:rPr lang="en-US" sz="1538">
                <a:solidFill>
                  <a:srgbClr val="5E3023"/>
                </a:solidFill>
              </a:rPr>
              <a:t>        snow_probability = humidity * 0.25</a:t>
            </a:r>
            <a:endParaRPr sz="1538">
              <a:solidFill>
                <a:srgbClr val="5E3023"/>
              </a:solidFill>
            </a:endParaRPr>
          </a:p>
          <a:p>
            <a:pPr indent="0" lvl="0" marL="0" rtl="0" algn="l">
              <a:spcBef>
                <a:spcPts val="0"/>
              </a:spcBef>
              <a:spcAft>
                <a:spcPts val="0"/>
              </a:spcAft>
              <a:buNone/>
            </a:pPr>
            <a:r>
              <a:rPr lang="en-US" sz="1538">
                <a:solidFill>
                  <a:srgbClr val="5E3023"/>
                </a:solidFill>
              </a:rPr>
              <a:t>    elif weather_code in [329, 332, 368]: #Moderate Snowfall</a:t>
            </a:r>
            <a:endParaRPr sz="1538">
              <a:solidFill>
                <a:srgbClr val="5E3023"/>
              </a:solidFill>
            </a:endParaRPr>
          </a:p>
          <a:p>
            <a:pPr indent="0" lvl="0" marL="0" rtl="0" algn="l">
              <a:spcBef>
                <a:spcPts val="0"/>
              </a:spcBef>
              <a:spcAft>
                <a:spcPts val="0"/>
              </a:spcAft>
              <a:buNone/>
            </a:pPr>
            <a:r>
              <a:rPr lang="en-US" sz="1538">
                <a:solidFill>
                  <a:srgbClr val="5E3023"/>
                </a:solidFill>
              </a:rPr>
              <a:t>        snow_probability = humidity * 0.50</a:t>
            </a:r>
            <a:endParaRPr sz="1538">
              <a:solidFill>
                <a:srgbClr val="5E3023"/>
              </a:solidFill>
            </a:endParaRPr>
          </a:p>
          <a:p>
            <a:pPr indent="0" lvl="0" marL="0" rtl="0" algn="l">
              <a:spcBef>
                <a:spcPts val="0"/>
              </a:spcBef>
              <a:spcAft>
                <a:spcPts val="0"/>
              </a:spcAft>
              <a:buNone/>
            </a:pPr>
            <a:r>
              <a:rPr lang="en-US" sz="1538">
                <a:solidFill>
                  <a:srgbClr val="5E3023"/>
                </a:solidFill>
              </a:rPr>
              <a:t>    elif weather_code in [335, 338, 371, 395]: #Heavy Snowfall</a:t>
            </a:r>
            <a:endParaRPr sz="1538">
              <a:solidFill>
                <a:srgbClr val="5E3023"/>
              </a:solidFill>
            </a:endParaRPr>
          </a:p>
          <a:p>
            <a:pPr indent="0" lvl="0" marL="0" rtl="0" algn="l">
              <a:spcBef>
                <a:spcPts val="0"/>
              </a:spcBef>
              <a:spcAft>
                <a:spcPts val="0"/>
              </a:spcAft>
              <a:buNone/>
            </a:pPr>
            <a:r>
              <a:rPr lang="en-US" sz="1538">
                <a:solidFill>
                  <a:srgbClr val="5E3023"/>
                </a:solidFill>
              </a:rPr>
              <a:t>        snow_probability = humidity * 0.75</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snow_probability = sigmoid(snow_probability)</a:t>
            </a:r>
            <a:endParaRPr sz="1538">
              <a:solidFill>
                <a:srgbClr val="5E302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202" name="Shape 202"/>
        <p:cNvGrpSpPr/>
        <p:nvPr/>
      </p:nvGrpSpPr>
      <p:grpSpPr>
        <a:xfrm>
          <a:off x="0" y="0"/>
          <a:ext cx="0" cy="0"/>
          <a:chOff x="0" y="0"/>
          <a:chExt cx="0" cy="0"/>
        </a:xfrm>
      </p:grpSpPr>
      <p:pic>
        <p:nvPicPr>
          <p:cNvPr id="203" name="Google Shape;203;p19"/>
          <p:cNvPicPr preferRelativeResize="0"/>
          <p:nvPr/>
        </p:nvPicPr>
        <p:blipFill rotWithShape="1">
          <a:blip r:embed="rId3">
            <a:alphaModFix amt="65000"/>
          </a:blip>
          <a:srcRect b="7863" l="0" r="0" t="7855"/>
          <a:stretch/>
        </p:blipFill>
        <p:spPr>
          <a:xfrm flipH="1">
            <a:off x="9149081" y="0"/>
            <a:ext cx="9138919" cy="10287001"/>
          </a:xfrm>
          <a:prstGeom prst="rect">
            <a:avLst/>
          </a:prstGeom>
          <a:noFill/>
          <a:ln>
            <a:noFill/>
          </a:ln>
        </p:spPr>
      </p:pic>
      <p:pic>
        <p:nvPicPr>
          <p:cNvPr id="204" name="Google Shape;204;p19"/>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205" name="Google Shape;205;p19"/>
          <p:cNvPicPr preferRelativeResize="0"/>
          <p:nvPr/>
        </p:nvPicPr>
        <p:blipFill rotWithShape="1">
          <a:blip r:embed="rId3">
            <a:alphaModFix amt="65000"/>
          </a:blip>
          <a:srcRect b="7905" l="0" r="0" t="7905"/>
          <a:stretch/>
        </p:blipFill>
        <p:spPr>
          <a:xfrm>
            <a:off x="0" y="0"/>
            <a:ext cx="9149079" cy="10287001"/>
          </a:xfrm>
          <a:prstGeom prst="rect">
            <a:avLst/>
          </a:prstGeom>
          <a:noFill/>
          <a:ln>
            <a:noFill/>
          </a:ln>
        </p:spPr>
      </p:pic>
      <p:grpSp>
        <p:nvGrpSpPr>
          <p:cNvPr id="206" name="Google Shape;206;p19"/>
          <p:cNvGrpSpPr/>
          <p:nvPr/>
        </p:nvGrpSpPr>
        <p:grpSpPr>
          <a:xfrm>
            <a:off x="2140850" y="1285851"/>
            <a:ext cx="14006300" cy="9001141"/>
            <a:chOff x="0" y="0"/>
            <a:chExt cx="2202006" cy="1705246"/>
          </a:xfrm>
        </p:grpSpPr>
        <p:sp>
          <p:nvSpPr>
            <p:cNvPr id="207" name="Google Shape;207;p19"/>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9"/>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19"/>
          <p:cNvSpPr txBox="1"/>
          <p:nvPr/>
        </p:nvSpPr>
        <p:spPr>
          <a:xfrm>
            <a:off x="5202231" y="325497"/>
            <a:ext cx="104397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I</a:t>
            </a:r>
            <a:r>
              <a:rPr b="0" i="0" lang="en-US" sz="4500" u="none" cap="none" strike="noStrike">
                <a:solidFill>
                  <a:srgbClr val="5E3023"/>
                </a:solidFill>
                <a:latin typeface="Arial"/>
                <a:ea typeface="Arial"/>
                <a:cs typeface="Arial"/>
                <a:sym typeface="Arial"/>
              </a:rPr>
              <a:t>mplementation </a:t>
            </a:r>
            <a:r>
              <a:rPr lang="en-US" sz="4500">
                <a:solidFill>
                  <a:srgbClr val="5E3023"/>
                </a:solidFill>
              </a:rPr>
              <a:t>D</a:t>
            </a:r>
            <a:r>
              <a:rPr b="0" i="0" lang="en-US" sz="4500" u="none" cap="none" strike="noStrike">
                <a:solidFill>
                  <a:srgbClr val="5E3023"/>
                </a:solidFill>
                <a:latin typeface="Arial"/>
                <a:ea typeface="Arial"/>
                <a:cs typeface="Arial"/>
                <a:sym typeface="Arial"/>
              </a:rPr>
              <a:t>etails</a:t>
            </a:r>
            <a:endParaRPr/>
          </a:p>
        </p:txBody>
      </p:sp>
      <p:pic>
        <p:nvPicPr>
          <p:cNvPr id="211" name="Google Shape;211;p19"/>
          <p:cNvPicPr preferRelativeResize="0"/>
          <p:nvPr/>
        </p:nvPicPr>
        <p:blipFill rotWithShape="1">
          <a:blip r:embed="rId5">
            <a:alphaModFix/>
          </a:blip>
          <a:srcRect b="0" l="0" r="0" t="0"/>
          <a:stretch/>
        </p:blipFill>
        <p:spPr>
          <a:xfrm rot="-1061951">
            <a:off x="15126776" y="1439571"/>
            <a:ext cx="1267232" cy="1643815"/>
          </a:xfrm>
          <a:prstGeom prst="rect">
            <a:avLst/>
          </a:prstGeom>
          <a:noFill/>
          <a:ln>
            <a:noFill/>
          </a:ln>
        </p:spPr>
      </p:pic>
      <p:pic>
        <p:nvPicPr>
          <p:cNvPr id="212" name="Google Shape;212;p19"/>
          <p:cNvPicPr preferRelativeResize="0"/>
          <p:nvPr/>
        </p:nvPicPr>
        <p:blipFill rotWithShape="1">
          <a:blip r:embed="rId6">
            <a:alphaModFix/>
          </a:blip>
          <a:srcRect b="0" l="0" r="0" t="0"/>
          <a:stretch/>
        </p:blipFill>
        <p:spPr>
          <a:xfrm rot="819222">
            <a:off x="1536376" y="7977567"/>
            <a:ext cx="1376956" cy="1786145"/>
          </a:xfrm>
          <a:prstGeom prst="rect">
            <a:avLst/>
          </a:prstGeom>
          <a:noFill/>
          <a:ln>
            <a:noFill/>
          </a:ln>
        </p:spPr>
      </p:pic>
      <p:pic>
        <p:nvPicPr>
          <p:cNvPr id="213" name="Google Shape;213;p19"/>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214" name="Google Shape;214;p19"/>
          <p:cNvPicPr preferRelativeResize="0"/>
          <p:nvPr/>
        </p:nvPicPr>
        <p:blipFill rotWithShape="1">
          <a:blip r:embed="rId7">
            <a:alphaModFix/>
          </a:blip>
          <a:srcRect b="80479" l="85841" r="0" t="0"/>
          <a:stretch/>
        </p:blipFill>
        <p:spPr>
          <a:xfrm>
            <a:off x="15661545" y="44034"/>
            <a:ext cx="2328556" cy="1806002"/>
          </a:xfrm>
          <a:prstGeom prst="rect">
            <a:avLst/>
          </a:prstGeom>
          <a:noFill/>
          <a:ln>
            <a:noFill/>
          </a:ln>
        </p:spPr>
      </p:pic>
      <p:sp>
        <p:nvSpPr>
          <p:cNvPr id="215" name="Google Shape;215;p19"/>
          <p:cNvSpPr txBox="1"/>
          <p:nvPr/>
        </p:nvSpPr>
        <p:spPr>
          <a:xfrm>
            <a:off x="1261906" y="1428706"/>
            <a:ext cx="13349400" cy="236700"/>
          </a:xfrm>
          <a:prstGeom prst="rect">
            <a:avLst/>
          </a:prstGeom>
          <a:noFill/>
          <a:ln>
            <a:noFill/>
          </a:ln>
        </p:spPr>
        <p:txBody>
          <a:bodyPr anchorCtr="0" anchor="t" bIns="0" lIns="0" spcFirstLastPara="1" rIns="0" wrap="square" tIns="0">
            <a:spAutoFit/>
          </a:bodyPr>
          <a:lstStyle/>
          <a:p>
            <a:pPr indent="0" lvl="0" marL="0" marR="0" rtl="0" algn="ctr">
              <a:lnSpc>
                <a:spcPct val="160078"/>
              </a:lnSpc>
              <a:spcBef>
                <a:spcPts val="0"/>
              </a:spcBef>
              <a:spcAft>
                <a:spcPts val="0"/>
              </a:spcAft>
              <a:buNone/>
            </a:pPr>
            <a:r>
              <a:t/>
            </a:r>
            <a:endParaRPr b="0" i="0" sz="1538" u="none" cap="none" strike="noStrike">
              <a:solidFill>
                <a:srgbClr val="5E3023"/>
              </a:solidFill>
              <a:latin typeface="Arial"/>
              <a:ea typeface="Arial"/>
              <a:cs typeface="Arial"/>
              <a:sym typeface="Arial"/>
            </a:endParaRPr>
          </a:p>
        </p:txBody>
      </p:sp>
      <p:sp>
        <p:nvSpPr>
          <p:cNvPr id="216" name="Google Shape;216;p19"/>
          <p:cNvSpPr txBox="1"/>
          <p:nvPr/>
        </p:nvSpPr>
        <p:spPr>
          <a:xfrm>
            <a:off x="3242850" y="2143075"/>
            <a:ext cx="11802300" cy="72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38">
                <a:solidFill>
                  <a:srgbClr val="5E3023"/>
                </a:solidFill>
              </a:rPr>
              <a:t>if weather_code in [200, 386, 389, 392, 395]: </a:t>
            </a:r>
            <a:endParaRPr sz="1538">
              <a:solidFill>
                <a:srgbClr val="5E3023"/>
              </a:solidFill>
            </a:endParaRPr>
          </a:p>
          <a:p>
            <a:pPr indent="0" lvl="0" marL="0" rtl="0" algn="l">
              <a:spcBef>
                <a:spcPts val="0"/>
              </a:spcBef>
              <a:spcAft>
                <a:spcPts val="0"/>
              </a:spcAft>
              <a:buNone/>
            </a:pPr>
            <a:r>
              <a:rPr lang="en-US" sz="1538">
                <a:solidFill>
                  <a:srgbClr val="5E3023"/>
                </a:solidFill>
              </a:rPr>
              <a:t>        thunderstorm_probability = 0.5</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if weather_code in [362, 365, 368, 371, 374, 377]:</a:t>
            </a:r>
            <a:endParaRPr sz="1538">
              <a:solidFill>
                <a:srgbClr val="5E3023"/>
              </a:solidFill>
            </a:endParaRPr>
          </a:p>
          <a:p>
            <a:pPr indent="0" lvl="0" marL="0" rtl="0" algn="l">
              <a:spcBef>
                <a:spcPts val="0"/>
              </a:spcBef>
              <a:spcAft>
                <a:spcPts val="0"/>
              </a:spcAft>
              <a:buNone/>
            </a:pPr>
            <a:r>
              <a:rPr lang="en-US" sz="1538">
                <a:solidFill>
                  <a:srgbClr val="5E3023"/>
                </a:solidFill>
              </a:rPr>
              <a:t>        cyclone_probability = 0.5</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if weather_code in [230]:</a:t>
            </a:r>
            <a:endParaRPr sz="1538">
              <a:solidFill>
                <a:srgbClr val="5E3023"/>
              </a:solidFill>
            </a:endParaRPr>
          </a:p>
          <a:p>
            <a:pPr indent="0" lvl="0" marL="0" rtl="0" algn="l">
              <a:spcBef>
                <a:spcPts val="0"/>
              </a:spcBef>
              <a:spcAft>
                <a:spcPts val="0"/>
              </a:spcAft>
              <a:buNone/>
            </a:pPr>
            <a:r>
              <a:rPr lang="en-US" sz="1538">
                <a:solidFill>
                  <a:srgbClr val="5E3023"/>
                </a:solidFill>
              </a:rPr>
              <a:t>        blizzard_probability = 1</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if temperature &lt;= 0 and humidity &gt;= 80:</a:t>
            </a:r>
            <a:endParaRPr sz="1538">
              <a:solidFill>
                <a:srgbClr val="5E3023"/>
              </a:solidFill>
            </a:endParaRPr>
          </a:p>
          <a:p>
            <a:pPr indent="0" lvl="0" marL="0" rtl="0" algn="l">
              <a:spcBef>
                <a:spcPts val="0"/>
              </a:spcBef>
              <a:spcAft>
                <a:spcPts val="0"/>
              </a:spcAft>
              <a:buNone/>
            </a:pPr>
            <a:r>
              <a:rPr lang="en-US" sz="1538">
                <a:solidFill>
                  <a:srgbClr val="5E3023"/>
                </a:solidFill>
              </a:rPr>
              <a:t>        hail_probability = 0.5</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if weather_code in [248, 260]:</a:t>
            </a:r>
            <a:endParaRPr sz="1538">
              <a:solidFill>
                <a:srgbClr val="5E3023"/>
              </a:solidFill>
            </a:endParaRPr>
          </a:p>
          <a:p>
            <a:pPr indent="0" lvl="0" marL="0" rtl="0" algn="l">
              <a:spcBef>
                <a:spcPts val="0"/>
              </a:spcBef>
              <a:spcAft>
                <a:spcPts val="0"/>
              </a:spcAft>
              <a:buNone/>
            </a:pPr>
            <a:r>
              <a:rPr lang="en-US" sz="1538">
                <a:solidFill>
                  <a:srgbClr val="5E3023"/>
                </a:solidFill>
              </a:rPr>
              <a:t>        fog_probability = 1</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    #Returning the calculated probabilities  </a:t>
            </a:r>
            <a:endParaRPr sz="1538">
              <a:solidFill>
                <a:srgbClr val="5E3023"/>
              </a:solidFill>
            </a:endParaRPr>
          </a:p>
          <a:p>
            <a:pPr indent="0" lvl="0" marL="0" rtl="0" algn="l">
              <a:spcBef>
                <a:spcPts val="0"/>
              </a:spcBef>
              <a:spcAft>
                <a:spcPts val="0"/>
              </a:spcAft>
              <a:buNone/>
            </a:pPr>
            <a:r>
              <a:rPr lang="en-US" sz="1538">
                <a:solidFill>
                  <a:srgbClr val="5E3023"/>
                </a:solidFill>
              </a:rPr>
              <a:t>    return rain_probability, sleet_probability, snow_probability, thunderstorm_probability, cyclone_probability, blizzard_probability, hail_probability, fog_probability</a:t>
            </a:r>
            <a:endParaRPr sz="1538">
              <a:solidFill>
                <a:srgbClr val="5E3023"/>
              </a:solidFill>
            </a:endParaRPr>
          </a:p>
          <a:p>
            <a:pPr indent="0" lvl="0" marL="0" rtl="0" algn="l">
              <a:spcBef>
                <a:spcPts val="0"/>
              </a:spcBef>
              <a:spcAft>
                <a:spcPts val="0"/>
              </a:spcAft>
              <a:buNone/>
            </a:pPr>
            <a:r>
              <a:t/>
            </a:r>
            <a:endParaRPr sz="1538">
              <a:solidFill>
                <a:srgbClr val="5E3023"/>
              </a:solidFill>
            </a:endParaRPr>
          </a:p>
          <a:p>
            <a:pPr indent="0" lvl="0" marL="0" rtl="0" algn="l">
              <a:spcBef>
                <a:spcPts val="0"/>
              </a:spcBef>
              <a:spcAft>
                <a:spcPts val="0"/>
              </a:spcAft>
              <a:buNone/>
            </a:pPr>
            <a:r>
              <a:rPr lang="en-US" sz="1538">
                <a:solidFill>
                  <a:srgbClr val="5E3023"/>
                </a:solidFill>
              </a:rPr>
              <a:t>#Calling the forecast_probabilities function and printing the probabilities of the weather events:</a:t>
            </a:r>
            <a:endParaRPr sz="1538">
              <a:solidFill>
                <a:srgbClr val="5E3023"/>
              </a:solidFill>
            </a:endParaRPr>
          </a:p>
          <a:p>
            <a:pPr indent="0" lvl="0" marL="0" rtl="0" algn="l">
              <a:spcBef>
                <a:spcPts val="0"/>
              </a:spcBef>
              <a:spcAft>
                <a:spcPts val="0"/>
              </a:spcAft>
              <a:buNone/>
            </a:pPr>
            <a:r>
              <a:rPr lang="en-US" sz="1538">
                <a:solidFill>
                  <a:srgbClr val="5E3023"/>
                </a:solidFill>
              </a:rPr>
              <a:t>rain_prob, sleet_prob, snow_prob, thunderstorm_prob, cyclone_prob, blizzard_prob, hail_prob, fog_prob = forecast_probabilities(current_weather)</a:t>
            </a:r>
            <a:endParaRPr sz="1538">
              <a:solidFill>
                <a:srgbClr val="5E3023"/>
              </a:solidFill>
            </a:endParaRPr>
          </a:p>
          <a:p>
            <a:pPr indent="0" lvl="0" marL="0" rtl="0" algn="l">
              <a:spcBef>
                <a:spcPts val="0"/>
              </a:spcBef>
              <a:spcAft>
                <a:spcPts val="0"/>
              </a:spcAft>
              <a:buNone/>
            </a:pPr>
            <a:r>
              <a:rPr lang="en-US" sz="1538">
                <a:solidFill>
                  <a:srgbClr val="5E3023"/>
                </a:solidFill>
              </a:rPr>
              <a:t>print(f"Rainfall probability: {rain_prob * 100:.2f}%")</a:t>
            </a:r>
            <a:endParaRPr sz="1538">
              <a:solidFill>
                <a:srgbClr val="5E3023"/>
              </a:solidFill>
            </a:endParaRPr>
          </a:p>
          <a:p>
            <a:pPr indent="0" lvl="0" marL="0" rtl="0" algn="l">
              <a:spcBef>
                <a:spcPts val="0"/>
              </a:spcBef>
              <a:spcAft>
                <a:spcPts val="0"/>
              </a:spcAft>
              <a:buNone/>
            </a:pPr>
            <a:r>
              <a:rPr lang="en-US" sz="1538">
                <a:solidFill>
                  <a:srgbClr val="5E3023"/>
                </a:solidFill>
              </a:rPr>
              <a:t>print(f"Sleet-shower probability: {sleet_prob * 100:.2f}%")</a:t>
            </a:r>
            <a:endParaRPr sz="1538">
              <a:solidFill>
                <a:srgbClr val="5E3023"/>
              </a:solidFill>
            </a:endParaRPr>
          </a:p>
          <a:p>
            <a:pPr indent="0" lvl="0" marL="0" rtl="0" algn="l">
              <a:spcBef>
                <a:spcPts val="0"/>
              </a:spcBef>
              <a:spcAft>
                <a:spcPts val="0"/>
              </a:spcAft>
              <a:buNone/>
            </a:pPr>
            <a:r>
              <a:rPr lang="en-US" sz="1538">
                <a:solidFill>
                  <a:srgbClr val="5E3023"/>
                </a:solidFill>
              </a:rPr>
              <a:t>print(f"Snow probability: {snow_prob * 100:.2f}%")</a:t>
            </a:r>
            <a:endParaRPr sz="1538">
              <a:solidFill>
                <a:srgbClr val="5E3023"/>
              </a:solidFill>
            </a:endParaRPr>
          </a:p>
          <a:p>
            <a:pPr indent="0" lvl="0" marL="0" rtl="0" algn="l">
              <a:spcBef>
                <a:spcPts val="0"/>
              </a:spcBef>
              <a:spcAft>
                <a:spcPts val="0"/>
              </a:spcAft>
              <a:buNone/>
            </a:pPr>
            <a:r>
              <a:rPr lang="en-US" sz="1538">
                <a:solidFill>
                  <a:srgbClr val="5E3023"/>
                </a:solidFill>
              </a:rPr>
              <a:t>print(f"Thunderstorm probability: {thunderstorm_prob * 100:.2f}%")</a:t>
            </a:r>
            <a:endParaRPr sz="1538">
              <a:solidFill>
                <a:srgbClr val="5E3023"/>
              </a:solidFill>
            </a:endParaRPr>
          </a:p>
          <a:p>
            <a:pPr indent="0" lvl="0" marL="0" rtl="0" algn="l">
              <a:spcBef>
                <a:spcPts val="0"/>
              </a:spcBef>
              <a:spcAft>
                <a:spcPts val="0"/>
              </a:spcAft>
              <a:buNone/>
            </a:pPr>
            <a:r>
              <a:rPr lang="en-US" sz="1538">
                <a:solidFill>
                  <a:srgbClr val="5E3023"/>
                </a:solidFill>
              </a:rPr>
              <a:t>print(f"Cyclone probability: {cyclone_prob * 100:.2f}%")</a:t>
            </a:r>
            <a:endParaRPr sz="1538">
              <a:solidFill>
                <a:srgbClr val="5E3023"/>
              </a:solidFill>
            </a:endParaRPr>
          </a:p>
          <a:p>
            <a:pPr indent="0" lvl="0" marL="0" rtl="0" algn="l">
              <a:spcBef>
                <a:spcPts val="0"/>
              </a:spcBef>
              <a:spcAft>
                <a:spcPts val="0"/>
              </a:spcAft>
              <a:buNone/>
            </a:pPr>
            <a:r>
              <a:rPr lang="en-US" sz="1538">
                <a:solidFill>
                  <a:srgbClr val="5E3023"/>
                </a:solidFill>
              </a:rPr>
              <a:t>print(f"Blizzard probability: {blizzard_prob * 100:.2f}%")</a:t>
            </a:r>
            <a:endParaRPr sz="1538">
              <a:solidFill>
                <a:srgbClr val="5E3023"/>
              </a:solidFill>
            </a:endParaRPr>
          </a:p>
          <a:p>
            <a:pPr indent="0" lvl="0" marL="0" rtl="0" algn="l">
              <a:spcBef>
                <a:spcPts val="0"/>
              </a:spcBef>
              <a:spcAft>
                <a:spcPts val="0"/>
              </a:spcAft>
              <a:buNone/>
            </a:pPr>
            <a:r>
              <a:rPr lang="en-US" sz="1538">
                <a:solidFill>
                  <a:srgbClr val="5E3023"/>
                </a:solidFill>
              </a:rPr>
              <a:t>print(f"Hail probability: {hail_prob * 100:.2f}%")</a:t>
            </a:r>
            <a:endParaRPr sz="1538">
              <a:solidFill>
                <a:srgbClr val="5E3023"/>
              </a:solidFill>
            </a:endParaRPr>
          </a:p>
          <a:p>
            <a:pPr indent="0" lvl="0" marL="0" rtl="0" algn="l">
              <a:spcBef>
                <a:spcPts val="0"/>
              </a:spcBef>
              <a:spcAft>
                <a:spcPts val="0"/>
              </a:spcAft>
              <a:buNone/>
            </a:pPr>
            <a:r>
              <a:rPr lang="en-US" sz="1538">
                <a:solidFill>
                  <a:srgbClr val="5E3023"/>
                </a:solidFill>
              </a:rPr>
              <a:t>print(f"Fog probability: {fog_prob * 100:.2f}%")</a:t>
            </a:r>
            <a:endParaRPr sz="1538">
              <a:solidFill>
                <a:srgbClr val="5E302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220" name="Shape 220"/>
        <p:cNvGrpSpPr/>
        <p:nvPr/>
      </p:nvGrpSpPr>
      <p:grpSpPr>
        <a:xfrm>
          <a:off x="0" y="0"/>
          <a:ext cx="0" cy="0"/>
          <a:chOff x="0" y="0"/>
          <a:chExt cx="0" cy="0"/>
        </a:xfrm>
      </p:grpSpPr>
      <p:pic>
        <p:nvPicPr>
          <p:cNvPr id="221" name="Google Shape;221;p20"/>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pic>
        <p:nvPicPr>
          <p:cNvPr id="222" name="Google Shape;222;p20"/>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223" name="Google Shape;223;p20"/>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grpSp>
        <p:nvGrpSpPr>
          <p:cNvPr id="224" name="Google Shape;224;p20"/>
          <p:cNvGrpSpPr/>
          <p:nvPr/>
        </p:nvGrpSpPr>
        <p:grpSpPr>
          <a:xfrm>
            <a:off x="2140850" y="1397925"/>
            <a:ext cx="14006300" cy="8795488"/>
            <a:chOff x="0" y="0"/>
            <a:chExt cx="2202006" cy="1705246"/>
          </a:xfrm>
        </p:grpSpPr>
        <p:sp>
          <p:nvSpPr>
            <p:cNvPr id="225" name="Google Shape;225;p20"/>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0"/>
          <p:cNvSpPr txBox="1"/>
          <p:nvPr/>
        </p:nvSpPr>
        <p:spPr>
          <a:xfrm>
            <a:off x="4763606" y="350172"/>
            <a:ext cx="104397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F</a:t>
            </a:r>
            <a:r>
              <a:rPr b="0" i="0" lang="en-US" sz="4500" u="none" cap="none" strike="noStrike">
                <a:solidFill>
                  <a:srgbClr val="5E3023"/>
                </a:solidFill>
                <a:latin typeface="Arial"/>
                <a:ea typeface="Arial"/>
                <a:cs typeface="Arial"/>
                <a:sym typeface="Arial"/>
              </a:rPr>
              <a:t>eatures of </a:t>
            </a:r>
            <a:r>
              <a:rPr lang="en-US" sz="4500">
                <a:solidFill>
                  <a:srgbClr val="5E3023"/>
                </a:solidFill>
              </a:rPr>
              <a:t>D</a:t>
            </a:r>
            <a:r>
              <a:rPr b="0" i="0" lang="en-US" sz="4500" u="none" cap="none" strike="noStrike">
                <a:solidFill>
                  <a:srgbClr val="5E3023"/>
                </a:solidFill>
                <a:latin typeface="Arial"/>
                <a:ea typeface="Arial"/>
                <a:cs typeface="Arial"/>
                <a:sym typeface="Arial"/>
              </a:rPr>
              <a:t>esigned </a:t>
            </a:r>
            <a:r>
              <a:rPr lang="en-US" sz="4500">
                <a:solidFill>
                  <a:srgbClr val="5E3023"/>
                </a:solidFill>
              </a:rPr>
              <a:t>S</a:t>
            </a:r>
            <a:r>
              <a:rPr b="0" i="0" lang="en-US" sz="4500" u="none" cap="none" strike="noStrike">
                <a:solidFill>
                  <a:srgbClr val="5E3023"/>
                </a:solidFill>
                <a:latin typeface="Arial"/>
                <a:ea typeface="Arial"/>
                <a:cs typeface="Arial"/>
                <a:sym typeface="Arial"/>
              </a:rPr>
              <a:t>ystem</a:t>
            </a:r>
            <a:endParaRPr/>
          </a:p>
        </p:txBody>
      </p:sp>
      <p:pic>
        <p:nvPicPr>
          <p:cNvPr id="229" name="Google Shape;229;p20"/>
          <p:cNvPicPr preferRelativeResize="0"/>
          <p:nvPr/>
        </p:nvPicPr>
        <p:blipFill rotWithShape="1">
          <a:blip r:embed="rId5">
            <a:alphaModFix/>
          </a:blip>
          <a:srcRect b="0" l="0" r="0" t="0"/>
          <a:stretch/>
        </p:blipFill>
        <p:spPr>
          <a:xfrm rot="-1061952">
            <a:off x="16458901" y="3030171"/>
            <a:ext cx="1267232" cy="1643815"/>
          </a:xfrm>
          <a:prstGeom prst="rect">
            <a:avLst/>
          </a:prstGeom>
          <a:noFill/>
          <a:ln>
            <a:noFill/>
          </a:ln>
        </p:spPr>
      </p:pic>
      <p:pic>
        <p:nvPicPr>
          <p:cNvPr id="230" name="Google Shape;230;p20"/>
          <p:cNvPicPr preferRelativeResize="0"/>
          <p:nvPr/>
        </p:nvPicPr>
        <p:blipFill rotWithShape="1">
          <a:blip r:embed="rId6">
            <a:alphaModFix/>
          </a:blip>
          <a:srcRect b="0" l="0" r="0" t="0"/>
          <a:stretch/>
        </p:blipFill>
        <p:spPr>
          <a:xfrm rot="819222">
            <a:off x="219931" y="8136486"/>
            <a:ext cx="1376956" cy="1786146"/>
          </a:xfrm>
          <a:prstGeom prst="rect">
            <a:avLst/>
          </a:prstGeom>
          <a:noFill/>
          <a:ln>
            <a:noFill/>
          </a:ln>
        </p:spPr>
      </p:pic>
      <p:pic>
        <p:nvPicPr>
          <p:cNvPr id="231" name="Google Shape;231;p20"/>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232" name="Google Shape;232;p20"/>
          <p:cNvPicPr preferRelativeResize="0"/>
          <p:nvPr/>
        </p:nvPicPr>
        <p:blipFill rotWithShape="1">
          <a:blip r:embed="rId7">
            <a:alphaModFix/>
          </a:blip>
          <a:srcRect b="80479" l="85842" r="0" t="0"/>
          <a:stretch/>
        </p:blipFill>
        <p:spPr>
          <a:xfrm>
            <a:off x="15661545" y="44034"/>
            <a:ext cx="2328555" cy="1806002"/>
          </a:xfrm>
          <a:prstGeom prst="rect">
            <a:avLst/>
          </a:prstGeom>
          <a:noFill/>
          <a:ln>
            <a:noFill/>
          </a:ln>
        </p:spPr>
      </p:pic>
      <p:sp>
        <p:nvSpPr>
          <p:cNvPr id="233" name="Google Shape;233;p20"/>
          <p:cNvSpPr txBox="1"/>
          <p:nvPr/>
        </p:nvSpPr>
        <p:spPr>
          <a:xfrm>
            <a:off x="2945854" y="2764110"/>
            <a:ext cx="12396300" cy="5857500"/>
          </a:xfrm>
          <a:prstGeom prst="rect">
            <a:avLst/>
          </a:prstGeom>
          <a:noFill/>
          <a:ln>
            <a:noFill/>
          </a:ln>
        </p:spPr>
        <p:txBody>
          <a:bodyPr anchorCtr="0" anchor="t" bIns="0" lIns="0" spcFirstLastPara="1" rIns="0" wrap="square" tIns="0">
            <a:spAutoFit/>
          </a:bodyPr>
          <a:lstStyle/>
          <a:p>
            <a:pPr indent="-387550" lvl="1" marL="775101" marR="0" rtl="0" algn="just">
              <a:lnSpc>
                <a:spcPct val="160000"/>
              </a:lnSpc>
              <a:spcBef>
                <a:spcPts val="0"/>
              </a:spcBef>
              <a:spcAft>
                <a:spcPts val="0"/>
              </a:spcAft>
              <a:buClr>
                <a:srgbClr val="5E3023"/>
              </a:buClr>
              <a:buSzPts val="3590"/>
              <a:buFont typeface="Arial"/>
              <a:buChar char="•"/>
            </a:pPr>
            <a:r>
              <a:rPr b="0" i="0" lang="en-US" sz="3590" u="none" cap="none" strike="noStrike">
                <a:solidFill>
                  <a:srgbClr val="5E3023"/>
                </a:solidFill>
                <a:latin typeface="Arial"/>
                <a:ea typeface="Arial"/>
                <a:cs typeface="Arial"/>
                <a:sym typeface="Arial"/>
              </a:rPr>
              <a:t>Fetches real-time weather data using WeatherStack API.</a:t>
            </a:r>
            <a:endParaRPr/>
          </a:p>
          <a:p>
            <a:pPr indent="-387550" lvl="1" marL="775101" marR="0" rtl="0" algn="just">
              <a:lnSpc>
                <a:spcPct val="160000"/>
              </a:lnSpc>
              <a:spcBef>
                <a:spcPts val="0"/>
              </a:spcBef>
              <a:spcAft>
                <a:spcPts val="0"/>
              </a:spcAft>
              <a:buClr>
                <a:srgbClr val="5E3023"/>
              </a:buClr>
              <a:buSzPts val="3590"/>
              <a:buFont typeface="Arial"/>
              <a:buChar char="•"/>
            </a:pPr>
            <a:r>
              <a:rPr b="0" i="0" lang="en-US" sz="3590" u="none" cap="none" strike="noStrike">
                <a:solidFill>
                  <a:srgbClr val="5E3023"/>
                </a:solidFill>
                <a:latin typeface="Arial"/>
                <a:ea typeface="Arial"/>
                <a:cs typeface="Arial"/>
                <a:sym typeface="Arial"/>
              </a:rPr>
              <a:t>Calculates the probabilities of different weather events (for e.g. rainfall, </a:t>
            </a:r>
            <a:r>
              <a:rPr lang="en-US" sz="3590">
                <a:solidFill>
                  <a:srgbClr val="5E3023"/>
                </a:solidFill>
              </a:rPr>
              <a:t>sleet-showers, snowfall,</a:t>
            </a:r>
            <a:r>
              <a:rPr b="0" i="0" lang="en-US" sz="3590" u="none" cap="none" strike="noStrike">
                <a:solidFill>
                  <a:srgbClr val="5E3023"/>
                </a:solidFill>
                <a:latin typeface="Arial"/>
                <a:ea typeface="Arial"/>
                <a:cs typeface="Arial"/>
                <a:sym typeface="Arial"/>
              </a:rPr>
              <a:t> thunderstorms, cyclones, blizzards, hailstorms, fog, etc.)</a:t>
            </a:r>
            <a:endParaRPr/>
          </a:p>
          <a:p>
            <a:pPr indent="-387550" lvl="1" marL="775101" marR="0" rtl="0" algn="just">
              <a:lnSpc>
                <a:spcPct val="160000"/>
              </a:lnSpc>
              <a:spcBef>
                <a:spcPts val="0"/>
              </a:spcBef>
              <a:spcAft>
                <a:spcPts val="0"/>
              </a:spcAft>
              <a:buClr>
                <a:srgbClr val="5E3023"/>
              </a:buClr>
              <a:buSzPts val="3590"/>
              <a:buFont typeface="Arial"/>
              <a:buChar char="•"/>
            </a:pPr>
            <a:r>
              <a:rPr b="0" i="0" lang="en-US" sz="3590" u="none" cap="none" strike="noStrike">
                <a:solidFill>
                  <a:srgbClr val="5E3023"/>
                </a:solidFill>
                <a:latin typeface="Arial"/>
                <a:ea typeface="Arial"/>
                <a:cs typeface="Arial"/>
                <a:sym typeface="Arial"/>
              </a:rPr>
              <a:t>Supports forecasting for any city supported by the WeatherStack API.</a:t>
            </a:r>
            <a:endParaRPr/>
          </a:p>
          <a:p>
            <a:pPr indent="-387550" lvl="1" marL="775101" marR="0" rtl="0" algn="just">
              <a:lnSpc>
                <a:spcPct val="160000"/>
              </a:lnSpc>
              <a:spcBef>
                <a:spcPts val="0"/>
              </a:spcBef>
              <a:spcAft>
                <a:spcPts val="0"/>
              </a:spcAft>
              <a:buClr>
                <a:srgbClr val="5E3023"/>
              </a:buClr>
              <a:buSzPts val="3590"/>
              <a:buFont typeface="Arial"/>
              <a:buChar char="•"/>
            </a:pPr>
            <a:r>
              <a:rPr b="0" i="0" lang="en-US" sz="3590" u="none" cap="none" strike="noStrike">
                <a:solidFill>
                  <a:srgbClr val="5E3023"/>
                </a:solidFill>
                <a:latin typeface="Arial"/>
                <a:ea typeface="Arial"/>
                <a:cs typeface="Arial"/>
                <a:sym typeface="Arial"/>
              </a:rPr>
              <a:t>Easy to integrate with other applications or services.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DFD9"/>
        </a:solidFill>
      </p:bgPr>
    </p:bg>
    <p:spTree>
      <p:nvGrpSpPr>
        <p:cNvPr id="237" name="Shape 237"/>
        <p:cNvGrpSpPr/>
        <p:nvPr/>
      </p:nvGrpSpPr>
      <p:grpSpPr>
        <a:xfrm>
          <a:off x="0" y="0"/>
          <a:ext cx="0" cy="0"/>
          <a:chOff x="0" y="0"/>
          <a:chExt cx="0" cy="0"/>
        </a:xfrm>
      </p:grpSpPr>
      <p:pic>
        <p:nvPicPr>
          <p:cNvPr id="238" name="Google Shape;238;p21"/>
          <p:cNvPicPr preferRelativeResize="0"/>
          <p:nvPr/>
        </p:nvPicPr>
        <p:blipFill rotWithShape="1">
          <a:blip r:embed="rId3">
            <a:alphaModFix amt="65000"/>
          </a:blip>
          <a:srcRect b="7859" l="0" r="0" t="7859"/>
          <a:stretch/>
        </p:blipFill>
        <p:spPr>
          <a:xfrm flipH="1">
            <a:off x="9149080" y="0"/>
            <a:ext cx="9138920" cy="10287000"/>
          </a:xfrm>
          <a:prstGeom prst="rect">
            <a:avLst/>
          </a:prstGeom>
          <a:noFill/>
          <a:ln>
            <a:noFill/>
          </a:ln>
        </p:spPr>
      </p:pic>
      <p:pic>
        <p:nvPicPr>
          <p:cNvPr id="239" name="Google Shape;239;p21"/>
          <p:cNvPicPr preferRelativeResize="0"/>
          <p:nvPr/>
        </p:nvPicPr>
        <p:blipFill rotWithShape="1">
          <a:blip r:embed="rId4">
            <a:alphaModFix amt="31000"/>
          </a:blip>
          <a:srcRect b="0" l="0" r="0" t="0"/>
          <a:stretch/>
        </p:blipFill>
        <p:spPr>
          <a:xfrm flipH="1" rot="10800000">
            <a:off x="8599773" y="3286285"/>
            <a:ext cx="8142263" cy="10438799"/>
          </a:xfrm>
          <a:prstGeom prst="rect">
            <a:avLst/>
          </a:prstGeom>
          <a:noFill/>
          <a:ln>
            <a:noFill/>
          </a:ln>
        </p:spPr>
      </p:pic>
      <p:pic>
        <p:nvPicPr>
          <p:cNvPr id="240" name="Google Shape;240;p21"/>
          <p:cNvPicPr preferRelativeResize="0"/>
          <p:nvPr/>
        </p:nvPicPr>
        <p:blipFill rotWithShape="1">
          <a:blip r:embed="rId3">
            <a:alphaModFix amt="65000"/>
          </a:blip>
          <a:srcRect b="7906" l="0" r="0" t="7906"/>
          <a:stretch/>
        </p:blipFill>
        <p:spPr>
          <a:xfrm>
            <a:off x="0" y="0"/>
            <a:ext cx="9149080" cy="10287000"/>
          </a:xfrm>
          <a:prstGeom prst="rect">
            <a:avLst/>
          </a:prstGeom>
          <a:noFill/>
          <a:ln>
            <a:noFill/>
          </a:ln>
        </p:spPr>
      </p:pic>
      <p:grpSp>
        <p:nvGrpSpPr>
          <p:cNvPr id="241" name="Google Shape;241;p21"/>
          <p:cNvGrpSpPr/>
          <p:nvPr/>
        </p:nvGrpSpPr>
        <p:grpSpPr>
          <a:xfrm>
            <a:off x="2140850" y="1384501"/>
            <a:ext cx="14006300" cy="8902578"/>
            <a:chOff x="0" y="0"/>
            <a:chExt cx="2202006" cy="1705246"/>
          </a:xfrm>
        </p:grpSpPr>
        <p:sp>
          <p:nvSpPr>
            <p:cNvPr id="242" name="Google Shape;242;p21"/>
            <p:cNvSpPr/>
            <p:nvPr/>
          </p:nvSpPr>
          <p:spPr>
            <a:xfrm>
              <a:off x="92710" y="106680"/>
              <a:ext cx="2097866" cy="1585866"/>
            </a:xfrm>
            <a:custGeom>
              <a:rect b="b" l="l" r="r" t="t"/>
              <a:pathLst>
                <a:path extrusionOk="0" h="1585866" w="2097866">
                  <a:moveTo>
                    <a:pt x="2071196" y="1396636"/>
                  </a:moveTo>
                  <a:cubicBezTo>
                    <a:pt x="2071196" y="1484266"/>
                    <a:pt x="1994996" y="1555386"/>
                    <a:pt x="1913716" y="1555386"/>
                  </a:cubicBezTo>
                  <a:lnTo>
                    <a:pt x="66040" y="1555386"/>
                  </a:lnTo>
                  <a:cubicBezTo>
                    <a:pt x="43180" y="1555386"/>
                    <a:pt x="20320" y="1550306"/>
                    <a:pt x="0" y="1541416"/>
                  </a:cubicBezTo>
                  <a:cubicBezTo>
                    <a:pt x="26670" y="1569356"/>
                    <a:pt x="63500" y="1585866"/>
                    <a:pt x="107498" y="1585866"/>
                  </a:cubicBezTo>
                  <a:lnTo>
                    <a:pt x="1951816" y="1585866"/>
                  </a:lnTo>
                  <a:cubicBezTo>
                    <a:pt x="2031826" y="1585866"/>
                    <a:pt x="2097866" y="1519826"/>
                    <a:pt x="2097866" y="1439816"/>
                  </a:cubicBezTo>
                  <a:lnTo>
                    <a:pt x="2097866" y="95250"/>
                  </a:lnTo>
                  <a:cubicBezTo>
                    <a:pt x="2097866" y="58420"/>
                    <a:pt x="2083896" y="25400"/>
                    <a:pt x="2062306" y="0"/>
                  </a:cubicBezTo>
                  <a:cubicBezTo>
                    <a:pt x="2068656" y="16510"/>
                    <a:pt x="2071196" y="34290"/>
                    <a:pt x="2071196" y="52070"/>
                  </a:cubicBezTo>
                  <a:lnTo>
                    <a:pt x="2071196" y="1396636"/>
                  </a:lnTo>
                  <a:lnTo>
                    <a:pt x="2071196" y="1396636"/>
                  </a:lnTo>
                  <a:close/>
                </a:path>
              </a:pathLst>
            </a:custGeom>
            <a:solidFill>
              <a:srgbClr val="E7D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12700" y="12700"/>
              <a:ext cx="2137237" cy="1636666"/>
            </a:xfrm>
            <a:custGeom>
              <a:rect b="b" l="l" r="r" t="t"/>
              <a:pathLst>
                <a:path extrusionOk="0" h="1636666" w="2137237">
                  <a:moveTo>
                    <a:pt x="146050" y="1636666"/>
                  </a:moveTo>
                  <a:lnTo>
                    <a:pt x="1991187" y="1636666"/>
                  </a:lnTo>
                  <a:cubicBezTo>
                    <a:pt x="2071196" y="1636666"/>
                    <a:pt x="2137237" y="1570626"/>
                    <a:pt x="2137237" y="1490616"/>
                  </a:cubicBezTo>
                  <a:lnTo>
                    <a:pt x="2137237" y="146050"/>
                  </a:lnTo>
                  <a:cubicBezTo>
                    <a:pt x="2137237" y="66040"/>
                    <a:pt x="2071196" y="0"/>
                    <a:pt x="1991187" y="0"/>
                  </a:cubicBezTo>
                  <a:lnTo>
                    <a:pt x="146050" y="0"/>
                  </a:lnTo>
                  <a:cubicBezTo>
                    <a:pt x="66040" y="0"/>
                    <a:pt x="0" y="66040"/>
                    <a:pt x="0" y="146050"/>
                  </a:cubicBezTo>
                  <a:lnTo>
                    <a:pt x="0" y="1490616"/>
                  </a:lnTo>
                  <a:cubicBezTo>
                    <a:pt x="0" y="1571896"/>
                    <a:pt x="66040" y="1636666"/>
                    <a:pt x="146050" y="1636666"/>
                  </a:cubicBezTo>
                  <a:close/>
                </a:path>
              </a:pathLst>
            </a:custGeom>
            <a:solidFill>
              <a:srgbClr val="F8F6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0" y="0"/>
              <a:ext cx="2202006" cy="1705246"/>
            </a:xfrm>
            <a:custGeom>
              <a:rect b="b" l="l" r="r" t="t"/>
              <a:pathLst>
                <a:path extrusionOk="0" h="1705246" w="2202006">
                  <a:moveTo>
                    <a:pt x="2138506" y="74930"/>
                  </a:moveTo>
                  <a:cubicBezTo>
                    <a:pt x="2110567" y="30480"/>
                    <a:pt x="2061037" y="0"/>
                    <a:pt x="2003887" y="0"/>
                  </a:cubicBezTo>
                  <a:lnTo>
                    <a:pt x="158750" y="0"/>
                  </a:lnTo>
                  <a:cubicBezTo>
                    <a:pt x="71120" y="0"/>
                    <a:pt x="0" y="71120"/>
                    <a:pt x="0" y="158750"/>
                  </a:cubicBezTo>
                  <a:lnTo>
                    <a:pt x="0" y="1503316"/>
                  </a:lnTo>
                  <a:cubicBezTo>
                    <a:pt x="0" y="1555386"/>
                    <a:pt x="25400" y="1601106"/>
                    <a:pt x="63500" y="1630316"/>
                  </a:cubicBezTo>
                  <a:cubicBezTo>
                    <a:pt x="91440" y="1674766"/>
                    <a:pt x="140970" y="1705246"/>
                    <a:pt x="202002" y="1705246"/>
                  </a:cubicBezTo>
                  <a:lnTo>
                    <a:pt x="2043256" y="1705246"/>
                  </a:lnTo>
                  <a:cubicBezTo>
                    <a:pt x="2130887" y="1705246"/>
                    <a:pt x="2202006" y="1634126"/>
                    <a:pt x="2202006" y="1546496"/>
                  </a:cubicBezTo>
                  <a:lnTo>
                    <a:pt x="2202006" y="201930"/>
                  </a:lnTo>
                  <a:cubicBezTo>
                    <a:pt x="2202006" y="149860"/>
                    <a:pt x="2176606" y="104140"/>
                    <a:pt x="2138506" y="74930"/>
                  </a:cubicBezTo>
                  <a:close/>
                  <a:moveTo>
                    <a:pt x="12700" y="1503316"/>
                  </a:moveTo>
                  <a:lnTo>
                    <a:pt x="12700" y="158750"/>
                  </a:lnTo>
                  <a:cubicBezTo>
                    <a:pt x="12700" y="78740"/>
                    <a:pt x="78740" y="12700"/>
                    <a:pt x="158750" y="12700"/>
                  </a:cubicBezTo>
                  <a:lnTo>
                    <a:pt x="2003887" y="12700"/>
                  </a:lnTo>
                  <a:cubicBezTo>
                    <a:pt x="2083896" y="12700"/>
                    <a:pt x="2149937" y="78740"/>
                    <a:pt x="2149937" y="158750"/>
                  </a:cubicBezTo>
                  <a:lnTo>
                    <a:pt x="2149937" y="1503316"/>
                  </a:lnTo>
                  <a:cubicBezTo>
                    <a:pt x="2149937" y="1583326"/>
                    <a:pt x="2083896" y="1649366"/>
                    <a:pt x="2003887" y="1649366"/>
                  </a:cubicBezTo>
                  <a:lnTo>
                    <a:pt x="158750" y="1649366"/>
                  </a:lnTo>
                  <a:cubicBezTo>
                    <a:pt x="78740" y="1649366"/>
                    <a:pt x="12700" y="1584596"/>
                    <a:pt x="12700" y="1503316"/>
                  </a:cubicBezTo>
                  <a:close/>
                  <a:moveTo>
                    <a:pt x="2190577" y="1546496"/>
                  </a:moveTo>
                  <a:cubicBezTo>
                    <a:pt x="2190577" y="1626506"/>
                    <a:pt x="2123267" y="1692546"/>
                    <a:pt x="2043256" y="1692546"/>
                  </a:cubicBezTo>
                  <a:lnTo>
                    <a:pt x="202002" y="1692546"/>
                  </a:lnTo>
                  <a:cubicBezTo>
                    <a:pt x="157480" y="1692546"/>
                    <a:pt x="120650" y="1676036"/>
                    <a:pt x="93980" y="1648096"/>
                  </a:cubicBezTo>
                  <a:cubicBezTo>
                    <a:pt x="114300" y="1656986"/>
                    <a:pt x="135890" y="1662066"/>
                    <a:pt x="160020" y="1662066"/>
                  </a:cubicBezTo>
                  <a:lnTo>
                    <a:pt x="2005156" y="1662066"/>
                  </a:lnTo>
                  <a:cubicBezTo>
                    <a:pt x="2092787" y="1662066"/>
                    <a:pt x="2163906" y="1590946"/>
                    <a:pt x="2163906" y="1503316"/>
                  </a:cubicBezTo>
                  <a:lnTo>
                    <a:pt x="2163906" y="158750"/>
                  </a:lnTo>
                  <a:cubicBezTo>
                    <a:pt x="2163906" y="140970"/>
                    <a:pt x="2160096" y="123190"/>
                    <a:pt x="2155017" y="106680"/>
                  </a:cubicBezTo>
                  <a:cubicBezTo>
                    <a:pt x="2176606" y="132080"/>
                    <a:pt x="2190577" y="165100"/>
                    <a:pt x="2190577" y="201930"/>
                  </a:cubicBezTo>
                  <a:lnTo>
                    <a:pt x="2190577" y="1546496"/>
                  </a:lnTo>
                  <a:cubicBezTo>
                    <a:pt x="2190577" y="1546496"/>
                    <a:pt x="2190577" y="1546496"/>
                    <a:pt x="2190577" y="1546496"/>
                  </a:cubicBezTo>
                  <a:close/>
                </a:path>
              </a:pathLst>
            </a:custGeom>
            <a:solidFill>
              <a:srgbClr val="5E30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45" name="Google Shape;245;p21"/>
          <p:cNvPicPr preferRelativeResize="0"/>
          <p:nvPr/>
        </p:nvPicPr>
        <p:blipFill rotWithShape="1">
          <a:blip r:embed="rId5">
            <a:alphaModFix/>
          </a:blip>
          <a:srcRect b="0" l="0" r="0" t="0"/>
          <a:stretch/>
        </p:blipFill>
        <p:spPr>
          <a:xfrm rot="-1061952">
            <a:off x="16458901" y="3030171"/>
            <a:ext cx="1267232" cy="1643815"/>
          </a:xfrm>
          <a:prstGeom prst="rect">
            <a:avLst/>
          </a:prstGeom>
          <a:noFill/>
          <a:ln>
            <a:noFill/>
          </a:ln>
        </p:spPr>
      </p:pic>
      <p:pic>
        <p:nvPicPr>
          <p:cNvPr id="246" name="Google Shape;246;p21"/>
          <p:cNvPicPr preferRelativeResize="0"/>
          <p:nvPr/>
        </p:nvPicPr>
        <p:blipFill rotWithShape="1">
          <a:blip r:embed="rId6">
            <a:alphaModFix/>
          </a:blip>
          <a:srcRect b="0" l="0" r="0" t="0"/>
          <a:stretch/>
        </p:blipFill>
        <p:spPr>
          <a:xfrm rot="819222">
            <a:off x="219931" y="8136486"/>
            <a:ext cx="1376956" cy="1786146"/>
          </a:xfrm>
          <a:prstGeom prst="rect">
            <a:avLst/>
          </a:prstGeom>
          <a:noFill/>
          <a:ln>
            <a:noFill/>
          </a:ln>
        </p:spPr>
      </p:pic>
      <p:pic>
        <p:nvPicPr>
          <p:cNvPr id="247" name="Google Shape;247;p21"/>
          <p:cNvPicPr preferRelativeResize="0"/>
          <p:nvPr/>
        </p:nvPicPr>
        <p:blipFill rotWithShape="1">
          <a:blip r:embed="rId7">
            <a:alphaModFix/>
          </a:blip>
          <a:srcRect b="80479" l="0" r="69130" t="0"/>
          <a:stretch/>
        </p:blipFill>
        <p:spPr>
          <a:xfrm>
            <a:off x="-313868" y="0"/>
            <a:ext cx="5077478" cy="1806002"/>
          </a:xfrm>
          <a:prstGeom prst="rect">
            <a:avLst/>
          </a:prstGeom>
          <a:noFill/>
          <a:ln>
            <a:noFill/>
          </a:ln>
        </p:spPr>
      </p:pic>
      <p:pic>
        <p:nvPicPr>
          <p:cNvPr id="248" name="Google Shape;248;p21"/>
          <p:cNvPicPr preferRelativeResize="0"/>
          <p:nvPr/>
        </p:nvPicPr>
        <p:blipFill rotWithShape="1">
          <a:blip r:embed="rId7">
            <a:alphaModFix/>
          </a:blip>
          <a:srcRect b="80479" l="85842" r="0" t="0"/>
          <a:stretch/>
        </p:blipFill>
        <p:spPr>
          <a:xfrm>
            <a:off x="15661545" y="44034"/>
            <a:ext cx="2328555" cy="1806002"/>
          </a:xfrm>
          <a:prstGeom prst="rect">
            <a:avLst/>
          </a:prstGeom>
          <a:noFill/>
          <a:ln>
            <a:noFill/>
          </a:ln>
        </p:spPr>
      </p:pic>
      <p:sp>
        <p:nvSpPr>
          <p:cNvPr id="249" name="Google Shape;249;p21"/>
          <p:cNvSpPr txBox="1"/>
          <p:nvPr/>
        </p:nvSpPr>
        <p:spPr>
          <a:xfrm>
            <a:off x="5202231" y="325497"/>
            <a:ext cx="7468800" cy="6927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4500">
                <a:solidFill>
                  <a:srgbClr val="5E3023"/>
                </a:solidFill>
              </a:rPr>
              <a:t>O</a:t>
            </a:r>
            <a:r>
              <a:rPr b="0" i="0" lang="en-US" sz="4500" u="none" cap="none" strike="noStrike">
                <a:solidFill>
                  <a:srgbClr val="5E3023"/>
                </a:solidFill>
                <a:latin typeface="Arial"/>
                <a:ea typeface="Arial"/>
                <a:cs typeface="Arial"/>
                <a:sym typeface="Arial"/>
              </a:rPr>
              <a:t>utput Snapshots</a:t>
            </a:r>
            <a:endParaRPr/>
          </a:p>
        </p:txBody>
      </p:sp>
      <p:pic>
        <p:nvPicPr>
          <p:cNvPr id="250" name="Google Shape;250;p21"/>
          <p:cNvPicPr preferRelativeResize="0"/>
          <p:nvPr/>
        </p:nvPicPr>
        <p:blipFill>
          <a:blip r:embed="rId8">
            <a:alphaModFix/>
          </a:blip>
          <a:stretch>
            <a:fillRect/>
          </a:stretch>
        </p:blipFill>
        <p:spPr>
          <a:xfrm>
            <a:off x="2460600" y="2382975"/>
            <a:ext cx="13072937" cy="6905625"/>
          </a:xfrm>
          <a:prstGeom prst="rect">
            <a:avLst/>
          </a:prstGeom>
          <a:noFill/>
          <a:ln>
            <a:noFill/>
          </a:ln>
        </p:spPr>
      </p:pic>
      <p:sp>
        <p:nvSpPr>
          <p:cNvPr id="251" name="Google Shape;251;p21"/>
          <p:cNvSpPr txBox="1"/>
          <p:nvPr/>
        </p:nvSpPr>
        <p:spPr>
          <a:xfrm>
            <a:off x="2460600" y="1669275"/>
            <a:ext cx="13072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5E3023"/>
                </a:solidFill>
              </a:rPr>
              <a:t>For Mumbai:</a:t>
            </a:r>
            <a:endParaRPr sz="3000">
              <a:solidFill>
                <a:srgbClr val="5E302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