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276" r:id="rId5"/>
    <p:sldId id="257" r:id="rId6"/>
    <p:sldId id="264" r:id="rId7"/>
    <p:sldId id="265" r:id="rId8"/>
    <p:sldId id="263" r:id="rId9"/>
    <p:sldId id="258" r:id="rId10"/>
    <p:sldId id="259" r:id="rId11"/>
    <p:sldId id="260" r:id="rId12"/>
    <p:sldId id="261" r:id="rId13"/>
    <p:sldId id="267" r:id="rId14"/>
    <p:sldId id="275" r:id="rId15"/>
    <p:sldId id="271" r:id="rId16"/>
    <p:sldId id="272" r:id="rId17"/>
    <p:sldId id="273" r:id="rId18"/>
    <p:sldId id="274" r:id="rId19"/>
    <p:sldId id="262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6250-1A5A-3790-5B4F-C14D6F285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F1B19-08E1-58E2-E175-395966558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8EBA-EDA6-75E6-9CD9-FF26E3DC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96C6D-69B2-E7AD-F242-4A694488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4758-3CDB-A4BA-3343-1848BED8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40EC-4B73-6410-0FC1-3EFD727E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DCCA2-7B9B-D8D4-4EA4-624E8773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A4BF-F770-2D5F-3601-5EEFF069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0928-CF67-8B8F-E989-A81A3454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F35B-ABEE-A3AF-8A74-6C91880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CB534-60BB-83A8-8CBB-C58A6D075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EBA16-F7FD-E4D9-156E-BFBD5058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0143-23FA-8E74-0B36-DD1A4C4A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8223-F922-6A4A-2723-0E476575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8B6B-BC7E-C9A7-3012-E60AC01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AF51-376E-8204-E94F-E115C859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71B-FD60-12D7-52BC-359DAB3D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15ED-B1E8-601F-839D-ED145E85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E495E-12A3-388E-345F-34B26030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B59D-9932-A6B9-52F9-0291C065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F190-761C-7355-5021-F48CCC8E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6FFA4-51CA-870D-2126-EFCD13C1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4BB2-A885-DB7C-8A56-22D2EDB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0FC1-AE3B-6B51-0924-A5717545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D2B1-EB57-13FD-586C-097F92F2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2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BC8A-CDE3-D0E1-CCBB-C47DEB33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23BE-D242-0969-82C1-0C07500FE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80C6-46F1-7A98-F74D-11D061FA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70C1-BAC8-F0C6-D9D6-A9F0FE95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D70D-C2F2-BEAF-EA9C-7D04436F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E312-9312-DCF9-867D-91559AE7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6DF6-A30B-AE5C-917A-CB6EE529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E85C-EAF8-D819-9FDE-821512CD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6B3D0-8A2E-F6A7-C4AB-18010472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2B8C9-B65E-11F9-AE81-9CC290281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EE2D3-73DF-D423-A51D-5726279C5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5B7EE-4223-52BA-8EC9-0A7148C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66F2D-DC1C-0DBC-F3C6-C8C25CA4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30CA0-369D-EFF7-8070-B9AE9C6A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C121-EB86-8BF7-5DB7-6BD3D13A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7A688-B26C-8E28-68DE-0124621C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C00F0-2BE8-00AA-2246-7ED9C4FC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9843-D9B6-611D-CAEB-24C5A04C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2C40-0E92-2254-CD9F-79594714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80504-0710-C2DB-32E6-D0C50E55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ACB6F-E7D6-C8EE-1E9D-C570D971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4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728C-A913-81A4-7BAA-C70AD475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2627-BE63-9F94-F615-B00E0B3C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971B4-9C68-FE8C-2EEC-C8877678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8B89A-38D6-60B6-6946-3DFA2F3A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E408-FD4B-DBEA-A6D7-B4B64C2A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F7A7-93F7-E845-5CD2-BB7E947C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1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DE9C-0A37-7FC0-D0D4-0294A283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6C1F-332B-E24E-F43C-D22EB2AC2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F65B0-9861-FA1E-590F-2D97B7807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B1B8-52C5-19FF-7886-F40A600E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227BF-F620-B744-4BAB-7804D22E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5B29-94C5-735E-456E-C5E2788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A6BC0-6386-D24D-7F63-60E883F9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8891-8232-AEE4-C7F8-BFAB2A33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9DC6-E2A0-6979-46B8-57F013AB0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C517-10EF-4FAE-BC42-83D96290FEBF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CE34-A440-5C95-47F1-F033AA141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1681-B46E-CC92-6932-D41384AB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0B5D-7B9D-4B39-A940-31778792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FB55-B348-F7EC-85C3-4750B043F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in 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1AEAF-07A1-09E6-7CC7-BF3EEC4D2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Vaibhav Chunekar,</a:t>
            </a:r>
          </a:p>
          <a:p>
            <a:r>
              <a:rPr lang="en-US" dirty="0"/>
              <a:t>Assistant Professor ,</a:t>
            </a:r>
          </a:p>
          <a:p>
            <a:r>
              <a:rPr lang="en-US" dirty="0"/>
              <a:t>IT Department ,</a:t>
            </a:r>
          </a:p>
          <a:p>
            <a:r>
              <a:rPr lang="en-US" dirty="0"/>
              <a:t>KJSCE</a:t>
            </a:r>
          </a:p>
        </p:txBody>
      </p:sp>
    </p:spTree>
    <p:extLst>
      <p:ext uri="{BB962C8B-B14F-4D97-AF65-F5344CB8AC3E}">
        <p14:creationId xmlns:p14="http://schemas.microsoft.com/office/powerpoint/2010/main" val="307271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D454-4D5A-3E61-43B9-1DFB1DD6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teps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nsupervised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earning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CF7-2B18-AD32-0D56-18EA26B1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a. Data Collection: Gather a dataset containing only input features, without any corresponding output labels.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Data Preprocessing: Clean, normalize, and transform the data as needed.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Model Training: Use the unsupervised learning algorithm to identify patterns, clusters, or structure within the data.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Model Evaluation: Unlike supervised learning, unsupervised learning does not have a specific evaluation metric since there are no ground truth labels.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Evaluation is often subjective and domain-specific.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3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5BE0-4BCB-07E5-A8CB-8B2DC1C5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Unsupervised learning -Algorithms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EEFE-ED79-BC00-A03C-9BEAE980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K-Means Clustering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Hierarchical Clustering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Principal Component Analysis (PCA)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Autoencoders.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22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3799-F64F-ED7E-4368-49216E1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nsupervised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earning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1A8B-030B-F50C-8BBB-9068CAC8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ustomer segmentation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nomaly detection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opic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55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D7EF-F8E4-E81B-DE86-69CFF9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A44C-EFD9-08E5-E608-95687709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type of learning in which an agent interacts with an environment and learns to make decisions to maximize some notion of cumulative reward.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agent takes actions in the environment and receives feedback in the form of rewards or penalties, guiding it to improve its decision-making over time.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Reinforcement learning is commonly used in tasks like robotics, game playing, and optimization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09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7177-6FB8-7195-5EC2-C9B9C2E0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7D8F-FB87-AB6F-C0D0-4607D8B6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algorithms aim to find the optimal policy that maximizes the expected cumulative reward over time.</a:t>
            </a:r>
          </a:p>
          <a:p>
            <a:r>
              <a:rPr lang="en-US" dirty="0"/>
              <a:t> These algorithms can be model-free or model-based.</a:t>
            </a:r>
          </a:p>
          <a:p>
            <a:r>
              <a:rPr lang="en-US" dirty="0"/>
              <a:t> Model-free RL methods directly learn the policy or value function from experiences, while model-based RL methods learn a model of the environment and then use it for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77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21D-1308-4247-C2D4-CE5538CE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5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components - Reinforcement Learning: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6805-32DD-0C4D-4DC3-B22B0197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09" y="833480"/>
            <a:ext cx="11328849" cy="534348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sz="9600" dirty="0"/>
              <a:t>Agent: The learner or decision-maker that interacts with the environment.</a:t>
            </a:r>
          </a:p>
          <a:p>
            <a:r>
              <a:rPr lang="en-US" sz="9600" dirty="0"/>
              <a:t>Environment: The external system with which the agent interacts. The environment is dynamic and responds to the agent's actions by transitioning to new states and providing rewards or penalties.</a:t>
            </a:r>
          </a:p>
          <a:p>
            <a:r>
              <a:rPr lang="en-US" sz="9600" dirty="0"/>
              <a:t>State: A representation of the environment at a specific time point, describing the current situation.</a:t>
            </a:r>
          </a:p>
          <a:p>
            <a:r>
              <a:rPr lang="en-US" sz="9600" dirty="0"/>
              <a:t>Action: The set of possible moves or decisions that the agent can make to influence the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7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A38E-A7B9-5086-B887-A772BD8D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- Reinforcement Learning: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C6CC-722E-A1A6-8746-1601F1C9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8924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Reward: A numerical value that the environment provides to the agent as feedback after each action. The reward indicates how good or bad the action was in achieving the agent's objective.</a:t>
            </a:r>
          </a:p>
          <a:p>
            <a:r>
              <a:rPr lang="en-US" sz="2800" b="1" dirty="0"/>
              <a:t>Policy: A strategy or set of rules that the agent follows to determine its actions based on the current state. The policy maps states to actions.</a:t>
            </a:r>
          </a:p>
          <a:p>
            <a:r>
              <a:rPr lang="en-US" sz="2800" b="1" dirty="0"/>
              <a:t>Value Function: A function that estimates the expected cumulative reward from a given state under a specific policy. It guides the agent to choose actions that lead to higher expected rewards.</a:t>
            </a:r>
          </a:p>
          <a:p>
            <a:r>
              <a:rPr lang="en-US" sz="2800" b="1" dirty="0"/>
              <a:t>Q-Function (Action-Value Function): A function that estimates the expected cumulative reward when taking a specific action in a given state and following a specific policy.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5EC2-9F54-5AD1-8E04-7DA43D17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7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Applications of Reinforcement Learning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E6FA-E5FC-81E3-AD7B-A4242827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044"/>
            <a:ext cx="10515600" cy="5205919"/>
          </a:xfrm>
        </p:spPr>
        <p:txBody>
          <a:bodyPr>
            <a:normAutofit/>
          </a:bodyPr>
          <a:lstStyle/>
          <a:p>
            <a:r>
              <a:rPr lang="en-US" dirty="0"/>
              <a:t>Game playing: RL has achieved remarkable success in playing complex games like chess, Go, and video games.</a:t>
            </a:r>
          </a:p>
          <a:p>
            <a:r>
              <a:rPr lang="en-US" dirty="0"/>
              <a:t>Robotics: RL is used to train robots to perform various tasks in real-world environments.</a:t>
            </a:r>
          </a:p>
          <a:p>
            <a:r>
              <a:rPr lang="en-US" dirty="0"/>
              <a:t>Autonomous vehicles: RL is applied to train self-driving cars to make decisions on the road.</a:t>
            </a:r>
          </a:p>
          <a:p>
            <a:r>
              <a:rPr lang="en-US" dirty="0"/>
              <a:t>Recommendation systems: RL can be used to optimize the recommendations made to users.</a:t>
            </a:r>
          </a:p>
          <a:p>
            <a:r>
              <a:rPr lang="en-US" dirty="0"/>
              <a:t>Resource management and optimization: RL is used in optimizing energy consumption, traffic flow, and other resource allocation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50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0BDA-0D07-E1CB-6EAE-B2BBC472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FC31-8C80-8C35-C031-3E128AFA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a powerful paradigm for solving sequential decision-making problems where the agent's actions impact future outcomes and rewards, making it a fundamental approach in areas involving decision-making under uncertainty.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2C4C-425E-A09F-7D2F-160E99D3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F158-017C-CFA9-6E22-C8FD85D2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important to note that there is also a another  category called semi-supervised learning, which is a combination of supervised and unsupervised learning.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Semi-supervised learning uses a small amount of labeled data along with a large amount of unlabeled data to improve the model's performance and generalization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7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24EA-00A5-2872-2240-1CC46CE7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DDBE-1557-674C-5F24-F37DF0DA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Learning, in a general sense, refers to the acquisition of knowledge, skills, or understanding through study, experience, or teaching. It is a fundamental process that enables individuals, animals, and machines to adapt, improve, and make better decisions based on past experiences and information.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AI-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artificial intelligence (AI) that focuses on the development of algorithms and models that enable machines or computer systems to learn from data.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Machine learning algorithms improve their performance on a specific task without being explicitly programmed.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29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7C48-A488-A979-840A-585C876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Semi-Supervised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4662-BDFC-34F8-3151-446FF5AB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922"/>
            <a:ext cx="10515600" cy="47770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SSL is useful when obtaining labeled data is expensive or time-consuming, as it can utilize a larger pool of unlabeled data.</a:t>
            </a:r>
          </a:p>
          <a:p>
            <a:r>
              <a:rPr lang="en-US" dirty="0"/>
              <a:t>The main assumption in SSL is that the structure of the data learned from the unlabeled samples can help in generalizing better to the labeled samples.</a:t>
            </a:r>
          </a:p>
          <a:p>
            <a:r>
              <a:rPr lang="en-US" dirty="0"/>
              <a:t>SSL is commonly used in scenarios where labeled data is limited, such as in natural language processing, image classification, and data clustering.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2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EAE1-DBA1-679C-D36E-2FC27B86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Reinforcement learning and Semi 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74D8-AAA8-1741-643E-DDA723B0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Reinforcement learning is focused on learning from rewards and penalties in sequential decision-making problems</a:t>
            </a:r>
          </a:p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while semi-supervised learning aims to use unlabeled data to enhance the performance of models in situations where labeled data is limited or expensive to obtain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973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DEBC-AC2B-D728-DA2E-7400B37D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569A-3BAE-0BAB-2B2A-AFB58C02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learning model is the core component of a machine learning system that enables it to make predictions or decisions based on input data.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It is trained on a labeled dataset during the learning phase, where the model adjusts its internal parameters or structure to learn patterns and associations between input features and output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68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191C-00D0-7C8B-C109-C3094C6E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B70-98DB-CD0C-A0E2-7E3EB53C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learning model is trained, it can be used to: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make predictions on new, unseen data,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providing valuable insights,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classifications, or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regression predictions.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performance and accuracy of the learning model depend on how well it generalizes to new data and how effectively it captures the underlying patterns in the training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0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C208-76A8-A37F-9857-A7BE467C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 in Data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9919-B069-FB1F-E5D1-91E9FCCC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Supervised</a:t>
            </a:r>
          </a:p>
          <a:p>
            <a:pPr algn="l"/>
            <a:r>
              <a:rPr lang="en-US" sz="4000" dirty="0">
                <a:solidFill>
                  <a:srgbClr val="374151"/>
                </a:solidFill>
                <a:latin typeface="Söhne"/>
              </a:rPr>
              <a:t>Un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supervised </a:t>
            </a:r>
            <a:r>
              <a:rPr lang="en-US" sz="4000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earning</a:t>
            </a:r>
          </a:p>
          <a:p>
            <a:pPr algn="l"/>
            <a:r>
              <a:rPr lang="en-US" sz="4000" dirty="0">
                <a:solidFill>
                  <a:srgbClr val="374151"/>
                </a:solidFill>
                <a:latin typeface="Söhne"/>
              </a:rPr>
              <a:t>Reinforcement Learning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3024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D6B0-D201-E4B9-F13E-1CAD8D0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Supervised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9756-4BE4-BAFF-B181-86D59D6E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Linear Regression</a:t>
            </a:r>
          </a:p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Decision Trees</a:t>
            </a:r>
          </a:p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Random Forests</a:t>
            </a:r>
          </a:p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Support Vector Machines (SVM)</a:t>
            </a:r>
          </a:p>
          <a:p>
            <a:pPr algn="l"/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 Neural Networks.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33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8FE-22A5-E2E7-2F8C-0C420DCB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 - Supervised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4EA8-B346-79E8-3777-0C61E954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mail spam classification (binary classification)</a:t>
            </a:r>
          </a:p>
          <a:p>
            <a:r>
              <a:rPr lang="en-US" sz="3600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andwritten digit recognition (multiclass classification)</a:t>
            </a:r>
          </a:p>
          <a:p>
            <a:r>
              <a:rPr lang="en-US" sz="3600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ouse price prediction (regression).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E29-FB0F-F08B-1565-B9D36D68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teps in Supervised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EEF-3225-2DE1-DDCD-C20BCACA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671"/>
            <a:ext cx="10515600" cy="493920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Söhne"/>
              </a:rPr>
              <a:t>a. Data Collection: Gather a dataset containing input features and their corresponding output labels (target).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Söhne"/>
              </a:rPr>
              <a:t>b. Data Preprocessing: Clean, normalize, and transform the data to make it suitable for the learning algorithm.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Söhne"/>
              </a:rPr>
              <a:t>c. Model Training: Use the labeled training data to train the machine learning model, which aims to find patterns and relationships between the input features and the target output.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Söhne"/>
              </a:rPr>
              <a:t>d. Model Evaluation: Assess the performance of the model on a separate validation or test dataset to measure how well it generalizes to new data.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374151"/>
                </a:solidFill>
                <a:effectLst/>
                <a:latin typeface="Söhne"/>
              </a:rPr>
              <a:t>e. Model Deployment: Once the model has been trained and evaluated, it can be deployed to make predictions on new, unseen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36B5-81ED-2F7A-0ED3-97FD06B4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71CD-65EA-6041-1DAC-244B8EBE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It deals with data that is not labeled or does not have a known output.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oal :  To find patterns or relationships within the data 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rgbClr val="374151"/>
                </a:solidFill>
                <a:latin typeface="Söhne"/>
              </a:rPr>
              <a:t>	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without explicit guidance on the target variable.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8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1257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Office Theme</vt:lpstr>
      <vt:lpstr>Learning in Data Science</vt:lpstr>
      <vt:lpstr>Learning in AI</vt:lpstr>
      <vt:lpstr>Learning Model</vt:lpstr>
      <vt:lpstr>Effects of Learning</vt:lpstr>
      <vt:lpstr>Types of Learning in Data Science</vt:lpstr>
      <vt:lpstr>Supervised learning algorithms</vt:lpstr>
      <vt:lpstr>Examples - Supervised Learning</vt:lpstr>
      <vt:lpstr>Main Steps in Supervised Learning</vt:lpstr>
      <vt:lpstr>Unsupervised Learning</vt:lpstr>
      <vt:lpstr>Steps Unsupervised Learning </vt:lpstr>
      <vt:lpstr>Unsupervised learning -Algorithms</vt:lpstr>
      <vt:lpstr> Examples Unsupervised Learning </vt:lpstr>
      <vt:lpstr>Reinforcement Learning</vt:lpstr>
      <vt:lpstr>RL Algorithm</vt:lpstr>
      <vt:lpstr>Key components - Reinforcement Learning: </vt:lpstr>
      <vt:lpstr>Key components - Reinforcement Learning:</vt:lpstr>
      <vt:lpstr>Applications of Reinforcement Learning  </vt:lpstr>
      <vt:lpstr>Summary Reinforcement Learning</vt:lpstr>
      <vt:lpstr>Semi supervised Learning</vt:lpstr>
      <vt:lpstr>Key Features of Semi-Supervised Learning </vt:lpstr>
      <vt:lpstr>Difference between Reinforcement learning and Semi 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in Data Science</dc:title>
  <dc:creator>Shreeya Chunekar</dc:creator>
  <cp:lastModifiedBy>Shreeya Chunekar</cp:lastModifiedBy>
  <cp:revision>1</cp:revision>
  <dcterms:created xsi:type="dcterms:W3CDTF">2023-08-02T01:17:40Z</dcterms:created>
  <dcterms:modified xsi:type="dcterms:W3CDTF">2023-08-02T01:19:59Z</dcterms:modified>
</cp:coreProperties>
</file>