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6"/>
  </p:notesMasterIdLst>
  <p:sldIdLst>
    <p:sldId id="256" r:id="rId2"/>
    <p:sldId id="687" r:id="rId3"/>
    <p:sldId id="259" r:id="rId4"/>
    <p:sldId id="260" r:id="rId5"/>
    <p:sldId id="261" r:id="rId6"/>
    <p:sldId id="262" r:id="rId7"/>
    <p:sldId id="263" r:id="rId8"/>
    <p:sldId id="688" r:id="rId9"/>
    <p:sldId id="683" r:id="rId10"/>
    <p:sldId id="684" r:id="rId11"/>
    <p:sldId id="680" r:id="rId12"/>
    <p:sldId id="681" r:id="rId13"/>
    <p:sldId id="682" r:id="rId14"/>
    <p:sldId id="607" r:id="rId15"/>
    <p:sldId id="532" r:id="rId16"/>
    <p:sldId id="678" r:id="rId17"/>
    <p:sldId id="550" r:id="rId18"/>
    <p:sldId id="534" r:id="rId19"/>
    <p:sldId id="552" r:id="rId20"/>
    <p:sldId id="685" r:id="rId21"/>
    <p:sldId id="690" r:id="rId22"/>
    <p:sldId id="702" r:id="rId23"/>
    <p:sldId id="703" r:id="rId24"/>
    <p:sldId id="698" r:id="rId25"/>
    <p:sldId id="692" r:id="rId26"/>
    <p:sldId id="699" r:id="rId27"/>
    <p:sldId id="691" r:id="rId28"/>
    <p:sldId id="693" r:id="rId29"/>
    <p:sldId id="694" r:id="rId30"/>
    <p:sldId id="695" r:id="rId31"/>
    <p:sldId id="700" r:id="rId32"/>
    <p:sldId id="701" r:id="rId33"/>
    <p:sldId id="705" r:id="rId34"/>
    <p:sldId id="740" r:id="rId35"/>
    <p:sldId id="727" r:id="rId36"/>
    <p:sldId id="728" r:id="rId37"/>
    <p:sldId id="729" r:id="rId38"/>
    <p:sldId id="731" r:id="rId39"/>
    <p:sldId id="733" r:id="rId40"/>
    <p:sldId id="734" r:id="rId41"/>
    <p:sldId id="735" r:id="rId42"/>
    <p:sldId id="736" r:id="rId43"/>
    <p:sldId id="732" r:id="rId44"/>
    <p:sldId id="738" r:id="rId45"/>
    <p:sldId id="737" r:id="rId46"/>
    <p:sldId id="739" r:id="rId47"/>
    <p:sldId id="730" r:id="rId48"/>
    <p:sldId id="721" r:id="rId49"/>
    <p:sldId id="722" r:id="rId50"/>
    <p:sldId id="723" r:id="rId51"/>
    <p:sldId id="724" r:id="rId52"/>
    <p:sldId id="725" r:id="rId53"/>
    <p:sldId id="726" r:id="rId54"/>
    <p:sldId id="707" r:id="rId55"/>
    <p:sldId id="708" r:id="rId56"/>
    <p:sldId id="706" r:id="rId57"/>
    <p:sldId id="715" r:id="rId58"/>
    <p:sldId id="712" r:id="rId59"/>
    <p:sldId id="713" r:id="rId60"/>
    <p:sldId id="714" r:id="rId61"/>
    <p:sldId id="719" r:id="rId62"/>
    <p:sldId id="720" r:id="rId63"/>
    <p:sldId id="741" r:id="rId64"/>
    <p:sldId id="686" r:id="rId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66" d="100"/>
          <a:sy n="66" d="100"/>
        </p:scale>
        <p:origin x="-60"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BDBAF8-9EBB-446B-8AC6-4E1046461A38}" type="datetimeFigureOut">
              <a:rPr lang="en-IN" smtClean="0"/>
              <a:t>02-08-2023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537594-9F8C-48FA-AFC9-0C96535355B1}" type="slidenum">
              <a:rPr lang="en-IN" smtClean="0"/>
              <a:t>‹#›</a:t>
            </a:fld>
            <a:endParaRPr lang="en-IN"/>
          </a:p>
        </p:txBody>
      </p:sp>
    </p:spTree>
    <p:extLst>
      <p:ext uri="{BB962C8B-B14F-4D97-AF65-F5344CB8AC3E}">
        <p14:creationId xmlns:p14="http://schemas.microsoft.com/office/powerpoint/2010/main" val="2026925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Rot="1" noChangeAspect="1" noChangeArrowheads="1" noTextEdit="1"/>
          </p:cNvSpPr>
          <p:nvPr>
            <p:ph type="sldImg"/>
          </p:nvPr>
        </p:nvSpPr>
        <p:spPr>
          <a:xfrm>
            <a:off x="461963" y="720725"/>
            <a:ext cx="6397625" cy="3598863"/>
          </a:xfrm>
          <a:ln/>
        </p:spPr>
      </p:sp>
      <p:sp>
        <p:nvSpPr>
          <p:cNvPr id="102403"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14802666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xfrm>
            <a:off x="461963" y="720725"/>
            <a:ext cx="6397625" cy="3598863"/>
          </a:xfrm>
          <a:ln/>
        </p:spPr>
      </p:sp>
      <p:sp>
        <p:nvSpPr>
          <p:cNvPr id="103427"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683680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xfrm>
            <a:off x="461963" y="720725"/>
            <a:ext cx="6397625" cy="3598863"/>
          </a:xfrm>
          <a:ln/>
        </p:spPr>
      </p:sp>
      <p:sp>
        <p:nvSpPr>
          <p:cNvPr id="104451" name="Rectangle 3"/>
          <p:cNvSpPr>
            <a:spLocks noGrp="1" noChangeArrowheads="1"/>
          </p:cNvSpPr>
          <p:nvPr>
            <p:ph type="body" idx="1"/>
          </p:nvPr>
        </p:nvSpPr>
        <p:spPr>
          <a:xfrm>
            <a:off x="974690" y="4559248"/>
            <a:ext cx="5365820" cy="4321201"/>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017" tIns="47507" rIns="95017" bIns="47507"/>
          <a:lstStyle/>
          <a:p>
            <a:endParaRPr lang="en-US"/>
          </a:p>
        </p:txBody>
      </p:sp>
    </p:spTree>
    <p:extLst>
      <p:ext uri="{BB962C8B-B14F-4D97-AF65-F5344CB8AC3E}">
        <p14:creationId xmlns:p14="http://schemas.microsoft.com/office/powerpoint/2010/main" val="2171488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ABEA1A-EA29-4768-B131-931453E9439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F57A87A-3AA9-46F9-8FD2-A4CC869C37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4FC095F7-26B0-41BD-B1AB-AF7A389F85CC}"/>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5" name="Footer Placeholder 4">
            <a:extLst>
              <a:ext uri="{FF2B5EF4-FFF2-40B4-BE49-F238E27FC236}">
                <a16:creationId xmlns:a16="http://schemas.microsoft.com/office/drawing/2014/main" xmlns="" id="{4F75F3D1-4F4F-4AB0-97DF-3E08984F9A6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4E81450-50DB-49A1-B927-A96A3AF27B29}"/>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161195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EA95B8-9964-4FA2-A24F-451B4CEC9A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6B5B3B2-8117-4150-8D33-08285DE724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A48638-DE5E-4DB2-A363-04D3EBC4403C}"/>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5" name="Footer Placeholder 4">
            <a:extLst>
              <a:ext uri="{FF2B5EF4-FFF2-40B4-BE49-F238E27FC236}">
                <a16:creationId xmlns:a16="http://schemas.microsoft.com/office/drawing/2014/main" xmlns="" id="{C8CB55D9-5682-4930-A74A-9C9A80B0B9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D235A50B-89A5-49B0-9CAF-375356CD7BCF}"/>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367960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F85E241-DFF7-492C-960B-3AF57582C3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9B024CB-9875-4D63-82CA-1990CE0A912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9F8B627-BAA8-4881-9A1D-923CC7D2AD13}"/>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5" name="Footer Placeholder 4">
            <a:extLst>
              <a:ext uri="{FF2B5EF4-FFF2-40B4-BE49-F238E27FC236}">
                <a16:creationId xmlns:a16="http://schemas.microsoft.com/office/drawing/2014/main" xmlns="" id="{4D518CD5-59DE-420B-AB5E-FF129145E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26B20AB-818E-4652-BB42-8970E821F32A}"/>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786640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BA0CD2-2F8A-4D01-B9C8-6B4529840D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06BA4E7-4BC3-4F32-B762-7ED406F97B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F012A6-4E13-4814-B5B7-ECD885E8EFE3}"/>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5" name="Footer Placeholder 4">
            <a:extLst>
              <a:ext uri="{FF2B5EF4-FFF2-40B4-BE49-F238E27FC236}">
                <a16:creationId xmlns:a16="http://schemas.microsoft.com/office/drawing/2014/main" xmlns="" id="{D3DC0DD5-C4C9-49A9-A0AF-A86FA2569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387EB59F-6E3C-46CD-A05F-E6C52E1A1F83}"/>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2519389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9AA0036-A157-4135-A4EF-B90F66A6EC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DF106CC-571B-4489-86A9-469AB1D171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E099240-9171-4C1C-9F90-66069F8A94CC}"/>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5" name="Footer Placeholder 4">
            <a:extLst>
              <a:ext uri="{FF2B5EF4-FFF2-40B4-BE49-F238E27FC236}">
                <a16:creationId xmlns:a16="http://schemas.microsoft.com/office/drawing/2014/main" xmlns="" id="{FF3AE912-4529-45F3-BCCA-3B4F6661B67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49D4CE84-2098-498C-A886-350E94249599}"/>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265969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1B064C-B337-4DD9-BCF8-15DDC8BE56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19BF923-E50B-43DF-82EB-2C62ADF2D4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DBDE001-5262-4E5B-A854-0595445EF6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CF7BF0CF-E519-4E73-B40F-73E5C2E4994D}"/>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6" name="Footer Placeholder 5">
            <a:extLst>
              <a:ext uri="{FF2B5EF4-FFF2-40B4-BE49-F238E27FC236}">
                <a16:creationId xmlns:a16="http://schemas.microsoft.com/office/drawing/2014/main" xmlns="" id="{600702F1-178E-4ADC-A021-069D38DC5B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4148B70B-8EFB-4C58-B60C-846F2BF7D1BC}"/>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2708338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DB1D226-84DB-4A70-ABD9-2529999275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679A83C-8F58-4A8F-BAD0-709F710742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44D6F3E7-0928-43EF-95BA-2BD5889BA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E168E51-5EBC-44C1-B552-63F34724C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E02F2EE-3AAB-4B70-81D9-3FEB9D400A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874A7E36-D669-4E55-93D5-349B1FB24680}"/>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8" name="Footer Placeholder 7">
            <a:extLst>
              <a:ext uri="{FF2B5EF4-FFF2-40B4-BE49-F238E27FC236}">
                <a16:creationId xmlns:a16="http://schemas.microsoft.com/office/drawing/2014/main" xmlns="" id="{C359EA38-F49A-46D7-BA76-EE90BE42243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04C1FF60-9926-4670-A74D-00D79658BE90}"/>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836473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EE8E21-2E5A-4D92-851C-5AD3E41486A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949D370F-A9B6-4A7C-83E4-323395856E42}"/>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4" name="Footer Placeholder 3">
            <a:extLst>
              <a:ext uri="{FF2B5EF4-FFF2-40B4-BE49-F238E27FC236}">
                <a16:creationId xmlns:a16="http://schemas.microsoft.com/office/drawing/2014/main" xmlns="" id="{64B6CB6C-B0E1-4389-8831-35A35D7B5F8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2BAA8D87-8CE7-44DD-B95A-D2BE07CFFD91}"/>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845502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5B02980-9258-45CB-A5EB-01E0EA09D512}"/>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3" name="Footer Placeholder 2">
            <a:extLst>
              <a:ext uri="{FF2B5EF4-FFF2-40B4-BE49-F238E27FC236}">
                <a16:creationId xmlns:a16="http://schemas.microsoft.com/office/drawing/2014/main" xmlns="" id="{35B84175-2BC0-4728-B544-A3C59B30BC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83038E38-CF8D-444F-AFE6-7D8A56637A18}"/>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595173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4149D1B-754A-4E09-9538-F486F7612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036D5352-23A6-40A6-BEB7-B91AA5885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CD21716C-750C-445C-8AAD-C24FCB820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95014629-24DC-40B0-B055-B6C6C0813AF2}"/>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6" name="Footer Placeholder 5">
            <a:extLst>
              <a:ext uri="{FF2B5EF4-FFF2-40B4-BE49-F238E27FC236}">
                <a16:creationId xmlns:a16="http://schemas.microsoft.com/office/drawing/2014/main" xmlns="" id="{E8334EB6-1A42-4796-A131-0B378AD250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C51EDEF7-403B-48E8-98A8-462E826671D2}"/>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3894017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5A6843-E84B-4E12-831F-295161E1F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5E79465-D81A-498C-9E9B-3BD4FCCAF2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899B889-F8EA-4B41-A8AD-CA64AF356A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FA067B2-E0B8-411B-8274-A7B3C5C8FCE8}"/>
              </a:ext>
            </a:extLst>
          </p:cNvPr>
          <p:cNvSpPr>
            <a:spLocks noGrp="1"/>
          </p:cNvSpPr>
          <p:nvPr>
            <p:ph type="dt" sz="half" idx="10"/>
          </p:nvPr>
        </p:nvSpPr>
        <p:spPr/>
        <p:txBody>
          <a:bodyPr/>
          <a:lstStyle/>
          <a:p>
            <a:fld id="{98071A78-1D20-4037-BE83-22A6F9F6C57F}" type="datetimeFigureOut">
              <a:rPr lang="en-IN" smtClean="0"/>
              <a:t>02-08-2023</a:t>
            </a:fld>
            <a:endParaRPr lang="en-IN"/>
          </a:p>
        </p:txBody>
      </p:sp>
      <p:sp>
        <p:nvSpPr>
          <p:cNvPr id="6" name="Footer Placeholder 5">
            <a:extLst>
              <a:ext uri="{FF2B5EF4-FFF2-40B4-BE49-F238E27FC236}">
                <a16:creationId xmlns:a16="http://schemas.microsoft.com/office/drawing/2014/main" xmlns="" id="{01394C2B-9AE3-4443-AB51-2B26C585B1C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D9BACA6-DC37-4944-B6EF-04BB802E78AD}"/>
              </a:ext>
            </a:extLst>
          </p:cNvPr>
          <p:cNvSpPr>
            <a:spLocks noGrp="1"/>
          </p:cNvSpPr>
          <p:nvPr>
            <p:ph type="sldNum" sz="quarter" idx="12"/>
          </p:nvPr>
        </p:nvSpPr>
        <p:spPr/>
        <p:txBody>
          <a:bodyPr/>
          <a:lstStyle/>
          <a:p>
            <a:fld id="{88B95CF6-0303-40E8-AD02-911BD242E459}" type="slidenum">
              <a:rPr lang="en-IN" smtClean="0"/>
              <a:t>‹#›</a:t>
            </a:fld>
            <a:endParaRPr lang="en-IN"/>
          </a:p>
        </p:txBody>
      </p:sp>
    </p:spTree>
    <p:extLst>
      <p:ext uri="{BB962C8B-B14F-4D97-AF65-F5344CB8AC3E}">
        <p14:creationId xmlns:p14="http://schemas.microsoft.com/office/powerpoint/2010/main" val="2547568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5A2C8A2-369F-43E6-9B55-B463D8100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C92C6E3-0FEA-4382-827E-F63996CB31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F7F708B5-5AB6-4490-B029-B3B75F2D06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071A78-1D20-4037-BE83-22A6F9F6C57F}" type="datetimeFigureOut">
              <a:rPr lang="en-IN" smtClean="0"/>
              <a:t>02-08-2023</a:t>
            </a:fld>
            <a:endParaRPr lang="en-IN"/>
          </a:p>
        </p:txBody>
      </p:sp>
      <p:sp>
        <p:nvSpPr>
          <p:cNvPr id="5" name="Footer Placeholder 4">
            <a:extLst>
              <a:ext uri="{FF2B5EF4-FFF2-40B4-BE49-F238E27FC236}">
                <a16:creationId xmlns:a16="http://schemas.microsoft.com/office/drawing/2014/main" xmlns="" id="{9FA96995-3FB3-4E30-A6E5-4D0C6E6C04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039E54C-0C71-4EB3-A086-4FD673B708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8B95CF6-0303-40E8-AD02-911BD242E459}" type="slidenum">
              <a:rPr lang="en-IN" smtClean="0"/>
              <a:t>‹#›</a:t>
            </a:fld>
            <a:endParaRPr lang="en-IN"/>
          </a:p>
        </p:txBody>
      </p:sp>
    </p:spTree>
    <p:extLst>
      <p:ext uri="{BB962C8B-B14F-4D97-AF65-F5344CB8AC3E}">
        <p14:creationId xmlns:p14="http://schemas.microsoft.com/office/powerpoint/2010/main" val="2806534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precisely.com/data-guide/products/usps-zip-codes-plus-four-carrier-rout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8" Type="http://schemas.openxmlformats.org/officeDocument/2006/relationships/hyperlink" Target="https://itl.nist.gov/div898/handbook/eda/section3/youdplot.htm" TargetMode="External"/><Relationship Id="rId3" Type="http://schemas.openxmlformats.org/officeDocument/2006/relationships/hyperlink" Target="https://itl.nist.gov/div898/handbook/eda/section3/histogra.htm" TargetMode="External"/><Relationship Id="rId7" Type="http://schemas.openxmlformats.org/officeDocument/2006/relationships/hyperlink" Target="https://itl.nist.gov/div898/handbook/eda/section3/blockplo.htm" TargetMode="External"/><Relationship Id="rId2" Type="http://schemas.openxmlformats.org/officeDocument/2006/relationships/hyperlink" Target="https://itl.nist.gov/div898/handbook/eda/section3/runseqpl.htm" TargetMode="External"/><Relationship Id="rId1" Type="http://schemas.openxmlformats.org/officeDocument/2006/relationships/slideLayout" Target="../slideLayouts/slideLayout2.xml"/><Relationship Id="rId6" Type="http://schemas.openxmlformats.org/officeDocument/2006/relationships/hyperlink" Target="https://itl.nist.gov/div898/handbook/eda/section3/lagplot.htm" TargetMode="External"/><Relationship Id="rId11" Type="http://schemas.openxmlformats.org/officeDocument/2006/relationships/hyperlink" Target="https://itl.nist.gov/div898/handbook/eda/section3/boxplot.htm" TargetMode="External"/><Relationship Id="rId5" Type="http://schemas.openxmlformats.org/officeDocument/2006/relationships/hyperlink" Target="https://itl.nist.gov/div898/handbook/eda/section3/probplot.htm" TargetMode="External"/><Relationship Id="rId10" Type="http://schemas.openxmlformats.org/officeDocument/2006/relationships/hyperlink" Target="https://itl.nist.gov/div898/handbook/eda/section3/sdplot.htm" TargetMode="External"/><Relationship Id="rId4" Type="http://schemas.openxmlformats.org/officeDocument/2006/relationships/hyperlink" Target="https://itl.nist.gov/div898/handbook/eda/section3/bihistog.htm" TargetMode="External"/><Relationship Id="rId9" Type="http://schemas.openxmlformats.org/officeDocument/2006/relationships/hyperlink" Target="https://itl.nist.gov/div898/handbook/eda/section3/meanplot.ht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itl.nist.gov/div898/handbook/eda/section3/eda355.htm" TargetMode="External"/><Relationship Id="rId2" Type="http://schemas.openxmlformats.org/officeDocument/2006/relationships/hyperlink" Target="https://itl.nist.gov/div898/handbook/pmd/section1/pmd141.htm"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hyperlink" Target="https://itl.nist.gov/div898/handbook/eda/section3/scatterp.htm" TargetMode="External"/><Relationship Id="rId13" Type="http://schemas.openxmlformats.org/officeDocument/2006/relationships/hyperlink" Target="https://itl.nist.gov/div898/handbook/eda/section3/6plot.htm" TargetMode="External"/><Relationship Id="rId3" Type="http://schemas.openxmlformats.org/officeDocument/2006/relationships/hyperlink" Target="https://itl.nist.gov/div898/handbook/prc/section4/prc42.htm" TargetMode="External"/><Relationship Id="rId7" Type="http://schemas.openxmlformats.org/officeDocument/2006/relationships/hyperlink" Target="https://itl.nist.gov/div898/handbook/eda/section3/eda33.htm" TargetMode="External"/><Relationship Id="rId12" Type="http://schemas.openxmlformats.org/officeDocument/2006/relationships/hyperlink" Target="https://itl.nist.gov/div898/handbook/eda/section3/probplot.htm" TargetMode="External"/><Relationship Id="rId2" Type="http://schemas.openxmlformats.org/officeDocument/2006/relationships/hyperlink" Target="https://itl.nist.gov/div898/handbook/eda/section3/eda35.htm" TargetMode="External"/><Relationship Id="rId1" Type="http://schemas.openxmlformats.org/officeDocument/2006/relationships/slideLayout" Target="../slideLayouts/slideLayout2.xml"/><Relationship Id="rId6" Type="http://schemas.openxmlformats.org/officeDocument/2006/relationships/hyperlink" Target="https://itl.nist.gov/div898/handbook/eda/section3/eda359.htm" TargetMode="External"/><Relationship Id="rId11" Type="http://schemas.openxmlformats.org/officeDocument/2006/relationships/hyperlink" Target="https://itl.nist.gov/div898/handbook/eda/section3/bihistog.htm" TargetMode="External"/><Relationship Id="rId5" Type="http://schemas.openxmlformats.org/officeDocument/2006/relationships/hyperlink" Target="https://itl.nist.gov/div898/handbook/eda/section3/eda358.htm" TargetMode="External"/><Relationship Id="rId10" Type="http://schemas.openxmlformats.org/officeDocument/2006/relationships/hyperlink" Target="https://itl.nist.gov/div898/handbook/eda/section3/histogra.htm" TargetMode="External"/><Relationship Id="rId4" Type="http://schemas.openxmlformats.org/officeDocument/2006/relationships/hyperlink" Target="https://itl.nist.gov/div898/handbook/eda/section3/eda353.htm" TargetMode="External"/><Relationship Id="rId9" Type="http://schemas.openxmlformats.org/officeDocument/2006/relationships/hyperlink" Target="https://itl.nist.gov/div898/handbook/eda/section3/boxplot.htm" TargetMode="External"/><Relationship Id="rId14" Type="http://schemas.openxmlformats.org/officeDocument/2006/relationships/hyperlink" Target="https://itl.nist.gov/div898/handbook/eda/section3/meanplot.ht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BAD72-4A2C-4F8C-AA6D-13BCFCB560A9}"/>
              </a:ext>
            </a:extLst>
          </p:cNvPr>
          <p:cNvSpPr>
            <a:spLocks noGrp="1"/>
          </p:cNvSpPr>
          <p:nvPr>
            <p:ph type="ctrTitle"/>
          </p:nvPr>
        </p:nvSpPr>
        <p:spPr/>
        <p:txBody>
          <a:bodyPr>
            <a:normAutofit fontScale="90000"/>
          </a:bodyPr>
          <a:lstStyle/>
          <a:p>
            <a:r>
              <a:rPr lang="en-US" dirty="0"/>
              <a:t>Lecture 4</a:t>
            </a:r>
            <a:br>
              <a:rPr lang="en-US" dirty="0"/>
            </a:br>
            <a:r>
              <a:rPr lang="en-US" dirty="0"/>
              <a:t>Ordered Data and Data Quality</a:t>
            </a:r>
            <a:endParaRPr lang="en-IN" dirty="0"/>
          </a:p>
        </p:txBody>
      </p:sp>
      <p:sp>
        <p:nvSpPr>
          <p:cNvPr id="3" name="Subtitle 2">
            <a:extLst>
              <a:ext uri="{FF2B5EF4-FFF2-40B4-BE49-F238E27FC236}">
                <a16:creationId xmlns:a16="http://schemas.microsoft.com/office/drawing/2014/main" xmlns="" id="{BBAB5E22-0D84-4EEE-89EE-C76E9ACE7AF3}"/>
              </a:ext>
            </a:extLst>
          </p:cNvPr>
          <p:cNvSpPr>
            <a:spLocks noGrp="1"/>
          </p:cNvSpPr>
          <p:nvPr>
            <p:ph type="subTitle" idx="1"/>
          </p:nvPr>
        </p:nvSpPr>
        <p:spPr/>
        <p:txBody>
          <a:bodyPr/>
          <a:lstStyle/>
          <a:p>
            <a:r>
              <a:rPr lang="en-US" dirty="0"/>
              <a:t>Vaibhav Chunekar</a:t>
            </a:r>
          </a:p>
          <a:p>
            <a:r>
              <a:rPr lang="en-US" dirty="0" smtClean="0"/>
              <a:t>2</a:t>
            </a:r>
            <a:r>
              <a:rPr lang="en-US" dirty="0" smtClean="0"/>
              <a:t>/08/2023</a:t>
            </a:r>
            <a:endParaRPr lang="en-IN" dirty="0"/>
          </a:p>
        </p:txBody>
      </p:sp>
    </p:spTree>
    <p:extLst>
      <p:ext uri="{BB962C8B-B14F-4D97-AF65-F5344CB8AC3E}">
        <p14:creationId xmlns:p14="http://schemas.microsoft.com/office/powerpoint/2010/main" val="88236628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69FB8A9-EFE8-4F5B-B285-68E80FF7309A}"/>
              </a:ext>
            </a:extLst>
          </p:cNvPr>
          <p:cNvSpPr>
            <a:spLocks noGrp="1"/>
          </p:cNvSpPr>
          <p:nvPr>
            <p:ph type="title"/>
          </p:nvPr>
        </p:nvSpPr>
        <p:spPr/>
        <p:txBody>
          <a:bodyPr/>
          <a:lstStyle/>
          <a:p>
            <a:r>
              <a:rPr lang="en-US" b="0" i="0" dirty="0">
                <a:solidFill>
                  <a:srgbClr val="111111"/>
                </a:solidFill>
                <a:effectLst/>
                <a:latin typeface="Precisely Demi"/>
              </a:rPr>
              <a:t>Common causes of data quality problems</a:t>
            </a:r>
            <a:br>
              <a:rPr lang="en-US" b="0" i="0" dirty="0">
                <a:solidFill>
                  <a:srgbClr val="111111"/>
                </a:solidFill>
                <a:effectLst/>
                <a:latin typeface="Precisely Demi"/>
              </a:rPr>
            </a:br>
            <a:endParaRPr lang="en-IN" dirty="0"/>
          </a:p>
        </p:txBody>
      </p:sp>
      <p:sp>
        <p:nvSpPr>
          <p:cNvPr id="3" name="Content Placeholder 2">
            <a:extLst>
              <a:ext uri="{FF2B5EF4-FFF2-40B4-BE49-F238E27FC236}">
                <a16:creationId xmlns:a16="http://schemas.microsoft.com/office/drawing/2014/main" xmlns="" id="{A5CDCBC2-C473-4CBB-9B80-7109BC5F6C31}"/>
              </a:ext>
            </a:extLst>
          </p:cNvPr>
          <p:cNvSpPr>
            <a:spLocks noGrp="1"/>
          </p:cNvSpPr>
          <p:nvPr>
            <p:ph idx="1"/>
          </p:nvPr>
        </p:nvSpPr>
        <p:spPr/>
        <p:txBody>
          <a:bodyPr/>
          <a:lstStyle/>
          <a:p>
            <a:r>
              <a:rPr lang="en-US" dirty="0"/>
              <a:t>Manual Entry</a:t>
            </a:r>
          </a:p>
          <a:p>
            <a:r>
              <a:rPr lang="en-IN" b="0" i="0" dirty="0">
                <a:solidFill>
                  <a:srgbClr val="111111"/>
                </a:solidFill>
                <a:effectLst/>
                <a:latin typeface="Precisely Demi"/>
              </a:rPr>
              <a:t>OCR errors</a:t>
            </a:r>
          </a:p>
          <a:p>
            <a:r>
              <a:rPr lang="en-IN" b="0" i="0" dirty="0">
                <a:solidFill>
                  <a:srgbClr val="111111"/>
                </a:solidFill>
                <a:effectLst/>
                <a:latin typeface="Precisely Demi"/>
              </a:rPr>
              <a:t>Lack of complete information</a:t>
            </a:r>
          </a:p>
          <a:p>
            <a:r>
              <a:rPr lang="en-IN" b="0" i="0" dirty="0">
                <a:solidFill>
                  <a:srgbClr val="111111"/>
                </a:solidFill>
                <a:effectLst/>
                <a:latin typeface="Precisely Demi"/>
              </a:rPr>
              <a:t>Ambiguous data</a:t>
            </a:r>
          </a:p>
          <a:p>
            <a:r>
              <a:rPr lang="en-IN" b="0" i="0" dirty="0">
                <a:solidFill>
                  <a:srgbClr val="111111"/>
                </a:solidFill>
                <a:effectLst/>
                <a:latin typeface="Precisely Demi"/>
              </a:rPr>
              <a:t>Duplicate data</a:t>
            </a:r>
          </a:p>
          <a:p>
            <a:r>
              <a:rPr lang="en-IN" b="0" i="0" dirty="0">
                <a:solidFill>
                  <a:srgbClr val="111111"/>
                </a:solidFill>
                <a:effectLst/>
                <a:latin typeface="Precisely Demi"/>
              </a:rPr>
              <a:t>Data transformation errors</a:t>
            </a:r>
          </a:p>
          <a:p>
            <a:endParaRPr lang="en-IN" dirty="0"/>
          </a:p>
        </p:txBody>
      </p:sp>
    </p:spTree>
    <p:extLst>
      <p:ext uri="{BB962C8B-B14F-4D97-AF65-F5344CB8AC3E}">
        <p14:creationId xmlns:p14="http://schemas.microsoft.com/office/powerpoint/2010/main" val="1957900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A1EE18-CCD7-4859-A750-38FD9AF0977D}"/>
              </a:ext>
            </a:extLst>
          </p:cNvPr>
          <p:cNvSpPr>
            <a:spLocks noGrp="1"/>
          </p:cNvSpPr>
          <p:nvPr>
            <p:ph type="title"/>
          </p:nvPr>
        </p:nvSpPr>
        <p:spPr/>
        <p:txBody>
          <a:bodyPr/>
          <a:lstStyle/>
          <a:p>
            <a:r>
              <a:rPr lang="en-US" dirty="0"/>
              <a:t>Common Errors</a:t>
            </a:r>
            <a:endParaRPr lang="en-IN" dirty="0"/>
          </a:p>
        </p:txBody>
      </p:sp>
      <p:sp>
        <p:nvSpPr>
          <p:cNvPr id="3" name="Content Placeholder 2">
            <a:extLst>
              <a:ext uri="{FF2B5EF4-FFF2-40B4-BE49-F238E27FC236}">
                <a16:creationId xmlns:a16="http://schemas.microsoft.com/office/drawing/2014/main" xmlns="" id="{BE2BCAC5-A6AC-4CAB-8D3D-186FC06EFF49}"/>
              </a:ext>
            </a:extLst>
          </p:cNvPr>
          <p:cNvSpPr>
            <a:spLocks noGrp="1"/>
          </p:cNvSpPr>
          <p:nvPr>
            <p:ph idx="1"/>
          </p:nvPr>
        </p:nvSpPr>
        <p:spPr/>
        <p:txBody>
          <a:bodyPr>
            <a:normAutofit fontScale="70000" lnSpcReduction="20000"/>
          </a:bodyPr>
          <a:lstStyle/>
          <a:p>
            <a:pPr algn="l"/>
            <a:r>
              <a:rPr lang="en-US" b="0" i="0" dirty="0">
                <a:solidFill>
                  <a:srgbClr val="111111"/>
                </a:solidFill>
                <a:effectLst/>
                <a:latin typeface="Precisely Demi"/>
              </a:rPr>
              <a:t>1. Manual data entry errors</a:t>
            </a:r>
          </a:p>
          <a:p>
            <a:pPr algn="l"/>
            <a:r>
              <a:rPr lang="en-US" b="0" i="0" dirty="0">
                <a:solidFill>
                  <a:srgbClr val="111111"/>
                </a:solidFill>
                <a:effectLst/>
                <a:latin typeface="Precisely Demi"/>
              </a:rPr>
              <a:t>Humans are prone to making errors, and even a small data set that includes data entered manually by humans is likely to contain mistakes. Data entry errors such as typos, data entered in the wrong field, missed entries, and so on are virtually inevitable.</a:t>
            </a:r>
          </a:p>
          <a:p>
            <a:pPr algn="l"/>
            <a:r>
              <a:rPr lang="en-US" b="0" i="0" dirty="0">
                <a:solidFill>
                  <a:srgbClr val="111111"/>
                </a:solidFill>
                <a:effectLst/>
                <a:latin typeface="Precisely Demi"/>
              </a:rPr>
              <a:t>2. OCR errors</a:t>
            </a:r>
          </a:p>
          <a:p>
            <a:pPr algn="l"/>
            <a:r>
              <a:rPr lang="en-US" b="0" i="0" dirty="0">
                <a:solidFill>
                  <a:srgbClr val="111111"/>
                </a:solidFill>
                <a:effectLst/>
                <a:latin typeface="Precisely Demi"/>
              </a:rPr>
              <a:t>Machines can make mistakes when entering data, too. In cases where organizations must digitize large amounts of data quickly, they often rely on Optical Character Recognition, or OCR, technology to do so. OCR technology scans images and extracts text from them automatically. It can be very useful when, for example, you want to take thousands of addresses that are printed on paper and enter them into a digital database so you can analyze them. The problem with OCR is that it is almost always imperfect.</a:t>
            </a:r>
          </a:p>
          <a:p>
            <a:pPr algn="l"/>
            <a:r>
              <a:rPr lang="en-US" b="0" i="0" dirty="0">
                <a:solidFill>
                  <a:srgbClr val="111111"/>
                </a:solidFill>
                <a:effectLst/>
                <a:latin typeface="Precisely Demi"/>
              </a:rPr>
              <a:t>If you’re </a:t>
            </a:r>
            <a:r>
              <a:rPr lang="en-US" b="0" i="0" dirty="0" err="1">
                <a:solidFill>
                  <a:srgbClr val="111111"/>
                </a:solidFill>
                <a:effectLst/>
                <a:latin typeface="Precisely Demi"/>
              </a:rPr>
              <a:t>OCR’ing</a:t>
            </a:r>
            <a:r>
              <a:rPr lang="en-US" b="0" i="0" dirty="0">
                <a:solidFill>
                  <a:srgbClr val="111111"/>
                </a:solidFill>
                <a:effectLst/>
                <a:latin typeface="Precisely Demi"/>
              </a:rPr>
              <a:t> thousands of lines of text, you’re almost certainly going to have some characters or words that are misinterpreted – zeroes that are interpreted as eights, for example, or proper nouns that are read as common words because the OCR tool fails to distinguish properly between capital and lowercase letters.  The same sorts of issues arise with other types of automated machine entry of data, such as text-to-speech</a:t>
            </a:r>
          </a:p>
          <a:p>
            <a:pPr algn="l"/>
            <a:endParaRPr lang="en-US" b="0" i="0" dirty="0">
              <a:solidFill>
                <a:srgbClr val="111111"/>
              </a:solidFill>
              <a:effectLst/>
              <a:latin typeface="Precisely Demi"/>
            </a:endParaRPr>
          </a:p>
          <a:p>
            <a:endParaRPr lang="en-IN" dirty="0"/>
          </a:p>
        </p:txBody>
      </p:sp>
    </p:spTree>
    <p:extLst>
      <p:ext uri="{BB962C8B-B14F-4D97-AF65-F5344CB8AC3E}">
        <p14:creationId xmlns:p14="http://schemas.microsoft.com/office/powerpoint/2010/main" val="34792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39B38A-8025-4BD9-B5F3-5CD5272F937A}"/>
              </a:ext>
            </a:extLst>
          </p:cNvPr>
          <p:cNvSpPr>
            <a:spLocks noGrp="1"/>
          </p:cNvSpPr>
          <p:nvPr>
            <p:ph type="title"/>
          </p:nvPr>
        </p:nvSpPr>
        <p:spPr/>
        <p:txBody>
          <a:bodyPr/>
          <a:lstStyle/>
          <a:p>
            <a:r>
              <a:rPr lang="en-US" dirty="0"/>
              <a:t>Common Errors</a:t>
            </a:r>
            <a:endParaRPr lang="en-IN" dirty="0"/>
          </a:p>
        </p:txBody>
      </p:sp>
      <p:sp>
        <p:nvSpPr>
          <p:cNvPr id="3" name="Content Placeholder 2">
            <a:extLst>
              <a:ext uri="{FF2B5EF4-FFF2-40B4-BE49-F238E27FC236}">
                <a16:creationId xmlns:a16="http://schemas.microsoft.com/office/drawing/2014/main" xmlns="" id="{E2A6E90B-5CDE-419B-B09D-76648EF56F05}"/>
              </a:ext>
            </a:extLst>
          </p:cNvPr>
          <p:cNvSpPr>
            <a:spLocks noGrp="1"/>
          </p:cNvSpPr>
          <p:nvPr>
            <p:ph idx="1"/>
          </p:nvPr>
        </p:nvSpPr>
        <p:spPr>
          <a:xfrm>
            <a:off x="838200" y="1901825"/>
            <a:ext cx="10515600" cy="4351338"/>
          </a:xfrm>
        </p:spPr>
        <p:txBody>
          <a:bodyPr>
            <a:normAutofit fontScale="62500" lnSpcReduction="20000"/>
          </a:bodyPr>
          <a:lstStyle/>
          <a:p>
            <a:pPr marL="0" indent="0" algn="l">
              <a:buNone/>
            </a:pPr>
            <a:r>
              <a:rPr lang="en-US" b="0" i="0" dirty="0">
                <a:solidFill>
                  <a:srgbClr val="111111"/>
                </a:solidFill>
                <a:effectLst/>
                <a:latin typeface="Precisely Demi"/>
              </a:rPr>
              <a:t>3. Lack of complete information</a:t>
            </a:r>
          </a:p>
          <a:p>
            <a:pPr algn="l"/>
            <a:r>
              <a:rPr lang="en-US" b="0" i="0" dirty="0">
                <a:solidFill>
                  <a:srgbClr val="111111"/>
                </a:solidFill>
                <a:effectLst/>
                <a:latin typeface="Precisely Demi"/>
              </a:rPr>
              <a:t>When compiling a data set, you frequently run into the problem of not having all information available for every entry.</a:t>
            </a:r>
          </a:p>
          <a:p>
            <a:pPr algn="l"/>
            <a:r>
              <a:rPr lang="en-US" b="0" i="0" dirty="0">
                <a:solidFill>
                  <a:srgbClr val="111111"/>
                </a:solidFill>
                <a:effectLst/>
                <a:latin typeface="Precisely Demi"/>
              </a:rPr>
              <a:t>For example, a database of addresses may be missing the zip codes for some entries because the </a:t>
            </a:r>
            <a:r>
              <a:rPr lang="en-US" b="0" i="0" u="none" strike="noStrike" dirty="0">
                <a:solidFill>
                  <a:srgbClr val="8017E1"/>
                </a:solidFill>
                <a:effectLst/>
                <a:latin typeface="Precisely Demi"/>
                <a:hlinkClick r:id="rId2"/>
              </a:rPr>
              <a:t>zip codes</a:t>
            </a:r>
            <a:r>
              <a:rPr lang="en-US" b="0" i="0" dirty="0">
                <a:solidFill>
                  <a:srgbClr val="111111"/>
                </a:solidFill>
                <a:effectLst/>
                <a:latin typeface="Precisely Demi"/>
              </a:rPr>
              <a:t> couldn’t be determined via the method that was used to compile the dataset.</a:t>
            </a:r>
          </a:p>
          <a:p>
            <a:pPr algn="l"/>
            <a:endParaRPr lang="en-US" b="0" i="0" dirty="0">
              <a:solidFill>
                <a:srgbClr val="111111"/>
              </a:solidFill>
              <a:effectLst/>
              <a:latin typeface="Precisely Demi"/>
            </a:endParaRPr>
          </a:p>
          <a:p>
            <a:pPr marL="0" indent="0" algn="l">
              <a:buNone/>
            </a:pPr>
            <a:r>
              <a:rPr lang="en-US" b="0" i="0" dirty="0">
                <a:solidFill>
                  <a:srgbClr val="111111"/>
                </a:solidFill>
                <a:effectLst/>
                <a:latin typeface="Precisely Demi"/>
              </a:rPr>
              <a:t>4. Ambiguous data</a:t>
            </a:r>
          </a:p>
          <a:p>
            <a:pPr algn="l"/>
            <a:r>
              <a:rPr lang="en-US" b="0" i="0" dirty="0">
                <a:solidFill>
                  <a:srgbClr val="111111"/>
                </a:solidFill>
                <a:effectLst/>
                <a:latin typeface="Precisely Demi"/>
              </a:rPr>
              <a:t>When building a database, you may find that some of your data is ambiguous, leading to uncertainty about whether, how and where to enter it.</a:t>
            </a:r>
          </a:p>
          <a:p>
            <a:pPr algn="l"/>
            <a:r>
              <a:rPr lang="en-US" b="0" i="0" dirty="0">
                <a:solidFill>
                  <a:srgbClr val="111111"/>
                </a:solidFill>
                <a:effectLst/>
                <a:latin typeface="Precisely Demi"/>
              </a:rPr>
              <a:t>For example, if you are creating a database of phone numbers, some of the numbers you seek to enter may be longer than the typical ten digits that you have in a United States phone number. Are those longer numbers simply typos, or are they international phone numbers that include more digits? In the latter case, does the number contain complete international dialing information?</a:t>
            </a:r>
          </a:p>
          <a:p>
            <a:pPr algn="l"/>
            <a:r>
              <a:rPr lang="en-US" b="0" i="0" dirty="0">
                <a:solidFill>
                  <a:srgbClr val="111111"/>
                </a:solidFill>
                <a:effectLst/>
                <a:latin typeface="Precisely Demi"/>
              </a:rPr>
              <a:t>These are the sorts of questions that are hard to answer quickly and systematically when you’re working with a large body of data.</a:t>
            </a:r>
            <a:endParaRPr lang="en-IN" dirty="0"/>
          </a:p>
        </p:txBody>
      </p:sp>
    </p:spTree>
    <p:extLst>
      <p:ext uri="{BB962C8B-B14F-4D97-AF65-F5344CB8AC3E}">
        <p14:creationId xmlns:p14="http://schemas.microsoft.com/office/powerpoint/2010/main" val="69490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E4BC79-F0D6-4996-8D0D-2352D4DCE21A}"/>
              </a:ext>
            </a:extLst>
          </p:cNvPr>
          <p:cNvSpPr>
            <a:spLocks noGrp="1"/>
          </p:cNvSpPr>
          <p:nvPr>
            <p:ph type="title"/>
          </p:nvPr>
        </p:nvSpPr>
        <p:spPr/>
        <p:txBody>
          <a:bodyPr/>
          <a:lstStyle/>
          <a:p>
            <a:r>
              <a:rPr lang="en-US" dirty="0"/>
              <a:t>Common Error</a:t>
            </a:r>
            <a:endParaRPr lang="en-IN" dirty="0"/>
          </a:p>
        </p:txBody>
      </p:sp>
      <p:sp>
        <p:nvSpPr>
          <p:cNvPr id="3" name="Content Placeholder 2">
            <a:extLst>
              <a:ext uri="{FF2B5EF4-FFF2-40B4-BE49-F238E27FC236}">
                <a16:creationId xmlns:a16="http://schemas.microsoft.com/office/drawing/2014/main" xmlns="" id="{879520D5-A152-440A-8AD7-8ABBD6143957}"/>
              </a:ext>
            </a:extLst>
          </p:cNvPr>
          <p:cNvSpPr>
            <a:spLocks noGrp="1"/>
          </p:cNvSpPr>
          <p:nvPr>
            <p:ph idx="1"/>
          </p:nvPr>
        </p:nvSpPr>
        <p:spPr/>
        <p:txBody>
          <a:bodyPr>
            <a:normAutofit fontScale="62500" lnSpcReduction="20000"/>
          </a:bodyPr>
          <a:lstStyle/>
          <a:p>
            <a:pPr marL="0" indent="0" algn="l">
              <a:buNone/>
            </a:pPr>
            <a:r>
              <a:rPr lang="en-US" b="0" i="0" dirty="0">
                <a:solidFill>
                  <a:srgbClr val="111111"/>
                </a:solidFill>
                <a:effectLst/>
                <a:latin typeface="Precisely Demi"/>
              </a:rPr>
              <a:t>5. Duplicate data</a:t>
            </a:r>
          </a:p>
          <a:p>
            <a:pPr algn="l"/>
            <a:r>
              <a:rPr lang="en-US" b="0" i="0" dirty="0">
                <a:solidFill>
                  <a:srgbClr val="111111"/>
                </a:solidFill>
                <a:effectLst/>
                <a:latin typeface="Precisely Demi"/>
              </a:rPr>
              <a:t>You may find that two or more data entries are mostly or completely identical.</a:t>
            </a:r>
          </a:p>
          <a:p>
            <a:pPr algn="l"/>
            <a:r>
              <a:rPr lang="en-US" b="0" i="0" dirty="0">
                <a:solidFill>
                  <a:srgbClr val="111111"/>
                </a:solidFill>
                <a:effectLst/>
                <a:latin typeface="Precisely Demi"/>
              </a:rPr>
              <a:t>For example, maybe your database contains two entries for a John Smith living at 123 Main St. Based on this information, it’s difficult to know whether these entries are simply duplicates (maybe John Smith’s information was entered twice by mistake) or if there are two John Smiths (a father and son, perhaps) living at the same address. You need to sort out seemingly duplicate entries like this to make the best use of your data.</a:t>
            </a:r>
          </a:p>
          <a:p>
            <a:pPr marL="0" indent="0" algn="l">
              <a:buNone/>
            </a:pPr>
            <a:r>
              <a:rPr lang="en-US" b="0" i="0" dirty="0">
                <a:solidFill>
                  <a:srgbClr val="111111"/>
                </a:solidFill>
                <a:effectLst/>
                <a:latin typeface="Precisely Demi"/>
              </a:rPr>
              <a:t>6. Data transformation errors</a:t>
            </a:r>
          </a:p>
          <a:p>
            <a:pPr algn="l"/>
            <a:r>
              <a:rPr lang="en-US" b="0" i="0" dirty="0">
                <a:solidFill>
                  <a:srgbClr val="111111"/>
                </a:solidFill>
                <a:effectLst/>
                <a:latin typeface="Precisely Demi"/>
              </a:rPr>
              <a:t>Converting data from one format to another can lead to mistakes.</a:t>
            </a:r>
          </a:p>
          <a:p>
            <a:pPr algn="l"/>
            <a:r>
              <a:rPr lang="en-US" b="0" i="0" dirty="0">
                <a:solidFill>
                  <a:srgbClr val="111111"/>
                </a:solidFill>
                <a:effectLst/>
                <a:latin typeface="Precisely Demi"/>
              </a:rPr>
              <a:t>As a simple example, you may have a spreadsheet that you convert to a comma-separated value, or CSV file. Because data fields inside CSV files are separated by commas, you may run into issues when performing this conversion in the event that some of the data entries in your spreadsheet contain commas inside them.</a:t>
            </a:r>
          </a:p>
          <a:p>
            <a:pPr algn="l"/>
            <a:r>
              <a:rPr lang="en-US" b="0" i="0" dirty="0">
                <a:solidFill>
                  <a:srgbClr val="111111"/>
                </a:solidFill>
                <a:effectLst/>
                <a:latin typeface="Precisely Demi"/>
              </a:rPr>
              <a:t>Unless your data conversion tools are sufficiently smart, they won’t know the difference between a comma that is supposed to separate two data fields and one that is an internal part of a data entry. This is a basic example; things get much more complicated when you must perform complex data conversions, such as taking a mainframe database that was designed decades ago and converting it to NoSQL, a category of database that has become popular in just the last few years.</a:t>
            </a:r>
          </a:p>
          <a:p>
            <a:endParaRPr lang="en-IN" dirty="0"/>
          </a:p>
        </p:txBody>
      </p:sp>
    </p:spTree>
    <p:extLst>
      <p:ext uri="{BB962C8B-B14F-4D97-AF65-F5344CB8AC3E}">
        <p14:creationId xmlns:p14="http://schemas.microsoft.com/office/powerpoint/2010/main" val="962390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b="0" i="0" dirty="0">
                <a:solidFill>
                  <a:srgbClr val="111111"/>
                </a:solidFill>
                <a:effectLst/>
                <a:latin typeface="Precisely Demi"/>
              </a:rPr>
              <a:t>Problems </a:t>
            </a:r>
            <a:r>
              <a:rPr lang="en-US" dirty="0"/>
              <a:t>Data Quality </a:t>
            </a:r>
          </a:p>
        </p:txBody>
      </p:sp>
      <p:sp>
        <p:nvSpPr>
          <p:cNvPr id="24579" name="Rectangle 3"/>
          <p:cNvSpPr>
            <a:spLocks noGrp="1" noChangeArrowheads="1"/>
          </p:cNvSpPr>
          <p:nvPr>
            <p:ph type="body" idx="1"/>
          </p:nvPr>
        </p:nvSpPr>
        <p:spPr/>
        <p:txBody>
          <a:bodyPr/>
          <a:lstStyle/>
          <a:p>
            <a:r>
              <a:rPr lang="en-US" sz="2400" dirty="0"/>
              <a:t>Poor data quality negatively affects many data processing efforts</a:t>
            </a:r>
          </a:p>
          <a:p>
            <a:pPr>
              <a:buFont typeface="Monotype Sorts" charset="2"/>
              <a:buNone/>
            </a:pPr>
            <a:endParaRPr lang="en-US" sz="900" dirty="0">
              <a:latin typeface="Times New Roman" pitchFamily="18" charset="0"/>
            </a:endParaRPr>
          </a:p>
          <a:p>
            <a:r>
              <a:rPr lang="en-US" sz="2400" dirty="0"/>
              <a:t>Data mining example: a classification model for detecting people who are loan risks is built using poor data</a:t>
            </a:r>
          </a:p>
          <a:p>
            <a:pPr lvl="1"/>
            <a:r>
              <a:rPr lang="en-US" sz="2200" dirty="0"/>
              <a:t>Some credit-worthy candidates are denied loans</a:t>
            </a:r>
          </a:p>
          <a:p>
            <a:pPr lvl="1"/>
            <a:r>
              <a:rPr lang="en-US" sz="2200" dirty="0"/>
              <a:t>More loans are given to individuals that default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5"/>
          <p:cNvSpPr>
            <a:spLocks noGrp="1" noChangeArrowheads="1"/>
          </p:cNvSpPr>
          <p:nvPr>
            <p:ph type="title"/>
          </p:nvPr>
        </p:nvSpPr>
        <p:spPr/>
        <p:txBody>
          <a:bodyPr/>
          <a:lstStyle/>
          <a:p>
            <a:r>
              <a:rPr lang="en-US" dirty="0"/>
              <a:t>Data Quality Problems …</a:t>
            </a:r>
          </a:p>
        </p:txBody>
      </p:sp>
      <p:sp>
        <p:nvSpPr>
          <p:cNvPr id="25603" name="Rectangle 6"/>
          <p:cNvSpPr>
            <a:spLocks noGrp="1" noChangeArrowheads="1"/>
          </p:cNvSpPr>
          <p:nvPr>
            <p:ph type="body" idx="1"/>
          </p:nvPr>
        </p:nvSpPr>
        <p:spPr/>
        <p:txBody>
          <a:bodyPr>
            <a:normAutofit lnSpcReduction="10000"/>
          </a:bodyPr>
          <a:lstStyle/>
          <a:p>
            <a:r>
              <a:rPr lang="en-US" dirty="0"/>
              <a:t>What kinds of data quality problems?</a:t>
            </a:r>
          </a:p>
          <a:p>
            <a:r>
              <a:rPr lang="en-US" dirty="0"/>
              <a:t>How can we detect problems with the data? </a:t>
            </a:r>
          </a:p>
          <a:p>
            <a:r>
              <a:rPr lang="en-US" dirty="0"/>
              <a:t>What can we do about these problems? </a:t>
            </a:r>
          </a:p>
          <a:p>
            <a:pPr lvl="4"/>
            <a:endParaRPr lang="en-US" dirty="0"/>
          </a:p>
          <a:p>
            <a:pPr lvl="4"/>
            <a:endParaRPr lang="en-US" dirty="0"/>
          </a:p>
          <a:p>
            <a:r>
              <a:rPr lang="en-US" dirty="0"/>
              <a:t>Examples of data quality problems: </a:t>
            </a:r>
          </a:p>
          <a:p>
            <a:pPr lvl="1"/>
            <a:r>
              <a:rPr lang="en-US" dirty="0"/>
              <a:t>Noise and outliers </a:t>
            </a:r>
          </a:p>
          <a:p>
            <a:pPr lvl="1"/>
            <a:r>
              <a:rPr lang="en-US" dirty="0"/>
              <a:t>Wrong data </a:t>
            </a:r>
          </a:p>
          <a:p>
            <a:pPr lvl="1"/>
            <a:r>
              <a:rPr lang="en-US" dirty="0"/>
              <a:t>Fake data </a:t>
            </a:r>
          </a:p>
          <a:p>
            <a:pPr lvl="1"/>
            <a:r>
              <a:rPr lang="en-US" dirty="0"/>
              <a:t>Missing values </a:t>
            </a:r>
          </a:p>
          <a:p>
            <a:pPr lvl="1"/>
            <a:r>
              <a:rPr lang="en-US" dirty="0"/>
              <a:t>Duplicate data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8"/>
          <p:cNvSpPr>
            <a:spLocks noGrp="1" noChangeArrowheads="1"/>
          </p:cNvSpPr>
          <p:nvPr>
            <p:ph type="title"/>
          </p:nvPr>
        </p:nvSpPr>
        <p:spPr/>
        <p:txBody>
          <a:bodyPr/>
          <a:lstStyle/>
          <a:p>
            <a:r>
              <a:rPr lang="en-US" dirty="0"/>
              <a:t>Noise</a:t>
            </a:r>
          </a:p>
        </p:txBody>
      </p:sp>
      <p:sp>
        <p:nvSpPr>
          <p:cNvPr id="26627" name="Rectangle 9"/>
          <p:cNvSpPr>
            <a:spLocks noGrp="1" noChangeArrowheads="1"/>
          </p:cNvSpPr>
          <p:nvPr>
            <p:ph type="body" idx="1"/>
          </p:nvPr>
        </p:nvSpPr>
        <p:spPr>
          <a:xfrm>
            <a:off x="1935163" y="1143000"/>
            <a:ext cx="8318500" cy="2362200"/>
          </a:xfrm>
        </p:spPr>
        <p:txBody>
          <a:bodyPr>
            <a:normAutofit fontScale="92500" lnSpcReduction="10000"/>
          </a:bodyPr>
          <a:lstStyle/>
          <a:p>
            <a:r>
              <a:rPr lang="en-US" sz="2600" dirty="0">
                <a:latin typeface="+mj-lt"/>
              </a:rPr>
              <a:t>For objects, noise is an extraneous object</a:t>
            </a:r>
          </a:p>
          <a:p>
            <a:r>
              <a:rPr lang="en-US" sz="2600" dirty="0">
                <a:latin typeface="+mj-lt"/>
              </a:rPr>
              <a:t>For attributes, noise refers to modification of original values</a:t>
            </a:r>
          </a:p>
          <a:p>
            <a:pPr lvl="1"/>
            <a:r>
              <a:rPr lang="en-US" sz="2100" dirty="0">
                <a:latin typeface="+mj-lt"/>
              </a:rPr>
              <a:t>Examples: distortion of a person’s voice when talking on a poor phone and “snow” on television screen</a:t>
            </a:r>
          </a:p>
          <a:p>
            <a:pPr lvl="1"/>
            <a:r>
              <a:rPr lang="en-US" sz="2100" dirty="0">
                <a:latin typeface="+mj-lt"/>
              </a:rPr>
              <a:t>The figures below show two sine waves of the same magnitude and different frequencies, the waves combined, and the two sine waves with random noise</a:t>
            </a:r>
          </a:p>
          <a:p>
            <a:pPr lvl="2"/>
            <a:r>
              <a:rPr lang="en-US" sz="1700" dirty="0">
                <a:latin typeface="+mj-lt"/>
              </a:rPr>
              <a:t> The magnitude and shape of the original signal is distorted </a:t>
            </a:r>
          </a:p>
          <a:p>
            <a:pPr lvl="1"/>
            <a:endParaRPr lang="en-US" dirty="0"/>
          </a:p>
          <a:p>
            <a:pPr lvl="1"/>
            <a:endParaRPr lang="en-US" dirty="0"/>
          </a:p>
        </p:txBody>
      </p:sp>
      <p:pic>
        <p:nvPicPr>
          <p:cNvPr id="4" name="Picture 3">
            <a:extLst>
              <a:ext uri="{FF2B5EF4-FFF2-40B4-BE49-F238E27FC236}">
                <a16:creationId xmlns:a16="http://schemas.microsoft.com/office/drawing/2014/main" xmlns="" id="{9AB54409-6EE6-4A1C-9D0B-7CD3AF6E4659}"/>
              </a:ext>
            </a:extLst>
          </p:cNvPr>
          <p:cNvPicPr>
            <a:picLocks noChangeAspect="1"/>
          </p:cNvPicPr>
          <p:nvPr/>
        </p:nvPicPr>
        <p:blipFill>
          <a:blip r:embed="rId2"/>
          <a:stretch>
            <a:fillRect/>
          </a:stretch>
        </p:blipFill>
        <p:spPr>
          <a:xfrm>
            <a:off x="1524001" y="3733800"/>
            <a:ext cx="3045649" cy="2286000"/>
          </a:xfrm>
          <a:prstGeom prst="rect">
            <a:avLst/>
          </a:prstGeom>
        </p:spPr>
      </p:pic>
      <p:pic>
        <p:nvPicPr>
          <p:cNvPr id="9" name="Picture 8">
            <a:extLst>
              <a:ext uri="{FF2B5EF4-FFF2-40B4-BE49-F238E27FC236}">
                <a16:creationId xmlns:a16="http://schemas.microsoft.com/office/drawing/2014/main" xmlns="" id="{681AF5E1-14E2-4B56-A568-ADB4A4652A48}"/>
              </a:ext>
            </a:extLst>
          </p:cNvPr>
          <p:cNvPicPr>
            <a:picLocks noChangeAspect="1"/>
          </p:cNvPicPr>
          <p:nvPr/>
        </p:nvPicPr>
        <p:blipFill>
          <a:blip r:embed="rId3"/>
          <a:stretch>
            <a:fillRect/>
          </a:stretch>
        </p:blipFill>
        <p:spPr>
          <a:xfrm>
            <a:off x="7545682" y="3733800"/>
            <a:ext cx="3045649" cy="2286000"/>
          </a:xfrm>
          <a:prstGeom prst="rect">
            <a:avLst/>
          </a:prstGeom>
        </p:spPr>
      </p:pic>
      <p:pic>
        <p:nvPicPr>
          <p:cNvPr id="11" name="Picture 10">
            <a:extLst>
              <a:ext uri="{FF2B5EF4-FFF2-40B4-BE49-F238E27FC236}">
                <a16:creationId xmlns:a16="http://schemas.microsoft.com/office/drawing/2014/main" xmlns="" id="{B986DA59-19B3-4F8E-A616-32746CC7069A}"/>
              </a:ext>
            </a:extLst>
          </p:cNvPr>
          <p:cNvPicPr>
            <a:picLocks noChangeAspect="1"/>
          </p:cNvPicPr>
          <p:nvPr/>
        </p:nvPicPr>
        <p:blipFill>
          <a:blip r:embed="rId4"/>
          <a:stretch>
            <a:fillRect/>
          </a:stretch>
        </p:blipFill>
        <p:spPr>
          <a:xfrm>
            <a:off x="4573882" y="3733800"/>
            <a:ext cx="3045649" cy="2286000"/>
          </a:xfrm>
          <a:prstGeom prst="rect">
            <a:avLst/>
          </a:prstGeom>
        </p:spPr>
      </p:pic>
    </p:spTree>
    <p:extLst>
      <p:ext uri="{BB962C8B-B14F-4D97-AF65-F5344CB8AC3E}">
        <p14:creationId xmlns:p14="http://schemas.microsoft.com/office/powerpoint/2010/main" val="2057696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p:txBody>
          <a:bodyPr/>
          <a:lstStyle/>
          <a:p>
            <a:r>
              <a:rPr lang="en-US" b="1" i="1" dirty="0">
                <a:solidFill>
                  <a:srgbClr val="CC6600"/>
                </a:solidFill>
              </a:rPr>
              <a:t>Outliers</a:t>
            </a:r>
            <a:r>
              <a:rPr lang="en-US" dirty="0"/>
              <a:t> are data objects with characteristics that are considerably different than most of the other data objects in the data set</a:t>
            </a:r>
          </a:p>
          <a:p>
            <a:pPr lvl="1"/>
            <a:r>
              <a:rPr lang="en-US" b="1" dirty="0"/>
              <a:t>Case 1:</a:t>
            </a:r>
            <a:r>
              <a:rPr lang="en-US" dirty="0"/>
              <a:t> Outliers are </a:t>
            </a:r>
            <a:br>
              <a:rPr lang="en-US" dirty="0"/>
            </a:br>
            <a:r>
              <a:rPr lang="en-US" dirty="0"/>
              <a:t>noise that interferes</a:t>
            </a:r>
            <a:br>
              <a:rPr lang="en-US" dirty="0"/>
            </a:br>
            <a:r>
              <a:rPr lang="en-US" dirty="0"/>
              <a:t>with data analysis </a:t>
            </a:r>
            <a:br>
              <a:rPr lang="en-US" dirty="0"/>
            </a:br>
            <a:endParaRPr lang="en-US" sz="1200" dirty="0"/>
          </a:p>
          <a:p>
            <a:pPr lvl="1"/>
            <a:r>
              <a:rPr lang="en-US" b="1" dirty="0"/>
              <a:t>Case 2: </a:t>
            </a:r>
            <a:r>
              <a:rPr lang="en-US" dirty="0"/>
              <a:t>Outliers are </a:t>
            </a:r>
            <a:br>
              <a:rPr lang="en-US" dirty="0"/>
            </a:br>
            <a:r>
              <a:rPr lang="en-US" dirty="0"/>
              <a:t>the goal of our analysis</a:t>
            </a:r>
          </a:p>
          <a:p>
            <a:pPr lvl="2"/>
            <a:r>
              <a:rPr lang="en-US" dirty="0"/>
              <a:t> </a:t>
            </a:r>
            <a:r>
              <a:rPr lang="en-US" sz="2200" dirty="0"/>
              <a:t>Credit card fraud</a:t>
            </a:r>
          </a:p>
          <a:p>
            <a:pPr lvl="2"/>
            <a:r>
              <a:rPr lang="en-US" sz="2200" dirty="0"/>
              <a:t> Intrusion detection</a:t>
            </a:r>
            <a:r>
              <a:rPr lang="en-US" dirty="0"/>
              <a:t> </a:t>
            </a:r>
          </a:p>
          <a:p>
            <a:pPr lvl="2"/>
            <a:endParaRPr lang="en-US" sz="1200" dirty="0"/>
          </a:p>
          <a:p>
            <a:r>
              <a:rPr lang="en-US" dirty="0"/>
              <a:t>Causes?</a:t>
            </a:r>
          </a:p>
        </p:txBody>
      </p:sp>
      <p:grpSp>
        <p:nvGrpSpPr>
          <p:cNvPr id="27651" name="Group 4"/>
          <p:cNvGrpSpPr>
            <a:grpSpLocks/>
          </p:cNvGrpSpPr>
          <p:nvPr/>
        </p:nvGrpSpPr>
        <p:grpSpPr bwMode="auto">
          <a:xfrm>
            <a:off x="6019800" y="2790824"/>
            <a:ext cx="4267200" cy="3533775"/>
            <a:chOff x="3648" y="2448"/>
            <a:chExt cx="2112" cy="1872"/>
          </a:xfrm>
        </p:grpSpPr>
        <p:pic>
          <p:nvPicPr>
            <p:cNvPr id="276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 y="2448"/>
              <a:ext cx="2112" cy="1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7654" name="Oval 6"/>
            <p:cNvSpPr>
              <a:spLocks noChangeArrowheads="1"/>
            </p:cNvSpPr>
            <p:nvPr/>
          </p:nvSpPr>
          <p:spPr bwMode="auto">
            <a:xfrm>
              <a:off x="3766" y="2961"/>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5" name="Oval 7"/>
            <p:cNvSpPr>
              <a:spLocks noChangeArrowheads="1"/>
            </p:cNvSpPr>
            <p:nvPr/>
          </p:nvSpPr>
          <p:spPr bwMode="auto">
            <a:xfrm>
              <a:off x="3907" y="3224"/>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6" name="Oval 8"/>
            <p:cNvSpPr>
              <a:spLocks noChangeArrowheads="1"/>
            </p:cNvSpPr>
            <p:nvPr/>
          </p:nvSpPr>
          <p:spPr bwMode="auto">
            <a:xfrm>
              <a:off x="5612" y="3871"/>
              <a:ext cx="86" cy="85"/>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7" name="Oval 9"/>
            <p:cNvSpPr>
              <a:spLocks noChangeArrowheads="1"/>
            </p:cNvSpPr>
            <p:nvPr/>
          </p:nvSpPr>
          <p:spPr bwMode="auto">
            <a:xfrm>
              <a:off x="4319" y="3937"/>
              <a:ext cx="86" cy="84"/>
            </a:xfrm>
            <a:prstGeom prst="ellipse">
              <a:avLst/>
            </a:prstGeom>
            <a:noFill/>
            <a:ln w="19050">
              <a:solidFill>
                <a:srgbClr val="FF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8" name="Rectangle 10"/>
            <p:cNvSpPr>
              <a:spLocks noChangeArrowheads="1"/>
            </p:cNvSpPr>
            <p:nvPr/>
          </p:nvSpPr>
          <p:spPr bwMode="auto">
            <a:xfrm>
              <a:off x="4944" y="3072"/>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sp>
          <p:nvSpPr>
            <p:cNvPr id="27659" name="Rectangle 11"/>
            <p:cNvSpPr>
              <a:spLocks noChangeArrowheads="1"/>
            </p:cNvSpPr>
            <p:nvPr/>
          </p:nvSpPr>
          <p:spPr bwMode="auto">
            <a:xfrm>
              <a:off x="3888" y="3120"/>
              <a:ext cx="192" cy="24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p>
          </p:txBody>
        </p:sp>
      </p:grpSp>
      <p:sp>
        <p:nvSpPr>
          <p:cNvPr id="27652" name="Rectangle 2"/>
          <p:cNvSpPr>
            <a:spLocks noGrp="1" noChangeArrowheads="1"/>
          </p:cNvSpPr>
          <p:nvPr>
            <p:ph type="title"/>
          </p:nvPr>
        </p:nvSpPr>
        <p:spPr/>
        <p:txBody>
          <a:bodyPr/>
          <a:lstStyle/>
          <a:p>
            <a:r>
              <a:rPr lang="en-US"/>
              <a:t>Outliers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4"/>
          <p:cNvSpPr>
            <a:spLocks noGrp="1" noChangeArrowheads="1"/>
          </p:cNvSpPr>
          <p:nvPr>
            <p:ph type="title"/>
          </p:nvPr>
        </p:nvSpPr>
        <p:spPr/>
        <p:txBody>
          <a:bodyPr/>
          <a:lstStyle/>
          <a:p>
            <a:r>
              <a:rPr lang="en-US" dirty="0"/>
              <a:t>Missing Values</a:t>
            </a:r>
          </a:p>
        </p:txBody>
      </p:sp>
      <p:sp>
        <p:nvSpPr>
          <p:cNvPr id="28675" name="Rectangle 5"/>
          <p:cNvSpPr>
            <a:spLocks noGrp="1" noChangeArrowheads="1"/>
          </p:cNvSpPr>
          <p:nvPr>
            <p:ph type="body" idx="1"/>
          </p:nvPr>
        </p:nvSpPr>
        <p:spPr/>
        <p:txBody>
          <a:bodyPr>
            <a:normAutofit lnSpcReduction="10000"/>
          </a:bodyPr>
          <a:lstStyle/>
          <a:p>
            <a:pPr>
              <a:lnSpc>
                <a:spcPct val="90000"/>
              </a:lnSpc>
            </a:pPr>
            <a:r>
              <a:rPr lang="en-US" dirty="0"/>
              <a:t>Reasons for missing values</a:t>
            </a:r>
          </a:p>
          <a:p>
            <a:pPr lvl="1">
              <a:lnSpc>
                <a:spcPct val="90000"/>
              </a:lnSpc>
            </a:pPr>
            <a:r>
              <a:rPr lang="en-US" dirty="0"/>
              <a:t>Information is not collected </a:t>
            </a:r>
            <a:br>
              <a:rPr lang="en-US" dirty="0"/>
            </a:br>
            <a:r>
              <a:rPr lang="en-US" dirty="0"/>
              <a:t>(e.g., people decline to give their age and weight)</a:t>
            </a:r>
          </a:p>
          <a:p>
            <a:pPr lvl="1">
              <a:lnSpc>
                <a:spcPct val="90000"/>
              </a:lnSpc>
            </a:pPr>
            <a:r>
              <a:rPr lang="en-US" dirty="0"/>
              <a:t>Attributes may not be applicable to all cases </a:t>
            </a:r>
            <a:br>
              <a:rPr lang="en-US" dirty="0"/>
            </a:br>
            <a:r>
              <a:rPr lang="en-US" dirty="0"/>
              <a:t>(e.g., annual income is not applicable to children)</a:t>
            </a:r>
          </a:p>
          <a:p>
            <a:pPr lvl="1">
              <a:lnSpc>
                <a:spcPct val="90000"/>
              </a:lnSpc>
            </a:pPr>
            <a:endParaRPr lang="en-US" dirty="0"/>
          </a:p>
          <a:p>
            <a:pPr>
              <a:lnSpc>
                <a:spcPct val="90000"/>
              </a:lnSpc>
            </a:pPr>
            <a:r>
              <a:rPr lang="en-US" dirty="0"/>
              <a:t>Handling missing values</a:t>
            </a:r>
          </a:p>
          <a:p>
            <a:pPr lvl="1">
              <a:lnSpc>
                <a:spcPct val="90000"/>
              </a:lnSpc>
            </a:pPr>
            <a:r>
              <a:rPr lang="en-US" dirty="0"/>
              <a:t>Eliminate data objects or variables</a:t>
            </a:r>
          </a:p>
          <a:p>
            <a:pPr lvl="1">
              <a:lnSpc>
                <a:spcPct val="90000"/>
              </a:lnSpc>
            </a:pPr>
            <a:r>
              <a:rPr lang="en-US" dirty="0"/>
              <a:t>Estimate missing values</a:t>
            </a:r>
          </a:p>
          <a:p>
            <a:pPr marL="1147763" lvl="2" indent="-233363"/>
            <a:r>
              <a:rPr lang="en-US" dirty="0"/>
              <a:t>Example: time series of temperature</a:t>
            </a:r>
          </a:p>
          <a:p>
            <a:pPr marL="1147763" lvl="2" indent="-233363"/>
            <a:r>
              <a:rPr lang="en-US" dirty="0"/>
              <a:t>Example: census results </a:t>
            </a:r>
          </a:p>
          <a:p>
            <a:pPr lvl="1">
              <a:lnSpc>
                <a:spcPct val="90000"/>
              </a:lnSpc>
            </a:pPr>
            <a:r>
              <a:rPr lang="en-US" dirty="0"/>
              <a:t>Ignore the missing value during analysis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Duplicate Data</a:t>
            </a:r>
          </a:p>
        </p:txBody>
      </p:sp>
      <p:sp>
        <p:nvSpPr>
          <p:cNvPr id="29699" name="Rectangle 3"/>
          <p:cNvSpPr>
            <a:spLocks noGrp="1" noChangeArrowheads="1"/>
          </p:cNvSpPr>
          <p:nvPr>
            <p:ph type="body" idx="1"/>
          </p:nvPr>
        </p:nvSpPr>
        <p:spPr/>
        <p:txBody>
          <a:bodyPr>
            <a:normAutofit lnSpcReduction="10000"/>
          </a:bodyPr>
          <a:lstStyle/>
          <a:p>
            <a:r>
              <a:rPr lang="en-US" dirty="0"/>
              <a:t>Data set may include data objects that are duplicates, or almost duplicates of one another</a:t>
            </a:r>
          </a:p>
          <a:p>
            <a:pPr lvl="1"/>
            <a:r>
              <a:rPr lang="en-US" dirty="0"/>
              <a:t>Major issue when merging data from heterogeneous sources</a:t>
            </a:r>
          </a:p>
          <a:p>
            <a:pPr lvl="1"/>
            <a:endParaRPr lang="en-US" dirty="0"/>
          </a:p>
          <a:p>
            <a:r>
              <a:rPr lang="en-US" dirty="0"/>
              <a:t>Examples:</a:t>
            </a:r>
          </a:p>
          <a:p>
            <a:pPr lvl="1"/>
            <a:r>
              <a:rPr lang="en-US" dirty="0"/>
              <a:t>Same person with multiple email addresses</a:t>
            </a:r>
          </a:p>
          <a:p>
            <a:pPr lvl="1"/>
            <a:endParaRPr lang="en-US" dirty="0"/>
          </a:p>
          <a:p>
            <a:r>
              <a:rPr lang="en-US" dirty="0"/>
              <a:t>Data cleaning</a:t>
            </a:r>
          </a:p>
          <a:p>
            <a:pPr lvl="1"/>
            <a:r>
              <a:rPr lang="en-US" dirty="0"/>
              <a:t>Process of dealing with duplicate data issues</a:t>
            </a:r>
          </a:p>
          <a:p>
            <a:pPr lvl="1"/>
            <a:endParaRPr lang="en-US" dirty="0"/>
          </a:p>
          <a:p>
            <a:r>
              <a:rPr lang="en-US" dirty="0"/>
              <a:t>When should duplicate data not be removed?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E62A69-3ABB-4218-9595-1F788EE4835C}"/>
              </a:ext>
            </a:extLst>
          </p:cNvPr>
          <p:cNvSpPr>
            <a:spLocks noGrp="1"/>
          </p:cNvSpPr>
          <p:nvPr>
            <p:ph type="title"/>
          </p:nvPr>
        </p:nvSpPr>
        <p:spPr/>
        <p:txBody>
          <a:bodyPr/>
          <a:lstStyle/>
          <a:p>
            <a:r>
              <a:rPr lang="en-US" dirty="0"/>
              <a:t>Last </a:t>
            </a:r>
            <a:r>
              <a:rPr lang="en-US" dirty="0" smtClean="0"/>
              <a:t>Lecture</a:t>
            </a:r>
            <a:r>
              <a:rPr lang="en-US" dirty="0" smtClean="0"/>
              <a:t> </a:t>
            </a:r>
            <a:r>
              <a:rPr lang="en-US" dirty="0"/>
              <a:t>Revision</a:t>
            </a:r>
            <a:endParaRPr lang="en-IN" dirty="0"/>
          </a:p>
        </p:txBody>
      </p:sp>
      <p:sp>
        <p:nvSpPr>
          <p:cNvPr id="3" name="Content Placeholder 2">
            <a:extLst>
              <a:ext uri="{FF2B5EF4-FFF2-40B4-BE49-F238E27FC236}">
                <a16:creationId xmlns:a16="http://schemas.microsoft.com/office/drawing/2014/main" xmlns="" id="{7954D33D-3232-43D6-BB62-89E09FC0597E}"/>
              </a:ext>
            </a:extLst>
          </p:cNvPr>
          <p:cNvSpPr>
            <a:spLocks noGrp="1"/>
          </p:cNvSpPr>
          <p:nvPr>
            <p:ph idx="1"/>
          </p:nvPr>
        </p:nvSpPr>
        <p:spPr/>
        <p:txBody>
          <a:bodyPr/>
          <a:lstStyle/>
          <a:p>
            <a:r>
              <a:rPr lang="en-US" dirty="0"/>
              <a:t>Data:</a:t>
            </a:r>
          </a:p>
          <a:p>
            <a:r>
              <a:rPr lang="en-US" dirty="0"/>
              <a:t>Attributes of Data-Qualitative(Categorical)and Quantitative(Numeric)</a:t>
            </a:r>
          </a:p>
          <a:p>
            <a:r>
              <a:rPr lang="en-US" dirty="0"/>
              <a:t>Datasets- Dimensionality-curse of dimensionality-sparsity , resolution</a:t>
            </a:r>
          </a:p>
          <a:p>
            <a:r>
              <a:rPr lang="en-US" dirty="0"/>
              <a:t>Types of data sets-Record Data(Transaction ,document, </a:t>
            </a:r>
            <a:r>
              <a:rPr lang="en-US" dirty="0" err="1"/>
              <a:t>sparse,Matrix</a:t>
            </a:r>
            <a:r>
              <a:rPr lang="en-US" dirty="0"/>
              <a:t>)</a:t>
            </a:r>
          </a:p>
          <a:p>
            <a:r>
              <a:rPr lang="en-US" dirty="0"/>
              <a:t>Graph based data-WWW and molecular data</a:t>
            </a:r>
            <a:endParaRPr lang="en-IN" dirty="0"/>
          </a:p>
        </p:txBody>
      </p:sp>
    </p:spTree>
    <p:extLst>
      <p:ext uri="{BB962C8B-B14F-4D97-AF65-F5344CB8AC3E}">
        <p14:creationId xmlns:p14="http://schemas.microsoft.com/office/powerpoint/2010/main" val="31333336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53AEB6-79C2-4FFF-BC64-88D373CE34D7}"/>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xmlns="" id="{AD81DBC3-3F11-45A9-A098-961A7D4601FE}"/>
              </a:ext>
            </a:extLst>
          </p:cNvPr>
          <p:cNvSpPr>
            <a:spLocks noGrp="1"/>
          </p:cNvSpPr>
          <p:nvPr>
            <p:ph idx="1"/>
          </p:nvPr>
        </p:nvSpPr>
        <p:spPr/>
        <p:txBody>
          <a:bodyPr/>
          <a:lstStyle/>
          <a:p>
            <a:r>
              <a:rPr lang="en-US" dirty="0"/>
              <a:t>Ordered Data</a:t>
            </a:r>
          </a:p>
          <a:p>
            <a:r>
              <a:rPr lang="en-US" dirty="0"/>
              <a:t>Data Quality</a:t>
            </a:r>
          </a:p>
          <a:p>
            <a:r>
              <a:rPr lang="en-US" dirty="0"/>
              <a:t>Causes of Data Quality?</a:t>
            </a:r>
          </a:p>
          <a:p>
            <a:r>
              <a:rPr lang="en-US" dirty="0"/>
              <a:t>What is the problem with data Quality?</a:t>
            </a:r>
            <a:endParaRPr lang="en-IN" dirty="0"/>
          </a:p>
        </p:txBody>
      </p:sp>
    </p:spTree>
    <p:extLst>
      <p:ext uri="{BB962C8B-B14F-4D97-AF65-F5344CB8AC3E}">
        <p14:creationId xmlns:p14="http://schemas.microsoft.com/office/powerpoint/2010/main" val="26386630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BAD72-4A2C-4F8C-AA6D-13BCFCB560A9}"/>
              </a:ext>
            </a:extLst>
          </p:cNvPr>
          <p:cNvSpPr>
            <a:spLocks noGrp="1"/>
          </p:cNvSpPr>
          <p:nvPr>
            <p:ph type="ctrTitle"/>
          </p:nvPr>
        </p:nvSpPr>
        <p:spPr/>
        <p:txBody>
          <a:bodyPr>
            <a:normAutofit fontScale="90000"/>
          </a:bodyPr>
          <a:lstStyle/>
          <a:p>
            <a:r>
              <a:rPr lang="en-US" dirty="0"/>
              <a:t>Lecture 5</a:t>
            </a:r>
            <a:br>
              <a:rPr lang="en-US" dirty="0"/>
            </a:br>
            <a:r>
              <a:rPr lang="en-US" dirty="0"/>
              <a:t>Issues Related to  Application in Data Quality</a:t>
            </a:r>
            <a:endParaRPr lang="en-IN" dirty="0"/>
          </a:p>
        </p:txBody>
      </p:sp>
      <p:sp>
        <p:nvSpPr>
          <p:cNvPr id="3" name="Subtitle 2">
            <a:extLst>
              <a:ext uri="{FF2B5EF4-FFF2-40B4-BE49-F238E27FC236}">
                <a16:creationId xmlns:a16="http://schemas.microsoft.com/office/drawing/2014/main" xmlns="" id="{BBAB5E22-0D84-4EEE-89EE-C76E9ACE7AF3}"/>
              </a:ext>
            </a:extLst>
          </p:cNvPr>
          <p:cNvSpPr>
            <a:spLocks noGrp="1"/>
          </p:cNvSpPr>
          <p:nvPr>
            <p:ph type="subTitle" idx="1"/>
          </p:nvPr>
        </p:nvSpPr>
        <p:spPr/>
        <p:txBody>
          <a:bodyPr/>
          <a:lstStyle/>
          <a:p>
            <a:r>
              <a:rPr lang="en-US" dirty="0"/>
              <a:t>Vaibhav Chunekar</a:t>
            </a:r>
          </a:p>
          <a:p>
            <a:r>
              <a:rPr lang="en-US" dirty="0"/>
              <a:t>19/1/2022</a:t>
            </a:r>
            <a:endParaRPr lang="en-IN" dirty="0"/>
          </a:p>
        </p:txBody>
      </p:sp>
    </p:spTree>
    <p:extLst>
      <p:ext uri="{BB962C8B-B14F-4D97-AF65-F5344CB8AC3E}">
        <p14:creationId xmlns:p14="http://schemas.microsoft.com/office/powerpoint/2010/main" val="408683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0A63AA-84CD-4089-8AF3-29369E740F3E}"/>
              </a:ext>
            </a:extLst>
          </p:cNvPr>
          <p:cNvSpPr>
            <a:spLocks noGrp="1"/>
          </p:cNvSpPr>
          <p:nvPr>
            <p:ph type="title"/>
          </p:nvPr>
        </p:nvSpPr>
        <p:spPr/>
        <p:txBody>
          <a:bodyPr/>
          <a:lstStyle/>
          <a:p>
            <a:r>
              <a:rPr lang="en-US" dirty="0"/>
              <a:t>Revision</a:t>
            </a:r>
            <a:endParaRPr lang="en-IN" dirty="0"/>
          </a:p>
        </p:txBody>
      </p:sp>
      <p:sp>
        <p:nvSpPr>
          <p:cNvPr id="3" name="Content Placeholder 2">
            <a:extLst>
              <a:ext uri="{FF2B5EF4-FFF2-40B4-BE49-F238E27FC236}">
                <a16:creationId xmlns:a16="http://schemas.microsoft.com/office/drawing/2014/main" xmlns="" id="{0E2200A8-0D6D-4ACD-AA23-B3CD06D76B53}"/>
              </a:ext>
            </a:extLst>
          </p:cNvPr>
          <p:cNvSpPr>
            <a:spLocks noGrp="1"/>
          </p:cNvSpPr>
          <p:nvPr>
            <p:ph idx="1"/>
          </p:nvPr>
        </p:nvSpPr>
        <p:spPr>
          <a:xfrm>
            <a:off x="838200" y="1352550"/>
            <a:ext cx="10515600" cy="5381625"/>
          </a:xfrm>
        </p:spPr>
        <p:txBody>
          <a:bodyPr>
            <a:normAutofit fontScale="92500" lnSpcReduction="20000"/>
          </a:bodyPr>
          <a:lstStyle/>
          <a:p>
            <a:r>
              <a:rPr lang="en-US" dirty="0"/>
              <a:t>Ordered Data</a:t>
            </a:r>
          </a:p>
          <a:p>
            <a:r>
              <a:rPr lang="en-US" dirty="0"/>
              <a:t>Data Quality:</a:t>
            </a:r>
          </a:p>
          <a:p>
            <a:pPr lvl="1"/>
            <a:r>
              <a:rPr lang="en-US" dirty="0"/>
              <a:t>Poor data quality negatively affects many data processing efforts</a:t>
            </a:r>
          </a:p>
          <a:p>
            <a:r>
              <a:rPr lang="en-US" dirty="0"/>
              <a:t>Causes of Data Quality:</a:t>
            </a:r>
          </a:p>
          <a:p>
            <a:pPr lvl="1"/>
            <a:r>
              <a:rPr lang="en-US" dirty="0"/>
              <a:t>Manual Entry</a:t>
            </a:r>
          </a:p>
          <a:p>
            <a:pPr lvl="1"/>
            <a:r>
              <a:rPr lang="en-IN" b="0" i="0" dirty="0">
                <a:solidFill>
                  <a:srgbClr val="111111"/>
                </a:solidFill>
                <a:effectLst/>
                <a:latin typeface="Precisely Demi"/>
              </a:rPr>
              <a:t>OCR errors</a:t>
            </a:r>
          </a:p>
          <a:p>
            <a:pPr lvl="1"/>
            <a:r>
              <a:rPr lang="en-IN" b="0" i="0" dirty="0">
                <a:solidFill>
                  <a:srgbClr val="111111"/>
                </a:solidFill>
                <a:effectLst/>
                <a:latin typeface="Precisely Demi"/>
              </a:rPr>
              <a:t>Lack of complete information</a:t>
            </a:r>
          </a:p>
          <a:p>
            <a:pPr lvl="1"/>
            <a:r>
              <a:rPr lang="en-IN" b="0" i="0" dirty="0">
                <a:solidFill>
                  <a:srgbClr val="111111"/>
                </a:solidFill>
                <a:effectLst/>
                <a:latin typeface="Precisely Demi"/>
              </a:rPr>
              <a:t>Ambiguous data</a:t>
            </a:r>
          </a:p>
          <a:p>
            <a:pPr lvl="1"/>
            <a:r>
              <a:rPr lang="en-IN" b="0" i="0" dirty="0">
                <a:solidFill>
                  <a:srgbClr val="111111"/>
                </a:solidFill>
                <a:effectLst/>
                <a:latin typeface="Precisely Demi"/>
              </a:rPr>
              <a:t>Duplicate data</a:t>
            </a:r>
          </a:p>
          <a:p>
            <a:pPr lvl="1"/>
            <a:r>
              <a:rPr lang="en-IN" b="0" i="0" dirty="0">
                <a:solidFill>
                  <a:srgbClr val="111111"/>
                </a:solidFill>
                <a:effectLst/>
                <a:latin typeface="Precisely Demi"/>
              </a:rPr>
              <a:t>Data transformation errors</a:t>
            </a:r>
          </a:p>
          <a:p>
            <a:r>
              <a:rPr lang="en-US" dirty="0"/>
              <a:t>What is the problem with data Quality:</a:t>
            </a:r>
          </a:p>
          <a:p>
            <a:pPr lvl="1"/>
            <a:r>
              <a:rPr lang="en-US" dirty="0"/>
              <a:t>Noise and outliers </a:t>
            </a:r>
          </a:p>
          <a:p>
            <a:pPr lvl="1"/>
            <a:r>
              <a:rPr lang="en-US" dirty="0"/>
              <a:t>Wrong data </a:t>
            </a:r>
          </a:p>
          <a:p>
            <a:pPr lvl="1"/>
            <a:r>
              <a:rPr lang="en-US" dirty="0"/>
              <a:t>Fake data </a:t>
            </a:r>
          </a:p>
          <a:p>
            <a:pPr lvl="1"/>
            <a:r>
              <a:rPr lang="en-US" dirty="0"/>
              <a:t>Missing values </a:t>
            </a:r>
          </a:p>
          <a:p>
            <a:pPr lvl="1"/>
            <a:r>
              <a:rPr lang="en-US" dirty="0"/>
              <a:t>Duplicate data </a:t>
            </a:r>
          </a:p>
          <a:p>
            <a:endParaRPr lang="en-IN" dirty="0"/>
          </a:p>
        </p:txBody>
      </p:sp>
    </p:spTree>
    <p:extLst>
      <p:ext uri="{BB962C8B-B14F-4D97-AF65-F5344CB8AC3E}">
        <p14:creationId xmlns:p14="http://schemas.microsoft.com/office/powerpoint/2010/main" val="1703621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33E898-8BD2-4FE4-B23D-48BD028C3A67}"/>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xmlns="" id="{05F7455B-25E7-4D97-90CC-744399B31B32}"/>
              </a:ext>
            </a:extLst>
          </p:cNvPr>
          <p:cNvSpPr>
            <a:spLocks noGrp="1"/>
          </p:cNvSpPr>
          <p:nvPr>
            <p:ph idx="1"/>
          </p:nvPr>
        </p:nvSpPr>
        <p:spPr>
          <a:xfrm>
            <a:off x="762000" y="1930400"/>
            <a:ext cx="10515600" cy="4351338"/>
          </a:xfrm>
        </p:spPr>
        <p:txBody>
          <a:bodyPr/>
          <a:lstStyle/>
          <a:p>
            <a:r>
              <a:rPr lang="en-US" dirty="0"/>
              <a:t>Data Quality Issues</a:t>
            </a:r>
          </a:p>
          <a:p>
            <a:pPr lvl="1"/>
            <a:r>
              <a:rPr lang="en-US" dirty="0"/>
              <a:t>Trouble with Data quality issues to  Businesses and Industries </a:t>
            </a:r>
          </a:p>
          <a:p>
            <a:pPr lvl="1"/>
            <a:r>
              <a:rPr lang="en-US" dirty="0"/>
              <a:t>General Issues to all industries and businesses</a:t>
            </a:r>
          </a:p>
          <a:p>
            <a:pPr lvl="2"/>
            <a:r>
              <a:rPr lang="en-US" dirty="0"/>
              <a:t>Timeliness</a:t>
            </a:r>
          </a:p>
          <a:p>
            <a:pPr lvl="2"/>
            <a:r>
              <a:rPr lang="en-US" dirty="0"/>
              <a:t>Relevance</a:t>
            </a:r>
          </a:p>
          <a:p>
            <a:pPr lvl="2"/>
            <a:r>
              <a:rPr lang="en-US" dirty="0"/>
              <a:t>Knowledge about data</a:t>
            </a:r>
          </a:p>
          <a:p>
            <a:r>
              <a:rPr lang="en-US" dirty="0"/>
              <a:t>Introduction to Data Processing</a:t>
            </a:r>
          </a:p>
          <a:p>
            <a:endParaRPr lang="en-IN" dirty="0"/>
          </a:p>
          <a:p>
            <a:pPr lvl="2"/>
            <a:endParaRPr lang="en-US" dirty="0"/>
          </a:p>
          <a:p>
            <a:pPr lvl="2"/>
            <a:endParaRPr lang="en-US" dirty="0"/>
          </a:p>
          <a:p>
            <a:pPr lvl="1"/>
            <a:endParaRPr lang="en-IN" dirty="0"/>
          </a:p>
        </p:txBody>
      </p:sp>
    </p:spTree>
    <p:extLst>
      <p:ext uri="{BB962C8B-B14F-4D97-AF65-F5344CB8AC3E}">
        <p14:creationId xmlns:p14="http://schemas.microsoft.com/office/powerpoint/2010/main" val="4164954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29126A-C076-46A5-9578-E9884BA76A7E}"/>
              </a:ext>
            </a:extLst>
          </p:cNvPr>
          <p:cNvSpPr>
            <a:spLocks noGrp="1"/>
          </p:cNvSpPr>
          <p:nvPr>
            <p:ph type="title"/>
          </p:nvPr>
        </p:nvSpPr>
        <p:spPr/>
        <p:txBody>
          <a:bodyPr/>
          <a:lstStyle/>
          <a:p>
            <a:r>
              <a:rPr lang="en-US" dirty="0"/>
              <a:t>Data Quality Issues</a:t>
            </a:r>
            <a:endParaRPr lang="en-IN" dirty="0"/>
          </a:p>
        </p:txBody>
      </p:sp>
      <p:sp>
        <p:nvSpPr>
          <p:cNvPr id="3" name="Content Placeholder 2">
            <a:extLst>
              <a:ext uri="{FF2B5EF4-FFF2-40B4-BE49-F238E27FC236}">
                <a16:creationId xmlns:a16="http://schemas.microsoft.com/office/drawing/2014/main" xmlns="" id="{C833611B-66D9-4394-9A6D-7F92A29D7108}"/>
              </a:ext>
            </a:extLst>
          </p:cNvPr>
          <p:cNvSpPr>
            <a:spLocks noGrp="1"/>
          </p:cNvSpPr>
          <p:nvPr>
            <p:ph idx="1"/>
          </p:nvPr>
        </p:nvSpPr>
        <p:spPr/>
        <p:txBody>
          <a:bodyPr>
            <a:normAutofit/>
          </a:bodyPr>
          <a:lstStyle/>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Have any business processes/activities been impacted by the data issue?</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If so, how many business processes/activities are impacted by the data issue?</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What business applications have failed as a result of the data issue?</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If so, how many business processes have failed?</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How many individuals are affected?</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How many systems are affected?</a:t>
            </a:r>
          </a:p>
          <a:p>
            <a:pPr>
              <a:lnSpc>
                <a:spcPct val="107000"/>
              </a:lnSpc>
              <a:spcAft>
                <a:spcPts val="800"/>
              </a:spcAft>
            </a:pPr>
            <a:r>
              <a:rPr lang="en-IN" sz="2400" dirty="0">
                <a:effectLst/>
                <a:latin typeface="Calibri" panose="020F0502020204030204" pitchFamily="34" charset="0"/>
                <a:ea typeface="Calibri" panose="020F0502020204030204" pitchFamily="34" charset="0"/>
                <a:cs typeface="Times New Roman" panose="02020603050405020304" pitchFamily="18" charset="0"/>
              </a:rPr>
              <a:t> What types of systems are affected?</a:t>
            </a:r>
          </a:p>
          <a:p>
            <a:endParaRPr lang="en-IN" dirty="0"/>
          </a:p>
        </p:txBody>
      </p:sp>
    </p:spTree>
    <p:extLst>
      <p:ext uri="{BB962C8B-B14F-4D97-AF65-F5344CB8AC3E}">
        <p14:creationId xmlns:p14="http://schemas.microsoft.com/office/powerpoint/2010/main" val="392891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0F98C9-5947-4EAA-AD5B-D9D561E45664}"/>
              </a:ext>
            </a:extLst>
          </p:cNvPr>
          <p:cNvSpPr>
            <a:spLocks noGrp="1"/>
          </p:cNvSpPr>
          <p:nvPr>
            <p:ph type="title"/>
          </p:nvPr>
        </p:nvSpPr>
        <p:spPr/>
        <p:txBody>
          <a:bodyPr/>
          <a:lstStyle/>
          <a:p>
            <a:r>
              <a:rPr lang="en-US" dirty="0"/>
              <a:t>Data Quality Issues</a:t>
            </a:r>
            <a:endParaRPr lang="en-IN" dirty="0"/>
          </a:p>
        </p:txBody>
      </p:sp>
      <p:sp>
        <p:nvSpPr>
          <p:cNvPr id="3" name="Content Placeholder 2">
            <a:extLst>
              <a:ext uri="{FF2B5EF4-FFF2-40B4-BE49-F238E27FC236}">
                <a16:creationId xmlns:a16="http://schemas.microsoft.com/office/drawing/2014/main" xmlns="" id="{03A841A5-6375-477D-AD7A-C7C80595F079}"/>
              </a:ext>
            </a:extLst>
          </p:cNvPr>
          <p:cNvSpPr>
            <a:spLocks noGrp="1"/>
          </p:cNvSpPr>
          <p:nvPr>
            <p:ph idx="1"/>
          </p:nvPr>
        </p:nvSpPr>
        <p:spPr/>
        <p:txBody>
          <a:bodyPr>
            <a:normAutofit/>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How many records are affected?</a:t>
            </a:r>
          </a:p>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How many times has this issue been reported? Within what time frame?</a:t>
            </a:r>
          </a:p>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How long has this been an issue?</a:t>
            </a:r>
          </a:p>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Then, based on the list of individuals and systems affected, the data quality analyst can review business impacts within the context of both known and newly discovered issues, asking questions such as these:</a:t>
            </a:r>
          </a:p>
          <a:p>
            <a:pPr>
              <a:lnSpc>
                <a:spcPct val="107000"/>
              </a:lnSpc>
              <a:spcAft>
                <a:spcPts val="800"/>
              </a:spcAft>
            </a:pPr>
            <a:endParaRPr lang="en-IN"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2447899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2036993-BF72-436F-A216-721C5D8FD424}"/>
              </a:ext>
            </a:extLst>
          </p:cNvPr>
          <p:cNvSpPr>
            <a:spLocks noGrp="1"/>
          </p:cNvSpPr>
          <p:nvPr>
            <p:ph type="title"/>
          </p:nvPr>
        </p:nvSpPr>
        <p:spPr/>
        <p:txBody>
          <a:bodyPr/>
          <a:lstStyle/>
          <a:p>
            <a:r>
              <a:rPr lang="en-US" dirty="0"/>
              <a:t>Data Quality issues</a:t>
            </a:r>
            <a:endParaRPr lang="en-IN" dirty="0"/>
          </a:p>
        </p:txBody>
      </p:sp>
      <p:sp>
        <p:nvSpPr>
          <p:cNvPr id="3" name="Content Placeholder 2">
            <a:extLst>
              <a:ext uri="{FF2B5EF4-FFF2-40B4-BE49-F238E27FC236}">
                <a16:creationId xmlns:a16="http://schemas.microsoft.com/office/drawing/2014/main" xmlns="" id="{CD101473-BCEF-47CB-9FA3-5B14680A3287}"/>
              </a:ext>
            </a:extLst>
          </p:cNvPr>
          <p:cNvSpPr>
            <a:spLocks noGrp="1"/>
          </p:cNvSpPr>
          <p:nvPr>
            <p:ph idx="1"/>
          </p:nvPr>
        </p:nvSpPr>
        <p:spPr/>
        <p:txBody>
          <a:bodyPr>
            <a:normAutofit/>
          </a:bodyPr>
          <a:lstStyle/>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What are the potential business impacts?</a:t>
            </a:r>
          </a:p>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Is this an issue that has already been anticipated based on the data requirements analysis process?</a:t>
            </a:r>
          </a:p>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Has this issue introduced delays or halts in production information processing that must be performed within existing constraints?</a:t>
            </a:r>
          </a:p>
          <a:p>
            <a:pPr>
              <a:lnSpc>
                <a:spcPct val="107000"/>
              </a:lnSpc>
              <a:spcAft>
                <a:spcPts val="800"/>
              </a:spcAft>
            </a:pPr>
            <a:r>
              <a:rPr lang="en-IN" sz="2800" dirty="0">
                <a:effectLst/>
                <a:latin typeface="Calibri" panose="020F0502020204030204" pitchFamily="34" charset="0"/>
                <a:ea typeface="Calibri" panose="020F0502020204030204" pitchFamily="34" charset="0"/>
                <a:cs typeface="Times New Roman" panose="02020603050405020304" pitchFamily="18" charset="0"/>
              </a:rPr>
              <a:t>• Has this issue introduced delays in the development or deployment of critical  business systems</a:t>
            </a:r>
            <a:endParaRPr lang="en-IN" dirty="0"/>
          </a:p>
        </p:txBody>
      </p:sp>
    </p:spTree>
    <p:extLst>
      <p:ext uri="{BB962C8B-B14F-4D97-AF65-F5344CB8AC3E}">
        <p14:creationId xmlns:p14="http://schemas.microsoft.com/office/powerpoint/2010/main" val="2767655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B150BF2-6539-4236-92E9-97F5461A9ED4}"/>
              </a:ext>
            </a:extLst>
          </p:cNvPr>
          <p:cNvSpPr>
            <a:spLocks noGrp="1"/>
          </p:cNvSpPr>
          <p:nvPr>
            <p:ph type="title"/>
          </p:nvPr>
        </p:nvSpPr>
        <p:spPr/>
        <p:txBody>
          <a:bodyPr/>
          <a:lstStyle/>
          <a:p>
            <a:r>
              <a:rPr lang="en-US" dirty="0"/>
              <a:t>Data Quality</a:t>
            </a:r>
            <a:endParaRPr lang="en-IN" dirty="0"/>
          </a:p>
        </p:txBody>
      </p:sp>
      <p:sp>
        <p:nvSpPr>
          <p:cNvPr id="3" name="Content Placeholder 2">
            <a:extLst>
              <a:ext uri="{FF2B5EF4-FFF2-40B4-BE49-F238E27FC236}">
                <a16:creationId xmlns:a16="http://schemas.microsoft.com/office/drawing/2014/main" xmlns="" id="{C7F62F4B-5332-4D17-BCC8-40C2CB699F58}"/>
              </a:ext>
            </a:extLst>
          </p:cNvPr>
          <p:cNvSpPr>
            <a:spLocks noGrp="1"/>
          </p:cNvSpPr>
          <p:nvPr>
            <p:ph idx="1"/>
          </p:nvPr>
        </p:nvSpPr>
        <p:spPr/>
        <p:txBody>
          <a:bodyPr/>
          <a:lstStyle/>
          <a:p>
            <a:r>
              <a:rPr lang="en-US" dirty="0"/>
              <a:t>“Data of high quality if it suitable for intended use”-- Viewpoint</a:t>
            </a:r>
          </a:p>
          <a:p>
            <a:r>
              <a:rPr lang="en-US" dirty="0"/>
              <a:t>Useful both Industries and business</a:t>
            </a:r>
          </a:p>
          <a:p>
            <a:r>
              <a:rPr lang="en-US" dirty="0"/>
              <a:t>Statistical Field-Data Collect relevant to hypothesis.</a:t>
            </a:r>
          </a:p>
          <a:p>
            <a:r>
              <a:rPr lang="en-US" dirty="0"/>
              <a:t>Many issues are there to specific application. Will discuss General Issues-</a:t>
            </a:r>
          </a:p>
          <a:p>
            <a:pPr lvl="1"/>
            <a:r>
              <a:rPr lang="en-US" dirty="0"/>
              <a:t>Timeliness</a:t>
            </a:r>
          </a:p>
          <a:p>
            <a:pPr lvl="1"/>
            <a:r>
              <a:rPr lang="en-US" dirty="0"/>
              <a:t>Relevance</a:t>
            </a:r>
          </a:p>
          <a:p>
            <a:pPr lvl="1"/>
            <a:r>
              <a:rPr lang="en-US" dirty="0"/>
              <a:t>Knowledge about data</a:t>
            </a:r>
            <a:endParaRPr lang="en-IN" dirty="0"/>
          </a:p>
        </p:txBody>
      </p:sp>
    </p:spTree>
    <p:extLst>
      <p:ext uri="{BB962C8B-B14F-4D97-AF65-F5344CB8AC3E}">
        <p14:creationId xmlns:p14="http://schemas.microsoft.com/office/powerpoint/2010/main" val="3768290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BC2AF2-A91C-470C-9C79-4238BFC6B245}"/>
              </a:ext>
            </a:extLst>
          </p:cNvPr>
          <p:cNvSpPr>
            <a:spLocks noGrp="1"/>
          </p:cNvSpPr>
          <p:nvPr>
            <p:ph type="title"/>
          </p:nvPr>
        </p:nvSpPr>
        <p:spPr/>
        <p:txBody>
          <a:bodyPr/>
          <a:lstStyle/>
          <a:p>
            <a:r>
              <a:rPr lang="en-US" dirty="0"/>
              <a:t>Timeliness</a:t>
            </a:r>
            <a:endParaRPr lang="en-IN" dirty="0"/>
          </a:p>
        </p:txBody>
      </p:sp>
      <p:sp>
        <p:nvSpPr>
          <p:cNvPr id="3" name="Content Placeholder 2">
            <a:extLst>
              <a:ext uri="{FF2B5EF4-FFF2-40B4-BE49-F238E27FC236}">
                <a16:creationId xmlns:a16="http://schemas.microsoft.com/office/drawing/2014/main" xmlns="" id="{CCB1E9D1-E965-473A-A387-D449D21E8657}"/>
              </a:ext>
            </a:extLst>
          </p:cNvPr>
          <p:cNvSpPr>
            <a:spLocks noGrp="1"/>
          </p:cNvSpPr>
          <p:nvPr>
            <p:ph idx="1"/>
          </p:nvPr>
        </p:nvSpPr>
        <p:spPr/>
        <p:txBody>
          <a:bodyPr/>
          <a:lstStyle/>
          <a:p>
            <a:r>
              <a:rPr lang="en-US" dirty="0"/>
              <a:t>Consider the data from some ongoing phenomenon or process </a:t>
            </a:r>
          </a:p>
          <a:p>
            <a:r>
              <a:rPr lang="en-US" dirty="0"/>
              <a:t>Snapshot of phenomenon</a:t>
            </a:r>
          </a:p>
          <a:p>
            <a:r>
              <a:rPr lang="en-US" dirty="0"/>
              <a:t>Example-Purchasing Behavior of Customer / web browsing</a:t>
            </a:r>
          </a:p>
          <a:p>
            <a:r>
              <a:rPr lang="en-US" dirty="0"/>
              <a:t>Snapshot</a:t>
            </a:r>
            <a:r>
              <a:rPr lang="en-US" dirty="0">
                <a:sym typeface="Wingdings" panose="05000000000000000000" pitchFamily="2" charset="2"/>
              </a:rPr>
              <a:t> reality for </a:t>
            </a:r>
            <a:r>
              <a:rPr lang="en-US" dirty="0"/>
              <a:t>Limited Time</a:t>
            </a:r>
          </a:p>
          <a:p>
            <a:r>
              <a:rPr lang="en-US" dirty="0"/>
              <a:t>Data—Out of Date</a:t>
            </a:r>
            <a:r>
              <a:rPr lang="en-US" dirty="0">
                <a:sym typeface="Wingdings" panose="05000000000000000000" pitchFamily="2" charset="2"/>
              </a:rPr>
              <a:t> Data Model /pattern is also out of date</a:t>
            </a:r>
            <a:endParaRPr lang="en-US" dirty="0"/>
          </a:p>
          <a:p>
            <a:endParaRPr lang="en-IN" dirty="0"/>
          </a:p>
        </p:txBody>
      </p:sp>
    </p:spTree>
    <p:extLst>
      <p:ext uri="{BB962C8B-B14F-4D97-AF65-F5344CB8AC3E}">
        <p14:creationId xmlns:p14="http://schemas.microsoft.com/office/powerpoint/2010/main" val="307110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C0B334-C640-4AD6-A88B-3E4050BE6158}"/>
              </a:ext>
            </a:extLst>
          </p:cNvPr>
          <p:cNvSpPr>
            <a:spLocks noGrp="1"/>
          </p:cNvSpPr>
          <p:nvPr>
            <p:ph type="title"/>
          </p:nvPr>
        </p:nvSpPr>
        <p:spPr/>
        <p:txBody>
          <a:bodyPr/>
          <a:lstStyle/>
          <a:p>
            <a:r>
              <a:rPr lang="en-US" dirty="0"/>
              <a:t>Relevance</a:t>
            </a:r>
            <a:br>
              <a:rPr lang="en-US" dirty="0"/>
            </a:br>
            <a:endParaRPr lang="en-IN" dirty="0"/>
          </a:p>
        </p:txBody>
      </p:sp>
      <p:sp>
        <p:nvSpPr>
          <p:cNvPr id="3" name="Content Placeholder 2">
            <a:extLst>
              <a:ext uri="{FF2B5EF4-FFF2-40B4-BE49-F238E27FC236}">
                <a16:creationId xmlns:a16="http://schemas.microsoft.com/office/drawing/2014/main" xmlns="" id="{F1F4D8E4-EB31-4A45-BF89-273217F9FAF9}"/>
              </a:ext>
            </a:extLst>
          </p:cNvPr>
          <p:cNvSpPr>
            <a:spLocks noGrp="1"/>
          </p:cNvSpPr>
          <p:nvPr>
            <p:ph idx="1"/>
          </p:nvPr>
        </p:nvSpPr>
        <p:spPr/>
        <p:txBody>
          <a:bodyPr>
            <a:normAutofit lnSpcReduction="10000"/>
          </a:bodyPr>
          <a:lstStyle/>
          <a:p>
            <a:r>
              <a:rPr lang="en-US" dirty="0"/>
              <a:t>The available data must contain the information necessary for the application.</a:t>
            </a:r>
          </a:p>
          <a:p>
            <a:r>
              <a:rPr lang="en-US" dirty="0"/>
              <a:t>Example:</a:t>
            </a:r>
          </a:p>
          <a:p>
            <a:pPr lvl="1"/>
            <a:r>
              <a:rPr lang="en-US" dirty="0"/>
              <a:t>Predict  Accident Rate of  Driver-</a:t>
            </a:r>
          </a:p>
          <a:p>
            <a:pPr lvl="2"/>
            <a:r>
              <a:rPr lang="en-US" dirty="0"/>
              <a:t>Building Model</a:t>
            </a:r>
          </a:p>
          <a:p>
            <a:pPr lvl="2"/>
            <a:r>
              <a:rPr lang="en-US" dirty="0"/>
              <a:t>Information-age ,gender(Omitted then limited accuracy)</a:t>
            </a:r>
          </a:p>
          <a:p>
            <a:r>
              <a:rPr lang="en-US" dirty="0"/>
              <a:t>Challenges- Sampling Bias</a:t>
            </a:r>
          </a:p>
          <a:p>
            <a:pPr lvl="1"/>
            <a:r>
              <a:rPr lang="en-US" dirty="0"/>
              <a:t>Sample does not contains different types of object in proportion to their actual occurrence in the population.</a:t>
            </a:r>
          </a:p>
          <a:p>
            <a:pPr lvl="1"/>
            <a:r>
              <a:rPr lang="en-US" dirty="0"/>
              <a:t>Example-</a:t>
            </a:r>
          </a:p>
          <a:p>
            <a:pPr lvl="1"/>
            <a:r>
              <a:rPr lang="en-US" dirty="0"/>
              <a:t>survey data-limited people involve- erroneous result-broader application</a:t>
            </a:r>
          </a:p>
        </p:txBody>
      </p:sp>
    </p:spTree>
    <p:extLst>
      <p:ext uri="{BB962C8B-B14F-4D97-AF65-F5344CB8AC3E}">
        <p14:creationId xmlns:p14="http://schemas.microsoft.com/office/powerpoint/2010/main" val="4812154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63E611-A3BF-4D5B-8A6A-7C3E7EE0E44A}"/>
              </a:ext>
            </a:extLst>
          </p:cNvPr>
          <p:cNvSpPr>
            <a:spLocks noGrp="1"/>
          </p:cNvSpPr>
          <p:nvPr>
            <p:ph type="title"/>
          </p:nvPr>
        </p:nvSpPr>
        <p:spPr/>
        <p:txBody>
          <a:bodyPr/>
          <a:lstStyle/>
          <a:p>
            <a:r>
              <a:rPr lang="en-US" dirty="0"/>
              <a:t>Ordered Data</a:t>
            </a:r>
            <a:endParaRPr lang="en-IN" dirty="0"/>
          </a:p>
        </p:txBody>
      </p:sp>
      <p:sp>
        <p:nvSpPr>
          <p:cNvPr id="3" name="Content Placeholder 2">
            <a:extLst>
              <a:ext uri="{FF2B5EF4-FFF2-40B4-BE49-F238E27FC236}">
                <a16:creationId xmlns:a16="http://schemas.microsoft.com/office/drawing/2014/main" xmlns="" id="{49C9F88E-7E42-4D54-AD68-F4B076E2A0BE}"/>
              </a:ext>
            </a:extLst>
          </p:cNvPr>
          <p:cNvSpPr>
            <a:spLocks noGrp="1"/>
          </p:cNvSpPr>
          <p:nvPr>
            <p:ph idx="1"/>
          </p:nvPr>
        </p:nvSpPr>
        <p:spPr>
          <a:xfrm>
            <a:off x="838200" y="1800225"/>
            <a:ext cx="10515600" cy="4376738"/>
          </a:xfrm>
        </p:spPr>
        <p:txBody>
          <a:bodyPr>
            <a:normAutofit/>
          </a:bodyPr>
          <a:lstStyle/>
          <a:p>
            <a:pPr algn="l"/>
            <a:r>
              <a:rPr lang="en-US" b="0" i="0" dirty="0">
                <a:solidFill>
                  <a:srgbClr val="292929"/>
                </a:solidFill>
                <a:effectLst/>
                <a:latin typeface="charter"/>
              </a:rPr>
              <a:t>For some types of data, the attributes have relationships that involve order in time or space. This data can be segregated into </a:t>
            </a:r>
            <a:r>
              <a:rPr lang="en-US" b="0" i="1" dirty="0">
                <a:solidFill>
                  <a:srgbClr val="292929"/>
                </a:solidFill>
                <a:effectLst/>
                <a:latin typeface="charter"/>
              </a:rPr>
              <a:t>four </a:t>
            </a:r>
            <a:r>
              <a:rPr lang="en-US" b="0" i="0" dirty="0">
                <a:solidFill>
                  <a:srgbClr val="292929"/>
                </a:solidFill>
                <a:effectLst/>
                <a:latin typeface="charter"/>
              </a:rPr>
              <a:t>types:</a:t>
            </a:r>
          </a:p>
          <a:p>
            <a:pPr algn="l">
              <a:buFont typeface="+mj-lt"/>
              <a:buAutoNum type="arabicPeriod"/>
            </a:pPr>
            <a:r>
              <a:rPr lang="en-US" b="1" i="0" dirty="0">
                <a:solidFill>
                  <a:srgbClr val="292929"/>
                </a:solidFill>
                <a:effectLst/>
                <a:latin typeface="charter"/>
              </a:rPr>
              <a:t>Sequential Data</a:t>
            </a:r>
            <a:endParaRPr lang="en-US" b="0"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Sequence Data</a:t>
            </a:r>
          </a:p>
          <a:p>
            <a:pPr algn="l">
              <a:buFont typeface="+mj-lt"/>
              <a:buAutoNum type="arabicPeriod"/>
            </a:pPr>
            <a:r>
              <a:rPr lang="en-US" b="1" i="0" dirty="0">
                <a:solidFill>
                  <a:srgbClr val="292929"/>
                </a:solidFill>
                <a:effectLst/>
                <a:latin typeface="charter"/>
              </a:rPr>
              <a:t>Time Series Data</a:t>
            </a:r>
            <a:endParaRPr lang="en-US" b="0" i="0" dirty="0">
              <a:solidFill>
                <a:srgbClr val="292929"/>
              </a:solidFill>
              <a:effectLst/>
              <a:latin typeface="charter"/>
            </a:endParaRPr>
          </a:p>
          <a:p>
            <a:pPr algn="l">
              <a:buFont typeface="+mj-lt"/>
              <a:buAutoNum type="arabicPeriod"/>
            </a:pPr>
            <a:r>
              <a:rPr lang="en-US" b="1" i="0" dirty="0">
                <a:solidFill>
                  <a:srgbClr val="292929"/>
                </a:solidFill>
                <a:effectLst/>
                <a:latin typeface="charter"/>
              </a:rPr>
              <a:t>Spatial Data</a:t>
            </a:r>
            <a:r>
              <a:rPr lang="en-US" b="0" i="0" dirty="0">
                <a:solidFill>
                  <a:srgbClr val="292929"/>
                </a:solidFill>
                <a:effectLst/>
                <a:latin typeface="charter"/>
              </a:rPr>
              <a:t> </a:t>
            </a:r>
            <a:endParaRPr lang="en-IN" dirty="0"/>
          </a:p>
        </p:txBody>
      </p:sp>
    </p:spTree>
    <p:extLst>
      <p:ext uri="{BB962C8B-B14F-4D97-AF65-F5344CB8AC3E}">
        <p14:creationId xmlns:p14="http://schemas.microsoft.com/office/powerpoint/2010/main" val="24475577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B6B654-CCB5-4299-9700-CBD08C6FE0F1}"/>
              </a:ext>
            </a:extLst>
          </p:cNvPr>
          <p:cNvSpPr>
            <a:spLocks noGrp="1"/>
          </p:cNvSpPr>
          <p:nvPr>
            <p:ph type="title"/>
          </p:nvPr>
        </p:nvSpPr>
        <p:spPr/>
        <p:txBody>
          <a:bodyPr/>
          <a:lstStyle/>
          <a:p>
            <a:r>
              <a:rPr lang="en-US" dirty="0"/>
              <a:t>Knowledge about data</a:t>
            </a:r>
            <a:r>
              <a:rPr lang="en-IN" dirty="0"/>
              <a:t/>
            </a:r>
            <a:br>
              <a:rPr lang="en-IN" dirty="0"/>
            </a:br>
            <a:endParaRPr lang="en-IN" dirty="0"/>
          </a:p>
        </p:txBody>
      </p:sp>
      <p:sp>
        <p:nvSpPr>
          <p:cNvPr id="3" name="Content Placeholder 2">
            <a:extLst>
              <a:ext uri="{FF2B5EF4-FFF2-40B4-BE49-F238E27FC236}">
                <a16:creationId xmlns:a16="http://schemas.microsoft.com/office/drawing/2014/main" xmlns="" id="{8AB34C48-8E97-40EB-9E42-36D914B488F6}"/>
              </a:ext>
            </a:extLst>
          </p:cNvPr>
          <p:cNvSpPr>
            <a:spLocks noGrp="1"/>
          </p:cNvSpPr>
          <p:nvPr>
            <p:ph idx="1"/>
          </p:nvPr>
        </p:nvSpPr>
        <p:spPr/>
        <p:txBody>
          <a:bodyPr>
            <a:normAutofit lnSpcReduction="10000"/>
          </a:bodyPr>
          <a:lstStyle/>
          <a:p>
            <a:r>
              <a:rPr lang="en-US" dirty="0"/>
              <a:t>Data set accompanied by Documentation</a:t>
            </a:r>
          </a:p>
          <a:p>
            <a:r>
              <a:rPr lang="en-US" dirty="0"/>
              <a:t>Quality aid or hinder analysis</a:t>
            </a:r>
          </a:p>
          <a:p>
            <a:r>
              <a:rPr lang="en-US" dirty="0"/>
              <a:t>Ex: documentation-redundant data information then </a:t>
            </a:r>
            <a:r>
              <a:rPr lang="en-US" dirty="0" err="1"/>
              <a:t>strogly</a:t>
            </a:r>
            <a:r>
              <a:rPr lang="en-US" dirty="0"/>
              <a:t> related</a:t>
            </a:r>
          </a:p>
          <a:p>
            <a:r>
              <a:rPr lang="en-US" dirty="0"/>
              <a:t>     : Sale tax and purchase price</a:t>
            </a:r>
          </a:p>
          <a:p>
            <a:r>
              <a:rPr lang="en-US" dirty="0"/>
              <a:t>Missing Value—9999 Analysis faulty</a:t>
            </a:r>
          </a:p>
          <a:p>
            <a:r>
              <a:rPr lang="en-US" dirty="0"/>
              <a:t>Important characteristics of data quality</a:t>
            </a:r>
          </a:p>
          <a:p>
            <a:pPr lvl="1"/>
            <a:r>
              <a:rPr lang="en-US" dirty="0"/>
              <a:t>Precision of data</a:t>
            </a:r>
          </a:p>
          <a:p>
            <a:pPr lvl="1"/>
            <a:r>
              <a:rPr lang="en-US" dirty="0"/>
              <a:t>Data attributes</a:t>
            </a:r>
          </a:p>
          <a:p>
            <a:pPr lvl="1"/>
            <a:r>
              <a:rPr lang="en-US" dirty="0"/>
              <a:t>Scale of measurement</a:t>
            </a:r>
          </a:p>
          <a:p>
            <a:pPr lvl="1"/>
            <a:r>
              <a:rPr lang="en-US" dirty="0"/>
              <a:t>Origin of  data</a:t>
            </a:r>
            <a:endParaRPr lang="en-IN" dirty="0"/>
          </a:p>
        </p:txBody>
      </p:sp>
    </p:spTree>
    <p:extLst>
      <p:ext uri="{BB962C8B-B14F-4D97-AF65-F5344CB8AC3E}">
        <p14:creationId xmlns:p14="http://schemas.microsoft.com/office/powerpoint/2010/main" val="3416099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A84257-3B9D-4783-B2D9-EDD1364AE410}"/>
              </a:ext>
            </a:extLst>
          </p:cNvPr>
          <p:cNvSpPr>
            <a:spLocks noGrp="1"/>
          </p:cNvSpPr>
          <p:nvPr>
            <p:ph type="title"/>
          </p:nvPr>
        </p:nvSpPr>
        <p:spPr/>
        <p:txBody>
          <a:bodyPr/>
          <a:lstStyle/>
          <a:p>
            <a:r>
              <a:rPr lang="en-US" dirty="0"/>
              <a:t>Data Transformation to make suitable for Mining</a:t>
            </a:r>
            <a:endParaRPr lang="en-IN" dirty="0"/>
          </a:p>
        </p:txBody>
      </p:sp>
      <p:sp>
        <p:nvSpPr>
          <p:cNvPr id="3" name="Content Placeholder 2">
            <a:extLst>
              <a:ext uri="{FF2B5EF4-FFF2-40B4-BE49-F238E27FC236}">
                <a16:creationId xmlns:a16="http://schemas.microsoft.com/office/drawing/2014/main" xmlns="" id="{2A73BB61-781F-47A1-B59B-A4C595776BFB}"/>
              </a:ext>
            </a:extLst>
          </p:cNvPr>
          <p:cNvSpPr>
            <a:spLocks noGrp="1"/>
          </p:cNvSpPr>
          <p:nvPr>
            <p:ph idx="1"/>
          </p:nvPr>
        </p:nvSpPr>
        <p:spPr/>
        <p:txBody>
          <a:bodyPr/>
          <a:lstStyle/>
          <a:p>
            <a:r>
              <a:rPr lang="en-US" dirty="0"/>
              <a:t>Data Processing</a:t>
            </a:r>
          </a:p>
          <a:p>
            <a:pPr lvl="1"/>
            <a:r>
              <a:rPr lang="en-US" dirty="0"/>
              <a:t>Aggregation </a:t>
            </a:r>
          </a:p>
          <a:p>
            <a:pPr lvl="1"/>
            <a:r>
              <a:rPr lang="en-US" dirty="0"/>
              <a:t>Sampling </a:t>
            </a:r>
          </a:p>
          <a:p>
            <a:pPr lvl="1"/>
            <a:r>
              <a:rPr lang="en-US" dirty="0"/>
              <a:t>Dimensionality Reduction</a:t>
            </a:r>
            <a:endParaRPr lang="en-IN" dirty="0"/>
          </a:p>
          <a:p>
            <a:r>
              <a:rPr lang="en-IN" dirty="0"/>
              <a:t>EDA Vs Classical Data Analysis </a:t>
            </a:r>
            <a:endParaRPr lang="en-US" dirty="0"/>
          </a:p>
        </p:txBody>
      </p:sp>
    </p:spTree>
    <p:extLst>
      <p:ext uri="{BB962C8B-B14F-4D97-AF65-F5344CB8AC3E}">
        <p14:creationId xmlns:p14="http://schemas.microsoft.com/office/powerpoint/2010/main" val="25758858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EC5ECC-DBE7-4F4A-9DFE-5AC4E053316A}"/>
              </a:ext>
            </a:extLst>
          </p:cNvPr>
          <p:cNvSpPr>
            <a:spLocks noGrp="1"/>
          </p:cNvSpPr>
          <p:nvPr>
            <p:ph type="title"/>
          </p:nvPr>
        </p:nvSpPr>
        <p:spPr/>
        <p:txBody>
          <a:bodyPr/>
          <a:lstStyle/>
          <a:p>
            <a:r>
              <a:rPr lang="en-US" dirty="0"/>
              <a:t>Summarized</a:t>
            </a:r>
            <a:endParaRPr lang="en-IN" dirty="0"/>
          </a:p>
        </p:txBody>
      </p:sp>
      <p:sp>
        <p:nvSpPr>
          <p:cNvPr id="3" name="Content Placeholder 2">
            <a:extLst>
              <a:ext uri="{FF2B5EF4-FFF2-40B4-BE49-F238E27FC236}">
                <a16:creationId xmlns:a16="http://schemas.microsoft.com/office/drawing/2014/main" xmlns="" id="{CB0DECFA-F527-494D-AB83-D9E6637A75B8}"/>
              </a:ext>
            </a:extLst>
          </p:cNvPr>
          <p:cNvSpPr>
            <a:spLocks noGrp="1"/>
          </p:cNvSpPr>
          <p:nvPr>
            <p:ph idx="1"/>
          </p:nvPr>
        </p:nvSpPr>
        <p:spPr>
          <a:xfrm>
            <a:off x="838200" y="1825625"/>
            <a:ext cx="10934700" cy="4351338"/>
          </a:xfrm>
        </p:spPr>
        <p:txBody>
          <a:bodyPr/>
          <a:lstStyle/>
          <a:p>
            <a:r>
              <a:rPr lang="en-US" dirty="0"/>
              <a:t>Data Quality Issue broader perspectives</a:t>
            </a:r>
          </a:p>
          <a:p>
            <a:r>
              <a:rPr lang="en-US" dirty="0"/>
              <a:t>Data Quality General Issue-Timeliness</a:t>
            </a:r>
            <a:r>
              <a:rPr lang="en-IN" dirty="0"/>
              <a:t>,Relevance and Knowledge  Data</a:t>
            </a:r>
          </a:p>
          <a:p>
            <a:r>
              <a:rPr lang="en-IN" dirty="0"/>
              <a:t>Introduction to Transformation of data</a:t>
            </a:r>
            <a:endParaRPr lang="en-US" dirty="0"/>
          </a:p>
        </p:txBody>
      </p:sp>
    </p:spTree>
    <p:extLst>
      <p:ext uri="{BB962C8B-B14F-4D97-AF65-F5344CB8AC3E}">
        <p14:creationId xmlns:p14="http://schemas.microsoft.com/office/powerpoint/2010/main" val="28481419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0BAD72-4A2C-4F8C-AA6D-13BCFCB560A9}"/>
              </a:ext>
            </a:extLst>
          </p:cNvPr>
          <p:cNvSpPr>
            <a:spLocks noGrp="1"/>
          </p:cNvSpPr>
          <p:nvPr>
            <p:ph type="ctrTitle"/>
          </p:nvPr>
        </p:nvSpPr>
        <p:spPr/>
        <p:txBody>
          <a:bodyPr>
            <a:normAutofit fontScale="90000"/>
          </a:bodyPr>
          <a:lstStyle/>
          <a:p>
            <a:r>
              <a:rPr lang="en-US" dirty="0"/>
              <a:t>Lecture 6</a:t>
            </a:r>
            <a:br>
              <a:rPr lang="en-US" dirty="0"/>
            </a:br>
            <a:r>
              <a:rPr lang="en-US" dirty="0"/>
              <a:t>EDA Vs Classical Data Analysis</a:t>
            </a:r>
            <a:endParaRPr lang="en-IN" dirty="0"/>
          </a:p>
        </p:txBody>
      </p:sp>
      <p:sp>
        <p:nvSpPr>
          <p:cNvPr id="3" name="Subtitle 2">
            <a:extLst>
              <a:ext uri="{FF2B5EF4-FFF2-40B4-BE49-F238E27FC236}">
                <a16:creationId xmlns:a16="http://schemas.microsoft.com/office/drawing/2014/main" xmlns="" id="{BBAB5E22-0D84-4EEE-89EE-C76E9ACE7AF3}"/>
              </a:ext>
            </a:extLst>
          </p:cNvPr>
          <p:cNvSpPr>
            <a:spLocks noGrp="1"/>
          </p:cNvSpPr>
          <p:nvPr>
            <p:ph type="subTitle" idx="1"/>
          </p:nvPr>
        </p:nvSpPr>
        <p:spPr/>
        <p:txBody>
          <a:bodyPr/>
          <a:lstStyle/>
          <a:p>
            <a:r>
              <a:rPr lang="en-US" dirty="0"/>
              <a:t>Vaibhav Chunekar</a:t>
            </a:r>
          </a:p>
          <a:p>
            <a:r>
              <a:rPr lang="en-US" dirty="0"/>
              <a:t>20/1/2022</a:t>
            </a:r>
            <a:endParaRPr lang="en-IN" dirty="0"/>
          </a:p>
        </p:txBody>
      </p:sp>
    </p:spTree>
    <p:extLst>
      <p:ext uri="{BB962C8B-B14F-4D97-AF65-F5344CB8AC3E}">
        <p14:creationId xmlns:p14="http://schemas.microsoft.com/office/powerpoint/2010/main" val="4019131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4867740-B600-4D44-A575-300721CF40FF}"/>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xmlns="" id="{37419A83-71FA-4CDD-9DFC-B0A9D7E1C33F}"/>
              </a:ext>
            </a:extLst>
          </p:cNvPr>
          <p:cNvSpPr>
            <a:spLocks noGrp="1"/>
          </p:cNvSpPr>
          <p:nvPr>
            <p:ph idx="1"/>
          </p:nvPr>
        </p:nvSpPr>
        <p:spPr/>
        <p:txBody>
          <a:bodyPr/>
          <a:lstStyle/>
          <a:p>
            <a:r>
              <a:rPr lang="en-US" dirty="0"/>
              <a:t>Recap Data Quality Issues</a:t>
            </a:r>
          </a:p>
          <a:p>
            <a:r>
              <a:rPr lang="en-US" dirty="0"/>
              <a:t>Data Transformation Techniques</a:t>
            </a:r>
          </a:p>
          <a:p>
            <a:r>
              <a:rPr lang="en-US" dirty="0"/>
              <a:t>EDA Vs Classical Data Analysis</a:t>
            </a:r>
            <a:endParaRPr lang="en-IN" dirty="0"/>
          </a:p>
        </p:txBody>
      </p:sp>
    </p:spTree>
    <p:extLst>
      <p:ext uri="{BB962C8B-B14F-4D97-AF65-F5344CB8AC3E}">
        <p14:creationId xmlns:p14="http://schemas.microsoft.com/office/powerpoint/2010/main" val="2247583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3651E5-1666-433C-9209-CA8F8AFA31C5}"/>
              </a:ext>
            </a:extLst>
          </p:cNvPr>
          <p:cNvSpPr>
            <a:spLocks noGrp="1"/>
          </p:cNvSpPr>
          <p:nvPr>
            <p:ph type="title"/>
          </p:nvPr>
        </p:nvSpPr>
        <p:spPr/>
        <p:txBody>
          <a:bodyPr/>
          <a:lstStyle/>
          <a:p>
            <a:r>
              <a:rPr lang="en-IN" b="1" i="0" dirty="0">
                <a:solidFill>
                  <a:srgbClr val="273239"/>
                </a:solidFill>
                <a:effectLst/>
                <a:latin typeface="sofia-pro"/>
              </a:rPr>
              <a:t>Data Transformation in Data Mining</a:t>
            </a:r>
            <a:br>
              <a:rPr lang="en-IN" b="1" i="0" dirty="0">
                <a:solidFill>
                  <a:srgbClr val="273239"/>
                </a:solidFill>
                <a:effectLst/>
                <a:latin typeface="sofia-pro"/>
              </a:rPr>
            </a:br>
            <a:endParaRPr lang="en-IN" dirty="0"/>
          </a:p>
        </p:txBody>
      </p:sp>
      <p:sp>
        <p:nvSpPr>
          <p:cNvPr id="3" name="Content Placeholder 2">
            <a:extLst>
              <a:ext uri="{FF2B5EF4-FFF2-40B4-BE49-F238E27FC236}">
                <a16:creationId xmlns:a16="http://schemas.microsoft.com/office/drawing/2014/main" xmlns="" id="{1E3C3C81-6B4E-4C46-907E-B4EA4A72D4C4}"/>
              </a:ext>
            </a:extLst>
          </p:cNvPr>
          <p:cNvSpPr>
            <a:spLocks noGrp="1"/>
          </p:cNvSpPr>
          <p:nvPr>
            <p:ph idx="1"/>
          </p:nvPr>
        </p:nvSpPr>
        <p:spPr/>
        <p:txBody>
          <a:bodyPr/>
          <a:lstStyle/>
          <a:p>
            <a:r>
              <a:rPr lang="en-US" b="0" i="0" dirty="0">
                <a:solidFill>
                  <a:srgbClr val="273239"/>
                </a:solidFill>
                <a:effectLst/>
                <a:latin typeface="urw-din"/>
              </a:rPr>
              <a:t>The data are transformed in ways that are ideal for mining the data. The data transformation involves steps that are:</a:t>
            </a:r>
          </a:p>
          <a:p>
            <a:pPr lvl="1"/>
            <a:r>
              <a:rPr lang="en-US" b="1" i="0" dirty="0">
                <a:solidFill>
                  <a:srgbClr val="273239"/>
                </a:solidFill>
                <a:effectLst/>
                <a:latin typeface="urw-din"/>
              </a:rPr>
              <a:t>Smoothing</a:t>
            </a:r>
          </a:p>
          <a:p>
            <a:pPr lvl="1"/>
            <a:r>
              <a:rPr lang="en-US" b="1" i="0" dirty="0">
                <a:solidFill>
                  <a:srgbClr val="273239"/>
                </a:solidFill>
                <a:effectLst/>
                <a:latin typeface="urw-din"/>
              </a:rPr>
              <a:t>Aggregation</a:t>
            </a:r>
          </a:p>
          <a:p>
            <a:pPr lvl="1"/>
            <a:r>
              <a:rPr lang="en-IN" b="1" i="0" dirty="0">
                <a:solidFill>
                  <a:srgbClr val="273239"/>
                </a:solidFill>
                <a:effectLst/>
                <a:latin typeface="urw-din"/>
              </a:rPr>
              <a:t>Discretization</a:t>
            </a:r>
          </a:p>
          <a:p>
            <a:pPr lvl="1"/>
            <a:r>
              <a:rPr lang="en-US" b="1" i="0" dirty="0">
                <a:solidFill>
                  <a:srgbClr val="273239"/>
                </a:solidFill>
                <a:effectLst/>
                <a:latin typeface="urw-din"/>
              </a:rPr>
              <a:t>Attribute Construction</a:t>
            </a:r>
            <a:endParaRPr lang="en-IN" b="1" dirty="0">
              <a:solidFill>
                <a:srgbClr val="273239"/>
              </a:solidFill>
              <a:latin typeface="urw-din"/>
            </a:endParaRPr>
          </a:p>
          <a:p>
            <a:pPr lvl="1"/>
            <a:r>
              <a:rPr lang="en-IN" b="1" i="0" dirty="0">
                <a:solidFill>
                  <a:srgbClr val="273239"/>
                </a:solidFill>
                <a:effectLst/>
                <a:latin typeface="urw-din"/>
              </a:rPr>
              <a:t>Generalization</a:t>
            </a:r>
          </a:p>
          <a:p>
            <a:pPr lvl="1"/>
            <a:r>
              <a:rPr lang="en-IN" b="1" dirty="0">
                <a:solidFill>
                  <a:srgbClr val="273239"/>
                </a:solidFill>
                <a:latin typeface="urw-din"/>
              </a:rPr>
              <a:t>Normalization</a:t>
            </a:r>
            <a:endParaRPr lang="en-US" b="1" i="0" dirty="0">
              <a:solidFill>
                <a:srgbClr val="273239"/>
              </a:solidFill>
              <a:effectLst/>
              <a:latin typeface="urw-din"/>
            </a:endParaRPr>
          </a:p>
          <a:p>
            <a:pPr lvl="1"/>
            <a:endParaRPr lang="en-US" b="0" i="0" dirty="0">
              <a:solidFill>
                <a:srgbClr val="273239"/>
              </a:solidFill>
              <a:effectLst/>
              <a:latin typeface="urw-din"/>
            </a:endParaRPr>
          </a:p>
          <a:p>
            <a:pPr lvl="1"/>
            <a:endParaRPr lang="en-IN" dirty="0"/>
          </a:p>
        </p:txBody>
      </p:sp>
    </p:spTree>
    <p:extLst>
      <p:ext uri="{BB962C8B-B14F-4D97-AF65-F5344CB8AC3E}">
        <p14:creationId xmlns:p14="http://schemas.microsoft.com/office/powerpoint/2010/main" val="27573379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F28631D-DA30-4832-8CB1-07F1FD3AD93E}"/>
              </a:ext>
            </a:extLst>
          </p:cNvPr>
          <p:cNvSpPr>
            <a:spLocks noGrp="1"/>
          </p:cNvSpPr>
          <p:nvPr>
            <p:ph type="title"/>
          </p:nvPr>
        </p:nvSpPr>
        <p:spPr/>
        <p:txBody>
          <a:bodyPr/>
          <a:lstStyle/>
          <a:p>
            <a:r>
              <a:rPr lang="en-US" b="1" i="0" dirty="0">
                <a:solidFill>
                  <a:srgbClr val="273239"/>
                </a:solidFill>
                <a:effectLst/>
                <a:latin typeface="urw-din"/>
              </a:rPr>
              <a:t> Smoothing </a:t>
            </a:r>
            <a:endParaRPr lang="en-IN" dirty="0"/>
          </a:p>
        </p:txBody>
      </p:sp>
      <p:sp>
        <p:nvSpPr>
          <p:cNvPr id="3" name="Content Placeholder 2">
            <a:extLst>
              <a:ext uri="{FF2B5EF4-FFF2-40B4-BE49-F238E27FC236}">
                <a16:creationId xmlns:a16="http://schemas.microsoft.com/office/drawing/2014/main" xmlns="" id="{4FFA212F-056C-489D-9DCB-78D2029092EB}"/>
              </a:ext>
            </a:extLst>
          </p:cNvPr>
          <p:cNvSpPr>
            <a:spLocks noGrp="1"/>
          </p:cNvSpPr>
          <p:nvPr>
            <p:ph idx="1"/>
          </p:nvPr>
        </p:nvSpPr>
        <p:spPr/>
        <p:txBody>
          <a:bodyPr>
            <a:normAutofit/>
          </a:bodyPr>
          <a:lstStyle/>
          <a:p>
            <a:pPr algn="l" fontAlgn="base"/>
            <a:r>
              <a:rPr lang="en-US" b="0" i="0" dirty="0">
                <a:solidFill>
                  <a:srgbClr val="273239"/>
                </a:solidFill>
                <a:effectLst/>
                <a:latin typeface="urw-din"/>
              </a:rPr>
              <a:t>It is a process that is used to remove noise from the dataset using some algorithms It allows for highlighting important features present in the dataset. It helps in predicting the patterns. When collecting data, it can be manipulated to eliminate or reduce any variance or any other noise form.</a:t>
            </a:r>
          </a:p>
          <a:p>
            <a:pPr algn="l" fontAlgn="base"/>
            <a:r>
              <a:rPr lang="en-US" b="0" i="0" dirty="0">
                <a:solidFill>
                  <a:srgbClr val="273239"/>
                </a:solidFill>
                <a:effectLst/>
                <a:latin typeface="urw-din"/>
              </a:rPr>
              <a:t>The concept behind data smoothing is that it will be able to identify simple changes to help predict different trends and patterns. This serves as a help to analysts or traders who need to look at a lot of data which can often be difficult to digest for finding patterns that they wouldn’t see otherwise.</a:t>
            </a:r>
          </a:p>
          <a:p>
            <a:endParaRPr lang="en-IN" dirty="0"/>
          </a:p>
        </p:txBody>
      </p:sp>
    </p:spTree>
    <p:extLst>
      <p:ext uri="{BB962C8B-B14F-4D97-AF65-F5344CB8AC3E}">
        <p14:creationId xmlns:p14="http://schemas.microsoft.com/office/powerpoint/2010/main" val="1400565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B0C293-7D18-4E1A-92F1-874B33906B03}"/>
              </a:ext>
            </a:extLst>
          </p:cNvPr>
          <p:cNvSpPr>
            <a:spLocks noGrp="1"/>
          </p:cNvSpPr>
          <p:nvPr>
            <p:ph type="title"/>
          </p:nvPr>
        </p:nvSpPr>
        <p:spPr/>
        <p:txBody>
          <a:bodyPr/>
          <a:lstStyle/>
          <a:p>
            <a:r>
              <a:rPr lang="en-US" b="1" i="0" dirty="0">
                <a:solidFill>
                  <a:srgbClr val="273239"/>
                </a:solidFill>
                <a:effectLst/>
                <a:latin typeface="urw-din"/>
              </a:rPr>
              <a:t>Aggregation</a:t>
            </a:r>
            <a:endParaRPr lang="en-IN" dirty="0"/>
          </a:p>
        </p:txBody>
      </p:sp>
      <p:sp>
        <p:nvSpPr>
          <p:cNvPr id="3" name="Content Placeholder 2">
            <a:extLst>
              <a:ext uri="{FF2B5EF4-FFF2-40B4-BE49-F238E27FC236}">
                <a16:creationId xmlns:a16="http://schemas.microsoft.com/office/drawing/2014/main" xmlns="" id="{9BE6132C-CE89-496D-AAAA-CA4E7C2A6A0E}"/>
              </a:ext>
            </a:extLst>
          </p:cNvPr>
          <p:cNvSpPr>
            <a:spLocks noGrp="1"/>
          </p:cNvSpPr>
          <p:nvPr>
            <p:ph idx="1"/>
          </p:nvPr>
        </p:nvSpPr>
        <p:spPr>
          <a:xfrm>
            <a:off x="838200" y="1419224"/>
            <a:ext cx="10515600" cy="5210175"/>
          </a:xfrm>
        </p:spPr>
        <p:txBody>
          <a:bodyPr>
            <a:normAutofit/>
          </a:bodyPr>
          <a:lstStyle/>
          <a:p>
            <a:pPr algn="l" fontAlgn="base"/>
            <a:r>
              <a:rPr lang="en-US" b="0" i="0" dirty="0">
                <a:solidFill>
                  <a:srgbClr val="273239"/>
                </a:solidFill>
                <a:effectLst/>
                <a:latin typeface="urw-din"/>
              </a:rPr>
              <a:t>Data collection or aggregation is the method of storing and presenting data in a summary format. The data may be obtained from multiple data sources to integrate these data sources into a data analysis description. This is a crucial step since the accuracy of data analysis insights is highly dependent on the quantity and quality of the data used. Gathering accurate data of high quality and a large enough quantity is necessary to produce relevant results.</a:t>
            </a:r>
          </a:p>
          <a:p>
            <a:pPr algn="l" fontAlgn="base"/>
            <a:r>
              <a:rPr lang="en-US" b="0" i="0" dirty="0">
                <a:solidFill>
                  <a:srgbClr val="273239"/>
                </a:solidFill>
                <a:effectLst/>
                <a:latin typeface="urw-din"/>
              </a:rPr>
              <a:t>The collection of data is useful for everything from decisions concerning financing or business strategy of the product, pricing, operations, and marketing strategies.</a:t>
            </a:r>
          </a:p>
          <a:p>
            <a:pPr algn="l" fontAlgn="base"/>
            <a:r>
              <a:rPr lang="en-US" b="0" i="0" dirty="0">
                <a:solidFill>
                  <a:srgbClr val="273239"/>
                </a:solidFill>
                <a:effectLst/>
                <a:latin typeface="urw-din"/>
              </a:rPr>
              <a:t>For </a:t>
            </a:r>
            <a:r>
              <a:rPr lang="en-US" b="1" i="0" dirty="0">
                <a:solidFill>
                  <a:srgbClr val="273239"/>
                </a:solidFill>
                <a:effectLst/>
                <a:latin typeface="urw-din"/>
              </a:rPr>
              <a:t>example</a:t>
            </a:r>
            <a:r>
              <a:rPr lang="en-US" b="0" i="0" dirty="0">
                <a:solidFill>
                  <a:srgbClr val="273239"/>
                </a:solidFill>
                <a:effectLst/>
                <a:latin typeface="urw-din"/>
              </a:rPr>
              <a:t>, Sales, data may be aggregated to compute monthly&amp; annual total amounts.</a:t>
            </a:r>
          </a:p>
          <a:p>
            <a:endParaRPr lang="en-IN" dirty="0"/>
          </a:p>
        </p:txBody>
      </p:sp>
    </p:spTree>
    <p:extLst>
      <p:ext uri="{BB962C8B-B14F-4D97-AF65-F5344CB8AC3E}">
        <p14:creationId xmlns:p14="http://schemas.microsoft.com/office/powerpoint/2010/main" val="39123067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D0E6AE5-5E00-45A3-A76E-0C742FE30832}"/>
              </a:ext>
            </a:extLst>
          </p:cNvPr>
          <p:cNvSpPr>
            <a:spLocks noGrp="1"/>
          </p:cNvSpPr>
          <p:nvPr>
            <p:ph type="title"/>
          </p:nvPr>
        </p:nvSpPr>
        <p:spPr/>
        <p:txBody>
          <a:bodyPr/>
          <a:lstStyle/>
          <a:p>
            <a:r>
              <a:rPr lang="en-IN" b="1" i="0" dirty="0">
                <a:solidFill>
                  <a:srgbClr val="273239"/>
                </a:solidFill>
                <a:effectLst/>
                <a:latin typeface="urw-din"/>
              </a:rPr>
              <a:t>Discretization</a:t>
            </a:r>
            <a:endParaRPr lang="en-IN" dirty="0"/>
          </a:p>
        </p:txBody>
      </p:sp>
      <p:sp>
        <p:nvSpPr>
          <p:cNvPr id="3" name="Content Placeholder 2">
            <a:extLst>
              <a:ext uri="{FF2B5EF4-FFF2-40B4-BE49-F238E27FC236}">
                <a16:creationId xmlns:a16="http://schemas.microsoft.com/office/drawing/2014/main" xmlns="" id="{FE203BC4-3CC8-41CE-881D-EB5EE3889656}"/>
              </a:ext>
            </a:extLst>
          </p:cNvPr>
          <p:cNvSpPr>
            <a:spLocks noGrp="1"/>
          </p:cNvSpPr>
          <p:nvPr>
            <p:ph idx="1"/>
          </p:nvPr>
        </p:nvSpPr>
        <p:spPr/>
        <p:txBody>
          <a:bodyPr/>
          <a:lstStyle/>
          <a:p>
            <a:pPr algn="l" fontAlgn="base"/>
            <a:r>
              <a:rPr lang="en-US" b="0" i="0" dirty="0">
                <a:solidFill>
                  <a:srgbClr val="273239"/>
                </a:solidFill>
                <a:effectLst/>
                <a:latin typeface="urw-din"/>
              </a:rPr>
              <a:t>It is a process of transforming continuous data into set of small intervals. Most Data Mining activities in the real world require continuous attributes. Yet many of the existing data mining frameworks are unable to handle these attributes.</a:t>
            </a:r>
          </a:p>
          <a:p>
            <a:pPr algn="l" fontAlgn="base"/>
            <a:r>
              <a:rPr lang="en-US" b="0" i="0" dirty="0">
                <a:solidFill>
                  <a:srgbClr val="273239"/>
                </a:solidFill>
                <a:effectLst/>
                <a:latin typeface="urw-din"/>
              </a:rPr>
              <a:t>Also, even if a data mining task can manage a continuous attribute, it can significantly improve its efficiency by replacing a constant quality attribute with its discrete values.</a:t>
            </a:r>
          </a:p>
          <a:p>
            <a:pPr algn="l" fontAlgn="base"/>
            <a:r>
              <a:rPr lang="en-US" b="0" i="0" dirty="0">
                <a:solidFill>
                  <a:srgbClr val="273239"/>
                </a:solidFill>
                <a:effectLst/>
                <a:latin typeface="urw-din"/>
              </a:rPr>
              <a:t>For </a:t>
            </a:r>
            <a:r>
              <a:rPr lang="en-US" b="1" i="0" dirty="0">
                <a:solidFill>
                  <a:srgbClr val="273239"/>
                </a:solidFill>
                <a:effectLst/>
                <a:latin typeface="urw-din"/>
              </a:rPr>
              <a:t>example</a:t>
            </a:r>
            <a:r>
              <a:rPr lang="en-US" b="0" i="0" dirty="0">
                <a:solidFill>
                  <a:srgbClr val="273239"/>
                </a:solidFill>
                <a:effectLst/>
                <a:latin typeface="urw-din"/>
              </a:rPr>
              <a:t>, (1-10, 11-20) (age:- young, middle age, senior).</a:t>
            </a:r>
          </a:p>
          <a:p>
            <a:endParaRPr lang="en-IN" dirty="0"/>
          </a:p>
        </p:txBody>
      </p:sp>
    </p:spTree>
    <p:extLst>
      <p:ext uri="{BB962C8B-B14F-4D97-AF65-F5344CB8AC3E}">
        <p14:creationId xmlns:p14="http://schemas.microsoft.com/office/powerpoint/2010/main" val="4860427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2C18A5-D48F-48B0-8AC6-DE77C94A33AA}"/>
              </a:ext>
            </a:extLst>
          </p:cNvPr>
          <p:cNvSpPr>
            <a:spLocks noGrp="1"/>
          </p:cNvSpPr>
          <p:nvPr>
            <p:ph type="title"/>
          </p:nvPr>
        </p:nvSpPr>
        <p:spPr/>
        <p:txBody>
          <a:bodyPr/>
          <a:lstStyle/>
          <a:p>
            <a:r>
              <a:rPr lang="en-US" b="1" i="0" dirty="0">
                <a:solidFill>
                  <a:srgbClr val="273239"/>
                </a:solidFill>
                <a:effectLst/>
                <a:latin typeface="urw-din"/>
              </a:rPr>
              <a:t>Attribute Construction</a:t>
            </a:r>
            <a:endParaRPr lang="en-IN" dirty="0"/>
          </a:p>
        </p:txBody>
      </p:sp>
      <p:sp>
        <p:nvSpPr>
          <p:cNvPr id="3" name="Content Placeholder 2">
            <a:extLst>
              <a:ext uri="{FF2B5EF4-FFF2-40B4-BE49-F238E27FC236}">
                <a16:creationId xmlns:a16="http://schemas.microsoft.com/office/drawing/2014/main" xmlns="" id="{F6FC8B04-0745-4626-936A-520EA39C6F37}"/>
              </a:ext>
            </a:extLst>
          </p:cNvPr>
          <p:cNvSpPr>
            <a:spLocks noGrp="1"/>
          </p:cNvSpPr>
          <p:nvPr>
            <p:ph idx="1"/>
          </p:nvPr>
        </p:nvSpPr>
        <p:spPr/>
        <p:txBody>
          <a:bodyPr/>
          <a:lstStyle/>
          <a:p>
            <a:r>
              <a:rPr lang="en-US" b="0" i="0" dirty="0">
                <a:solidFill>
                  <a:srgbClr val="273239"/>
                </a:solidFill>
                <a:effectLst/>
                <a:latin typeface="urw-din"/>
              </a:rPr>
              <a:t>Where new attributes are created &amp; applied to assist the mining process from the given set of attributes. This simplifies the original data &amp; makes the mining more efficient</a:t>
            </a:r>
            <a:endParaRPr lang="en-IN" dirty="0"/>
          </a:p>
        </p:txBody>
      </p:sp>
    </p:spTree>
    <p:extLst>
      <p:ext uri="{BB962C8B-B14F-4D97-AF65-F5344CB8AC3E}">
        <p14:creationId xmlns:p14="http://schemas.microsoft.com/office/powerpoint/2010/main" val="93434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B7F685-714F-4FE2-A57D-9ED8BA269EF1}"/>
              </a:ext>
            </a:extLst>
          </p:cNvPr>
          <p:cNvSpPr>
            <a:spLocks noGrp="1"/>
          </p:cNvSpPr>
          <p:nvPr>
            <p:ph type="title"/>
          </p:nvPr>
        </p:nvSpPr>
        <p:spPr/>
        <p:txBody>
          <a:bodyPr/>
          <a:lstStyle/>
          <a:p>
            <a:r>
              <a:rPr lang="en-US" b="1" i="0" dirty="0">
                <a:solidFill>
                  <a:srgbClr val="292929"/>
                </a:solidFill>
                <a:effectLst/>
                <a:latin typeface="charter"/>
              </a:rPr>
              <a:t>Sequential Data(Sequential Transaction Data)</a:t>
            </a:r>
            <a:endParaRPr lang="en-IN" dirty="0"/>
          </a:p>
        </p:txBody>
      </p:sp>
      <p:sp>
        <p:nvSpPr>
          <p:cNvPr id="3" name="Content Placeholder 2">
            <a:extLst>
              <a:ext uri="{FF2B5EF4-FFF2-40B4-BE49-F238E27FC236}">
                <a16:creationId xmlns:a16="http://schemas.microsoft.com/office/drawing/2014/main" xmlns="" id="{6DAB8FB3-F5DB-41E8-97D8-1903F0351887}"/>
              </a:ext>
            </a:extLst>
          </p:cNvPr>
          <p:cNvSpPr>
            <a:spLocks noGrp="1"/>
          </p:cNvSpPr>
          <p:nvPr>
            <p:ph idx="1"/>
          </p:nvPr>
        </p:nvSpPr>
        <p:spPr>
          <a:xfrm>
            <a:off x="742950" y="1825625"/>
            <a:ext cx="6457950" cy="4351338"/>
          </a:xfrm>
        </p:spPr>
        <p:txBody>
          <a:bodyPr>
            <a:normAutofit/>
          </a:bodyPr>
          <a:lstStyle/>
          <a:p>
            <a:r>
              <a:rPr lang="en-US" b="0" i="0" dirty="0">
                <a:solidFill>
                  <a:srgbClr val="292929"/>
                </a:solidFill>
                <a:effectLst/>
                <a:latin typeface="charter"/>
              </a:rPr>
              <a:t>Also referred to as </a:t>
            </a:r>
            <a:r>
              <a:rPr lang="en-US" b="1" i="0" dirty="0">
                <a:solidFill>
                  <a:srgbClr val="292929"/>
                </a:solidFill>
                <a:effectLst/>
                <a:latin typeface="charter"/>
              </a:rPr>
              <a:t>temporal</a:t>
            </a:r>
            <a:r>
              <a:rPr lang="en-US" b="0" i="0" dirty="0">
                <a:solidFill>
                  <a:srgbClr val="292929"/>
                </a:solidFill>
                <a:effectLst/>
                <a:latin typeface="charter"/>
              </a:rPr>
              <a:t> data.</a:t>
            </a:r>
          </a:p>
          <a:p>
            <a:r>
              <a:rPr lang="en-US" b="0" i="0" dirty="0">
                <a:solidFill>
                  <a:srgbClr val="292929"/>
                </a:solidFill>
                <a:effectLst/>
                <a:latin typeface="charter"/>
              </a:rPr>
              <a:t>It can be thought of as an extension of record data, </a:t>
            </a:r>
          </a:p>
          <a:p>
            <a:r>
              <a:rPr lang="en-US" b="0" i="0" dirty="0">
                <a:solidFill>
                  <a:srgbClr val="292929"/>
                </a:solidFill>
                <a:effectLst/>
                <a:latin typeface="charter"/>
              </a:rPr>
              <a:t>where each record has a time associated with it.</a:t>
            </a:r>
          </a:p>
          <a:p>
            <a:r>
              <a:rPr lang="en-US" b="0" i="0" dirty="0">
                <a:solidFill>
                  <a:srgbClr val="292929"/>
                </a:solidFill>
                <a:effectLst/>
                <a:latin typeface="charter"/>
              </a:rPr>
              <a:t> Example :</a:t>
            </a:r>
          </a:p>
          <a:p>
            <a:pPr marL="0" indent="0">
              <a:buNone/>
            </a:pPr>
            <a:r>
              <a:rPr lang="en-US" b="0" i="0" dirty="0">
                <a:solidFill>
                  <a:srgbClr val="292929"/>
                </a:solidFill>
                <a:effectLst/>
                <a:latin typeface="charter"/>
              </a:rPr>
              <a:t>Consider a retail transaction data set that also stores the time at which the transaction took place</a:t>
            </a:r>
          </a:p>
          <a:p>
            <a:endParaRPr lang="en-IN" dirty="0"/>
          </a:p>
        </p:txBody>
      </p:sp>
      <p:pic>
        <p:nvPicPr>
          <p:cNvPr id="5" name="Picture 4">
            <a:extLst>
              <a:ext uri="{FF2B5EF4-FFF2-40B4-BE49-F238E27FC236}">
                <a16:creationId xmlns:a16="http://schemas.microsoft.com/office/drawing/2014/main" xmlns="" id="{C76B009E-B58F-49CB-85BF-5BB147D3CC3C}"/>
              </a:ext>
            </a:extLst>
          </p:cNvPr>
          <p:cNvPicPr>
            <a:picLocks noChangeAspect="1"/>
          </p:cNvPicPr>
          <p:nvPr/>
        </p:nvPicPr>
        <p:blipFill>
          <a:blip r:embed="rId2"/>
          <a:stretch>
            <a:fillRect/>
          </a:stretch>
        </p:blipFill>
        <p:spPr>
          <a:xfrm>
            <a:off x="7105891" y="1690687"/>
            <a:ext cx="4752734" cy="4129087"/>
          </a:xfrm>
          <a:prstGeom prst="rect">
            <a:avLst/>
          </a:prstGeom>
        </p:spPr>
      </p:pic>
    </p:spTree>
    <p:extLst>
      <p:ext uri="{BB962C8B-B14F-4D97-AF65-F5344CB8AC3E}">
        <p14:creationId xmlns:p14="http://schemas.microsoft.com/office/powerpoint/2010/main" val="30278072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3F0ACC-567A-4F81-B3B6-4D4DB401CBC3}"/>
              </a:ext>
            </a:extLst>
          </p:cNvPr>
          <p:cNvSpPr>
            <a:spLocks noGrp="1"/>
          </p:cNvSpPr>
          <p:nvPr>
            <p:ph type="title"/>
          </p:nvPr>
        </p:nvSpPr>
        <p:spPr/>
        <p:txBody>
          <a:bodyPr/>
          <a:lstStyle/>
          <a:p>
            <a:r>
              <a:rPr lang="en-US" b="1" i="0" dirty="0">
                <a:solidFill>
                  <a:srgbClr val="273239"/>
                </a:solidFill>
                <a:effectLst/>
                <a:latin typeface="urw-din"/>
              </a:rPr>
              <a:t>Generalization</a:t>
            </a:r>
            <a:endParaRPr lang="en-IN" dirty="0"/>
          </a:p>
        </p:txBody>
      </p:sp>
      <p:sp>
        <p:nvSpPr>
          <p:cNvPr id="3" name="Content Placeholder 2">
            <a:extLst>
              <a:ext uri="{FF2B5EF4-FFF2-40B4-BE49-F238E27FC236}">
                <a16:creationId xmlns:a16="http://schemas.microsoft.com/office/drawing/2014/main" xmlns="" id="{F276AE28-A260-4E04-8B39-7B066B7E63B1}"/>
              </a:ext>
            </a:extLst>
          </p:cNvPr>
          <p:cNvSpPr>
            <a:spLocks noGrp="1"/>
          </p:cNvSpPr>
          <p:nvPr>
            <p:ph idx="1"/>
          </p:nvPr>
        </p:nvSpPr>
        <p:spPr/>
        <p:txBody>
          <a:bodyPr/>
          <a:lstStyle/>
          <a:p>
            <a:pPr algn="l" fontAlgn="base"/>
            <a:r>
              <a:rPr lang="en-US" b="0" i="0" dirty="0">
                <a:solidFill>
                  <a:srgbClr val="273239"/>
                </a:solidFill>
                <a:effectLst/>
                <a:latin typeface="urw-din"/>
              </a:rPr>
              <a:t>It converts low-level data attributes to high-level data attributes using concept hierarchy. For Example Age initially in Numerical form (22, 25) is converted into categorical value (young, old).</a:t>
            </a:r>
          </a:p>
          <a:p>
            <a:pPr algn="l" fontAlgn="base"/>
            <a:r>
              <a:rPr lang="en-US" b="0" i="0" dirty="0">
                <a:solidFill>
                  <a:srgbClr val="273239"/>
                </a:solidFill>
                <a:effectLst/>
                <a:latin typeface="urw-din"/>
              </a:rPr>
              <a:t>For </a:t>
            </a:r>
            <a:r>
              <a:rPr lang="en-US" b="1" i="0" dirty="0">
                <a:solidFill>
                  <a:srgbClr val="273239"/>
                </a:solidFill>
                <a:effectLst/>
                <a:latin typeface="urw-din"/>
              </a:rPr>
              <a:t>example</a:t>
            </a:r>
            <a:r>
              <a:rPr lang="en-US" b="0" i="0" dirty="0">
                <a:solidFill>
                  <a:srgbClr val="273239"/>
                </a:solidFill>
                <a:effectLst/>
                <a:latin typeface="urw-din"/>
              </a:rPr>
              <a:t>, Categorical attributes, such as house addresses, may be generalized to higher-level definitions, such as town or country.</a:t>
            </a:r>
          </a:p>
          <a:p>
            <a:endParaRPr lang="en-IN" dirty="0"/>
          </a:p>
        </p:txBody>
      </p:sp>
    </p:spTree>
    <p:extLst>
      <p:ext uri="{BB962C8B-B14F-4D97-AF65-F5344CB8AC3E}">
        <p14:creationId xmlns:p14="http://schemas.microsoft.com/office/powerpoint/2010/main" val="41285699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C4F6D7-615B-4988-B926-8777820A9D7C}"/>
              </a:ext>
            </a:extLst>
          </p:cNvPr>
          <p:cNvSpPr>
            <a:spLocks noGrp="1"/>
          </p:cNvSpPr>
          <p:nvPr>
            <p:ph type="title"/>
          </p:nvPr>
        </p:nvSpPr>
        <p:spPr/>
        <p:txBody>
          <a:bodyPr/>
          <a:lstStyle/>
          <a:p>
            <a:r>
              <a:rPr lang="en-US" b="1" i="0" dirty="0">
                <a:solidFill>
                  <a:srgbClr val="273239"/>
                </a:solidFill>
                <a:effectLst/>
                <a:latin typeface="urw-din"/>
              </a:rPr>
              <a:t>Normalization</a:t>
            </a:r>
            <a:endParaRPr lang="en-IN" dirty="0"/>
          </a:p>
        </p:txBody>
      </p:sp>
      <p:sp>
        <p:nvSpPr>
          <p:cNvPr id="3" name="Content Placeholder 2">
            <a:extLst>
              <a:ext uri="{FF2B5EF4-FFF2-40B4-BE49-F238E27FC236}">
                <a16:creationId xmlns:a16="http://schemas.microsoft.com/office/drawing/2014/main" xmlns="" id="{16BCA56B-5796-42A1-AF0A-24498DD1C80F}"/>
              </a:ext>
            </a:extLst>
          </p:cNvPr>
          <p:cNvSpPr>
            <a:spLocks noGrp="1"/>
          </p:cNvSpPr>
          <p:nvPr>
            <p:ph idx="1"/>
          </p:nvPr>
        </p:nvSpPr>
        <p:spPr/>
        <p:txBody>
          <a:bodyPr/>
          <a:lstStyle/>
          <a:p>
            <a:r>
              <a:rPr lang="en-US" b="1" i="0" dirty="0">
                <a:solidFill>
                  <a:srgbClr val="273239"/>
                </a:solidFill>
                <a:effectLst/>
                <a:latin typeface="urw-din"/>
              </a:rPr>
              <a:t> </a:t>
            </a:r>
            <a:r>
              <a:rPr lang="en-US" sz="3200" b="0" i="0" dirty="0">
                <a:solidFill>
                  <a:srgbClr val="273239"/>
                </a:solidFill>
                <a:effectLst/>
                <a:latin typeface="urw-din"/>
              </a:rPr>
              <a:t>Data normalization involves converting all data variable into a given range.</a:t>
            </a:r>
          </a:p>
          <a:p>
            <a:r>
              <a:rPr lang="en-US" sz="3200" b="0" i="0" dirty="0">
                <a:solidFill>
                  <a:srgbClr val="273239"/>
                </a:solidFill>
                <a:effectLst/>
                <a:latin typeface="urw-din"/>
              </a:rPr>
              <a:t>Techniques that are used for normalization are:</a:t>
            </a:r>
          </a:p>
          <a:p>
            <a:pPr lvl="1"/>
            <a:r>
              <a:rPr lang="en-US" sz="2800" dirty="0"/>
              <a:t>Min Max Normalization</a:t>
            </a:r>
          </a:p>
          <a:p>
            <a:pPr lvl="1"/>
            <a:r>
              <a:rPr lang="en-US" sz="2800" dirty="0"/>
              <a:t>Z Score Normalization</a:t>
            </a:r>
          </a:p>
          <a:p>
            <a:pPr lvl="1"/>
            <a:r>
              <a:rPr lang="en-US" sz="2800" dirty="0"/>
              <a:t>Decimal Scaling</a:t>
            </a:r>
            <a:br>
              <a:rPr lang="en-US" sz="2800" dirty="0"/>
            </a:br>
            <a:endParaRPr lang="en-IN" sz="2800" dirty="0"/>
          </a:p>
        </p:txBody>
      </p:sp>
    </p:spTree>
    <p:extLst>
      <p:ext uri="{BB962C8B-B14F-4D97-AF65-F5344CB8AC3E}">
        <p14:creationId xmlns:p14="http://schemas.microsoft.com/office/powerpoint/2010/main" val="31625949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65F7448-CBA6-41C6-BC06-56B4DFB86648}"/>
              </a:ext>
            </a:extLst>
          </p:cNvPr>
          <p:cNvSpPr>
            <a:spLocks noGrp="1"/>
          </p:cNvSpPr>
          <p:nvPr>
            <p:ph type="title"/>
          </p:nvPr>
        </p:nvSpPr>
        <p:spPr>
          <a:xfrm>
            <a:off x="838200" y="695325"/>
            <a:ext cx="10515600" cy="995363"/>
          </a:xfrm>
        </p:spPr>
        <p:txBody>
          <a:bodyPr>
            <a:normAutofit/>
          </a:bodyPr>
          <a:lstStyle/>
          <a:p>
            <a:r>
              <a:rPr lang="en-US" b="1" i="0" dirty="0">
                <a:solidFill>
                  <a:srgbClr val="273239"/>
                </a:solidFill>
                <a:effectLst/>
                <a:latin typeface="urw-din"/>
              </a:rPr>
              <a:t>Min-Max Normalization:</a:t>
            </a:r>
            <a:endParaRPr lang="en-IN" dirty="0"/>
          </a:p>
        </p:txBody>
      </p:sp>
      <p:sp>
        <p:nvSpPr>
          <p:cNvPr id="3" name="Content Placeholder 2">
            <a:extLst>
              <a:ext uri="{FF2B5EF4-FFF2-40B4-BE49-F238E27FC236}">
                <a16:creationId xmlns:a16="http://schemas.microsoft.com/office/drawing/2014/main" xmlns="" id="{29E6BFCF-87DE-433B-BDB7-1EF1EB19259F}"/>
              </a:ext>
            </a:extLst>
          </p:cNvPr>
          <p:cNvSpPr>
            <a:spLocks noGrp="1"/>
          </p:cNvSpPr>
          <p:nvPr>
            <p:ph idx="1"/>
          </p:nvPr>
        </p:nvSpPr>
        <p:spPr>
          <a:xfrm>
            <a:off x="876300" y="1690688"/>
            <a:ext cx="10515600" cy="4538662"/>
          </a:xfrm>
        </p:spPr>
        <p:txBody>
          <a:bodyPr>
            <a:normAutofit/>
          </a:bodyPr>
          <a:lstStyle/>
          <a:p>
            <a:r>
              <a:rPr lang="en-US" b="0" i="0" dirty="0">
                <a:solidFill>
                  <a:srgbClr val="273239"/>
                </a:solidFill>
                <a:effectLst/>
                <a:latin typeface="urw-din"/>
              </a:rPr>
              <a:t>This transforms the original data linearly.</a:t>
            </a:r>
            <a:br>
              <a:rPr lang="en-US" b="0" i="0" dirty="0">
                <a:solidFill>
                  <a:srgbClr val="273239"/>
                </a:solidFill>
                <a:effectLst/>
                <a:latin typeface="urw-din"/>
              </a:rPr>
            </a:br>
            <a:endParaRPr lang="en-US" b="0" i="0" dirty="0">
              <a:solidFill>
                <a:srgbClr val="273239"/>
              </a:solidFill>
              <a:effectLst/>
              <a:latin typeface="urw-din"/>
            </a:endParaRPr>
          </a:p>
          <a:p>
            <a:r>
              <a:rPr lang="en-US" dirty="0"/>
              <a:t>Suppose that </a:t>
            </a:r>
            <a:r>
              <a:rPr lang="en-US" dirty="0" err="1"/>
              <a:t>min_A</a:t>
            </a:r>
            <a:r>
              <a:rPr lang="en-US" dirty="0"/>
              <a:t> is the minima and </a:t>
            </a:r>
            <a:r>
              <a:rPr lang="en-US" dirty="0" err="1"/>
              <a:t>max_A</a:t>
            </a:r>
            <a:r>
              <a:rPr lang="en-US" dirty="0"/>
              <a:t> is the maxima of an attribute, P</a:t>
            </a:r>
          </a:p>
          <a:p>
            <a:r>
              <a:rPr lang="en-US" dirty="0"/>
              <a:t>We Have the Formula:</a:t>
            </a:r>
          </a:p>
          <a:p>
            <a:endParaRPr lang="en-US" dirty="0"/>
          </a:p>
          <a:p>
            <a:endParaRPr lang="en-US" dirty="0"/>
          </a:p>
          <a:p>
            <a:pPr lvl="2"/>
            <a:endParaRPr lang="en-US" dirty="0"/>
          </a:p>
          <a:p>
            <a:pPr lvl="2"/>
            <a:r>
              <a:rPr lang="en-US" dirty="0"/>
              <a:t>Where v is the value you want to plot in the new range.</a:t>
            </a:r>
          </a:p>
          <a:p>
            <a:pPr lvl="2"/>
            <a:r>
              <a:rPr lang="en-US" dirty="0"/>
              <a:t>v’ is the new value you get after normalizing the old value.</a:t>
            </a:r>
          </a:p>
        </p:txBody>
      </p:sp>
      <p:sp>
        <p:nvSpPr>
          <p:cNvPr id="6" name="AutoShape 4" descr=" v'=\frac{v-min_P}{max_P-min_P}(new\_max_P-new\_min_P)+new\_min_P ">
            <a:extLst>
              <a:ext uri="{FF2B5EF4-FFF2-40B4-BE49-F238E27FC236}">
                <a16:creationId xmlns:a16="http://schemas.microsoft.com/office/drawing/2014/main" xmlns="" id="{48881DC5-5247-4DE4-9888-09009389B0D1}"/>
              </a:ext>
            </a:extLst>
          </p:cNvPr>
          <p:cNvSpPr>
            <a:spLocks noChangeAspect="1" noChangeArrowheads="1"/>
          </p:cNvSpPr>
          <p:nvPr/>
        </p:nvSpPr>
        <p:spPr bwMode="auto">
          <a:xfrm>
            <a:off x="5981700" y="314166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6" descr=" v'=\frac{v-min_P}{max_P-min_P}(new\_max_P-new\_min_P)+new\_min_P ">
            <a:extLst>
              <a:ext uri="{FF2B5EF4-FFF2-40B4-BE49-F238E27FC236}">
                <a16:creationId xmlns:a16="http://schemas.microsoft.com/office/drawing/2014/main" xmlns="" id="{2CC3693A-DA51-4EFC-8A55-0433F4144775}"/>
              </a:ext>
            </a:extLst>
          </p:cNvPr>
          <p:cNvSpPr>
            <a:spLocks noChangeAspect="1" noChangeArrowheads="1"/>
          </p:cNvSpPr>
          <p:nvPr/>
        </p:nvSpPr>
        <p:spPr bwMode="auto">
          <a:xfrm>
            <a:off x="3048000" y="3252788"/>
            <a:ext cx="6096000" cy="35242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a16="http://schemas.microsoft.com/office/drawing/2014/main" xmlns="" id="{7CE708FE-4775-453C-9737-F71AC9A4FE9A}"/>
              </a:ext>
            </a:extLst>
          </p:cNvPr>
          <p:cNvPicPr>
            <a:picLocks noChangeAspect="1"/>
          </p:cNvPicPr>
          <p:nvPr/>
        </p:nvPicPr>
        <p:blipFill>
          <a:blip r:embed="rId2"/>
          <a:stretch>
            <a:fillRect/>
          </a:stretch>
        </p:blipFill>
        <p:spPr>
          <a:xfrm>
            <a:off x="1457325" y="4187031"/>
            <a:ext cx="5543550" cy="571500"/>
          </a:xfrm>
          <a:prstGeom prst="rect">
            <a:avLst/>
          </a:prstGeom>
        </p:spPr>
      </p:pic>
    </p:spTree>
    <p:extLst>
      <p:ext uri="{BB962C8B-B14F-4D97-AF65-F5344CB8AC3E}">
        <p14:creationId xmlns:p14="http://schemas.microsoft.com/office/powerpoint/2010/main" val="2036826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73C9D7-866F-4EB8-9561-5A32C98937DA}"/>
              </a:ext>
            </a:extLst>
          </p:cNvPr>
          <p:cNvSpPr>
            <a:spLocks noGrp="1"/>
          </p:cNvSpPr>
          <p:nvPr>
            <p:ph type="title"/>
          </p:nvPr>
        </p:nvSpPr>
        <p:spPr/>
        <p:txBody>
          <a:bodyPr/>
          <a:lstStyle/>
          <a:p>
            <a:r>
              <a:rPr lang="en-US" dirty="0"/>
              <a:t>Solved example:</a:t>
            </a:r>
            <a:br>
              <a:rPr lang="en-US" dirty="0"/>
            </a:br>
            <a:endParaRPr lang="en-IN" dirty="0"/>
          </a:p>
        </p:txBody>
      </p:sp>
      <p:pic>
        <p:nvPicPr>
          <p:cNvPr id="2050" name="Picture 2">
            <a:extLst>
              <a:ext uri="{FF2B5EF4-FFF2-40B4-BE49-F238E27FC236}">
                <a16:creationId xmlns:a16="http://schemas.microsoft.com/office/drawing/2014/main" xmlns="" id="{1FE90C08-0F20-460D-9F6E-BD43868CA16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6518" y="3915591"/>
            <a:ext cx="8036957" cy="116123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D76C1879-DA65-435E-B3EB-A0F0118F26EA}"/>
              </a:ext>
            </a:extLst>
          </p:cNvPr>
          <p:cNvSpPr txBox="1"/>
          <p:nvPr/>
        </p:nvSpPr>
        <p:spPr>
          <a:xfrm>
            <a:off x="628650" y="1466850"/>
            <a:ext cx="10515599" cy="1815882"/>
          </a:xfrm>
          <a:prstGeom prst="rect">
            <a:avLst/>
          </a:prstGeom>
          <a:noFill/>
        </p:spPr>
        <p:txBody>
          <a:bodyPr wrap="square">
            <a:spAutoFit/>
          </a:bodyPr>
          <a:lstStyle/>
          <a:p>
            <a:r>
              <a:rPr lang="en-US" sz="2800" dirty="0"/>
              <a:t>Suppose the minimum and maximum value for an attribute profit(P) are Rs. 10, 000 and Rs. 100,000. We want to plot the profit in the range [0, 1]. Using min-max normalization the value of Rs. 20, 000 for attribute profit can be plotted to:</a:t>
            </a:r>
            <a:endParaRPr lang="en-IN" sz="2800" dirty="0"/>
          </a:p>
        </p:txBody>
      </p:sp>
      <p:sp>
        <p:nvSpPr>
          <p:cNvPr id="8" name="TextBox 7">
            <a:extLst>
              <a:ext uri="{FF2B5EF4-FFF2-40B4-BE49-F238E27FC236}">
                <a16:creationId xmlns:a16="http://schemas.microsoft.com/office/drawing/2014/main" xmlns="" id="{70391005-823D-4EC0-9B9C-1F8C2254DB37}"/>
              </a:ext>
            </a:extLst>
          </p:cNvPr>
          <p:cNvSpPr txBox="1"/>
          <p:nvPr/>
        </p:nvSpPr>
        <p:spPr>
          <a:xfrm>
            <a:off x="1143000" y="5606534"/>
            <a:ext cx="6096000" cy="523220"/>
          </a:xfrm>
          <a:prstGeom prst="rect">
            <a:avLst/>
          </a:prstGeom>
          <a:noFill/>
        </p:spPr>
        <p:txBody>
          <a:bodyPr wrap="square">
            <a:spAutoFit/>
          </a:bodyPr>
          <a:lstStyle/>
          <a:p>
            <a:r>
              <a:rPr lang="en-US" sz="2800" b="0" i="0" dirty="0">
                <a:solidFill>
                  <a:srgbClr val="273239"/>
                </a:solidFill>
                <a:effectLst/>
                <a:latin typeface="urw-din"/>
              </a:rPr>
              <a:t>And hence, we get the value of v’ as 0.11</a:t>
            </a:r>
            <a:endParaRPr lang="en-IN" sz="2800" dirty="0"/>
          </a:p>
        </p:txBody>
      </p:sp>
      <p:pic>
        <p:nvPicPr>
          <p:cNvPr id="9" name="Picture 8">
            <a:extLst>
              <a:ext uri="{FF2B5EF4-FFF2-40B4-BE49-F238E27FC236}">
                <a16:creationId xmlns:a16="http://schemas.microsoft.com/office/drawing/2014/main" xmlns="" id="{40D6840E-B1EE-464B-9806-34D88C1B9EA0}"/>
              </a:ext>
            </a:extLst>
          </p:cNvPr>
          <p:cNvPicPr>
            <a:picLocks noChangeAspect="1"/>
          </p:cNvPicPr>
          <p:nvPr/>
        </p:nvPicPr>
        <p:blipFill>
          <a:blip r:embed="rId3"/>
          <a:stretch>
            <a:fillRect/>
          </a:stretch>
        </p:blipFill>
        <p:spPr>
          <a:xfrm>
            <a:off x="5433096" y="3143250"/>
            <a:ext cx="5543550" cy="571500"/>
          </a:xfrm>
          <a:prstGeom prst="rect">
            <a:avLst/>
          </a:prstGeom>
        </p:spPr>
      </p:pic>
    </p:spTree>
    <p:extLst>
      <p:ext uri="{BB962C8B-B14F-4D97-AF65-F5344CB8AC3E}">
        <p14:creationId xmlns:p14="http://schemas.microsoft.com/office/powerpoint/2010/main" val="10688098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26F5CF-432A-42A0-99B6-E5FA3A4AE92B}"/>
              </a:ext>
            </a:extLst>
          </p:cNvPr>
          <p:cNvSpPr>
            <a:spLocks noGrp="1"/>
          </p:cNvSpPr>
          <p:nvPr>
            <p:ph type="title"/>
          </p:nvPr>
        </p:nvSpPr>
        <p:spPr/>
        <p:txBody>
          <a:bodyPr/>
          <a:lstStyle/>
          <a:p>
            <a:r>
              <a:rPr lang="en-US" b="1" i="0" dirty="0">
                <a:solidFill>
                  <a:srgbClr val="273239"/>
                </a:solidFill>
                <a:effectLst/>
                <a:latin typeface="urw-din"/>
              </a:rPr>
              <a:t>Z-Score Normalization:</a:t>
            </a:r>
            <a:endParaRPr lang="en-IN" dirty="0"/>
          </a:p>
        </p:txBody>
      </p:sp>
      <p:sp>
        <p:nvSpPr>
          <p:cNvPr id="3" name="Content Placeholder 2">
            <a:extLst>
              <a:ext uri="{FF2B5EF4-FFF2-40B4-BE49-F238E27FC236}">
                <a16:creationId xmlns:a16="http://schemas.microsoft.com/office/drawing/2014/main" xmlns="" id="{D39AB73E-5BAE-4652-AE24-6659802272A6}"/>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urw-din"/>
              </a:rPr>
              <a:t>In z-score normalization (or zero-mean normalization) the values of an attribute (A), are normalized based on the mean of A and its standard deviation</a:t>
            </a:r>
          </a:p>
          <a:p>
            <a:pPr algn="l" fontAlgn="base">
              <a:buFont typeface="Arial" panose="020B0604020202020204" pitchFamily="34" charset="0"/>
              <a:buChar char="•"/>
            </a:pPr>
            <a:r>
              <a:rPr lang="en-US" b="0" i="0" dirty="0">
                <a:solidFill>
                  <a:srgbClr val="273239"/>
                </a:solidFill>
                <a:effectLst/>
                <a:latin typeface="urw-din"/>
              </a:rPr>
              <a:t>A value, v, of attribute A is normalized to v’ by computing</a:t>
            </a:r>
          </a:p>
          <a:p>
            <a:pPr algn="l" fontAlgn="base">
              <a:buFont typeface="Arial" panose="020B0604020202020204" pitchFamily="34" charset="0"/>
              <a:buChar char="•"/>
            </a:pPr>
            <a:endParaRPr lang="en-US" b="0" i="0" dirty="0">
              <a:solidFill>
                <a:srgbClr val="273239"/>
              </a:solidFill>
              <a:effectLst/>
              <a:latin typeface="urw-din"/>
            </a:endParaRPr>
          </a:p>
          <a:p>
            <a:endParaRPr lang="en-IN" dirty="0"/>
          </a:p>
        </p:txBody>
      </p:sp>
      <p:pic>
        <p:nvPicPr>
          <p:cNvPr id="5" name="Picture 4">
            <a:extLst>
              <a:ext uri="{FF2B5EF4-FFF2-40B4-BE49-F238E27FC236}">
                <a16:creationId xmlns:a16="http://schemas.microsoft.com/office/drawing/2014/main" xmlns="" id="{176BAA25-F7D3-4125-85C5-0616CD6EE470}"/>
              </a:ext>
            </a:extLst>
          </p:cNvPr>
          <p:cNvPicPr>
            <a:picLocks noChangeAspect="1"/>
          </p:cNvPicPr>
          <p:nvPr/>
        </p:nvPicPr>
        <p:blipFill>
          <a:blip r:embed="rId2"/>
          <a:stretch>
            <a:fillRect/>
          </a:stretch>
        </p:blipFill>
        <p:spPr>
          <a:xfrm>
            <a:off x="2214562" y="3600450"/>
            <a:ext cx="3681413" cy="2133600"/>
          </a:xfrm>
          <a:prstGeom prst="rect">
            <a:avLst/>
          </a:prstGeom>
        </p:spPr>
      </p:pic>
    </p:spTree>
    <p:extLst>
      <p:ext uri="{BB962C8B-B14F-4D97-AF65-F5344CB8AC3E}">
        <p14:creationId xmlns:p14="http://schemas.microsoft.com/office/powerpoint/2010/main" val="18528418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7BD749-68FF-432E-9372-31E810DB0856}"/>
              </a:ext>
            </a:extLst>
          </p:cNvPr>
          <p:cNvSpPr>
            <a:spLocks noGrp="1"/>
          </p:cNvSpPr>
          <p:nvPr>
            <p:ph type="title"/>
          </p:nvPr>
        </p:nvSpPr>
        <p:spPr/>
        <p:txBody>
          <a:bodyPr/>
          <a:lstStyle/>
          <a:p>
            <a:r>
              <a:rPr lang="en-US" b="1" i="0" dirty="0">
                <a:solidFill>
                  <a:srgbClr val="273239"/>
                </a:solidFill>
                <a:effectLst/>
                <a:latin typeface="urw-din"/>
              </a:rPr>
              <a:t>example</a:t>
            </a:r>
            <a:r>
              <a:rPr lang="en-US" b="0" i="0" dirty="0">
                <a:solidFill>
                  <a:srgbClr val="273239"/>
                </a:solidFill>
                <a:effectLst/>
                <a:latin typeface="urw-din"/>
              </a:rPr>
              <a:t>:</a:t>
            </a:r>
            <a:endParaRPr lang="en-IN" dirty="0"/>
          </a:p>
        </p:txBody>
      </p:sp>
      <p:sp>
        <p:nvSpPr>
          <p:cNvPr id="3" name="Content Placeholder 2">
            <a:extLst>
              <a:ext uri="{FF2B5EF4-FFF2-40B4-BE49-F238E27FC236}">
                <a16:creationId xmlns:a16="http://schemas.microsoft.com/office/drawing/2014/main" xmlns="" id="{26FDF21A-8837-4266-9DF6-91B4BC876E13}"/>
              </a:ext>
            </a:extLst>
          </p:cNvPr>
          <p:cNvSpPr>
            <a:spLocks noGrp="1"/>
          </p:cNvSpPr>
          <p:nvPr>
            <p:ph idx="1"/>
          </p:nvPr>
        </p:nvSpPr>
        <p:spPr>
          <a:xfrm>
            <a:off x="1642334" y="1334410"/>
            <a:ext cx="9711466" cy="4518703"/>
          </a:xfrm>
        </p:spPr>
        <p:txBody>
          <a:bodyPr/>
          <a:lstStyle/>
          <a:p>
            <a:r>
              <a:rPr lang="en-US" b="0" i="0" dirty="0">
                <a:solidFill>
                  <a:srgbClr val="273239"/>
                </a:solidFill>
                <a:effectLst/>
                <a:latin typeface="urw-din"/>
              </a:rPr>
              <a:t>Let mean of an attribute P = 60, 000, Standard Deviation = 10, 000, for the attribute P. Using z-score normalization, a value of 85000 for P can be transformed to:</a:t>
            </a:r>
          </a:p>
          <a:p>
            <a:endParaRPr lang="en-IN" dirty="0"/>
          </a:p>
        </p:txBody>
      </p:sp>
      <p:pic>
        <p:nvPicPr>
          <p:cNvPr id="3074" name="Picture 2">
            <a:extLst>
              <a:ext uri="{FF2B5EF4-FFF2-40B4-BE49-F238E27FC236}">
                <a16:creationId xmlns:a16="http://schemas.microsoft.com/office/drawing/2014/main" xmlns="" id="{13D26B00-49DD-4F99-961F-74CDC484D5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3344" y="3122611"/>
            <a:ext cx="5177206" cy="132556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F8EF06F3-A89A-4C6B-892A-7B261CAC4285}"/>
              </a:ext>
            </a:extLst>
          </p:cNvPr>
          <p:cNvSpPr txBox="1"/>
          <p:nvPr/>
        </p:nvSpPr>
        <p:spPr>
          <a:xfrm>
            <a:off x="2681287" y="4939755"/>
            <a:ext cx="8377238" cy="584775"/>
          </a:xfrm>
          <a:prstGeom prst="rect">
            <a:avLst/>
          </a:prstGeom>
          <a:noFill/>
        </p:spPr>
        <p:txBody>
          <a:bodyPr wrap="square">
            <a:spAutoFit/>
          </a:bodyPr>
          <a:lstStyle/>
          <a:p>
            <a:r>
              <a:rPr lang="en-US" sz="3200" b="0" i="0" dirty="0">
                <a:solidFill>
                  <a:srgbClr val="273239"/>
                </a:solidFill>
                <a:effectLst/>
                <a:latin typeface="urw-din"/>
              </a:rPr>
              <a:t>And hence we get the value of v’ to be 2.5</a:t>
            </a:r>
            <a:endParaRPr lang="en-IN" sz="3200" dirty="0"/>
          </a:p>
        </p:txBody>
      </p:sp>
    </p:spTree>
    <p:extLst>
      <p:ext uri="{BB962C8B-B14F-4D97-AF65-F5344CB8AC3E}">
        <p14:creationId xmlns:p14="http://schemas.microsoft.com/office/powerpoint/2010/main" val="531973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301B79-D315-431F-90C3-F98AD4EAA7AD}"/>
              </a:ext>
            </a:extLst>
          </p:cNvPr>
          <p:cNvSpPr>
            <a:spLocks noGrp="1"/>
          </p:cNvSpPr>
          <p:nvPr>
            <p:ph type="title"/>
          </p:nvPr>
        </p:nvSpPr>
        <p:spPr/>
        <p:txBody>
          <a:bodyPr/>
          <a:lstStyle/>
          <a:p>
            <a:r>
              <a:rPr lang="en-US" b="1" dirty="0">
                <a:effectLst/>
              </a:rPr>
              <a:t>Decimal Scaling:</a:t>
            </a:r>
            <a:r>
              <a:rPr lang="en-US" dirty="0">
                <a:effectLst/>
              </a:rPr>
              <a:t/>
            </a:r>
            <a:br>
              <a:rPr lang="en-US" dirty="0">
                <a:effectLst/>
              </a:rPr>
            </a:br>
            <a:endParaRPr lang="en-IN" dirty="0"/>
          </a:p>
        </p:txBody>
      </p:sp>
      <p:sp>
        <p:nvSpPr>
          <p:cNvPr id="3" name="Content Placeholder 2">
            <a:extLst>
              <a:ext uri="{FF2B5EF4-FFF2-40B4-BE49-F238E27FC236}">
                <a16:creationId xmlns:a16="http://schemas.microsoft.com/office/drawing/2014/main" xmlns="" id="{E7389509-2F61-49FC-BC5D-1A0FC5518478}"/>
              </a:ext>
            </a:extLst>
          </p:cNvPr>
          <p:cNvSpPr>
            <a:spLocks noGrp="1"/>
          </p:cNvSpPr>
          <p:nvPr>
            <p:ph idx="1"/>
          </p:nvPr>
        </p:nvSpPr>
        <p:spPr>
          <a:xfrm>
            <a:off x="942975" y="1268412"/>
            <a:ext cx="10515600" cy="4351338"/>
          </a:xfrm>
        </p:spPr>
        <p:txBody>
          <a:bodyPr/>
          <a:lstStyle/>
          <a:p>
            <a:pPr algn="l" fontAlgn="base">
              <a:buFont typeface="Arial" panose="020B0604020202020204" pitchFamily="34" charset="0"/>
              <a:buChar char="•"/>
            </a:pPr>
            <a:r>
              <a:rPr lang="en-US" b="0" i="0" dirty="0">
                <a:solidFill>
                  <a:srgbClr val="273239"/>
                </a:solidFill>
                <a:effectLst/>
                <a:latin typeface="urw-din"/>
              </a:rPr>
              <a:t>It normalizes the values of an attribute by changing the position of their decimal points</a:t>
            </a:r>
          </a:p>
          <a:p>
            <a:pPr algn="l" fontAlgn="base">
              <a:buFont typeface="Arial" panose="020B0604020202020204" pitchFamily="34" charset="0"/>
              <a:buChar char="•"/>
            </a:pPr>
            <a:r>
              <a:rPr lang="en-US" b="0" i="0" dirty="0">
                <a:solidFill>
                  <a:srgbClr val="273239"/>
                </a:solidFill>
                <a:effectLst/>
                <a:latin typeface="urw-din"/>
              </a:rPr>
              <a:t>The number of points by which the decimal point is moved can be determined by the absolute maximum value of attribute A.</a:t>
            </a:r>
          </a:p>
          <a:p>
            <a:r>
              <a:rPr lang="en-US" b="0" i="0" dirty="0">
                <a:solidFill>
                  <a:srgbClr val="273239"/>
                </a:solidFill>
                <a:effectLst/>
                <a:latin typeface="urw-din"/>
              </a:rPr>
              <a:t>A value, v, of attribute A is normalized to v’ by computing</a:t>
            </a:r>
          </a:p>
          <a:p>
            <a:endParaRPr lang="en-US" dirty="0">
              <a:effectLst/>
            </a:endParaRPr>
          </a:p>
          <a:p>
            <a:r>
              <a:rPr lang="en-US" dirty="0">
                <a:effectLst/>
              </a:rPr>
              <a:t/>
            </a:r>
            <a:br>
              <a:rPr lang="en-US" dirty="0">
                <a:effectLst/>
              </a:rPr>
            </a:br>
            <a:endParaRPr lang="en-IN" dirty="0"/>
          </a:p>
        </p:txBody>
      </p:sp>
      <p:pic>
        <p:nvPicPr>
          <p:cNvPr id="4098" name="Picture 2" descr="Lightbox">
            <a:extLst>
              <a:ext uri="{FF2B5EF4-FFF2-40B4-BE49-F238E27FC236}">
                <a16:creationId xmlns:a16="http://schemas.microsoft.com/office/drawing/2014/main" xmlns="" id="{69FAA5C3-3506-482A-B19E-03BE60587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9313" y="3990975"/>
            <a:ext cx="1933575" cy="11144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xmlns="" id="{6B265911-155D-4862-8A70-581652E120A2}"/>
              </a:ext>
            </a:extLst>
          </p:cNvPr>
          <p:cNvSpPr txBox="1"/>
          <p:nvPr/>
        </p:nvSpPr>
        <p:spPr>
          <a:xfrm>
            <a:off x="1666875" y="5435084"/>
            <a:ext cx="9982200" cy="523220"/>
          </a:xfrm>
          <a:prstGeom prst="rect">
            <a:avLst/>
          </a:prstGeom>
          <a:noFill/>
        </p:spPr>
        <p:txBody>
          <a:bodyPr wrap="square">
            <a:spAutoFit/>
          </a:bodyPr>
          <a:lstStyle/>
          <a:p>
            <a:r>
              <a:rPr lang="en-US" sz="2800" b="0" i="0" dirty="0">
                <a:solidFill>
                  <a:srgbClr val="273239"/>
                </a:solidFill>
                <a:effectLst/>
                <a:latin typeface="urw-din"/>
              </a:rPr>
              <a:t>where j is the smallest integer such that Max(|v’|) &lt; 1</a:t>
            </a:r>
            <a:endParaRPr lang="en-IN" sz="2800" dirty="0"/>
          </a:p>
        </p:txBody>
      </p:sp>
    </p:spTree>
    <p:extLst>
      <p:ext uri="{BB962C8B-B14F-4D97-AF65-F5344CB8AC3E}">
        <p14:creationId xmlns:p14="http://schemas.microsoft.com/office/powerpoint/2010/main" val="5179467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D698DC-18BE-418F-BE56-4DD964E7D40D}"/>
              </a:ext>
            </a:extLst>
          </p:cNvPr>
          <p:cNvSpPr>
            <a:spLocks noGrp="1"/>
          </p:cNvSpPr>
          <p:nvPr>
            <p:ph type="title"/>
          </p:nvPr>
        </p:nvSpPr>
        <p:spPr/>
        <p:txBody>
          <a:bodyPr/>
          <a:lstStyle/>
          <a:p>
            <a:r>
              <a:rPr lang="en-US" dirty="0"/>
              <a:t>Example</a:t>
            </a:r>
            <a:endParaRPr lang="en-IN" dirty="0"/>
          </a:p>
        </p:txBody>
      </p:sp>
      <p:sp>
        <p:nvSpPr>
          <p:cNvPr id="3" name="Content Placeholder 2">
            <a:extLst>
              <a:ext uri="{FF2B5EF4-FFF2-40B4-BE49-F238E27FC236}">
                <a16:creationId xmlns:a16="http://schemas.microsoft.com/office/drawing/2014/main" xmlns="" id="{9BF5218E-7AAF-441D-91A0-0771D9425C47}"/>
              </a:ext>
            </a:extLst>
          </p:cNvPr>
          <p:cNvSpPr>
            <a:spLocks noGrp="1"/>
          </p:cNvSpPr>
          <p:nvPr>
            <p:ph idx="1"/>
          </p:nvPr>
        </p:nvSpPr>
        <p:spPr/>
        <p:txBody>
          <a:bodyPr/>
          <a:lstStyle/>
          <a:p>
            <a:pPr algn="l" fontAlgn="base"/>
            <a:r>
              <a:rPr lang="en-US" b="0" i="0" dirty="0">
                <a:solidFill>
                  <a:srgbClr val="273239"/>
                </a:solidFill>
                <a:effectLst/>
                <a:latin typeface="urw-din"/>
              </a:rPr>
              <a:t> Suppose: Values of an attribute P varies from -99 to 99.</a:t>
            </a:r>
          </a:p>
          <a:p>
            <a:pPr algn="l" fontAlgn="base">
              <a:buFont typeface="Arial" panose="020B0604020202020204" pitchFamily="34" charset="0"/>
              <a:buChar char="•"/>
            </a:pPr>
            <a:r>
              <a:rPr lang="en-US" b="0" i="0" dirty="0">
                <a:solidFill>
                  <a:srgbClr val="273239"/>
                </a:solidFill>
                <a:effectLst/>
                <a:latin typeface="urw-din"/>
              </a:rPr>
              <a:t>The maximum absolute value of P is 99.</a:t>
            </a:r>
          </a:p>
          <a:p>
            <a:pPr algn="l" fontAlgn="base">
              <a:buFont typeface="Arial" panose="020B0604020202020204" pitchFamily="34" charset="0"/>
              <a:buChar char="•"/>
            </a:pPr>
            <a:r>
              <a:rPr lang="en-US" b="0" i="0" dirty="0">
                <a:solidFill>
                  <a:srgbClr val="273239"/>
                </a:solidFill>
                <a:effectLst/>
                <a:latin typeface="urw-din"/>
              </a:rPr>
              <a:t>For normalizing the values we divide the numbers by 100 (i.e., j = 2) or (number of integers in the largest number) so that values come out to be as 0.98, 0.97 and so on</a:t>
            </a:r>
          </a:p>
          <a:p>
            <a:endParaRPr lang="en-IN" dirty="0"/>
          </a:p>
        </p:txBody>
      </p:sp>
    </p:spTree>
    <p:extLst>
      <p:ext uri="{BB962C8B-B14F-4D97-AF65-F5344CB8AC3E}">
        <p14:creationId xmlns:p14="http://schemas.microsoft.com/office/powerpoint/2010/main" val="18201958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FBD78C3-E78B-40C8-9344-F11BA4EEFF87}"/>
              </a:ext>
            </a:extLst>
          </p:cNvPr>
          <p:cNvSpPr>
            <a:spLocks noGrp="1"/>
          </p:cNvSpPr>
          <p:nvPr>
            <p:ph type="title"/>
          </p:nvPr>
        </p:nvSpPr>
        <p:spPr/>
        <p:txBody>
          <a:bodyPr/>
          <a:lstStyle/>
          <a:p>
            <a:r>
              <a:rPr lang="en-US" dirty="0"/>
              <a:t>What is EDA?</a:t>
            </a:r>
            <a:endParaRPr lang="en-IN" dirty="0"/>
          </a:p>
        </p:txBody>
      </p:sp>
      <p:sp>
        <p:nvSpPr>
          <p:cNvPr id="3" name="Content Placeholder 2">
            <a:extLst>
              <a:ext uri="{FF2B5EF4-FFF2-40B4-BE49-F238E27FC236}">
                <a16:creationId xmlns:a16="http://schemas.microsoft.com/office/drawing/2014/main" xmlns="" id="{BDC0360F-EF1E-4015-A400-9C1F67C1695A}"/>
              </a:ext>
            </a:extLst>
          </p:cNvPr>
          <p:cNvSpPr>
            <a:spLocks noGrp="1"/>
          </p:cNvSpPr>
          <p:nvPr>
            <p:ph idx="1"/>
          </p:nvPr>
        </p:nvSpPr>
        <p:spPr>
          <a:xfrm>
            <a:off x="838200" y="1825625"/>
            <a:ext cx="10515600" cy="4794250"/>
          </a:xfrm>
        </p:spPr>
        <p:txBody>
          <a:bodyPr>
            <a:normAutofit/>
          </a:bodyPr>
          <a:lstStyle/>
          <a:p>
            <a:r>
              <a:rPr lang="en-US" sz="3200" dirty="0"/>
              <a:t>Exploratory Data Analysis (EDA) is an approach/philosophy for data analysis that employs a variety of techniques (mostly graphical) to</a:t>
            </a:r>
          </a:p>
          <a:p>
            <a:pPr lvl="1"/>
            <a:r>
              <a:rPr lang="en-US" sz="2800" dirty="0"/>
              <a:t>maximize insight into a data set;</a:t>
            </a:r>
          </a:p>
          <a:p>
            <a:pPr lvl="1"/>
            <a:r>
              <a:rPr lang="en-US" sz="2800" dirty="0"/>
              <a:t>uncover underlying structure;</a:t>
            </a:r>
          </a:p>
          <a:p>
            <a:pPr lvl="1"/>
            <a:r>
              <a:rPr lang="en-US" sz="2800" dirty="0"/>
              <a:t>extract important variables;</a:t>
            </a:r>
          </a:p>
          <a:p>
            <a:pPr lvl="1"/>
            <a:r>
              <a:rPr lang="en-US" sz="2800" dirty="0"/>
              <a:t>detect outliers and anomalies;</a:t>
            </a:r>
          </a:p>
          <a:p>
            <a:pPr lvl="1"/>
            <a:r>
              <a:rPr lang="en-US" sz="2800" dirty="0"/>
              <a:t>test underlying assumptions;</a:t>
            </a:r>
          </a:p>
          <a:p>
            <a:pPr lvl="1"/>
            <a:r>
              <a:rPr lang="en-US" sz="2800" dirty="0"/>
              <a:t>develop parsimonious models; and</a:t>
            </a:r>
          </a:p>
          <a:p>
            <a:pPr lvl="1"/>
            <a:r>
              <a:rPr lang="en-US" sz="2800" dirty="0"/>
              <a:t>determine optimal factor settings.</a:t>
            </a:r>
            <a:endParaRPr lang="en-IN" sz="2800" dirty="0"/>
          </a:p>
        </p:txBody>
      </p:sp>
    </p:spTree>
    <p:extLst>
      <p:ext uri="{BB962C8B-B14F-4D97-AF65-F5344CB8AC3E}">
        <p14:creationId xmlns:p14="http://schemas.microsoft.com/office/powerpoint/2010/main" val="11015432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6A748D-FF1A-4803-9095-EFAFE11FAAA9}"/>
              </a:ext>
            </a:extLst>
          </p:cNvPr>
          <p:cNvSpPr>
            <a:spLocks noGrp="1"/>
          </p:cNvSpPr>
          <p:nvPr>
            <p:ph type="title"/>
          </p:nvPr>
        </p:nvSpPr>
        <p:spPr/>
        <p:txBody>
          <a:bodyPr/>
          <a:lstStyle/>
          <a:p>
            <a:r>
              <a:rPr lang="en-US" dirty="0"/>
              <a:t>Focus of EDA?</a:t>
            </a:r>
            <a:endParaRPr lang="en-IN" dirty="0"/>
          </a:p>
        </p:txBody>
      </p:sp>
      <p:sp>
        <p:nvSpPr>
          <p:cNvPr id="3" name="Content Placeholder 2">
            <a:extLst>
              <a:ext uri="{FF2B5EF4-FFF2-40B4-BE49-F238E27FC236}">
                <a16:creationId xmlns:a16="http://schemas.microsoft.com/office/drawing/2014/main" xmlns="" id="{898A2B9F-28AD-4254-AB65-C05B90E61EEB}"/>
              </a:ext>
            </a:extLst>
          </p:cNvPr>
          <p:cNvSpPr>
            <a:spLocks noGrp="1"/>
          </p:cNvSpPr>
          <p:nvPr>
            <p:ph idx="1"/>
          </p:nvPr>
        </p:nvSpPr>
        <p:spPr/>
        <p:txBody>
          <a:bodyPr/>
          <a:lstStyle/>
          <a:p>
            <a:r>
              <a:rPr lang="en-US" dirty="0"/>
              <a:t>The EDA approach is precisely that--an approach--not a set of techniques, but an attitude/philosophy about how a data analysis should be carried out.</a:t>
            </a:r>
            <a:endParaRPr lang="en-IN" dirty="0"/>
          </a:p>
        </p:txBody>
      </p:sp>
    </p:spTree>
    <p:extLst>
      <p:ext uri="{BB962C8B-B14F-4D97-AF65-F5344CB8AC3E}">
        <p14:creationId xmlns:p14="http://schemas.microsoft.com/office/powerpoint/2010/main" val="3649149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001FD1-6A43-4172-BA04-74952499DCEE}"/>
              </a:ext>
            </a:extLst>
          </p:cNvPr>
          <p:cNvSpPr>
            <a:spLocks noGrp="1"/>
          </p:cNvSpPr>
          <p:nvPr>
            <p:ph type="title"/>
          </p:nvPr>
        </p:nvSpPr>
        <p:spPr/>
        <p:txBody>
          <a:bodyPr/>
          <a:lstStyle/>
          <a:p>
            <a:r>
              <a:rPr lang="en-US" b="1" i="0" dirty="0">
                <a:solidFill>
                  <a:srgbClr val="292929"/>
                </a:solidFill>
                <a:effectLst/>
                <a:latin typeface="charter"/>
              </a:rPr>
              <a:t>Sequence Data(e.g. Genomic Sequence data)</a:t>
            </a:r>
            <a:endParaRPr lang="en-IN" dirty="0"/>
          </a:p>
        </p:txBody>
      </p:sp>
      <p:sp>
        <p:nvSpPr>
          <p:cNvPr id="3" name="Content Placeholder 2">
            <a:extLst>
              <a:ext uri="{FF2B5EF4-FFF2-40B4-BE49-F238E27FC236}">
                <a16:creationId xmlns:a16="http://schemas.microsoft.com/office/drawing/2014/main" xmlns="" id="{D77C1646-5C7B-48EC-B0A1-7D70750C4EB3}"/>
              </a:ext>
            </a:extLst>
          </p:cNvPr>
          <p:cNvSpPr>
            <a:spLocks noGrp="1"/>
          </p:cNvSpPr>
          <p:nvPr>
            <p:ph idx="1"/>
          </p:nvPr>
        </p:nvSpPr>
        <p:spPr>
          <a:xfrm>
            <a:off x="838200" y="1825625"/>
            <a:ext cx="6276975" cy="4351338"/>
          </a:xfrm>
        </p:spPr>
        <p:txBody>
          <a:bodyPr>
            <a:normAutofit fontScale="92500"/>
          </a:bodyPr>
          <a:lstStyle/>
          <a:p>
            <a:r>
              <a:rPr lang="en-US" b="0" i="0" dirty="0">
                <a:solidFill>
                  <a:srgbClr val="292929"/>
                </a:solidFill>
                <a:effectLst/>
                <a:latin typeface="charter"/>
              </a:rPr>
              <a:t> Sequence data consists of a data set that is a sequence of individual entities, such as a sequence of words or letters.</a:t>
            </a:r>
          </a:p>
          <a:p>
            <a:r>
              <a:rPr lang="en-US" b="0" i="0" dirty="0">
                <a:solidFill>
                  <a:srgbClr val="292929"/>
                </a:solidFill>
                <a:effectLst/>
                <a:latin typeface="charter"/>
              </a:rPr>
              <a:t> It is quite similar to sequential data, except that there are no time stamps; instead, there are positions in an ordered sequence.</a:t>
            </a:r>
          </a:p>
          <a:p>
            <a:r>
              <a:rPr lang="en-US" b="0" i="0" dirty="0">
                <a:solidFill>
                  <a:srgbClr val="292929"/>
                </a:solidFill>
                <a:effectLst/>
                <a:latin typeface="charter"/>
              </a:rPr>
              <a:t> For example, the genetic information of plants and animals can be represented in the form of sequences of nucleotides that are known as genes.</a:t>
            </a:r>
            <a:endParaRPr lang="en-IN" dirty="0"/>
          </a:p>
        </p:txBody>
      </p:sp>
      <p:pic>
        <p:nvPicPr>
          <p:cNvPr id="5" name="Picture 4">
            <a:extLst>
              <a:ext uri="{FF2B5EF4-FFF2-40B4-BE49-F238E27FC236}">
                <a16:creationId xmlns:a16="http://schemas.microsoft.com/office/drawing/2014/main" xmlns="" id="{C4A45148-A6B2-420C-8B36-061B00584D2D}"/>
              </a:ext>
            </a:extLst>
          </p:cNvPr>
          <p:cNvPicPr>
            <a:picLocks noChangeAspect="1"/>
          </p:cNvPicPr>
          <p:nvPr/>
        </p:nvPicPr>
        <p:blipFill>
          <a:blip r:embed="rId2"/>
          <a:stretch>
            <a:fillRect/>
          </a:stretch>
        </p:blipFill>
        <p:spPr>
          <a:xfrm>
            <a:off x="7115175" y="1690687"/>
            <a:ext cx="4991100" cy="4351337"/>
          </a:xfrm>
          <a:prstGeom prst="rect">
            <a:avLst/>
          </a:prstGeom>
        </p:spPr>
      </p:pic>
    </p:spTree>
    <p:extLst>
      <p:ext uri="{BB962C8B-B14F-4D97-AF65-F5344CB8AC3E}">
        <p14:creationId xmlns:p14="http://schemas.microsoft.com/office/powerpoint/2010/main" val="6931277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639659-443A-40CC-96D2-662D8CDD18F5}"/>
              </a:ext>
            </a:extLst>
          </p:cNvPr>
          <p:cNvSpPr>
            <a:spLocks noGrp="1"/>
          </p:cNvSpPr>
          <p:nvPr>
            <p:ph type="title"/>
          </p:nvPr>
        </p:nvSpPr>
        <p:spPr/>
        <p:txBody>
          <a:bodyPr/>
          <a:lstStyle/>
          <a:p>
            <a:r>
              <a:rPr lang="en-US" dirty="0"/>
              <a:t>Philosophy of EDA</a:t>
            </a:r>
            <a:endParaRPr lang="en-IN" dirty="0"/>
          </a:p>
        </p:txBody>
      </p:sp>
      <p:sp>
        <p:nvSpPr>
          <p:cNvPr id="3" name="Content Placeholder 2">
            <a:extLst>
              <a:ext uri="{FF2B5EF4-FFF2-40B4-BE49-F238E27FC236}">
                <a16:creationId xmlns:a16="http://schemas.microsoft.com/office/drawing/2014/main" xmlns="" id="{CD287701-F239-45BF-89BA-CC2FA7C9A95F}"/>
              </a:ext>
            </a:extLst>
          </p:cNvPr>
          <p:cNvSpPr>
            <a:spLocks noGrp="1"/>
          </p:cNvSpPr>
          <p:nvPr>
            <p:ph idx="1"/>
          </p:nvPr>
        </p:nvSpPr>
        <p:spPr>
          <a:xfrm>
            <a:off x="838200" y="1825624"/>
            <a:ext cx="10515600" cy="4899025"/>
          </a:xfrm>
        </p:spPr>
        <p:txBody>
          <a:bodyPr>
            <a:normAutofit fontScale="92500" lnSpcReduction="10000"/>
          </a:bodyPr>
          <a:lstStyle/>
          <a:p>
            <a:r>
              <a:rPr lang="en-US" dirty="0"/>
              <a:t>EDA is not identical to statistical graphics although the two terms are used almost interchangeably. </a:t>
            </a:r>
          </a:p>
          <a:p>
            <a:r>
              <a:rPr lang="en-US" dirty="0"/>
              <a:t>Statistical graphics is a collection of techniques--all graphically based and all focusing on one data characterization aspect. </a:t>
            </a:r>
          </a:p>
          <a:p>
            <a:r>
              <a:rPr lang="en-US" dirty="0"/>
              <a:t>EDA encompasses a larger venue; EDA is an approach to data analysis that postpones the usual assumptions about what kind of model the data follow with the more direct approach of allowing the data itself to reveal its underlying structure and model. </a:t>
            </a:r>
          </a:p>
          <a:p>
            <a:r>
              <a:rPr lang="en-US" dirty="0"/>
              <a:t>EDA is not a mere collection of techniques; EDA is a philosophy as to how we dissect a data set; what we look for; how we look; and how we interpret.</a:t>
            </a:r>
          </a:p>
          <a:p>
            <a:r>
              <a:rPr lang="en-US" dirty="0"/>
              <a:t> It is true that EDA heavily uses the collection of techniques that we call "statistical graphics", but it is not identical to statistical graphics per se.</a:t>
            </a:r>
            <a:endParaRPr lang="en-IN" dirty="0"/>
          </a:p>
        </p:txBody>
      </p:sp>
    </p:spTree>
    <p:extLst>
      <p:ext uri="{BB962C8B-B14F-4D97-AF65-F5344CB8AC3E}">
        <p14:creationId xmlns:p14="http://schemas.microsoft.com/office/powerpoint/2010/main" val="40674395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3EF581-52DD-4926-A459-A5034C495143}"/>
              </a:ext>
            </a:extLst>
          </p:cNvPr>
          <p:cNvSpPr>
            <a:spLocks noGrp="1"/>
          </p:cNvSpPr>
          <p:nvPr>
            <p:ph type="title"/>
          </p:nvPr>
        </p:nvSpPr>
        <p:spPr/>
        <p:txBody>
          <a:bodyPr/>
          <a:lstStyle/>
          <a:p>
            <a:r>
              <a:rPr lang="en-US" dirty="0"/>
              <a:t>History of EDA</a:t>
            </a:r>
            <a:endParaRPr lang="en-IN" dirty="0"/>
          </a:p>
        </p:txBody>
      </p:sp>
      <p:sp>
        <p:nvSpPr>
          <p:cNvPr id="3" name="Content Placeholder 2">
            <a:extLst>
              <a:ext uri="{FF2B5EF4-FFF2-40B4-BE49-F238E27FC236}">
                <a16:creationId xmlns:a16="http://schemas.microsoft.com/office/drawing/2014/main" xmlns="" id="{3F7C660E-FE32-4879-81BD-558193AB05B8}"/>
              </a:ext>
            </a:extLst>
          </p:cNvPr>
          <p:cNvSpPr>
            <a:spLocks noGrp="1"/>
          </p:cNvSpPr>
          <p:nvPr>
            <p:ph idx="1"/>
          </p:nvPr>
        </p:nvSpPr>
        <p:spPr>
          <a:xfrm>
            <a:off x="838200" y="1873250"/>
            <a:ext cx="10515600" cy="4351338"/>
          </a:xfrm>
        </p:spPr>
        <p:txBody>
          <a:bodyPr/>
          <a:lstStyle/>
          <a:p>
            <a:r>
              <a:rPr lang="en-US" dirty="0"/>
              <a:t>The seminal work in EDA is Exploratory Data Analysis, Tukey, (1977). Over the years it has benefitted from other noteworthy publications such as Data Analysis and Regression, </a:t>
            </a:r>
            <a:r>
              <a:rPr lang="en-US" dirty="0" err="1"/>
              <a:t>Mosteller</a:t>
            </a:r>
            <a:r>
              <a:rPr lang="en-US" dirty="0"/>
              <a:t> and Tukey (1977), Interactive Data Analysis, </a:t>
            </a:r>
            <a:r>
              <a:rPr lang="en-US" dirty="0" err="1"/>
              <a:t>Hoaglin</a:t>
            </a:r>
            <a:r>
              <a:rPr lang="en-US" dirty="0"/>
              <a:t> (1977), The ABC's of EDA, Velleman and </a:t>
            </a:r>
            <a:r>
              <a:rPr lang="en-US" dirty="0" err="1"/>
              <a:t>Hoaglin</a:t>
            </a:r>
            <a:r>
              <a:rPr lang="en-US" dirty="0"/>
              <a:t> (1981) and has gained a large following as "the" way to analyze a data set.</a:t>
            </a:r>
            <a:endParaRPr lang="en-IN" dirty="0"/>
          </a:p>
        </p:txBody>
      </p:sp>
    </p:spTree>
    <p:extLst>
      <p:ext uri="{BB962C8B-B14F-4D97-AF65-F5344CB8AC3E}">
        <p14:creationId xmlns:p14="http://schemas.microsoft.com/office/powerpoint/2010/main" val="12067434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12B22D-D389-48D6-BCB7-9D934D972093}"/>
              </a:ext>
            </a:extLst>
          </p:cNvPr>
          <p:cNvSpPr>
            <a:spLocks noGrp="1"/>
          </p:cNvSpPr>
          <p:nvPr>
            <p:ph type="title"/>
          </p:nvPr>
        </p:nvSpPr>
        <p:spPr/>
        <p:txBody>
          <a:bodyPr/>
          <a:lstStyle/>
          <a:p>
            <a:r>
              <a:rPr lang="en-US" dirty="0"/>
              <a:t>Techniques EDA</a:t>
            </a:r>
            <a:endParaRPr lang="en-IN" dirty="0"/>
          </a:p>
        </p:txBody>
      </p:sp>
      <p:sp>
        <p:nvSpPr>
          <p:cNvPr id="3" name="Content Placeholder 2">
            <a:extLst>
              <a:ext uri="{FF2B5EF4-FFF2-40B4-BE49-F238E27FC236}">
                <a16:creationId xmlns:a16="http://schemas.microsoft.com/office/drawing/2014/main" xmlns="" id="{FB9BA701-3C07-429D-A561-DB6399B1426F}"/>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Most EDA techniques are graphical in nature with a few quantitative techniques. </a:t>
            </a:r>
          </a:p>
          <a:p>
            <a:r>
              <a:rPr lang="en-US" b="0" i="0" dirty="0">
                <a:solidFill>
                  <a:srgbClr val="000000"/>
                </a:solidFill>
                <a:effectLst/>
                <a:latin typeface="Times New Roman" panose="02020603050405020304" pitchFamily="18" charset="0"/>
              </a:rPr>
              <a:t>The reason for the heavy reliance on graphics is that by its very nature the main role of EDA is to open-mindedly explore, and graphics gives the analysts unparalleled power to do so, enticing the data to reveal its structural secrets, and being always ready to gain some new, often unsuspected, insight into the data. </a:t>
            </a:r>
          </a:p>
          <a:p>
            <a:r>
              <a:rPr lang="en-US" b="0" i="0" dirty="0">
                <a:solidFill>
                  <a:srgbClr val="000000"/>
                </a:solidFill>
                <a:effectLst/>
                <a:latin typeface="Times New Roman" panose="02020603050405020304" pitchFamily="18" charset="0"/>
              </a:rPr>
              <a:t>In combination with the natural pattern-recognition capabilities that we all possess, graphics provides, of course, unparalleled power to carry this out.</a:t>
            </a:r>
            <a:endParaRPr lang="en-IN" dirty="0"/>
          </a:p>
        </p:txBody>
      </p:sp>
    </p:spTree>
    <p:extLst>
      <p:ext uri="{BB962C8B-B14F-4D97-AF65-F5344CB8AC3E}">
        <p14:creationId xmlns:p14="http://schemas.microsoft.com/office/powerpoint/2010/main" val="197977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22ED8A-AD8C-4A08-A79D-26A325FDB94C}"/>
              </a:ext>
            </a:extLst>
          </p:cNvPr>
          <p:cNvSpPr>
            <a:spLocks noGrp="1"/>
          </p:cNvSpPr>
          <p:nvPr>
            <p:ph type="title"/>
          </p:nvPr>
        </p:nvSpPr>
        <p:spPr/>
        <p:txBody>
          <a:bodyPr/>
          <a:lstStyle/>
          <a:p>
            <a:r>
              <a:rPr lang="en-US" dirty="0"/>
              <a:t>Special Graphical Techniques in EDA</a:t>
            </a:r>
            <a:endParaRPr lang="en-IN" dirty="0"/>
          </a:p>
        </p:txBody>
      </p:sp>
      <p:sp>
        <p:nvSpPr>
          <p:cNvPr id="3" name="Content Placeholder 2">
            <a:extLst>
              <a:ext uri="{FF2B5EF4-FFF2-40B4-BE49-F238E27FC236}">
                <a16:creationId xmlns:a16="http://schemas.microsoft.com/office/drawing/2014/main" xmlns="" id="{E94CAA94-D31A-4796-94C5-9069DFD0F966}"/>
              </a:ext>
            </a:extLst>
          </p:cNvPr>
          <p:cNvSpPr>
            <a:spLocks noGrp="1"/>
          </p:cNvSpPr>
          <p:nvPr>
            <p:ph idx="1"/>
          </p:nvPr>
        </p:nvSpPr>
        <p:spPr/>
        <p:txBody>
          <a:bodyPr/>
          <a:lstStyle/>
          <a:p>
            <a:pPr marL="0" indent="0" algn="l">
              <a:buNone/>
            </a:pPr>
            <a:r>
              <a:rPr lang="en-US" b="0" i="0" dirty="0">
                <a:solidFill>
                  <a:srgbClr val="000000"/>
                </a:solidFill>
                <a:effectLst/>
                <a:latin typeface="Times New Roman" panose="02020603050405020304" pitchFamily="18" charset="0"/>
              </a:rPr>
              <a:t>The particular graphical techniques employed in EDA are often quite simple, consisting of various techniques of:</a:t>
            </a:r>
          </a:p>
          <a:p>
            <a:pPr algn="l">
              <a:buFont typeface="+mj-lt"/>
              <a:buAutoNum type="arabicPeriod"/>
            </a:pPr>
            <a:r>
              <a:rPr lang="en-US" b="0" i="0" dirty="0">
                <a:solidFill>
                  <a:srgbClr val="000000"/>
                </a:solidFill>
                <a:effectLst/>
                <a:latin typeface="Times New Roman" panose="02020603050405020304" pitchFamily="18" charset="0"/>
              </a:rPr>
              <a:t>Plotting the raw data (such as </a:t>
            </a:r>
            <a:r>
              <a:rPr lang="en-US" b="0" i="0" dirty="0">
                <a:solidFill>
                  <a:srgbClr val="000000"/>
                </a:solidFill>
                <a:effectLst/>
                <a:latin typeface="Times New Roman" panose="02020603050405020304" pitchFamily="18" charset="0"/>
                <a:hlinkClick r:id="rId2"/>
              </a:rPr>
              <a:t>data traces</a:t>
            </a:r>
            <a:r>
              <a:rPr lang="en-US" b="0"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hlinkClick r:id="rId3"/>
              </a:rPr>
              <a:t>histograms</a:t>
            </a:r>
            <a:r>
              <a:rPr lang="en-US" b="0" i="0" dirty="0">
                <a:solidFill>
                  <a:srgbClr val="000000"/>
                </a:solidFill>
                <a:effectLst/>
                <a:latin typeface="Times New Roman" panose="02020603050405020304" pitchFamily="18" charset="0"/>
              </a:rPr>
              <a:t>, </a:t>
            </a:r>
            <a:r>
              <a:rPr lang="en-US" b="0" i="0" dirty="0" err="1">
                <a:solidFill>
                  <a:srgbClr val="000000"/>
                </a:solidFill>
                <a:effectLst/>
                <a:latin typeface="Times New Roman" panose="02020603050405020304" pitchFamily="18" charset="0"/>
                <a:hlinkClick r:id="rId4"/>
              </a:rPr>
              <a:t>bihistograms</a:t>
            </a:r>
            <a:r>
              <a:rPr lang="en-US" b="0"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hlinkClick r:id="rId5"/>
              </a:rPr>
              <a:t>probability plots</a:t>
            </a:r>
            <a:r>
              <a:rPr lang="en-US" b="0"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hlinkClick r:id="rId6"/>
              </a:rPr>
              <a:t>lag plots</a:t>
            </a:r>
            <a:r>
              <a:rPr lang="en-US" b="0"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hlinkClick r:id="rId7"/>
              </a:rPr>
              <a:t>block plots</a:t>
            </a:r>
            <a:r>
              <a:rPr lang="en-US" b="0" i="0" dirty="0">
                <a:solidFill>
                  <a:srgbClr val="000000"/>
                </a:solidFill>
                <a:effectLst/>
                <a:latin typeface="Times New Roman" panose="02020603050405020304" pitchFamily="18" charset="0"/>
              </a:rPr>
              <a:t>, and </a:t>
            </a:r>
            <a:r>
              <a:rPr lang="en-US" b="0" i="0" dirty="0">
                <a:solidFill>
                  <a:srgbClr val="000000"/>
                </a:solidFill>
                <a:effectLst/>
                <a:latin typeface="Times New Roman" panose="02020603050405020304" pitchFamily="18" charset="0"/>
                <a:hlinkClick r:id="rId8"/>
              </a:rPr>
              <a:t>Youden plots</a:t>
            </a:r>
            <a:r>
              <a:rPr lang="en-US" b="0" i="0" dirty="0">
                <a:solidFill>
                  <a:srgbClr val="000000"/>
                </a:solidFill>
                <a:effectLst/>
                <a:latin typeface="Times New Roman" panose="02020603050405020304" pitchFamily="18" charset="0"/>
              </a:rPr>
              <a:t>.</a:t>
            </a:r>
          </a:p>
          <a:p>
            <a:pPr algn="l">
              <a:buFont typeface="+mj-lt"/>
              <a:buAutoNum type="arabicPeriod"/>
            </a:pPr>
            <a:r>
              <a:rPr lang="en-US" b="0" i="0" dirty="0">
                <a:solidFill>
                  <a:srgbClr val="000000"/>
                </a:solidFill>
                <a:effectLst/>
                <a:latin typeface="Times New Roman" panose="02020603050405020304" pitchFamily="18" charset="0"/>
              </a:rPr>
              <a:t>Plotting simple statistics such as </a:t>
            </a:r>
            <a:r>
              <a:rPr lang="en-US" b="0" i="0" dirty="0">
                <a:solidFill>
                  <a:srgbClr val="000000"/>
                </a:solidFill>
                <a:effectLst/>
                <a:latin typeface="Times New Roman" panose="02020603050405020304" pitchFamily="18" charset="0"/>
                <a:hlinkClick r:id="rId9"/>
              </a:rPr>
              <a:t>mean plots</a:t>
            </a:r>
            <a:r>
              <a:rPr lang="en-US" b="0"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hlinkClick r:id="rId10"/>
              </a:rPr>
              <a:t>standard deviation plots</a:t>
            </a:r>
            <a:r>
              <a:rPr lang="en-US" b="0" i="0" dirty="0">
                <a:solidFill>
                  <a:srgbClr val="000000"/>
                </a:solidFill>
                <a:effectLst/>
                <a:latin typeface="Times New Roman" panose="02020603050405020304" pitchFamily="18" charset="0"/>
              </a:rPr>
              <a:t>, </a:t>
            </a:r>
            <a:r>
              <a:rPr lang="en-US" b="0" i="0" dirty="0">
                <a:solidFill>
                  <a:srgbClr val="000000"/>
                </a:solidFill>
                <a:effectLst/>
                <a:latin typeface="Times New Roman" panose="02020603050405020304" pitchFamily="18" charset="0"/>
                <a:hlinkClick r:id="rId11"/>
              </a:rPr>
              <a:t>box plots</a:t>
            </a:r>
            <a:r>
              <a:rPr lang="en-US" b="0" i="0" dirty="0">
                <a:solidFill>
                  <a:srgbClr val="000000"/>
                </a:solidFill>
                <a:effectLst/>
                <a:latin typeface="Times New Roman" panose="02020603050405020304" pitchFamily="18" charset="0"/>
              </a:rPr>
              <a:t>, and main effects plots of the raw data.</a:t>
            </a:r>
          </a:p>
          <a:p>
            <a:pPr algn="l">
              <a:buFont typeface="+mj-lt"/>
              <a:buAutoNum type="arabicPeriod"/>
            </a:pPr>
            <a:r>
              <a:rPr lang="en-US" b="0" i="0" dirty="0">
                <a:solidFill>
                  <a:srgbClr val="000000"/>
                </a:solidFill>
                <a:effectLst/>
                <a:latin typeface="Times New Roman" panose="02020603050405020304" pitchFamily="18" charset="0"/>
              </a:rPr>
              <a:t>Positioning such plots so as to maximize our natural pattern-recognition abilities, such as using multiple plots per page.</a:t>
            </a:r>
          </a:p>
          <a:p>
            <a:endParaRPr lang="en-IN" dirty="0"/>
          </a:p>
        </p:txBody>
      </p:sp>
    </p:spTree>
    <p:extLst>
      <p:ext uri="{BB962C8B-B14F-4D97-AF65-F5344CB8AC3E}">
        <p14:creationId xmlns:p14="http://schemas.microsoft.com/office/powerpoint/2010/main" val="689342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0E3A8-EA8F-4D67-9323-425ADE505F0B}"/>
              </a:ext>
            </a:extLst>
          </p:cNvPr>
          <p:cNvSpPr>
            <a:spLocks noGrp="1"/>
          </p:cNvSpPr>
          <p:nvPr>
            <p:ph type="title"/>
          </p:nvPr>
        </p:nvSpPr>
        <p:spPr/>
        <p:txBody>
          <a:bodyPr/>
          <a:lstStyle/>
          <a:p>
            <a:r>
              <a:rPr lang="en-US" dirty="0"/>
              <a:t>EDA Vs classical Data Analysis</a:t>
            </a:r>
            <a:endParaRPr lang="en-IN" dirty="0"/>
          </a:p>
        </p:txBody>
      </p:sp>
      <p:sp>
        <p:nvSpPr>
          <p:cNvPr id="3" name="Content Placeholder 2">
            <a:extLst>
              <a:ext uri="{FF2B5EF4-FFF2-40B4-BE49-F238E27FC236}">
                <a16:creationId xmlns:a16="http://schemas.microsoft.com/office/drawing/2014/main" xmlns="" id="{FD226107-22B2-44A8-A166-FAD701306461}"/>
              </a:ext>
            </a:extLst>
          </p:cNvPr>
          <p:cNvSpPr>
            <a:spLocks noGrp="1"/>
          </p:cNvSpPr>
          <p:nvPr>
            <p:ph idx="1"/>
          </p:nvPr>
        </p:nvSpPr>
        <p:spPr/>
        <p:txBody>
          <a:bodyPr/>
          <a:lstStyle/>
          <a:p>
            <a:r>
              <a:rPr lang="en-US" b="0" i="0" dirty="0">
                <a:solidFill>
                  <a:srgbClr val="000000"/>
                </a:solidFill>
                <a:effectLst/>
                <a:latin typeface="Times New Roman" panose="02020603050405020304" pitchFamily="18" charset="0"/>
              </a:rPr>
              <a:t>These two approaches are similar in that they all start with a general science/engineering problem and all yield science/engineering conclusions. The difference is the sequence and focus of the intermediate steps.</a:t>
            </a:r>
          </a:p>
          <a:p>
            <a:endParaRPr lang="en-IN" dirty="0"/>
          </a:p>
        </p:txBody>
      </p:sp>
      <p:graphicFrame>
        <p:nvGraphicFramePr>
          <p:cNvPr id="4" name="Table 4">
            <a:extLst>
              <a:ext uri="{FF2B5EF4-FFF2-40B4-BE49-F238E27FC236}">
                <a16:creationId xmlns:a16="http://schemas.microsoft.com/office/drawing/2014/main" xmlns="" id="{9BA1FF2D-B5A3-4870-B717-32E150934969}"/>
              </a:ext>
            </a:extLst>
          </p:cNvPr>
          <p:cNvGraphicFramePr>
            <a:graphicFrameLocks noGrp="1"/>
          </p:cNvGraphicFramePr>
          <p:nvPr>
            <p:extLst>
              <p:ext uri="{D42A27DB-BD31-4B8C-83A1-F6EECF244321}">
                <p14:modId xmlns:p14="http://schemas.microsoft.com/office/powerpoint/2010/main" val="925595345"/>
              </p:ext>
            </p:extLst>
          </p:nvPr>
        </p:nvGraphicFramePr>
        <p:xfrm>
          <a:off x="904874" y="3739091"/>
          <a:ext cx="10515600" cy="1643804"/>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3406591867"/>
                    </a:ext>
                  </a:extLst>
                </a:gridCol>
                <a:gridCol w="5257800">
                  <a:extLst>
                    <a:ext uri="{9D8B030D-6E8A-4147-A177-3AD203B41FA5}">
                      <a16:colId xmlns:a16="http://schemas.microsoft.com/office/drawing/2014/main" xmlns="" val="4027744568"/>
                    </a:ext>
                  </a:extLst>
                </a:gridCol>
              </a:tblGrid>
              <a:tr h="370840">
                <a:tc>
                  <a:txBody>
                    <a:bodyPr/>
                    <a:lstStyle/>
                    <a:p>
                      <a:r>
                        <a:rPr lang="en-US" dirty="0"/>
                        <a:t>classical Data Analysis</a:t>
                      </a:r>
                      <a:endParaRPr lang="en-IN" dirty="0"/>
                    </a:p>
                  </a:txBody>
                  <a:tcPr/>
                </a:tc>
                <a:tc>
                  <a:txBody>
                    <a:bodyPr/>
                    <a:lstStyle/>
                    <a:p>
                      <a:r>
                        <a:rPr lang="en-US" dirty="0"/>
                        <a:t>EDA</a:t>
                      </a:r>
                      <a:endParaRPr lang="en-IN" dirty="0"/>
                    </a:p>
                  </a:txBody>
                  <a:tcPr/>
                </a:tc>
                <a:extLst>
                  <a:ext uri="{0D108BD9-81ED-4DB2-BD59-A6C34878D82A}">
                    <a16:rowId xmlns:a16="http://schemas.microsoft.com/office/drawing/2014/main" xmlns="" val="1108391037"/>
                  </a:ext>
                </a:extLst>
              </a:tr>
              <a:tr h="12729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For classical analysis, the sequence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dk1"/>
                          </a:solidFill>
                          <a:effectLst/>
                          <a:latin typeface="+mn-lt"/>
                          <a:ea typeface="+mn-ea"/>
                          <a:cs typeface="+mn-cs"/>
                        </a:rPr>
                        <a:t>Problem =&gt; Data =&gt; Model =&gt; Analysis =&gt; Conclusions</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For EDA, the sequence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Problem =&gt; Data =&gt; Analysis =&gt; Model =&gt; Conclusions</a:t>
                      </a:r>
                    </a:p>
                    <a:p>
                      <a:endParaRPr lang="en-IN" dirty="0"/>
                    </a:p>
                  </a:txBody>
                  <a:tcPr/>
                </a:tc>
                <a:extLst>
                  <a:ext uri="{0D108BD9-81ED-4DB2-BD59-A6C34878D82A}">
                    <a16:rowId xmlns:a16="http://schemas.microsoft.com/office/drawing/2014/main" xmlns="" val="4248242965"/>
                  </a:ext>
                </a:extLst>
              </a:tr>
            </a:tbl>
          </a:graphicData>
        </a:graphic>
      </p:graphicFrame>
    </p:spTree>
    <p:extLst>
      <p:ext uri="{BB962C8B-B14F-4D97-AF65-F5344CB8AC3E}">
        <p14:creationId xmlns:p14="http://schemas.microsoft.com/office/powerpoint/2010/main" val="39845371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6B2E4FB-D13F-4F4D-8227-7F7B05B94D37}"/>
              </a:ext>
            </a:extLst>
          </p:cNvPr>
          <p:cNvSpPr>
            <a:spLocks noGrp="1"/>
          </p:cNvSpPr>
          <p:nvPr>
            <p:ph type="title"/>
          </p:nvPr>
        </p:nvSpPr>
        <p:spPr/>
        <p:txBody>
          <a:bodyPr/>
          <a:lstStyle/>
          <a:p>
            <a:r>
              <a:rPr lang="en-US" dirty="0"/>
              <a:t>EDA Vs classical Data Analysis</a:t>
            </a:r>
            <a:endParaRPr lang="en-IN" dirty="0"/>
          </a:p>
        </p:txBody>
      </p:sp>
      <p:sp>
        <p:nvSpPr>
          <p:cNvPr id="3" name="Content Placeholder 2">
            <a:extLst>
              <a:ext uri="{FF2B5EF4-FFF2-40B4-BE49-F238E27FC236}">
                <a16:creationId xmlns:a16="http://schemas.microsoft.com/office/drawing/2014/main" xmlns="" id="{9D97C7C6-FC9F-4696-B285-29C773467555}"/>
              </a:ext>
            </a:extLst>
          </p:cNvPr>
          <p:cNvSpPr>
            <a:spLocks noGrp="1"/>
          </p:cNvSpPr>
          <p:nvPr>
            <p:ph idx="1"/>
          </p:nvPr>
        </p:nvSpPr>
        <p:spPr/>
        <p:txBody>
          <a:bodyPr/>
          <a:lstStyle/>
          <a:p>
            <a:pPr marL="0" indent="0">
              <a:buNone/>
            </a:pPr>
            <a:r>
              <a:rPr lang="en-US" dirty="0">
                <a:solidFill>
                  <a:srgbClr val="000000"/>
                </a:solidFill>
                <a:latin typeface="Times New Roman" panose="02020603050405020304" pitchFamily="18" charset="0"/>
              </a:rPr>
              <a:t>For</a:t>
            </a:r>
            <a:r>
              <a:rPr lang="en-US" b="0" i="0" dirty="0">
                <a:solidFill>
                  <a:srgbClr val="000000"/>
                </a:solidFill>
                <a:effectLst/>
                <a:latin typeface="Times New Roman" panose="02020603050405020304" pitchFamily="18" charset="0"/>
              </a:rPr>
              <a:t> classical analysis, the data collection is followed by the imposition of a model (normality, linearity, etc.) and the analysis, estimation, and testing that follows are focused on the parameters of that model. </a:t>
            </a:r>
          </a:p>
          <a:p>
            <a:pPr marL="0" indent="0">
              <a:buNone/>
            </a:pPr>
            <a:r>
              <a:rPr lang="en-US" b="0" i="0" dirty="0">
                <a:solidFill>
                  <a:srgbClr val="000000"/>
                </a:solidFill>
                <a:effectLst/>
                <a:latin typeface="Times New Roman" panose="02020603050405020304" pitchFamily="18" charset="0"/>
              </a:rPr>
              <a:t>For EDA, the data collection is not followed by a model imposition; rather it is followed immediately by analysis with a goal of inferring what model would be appropriate.</a:t>
            </a:r>
            <a:endParaRPr lang="en-IN" dirty="0"/>
          </a:p>
        </p:txBody>
      </p:sp>
    </p:spTree>
    <p:extLst>
      <p:ext uri="{BB962C8B-B14F-4D97-AF65-F5344CB8AC3E}">
        <p14:creationId xmlns:p14="http://schemas.microsoft.com/office/powerpoint/2010/main" val="9524682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A7E93-F4EA-4CA4-9B3C-88D77036C4A5}"/>
              </a:ext>
            </a:extLst>
          </p:cNvPr>
          <p:cNvSpPr>
            <a:spLocks noGrp="1"/>
          </p:cNvSpPr>
          <p:nvPr>
            <p:ph type="title"/>
          </p:nvPr>
        </p:nvSpPr>
        <p:spPr/>
        <p:txBody>
          <a:bodyPr/>
          <a:lstStyle/>
          <a:p>
            <a:r>
              <a:rPr lang="en-US" dirty="0"/>
              <a:t>Model</a:t>
            </a:r>
            <a:endParaRPr lang="en-IN" dirty="0"/>
          </a:p>
        </p:txBody>
      </p:sp>
      <p:graphicFrame>
        <p:nvGraphicFramePr>
          <p:cNvPr id="5" name="Table 5">
            <a:extLst>
              <a:ext uri="{FF2B5EF4-FFF2-40B4-BE49-F238E27FC236}">
                <a16:creationId xmlns:a16="http://schemas.microsoft.com/office/drawing/2014/main" xmlns="" id="{CB433FD4-8E0A-4CFF-9B18-ED84906BA2F4}"/>
              </a:ext>
            </a:extLst>
          </p:cNvPr>
          <p:cNvGraphicFramePr>
            <a:graphicFrameLocks noGrp="1"/>
          </p:cNvGraphicFramePr>
          <p:nvPr>
            <p:ph idx="1"/>
            <p:extLst>
              <p:ext uri="{D42A27DB-BD31-4B8C-83A1-F6EECF244321}">
                <p14:modId xmlns:p14="http://schemas.microsoft.com/office/powerpoint/2010/main" val="1190494301"/>
              </p:ext>
            </p:extLst>
          </p:nvPr>
        </p:nvGraphicFramePr>
        <p:xfrm>
          <a:off x="619124" y="1349375"/>
          <a:ext cx="10848975" cy="4450080"/>
        </p:xfrm>
        <a:graphic>
          <a:graphicData uri="http://schemas.openxmlformats.org/drawingml/2006/table">
            <a:tbl>
              <a:tblPr firstRow="1" bandRow="1">
                <a:tableStyleId>{5C22544A-7EE6-4342-B048-85BDC9FD1C3A}</a:tableStyleId>
              </a:tblPr>
              <a:tblGrid>
                <a:gridCol w="6908360">
                  <a:extLst>
                    <a:ext uri="{9D8B030D-6E8A-4147-A177-3AD203B41FA5}">
                      <a16:colId xmlns:a16="http://schemas.microsoft.com/office/drawing/2014/main" xmlns="" val="3187205257"/>
                    </a:ext>
                  </a:extLst>
                </a:gridCol>
                <a:gridCol w="3940615">
                  <a:extLst>
                    <a:ext uri="{9D8B030D-6E8A-4147-A177-3AD203B41FA5}">
                      <a16:colId xmlns:a16="http://schemas.microsoft.com/office/drawing/2014/main" xmlns="" val="2521310902"/>
                    </a:ext>
                  </a:extLst>
                </a:gridCol>
              </a:tblGrid>
              <a:tr h="370840">
                <a:tc>
                  <a:txBody>
                    <a:bodyPr/>
                    <a:lstStyle/>
                    <a:p>
                      <a:r>
                        <a:rPr lang="en-US" sz="2800" dirty="0"/>
                        <a:t>Classical Data Analysis</a:t>
                      </a:r>
                      <a:endParaRPr lang="en-IN" sz="2800" dirty="0"/>
                    </a:p>
                  </a:txBody>
                  <a:tcPr/>
                </a:tc>
                <a:tc>
                  <a:txBody>
                    <a:bodyPr/>
                    <a:lstStyle/>
                    <a:p>
                      <a:r>
                        <a:rPr lang="en-US" sz="2800" dirty="0"/>
                        <a:t>EDA</a:t>
                      </a:r>
                      <a:endParaRPr lang="en-IN" sz="2800" dirty="0"/>
                    </a:p>
                  </a:txBody>
                  <a:tcPr/>
                </a:tc>
                <a:extLst>
                  <a:ext uri="{0D108BD9-81ED-4DB2-BD59-A6C34878D82A}">
                    <a16:rowId xmlns:a16="http://schemas.microsoft.com/office/drawing/2014/main" xmlns="" val="2302391404"/>
                  </a:ext>
                </a:extLst>
              </a:tr>
              <a:tr h="370840">
                <a:tc>
                  <a:txBody>
                    <a:bodyPr/>
                    <a:lstStyle/>
                    <a:p>
                      <a:r>
                        <a:rPr lang="en-US" sz="2800" b="0" i="0" kern="1200" dirty="0">
                          <a:solidFill>
                            <a:schemeClr val="dk1"/>
                          </a:solidFill>
                          <a:effectLst/>
                          <a:latin typeface="+mn-lt"/>
                          <a:ea typeface="+mn-ea"/>
                          <a:cs typeface="+mn-cs"/>
                        </a:rPr>
                        <a:t>The classical approach imposes models (both deterministic and probabilistic) on the data. Deterministic models include, for example, </a:t>
                      </a:r>
                      <a:r>
                        <a:rPr lang="en-US" sz="2800" b="0" i="0" kern="1200" dirty="0">
                          <a:solidFill>
                            <a:schemeClr val="dk1"/>
                          </a:solidFill>
                          <a:effectLst/>
                          <a:latin typeface="+mn-lt"/>
                          <a:ea typeface="+mn-ea"/>
                          <a:cs typeface="+mn-cs"/>
                          <a:hlinkClick r:id="rId2"/>
                        </a:rPr>
                        <a:t>regression models</a:t>
                      </a:r>
                      <a:r>
                        <a:rPr lang="en-US" sz="2800" b="0" i="0" kern="1200" dirty="0">
                          <a:solidFill>
                            <a:schemeClr val="dk1"/>
                          </a:solidFill>
                          <a:effectLst/>
                          <a:latin typeface="+mn-lt"/>
                          <a:ea typeface="+mn-ea"/>
                          <a:cs typeface="+mn-cs"/>
                        </a:rPr>
                        <a:t> and </a:t>
                      </a:r>
                      <a:r>
                        <a:rPr lang="en-US" sz="2800" b="0" i="0" kern="1200" dirty="0">
                          <a:solidFill>
                            <a:schemeClr val="dk1"/>
                          </a:solidFill>
                          <a:effectLst/>
                          <a:latin typeface="+mn-lt"/>
                          <a:ea typeface="+mn-ea"/>
                          <a:cs typeface="+mn-cs"/>
                          <a:hlinkClick r:id="rId3"/>
                        </a:rPr>
                        <a:t>analysis of variance (ANOVA)</a:t>
                      </a:r>
                      <a:r>
                        <a:rPr lang="en-US" sz="2800" b="0" i="0" kern="1200" dirty="0">
                          <a:solidFill>
                            <a:schemeClr val="dk1"/>
                          </a:solidFill>
                          <a:effectLst/>
                          <a:latin typeface="+mn-lt"/>
                          <a:ea typeface="+mn-ea"/>
                          <a:cs typeface="+mn-cs"/>
                        </a:rPr>
                        <a:t> models. The most common probabilistic model assumes that the errors about the deterministic model are normally distributed--this assumption affects the validity of the ANOVA F tests.</a:t>
                      </a:r>
                      <a:endParaRPr lang="en-IN" sz="2800" dirty="0"/>
                    </a:p>
                  </a:txBody>
                  <a:tcPr/>
                </a:tc>
                <a:tc>
                  <a:txBody>
                    <a:bodyPr/>
                    <a:lstStyle/>
                    <a:p>
                      <a:r>
                        <a:rPr lang="en-US" sz="2800" b="0" i="0" kern="1200" dirty="0">
                          <a:solidFill>
                            <a:schemeClr val="dk1"/>
                          </a:solidFill>
                          <a:effectLst/>
                          <a:latin typeface="+mn-lt"/>
                          <a:ea typeface="+mn-ea"/>
                          <a:cs typeface="+mn-cs"/>
                        </a:rPr>
                        <a:t>The Exploratory Data Analysis approach does not impose deterministic or probabilistic models on the data. On the contrary, the EDA approach allows the data to suggest admissible models that best fit the data.</a:t>
                      </a:r>
                      <a:endParaRPr lang="en-IN" sz="2800" dirty="0"/>
                    </a:p>
                  </a:txBody>
                  <a:tcPr/>
                </a:tc>
                <a:extLst>
                  <a:ext uri="{0D108BD9-81ED-4DB2-BD59-A6C34878D82A}">
                    <a16:rowId xmlns:a16="http://schemas.microsoft.com/office/drawing/2014/main" xmlns="" val="4158626317"/>
                  </a:ext>
                </a:extLst>
              </a:tr>
            </a:tbl>
          </a:graphicData>
        </a:graphic>
      </p:graphicFrame>
    </p:spTree>
    <p:extLst>
      <p:ext uri="{BB962C8B-B14F-4D97-AF65-F5344CB8AC3E}">
        <p14:creationId xmlns:p14="http://schemas.microsoft.com/office/powerpoint/2010/main" val="12060830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A7E93-F4EA-4CA4-9B3C-88D77036C4A5}"/>
              </a:ext>
            </a:extLst>
          </p:cNvPr>
          <p:cNvSpPr>
            <a:spLocks noGrp="1"/>
          </p:cNvSpPr>
          <p:nvPr>
            <p:ph type="title"/>
          </p:nvPr>
        </p:nvSpPr>
        <p:spPr/>
        <p:txBody>
          <a:bodyPr/>
          <a:lstStyle/>
          <a:p>
            <a:r>
              <a:rPr lang="en-US" dirty="0"/>
              <a:t>Focus</a:t>
            </a:r>
            <a:endParaRPr lang="en-IN" dirty="0"/>
          </a:p>
        </p:txBody>
      </p:sp>
      <p:graphicFrame>
        <p:nvGraphicFramePr>
          <p:cNvPr id="5" name="Table 5">
            <a:extLst>
              <a:ext uri="{FF2B5EF4-FFF2-40B4-BE49-F238E27FC236}">
                <a16:creationId xmlns:a16="http://schemas.microsoft.com/office/drawing/2014/main" xmlns="" id="{CB433FD4-8E0A-4CFF-9B18-ED84906BA2F4}"/>
              </a:ext>
            </a:extLst>
          </p:cNvPr>
          <p:cNvGraphicFramePr>
            <a:graphicFrameLocks noGrp="1"/>
          </p:cNvGraphicFramePr>
          <p:nvPr>
            <p:ph idx="1"/>
            <p:extLst>
              <p:ext uri="{D42A27DB-BD31-4B8C-83A1-F6EECF244321}">
                <p14:modId xmlns:p14="http://schemas.microsoft.com/office/powerpoint/2010/main" val="470420991"/>
              </p:ext>
            </p:extLst>
          </p:nvPr>
        </p:nvGraphicFramePr>
        <p:xfrm>
          <a:off x="762000" y="1882775"/>
          <a:ext cx="10515600" cy="23774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3187205257"/>
                    </a:ext>
                  </a:extLst>
                </a:gridCol>
                <a:gridCol w="5257800">
                  <a:extLst>
                    <a:ext uri="{9D8B030D-6E8A-4147-A177-3AD203B41FA5}">
                      <a16:colId xmlns:a16="http://schemas.microsoft.com/office/drawing/2014/main" xmlns="" val="2521310902"/>
                    </a:ext>
                  </a:extLst>
                </a:gridCol>
              </a:tblGrid>
              <a:tr h="370840">
                <a:tc>
                  <a:txBody>
                    <a:bodyPr/>
                    <a:lstStyle/>
                    <a:p>
                      <a:r>
                        <a:rPr lang="en-US" sz="2400" dirty="0"/>
                        <a:t>Classical Data Analysis</a:t>
                      </a:r>
                      <a:endParaRPr lang="en-IN" sz="2400" dirty="0"/>
                    </a:p>
                  </a:txBody>
                  <a:tcPr/>
                </a:tc>
                <a:tc>
                  <a:txBody>
                    <a:bodyPr/>
                    <a:lstStyle/>
                    <a:p>
                      <a:r>
                        <a:rPr lang="en-US" sz="2400" dirty="0"/>
                        <a:t>EDA</a:t>
                      </a:r>
                      <a:endParaRPr lang="en-IN" sz="2400" dirty="0"/>
                    </a:p>
                  </a:txBody>
                  <a:tcPr/>
                </a:tc>
                <a:extLst>
                  <a:ext uri="{0D108BD9-81ED-4DB2-BD59-A6C34878D82A}">
                    <a16:rowId xmlns:a16="http://schemas.microsoft.com/office/drawing/2014/main" xmlns="" val="2302391404"/>
                  </a:ext>
                </a:extLst>
              </a:tr>
              <a:tr h="370840">
                <a:tc>
                  <a:txBody>
                    <a:bodyPr/>
                    <a:lstStyle/>
                    <a:p>
                      <a:r>
                        <a:rPr lang="en-US" sz="2400" b="0" i="0" kern="1200" dirty="0">
                          <a:solidFill>
                            <a:schemeClr val="dk1"/>
                          </a:solidFill>
                          <a:effectLst/>
                          <a:latin typeface="+mn-lt"/>
                          <a:ea typeface="+mn-ea"/>
                          <a:cs typeface="+mn-cs"/>
                        </a:rPr>
                        <a:t>The two approaches differ substantially in focus. For classical analysis, the focus is on the model--estimating parameters of the model and generating predicted values from the model</a:t>
                      </a:r>
                      <a:endParaRPr lang="en-IN" sz="2400" dirty="0"/>
                    </a:p>
                  </a:txBody>
                  <a:tcPr/>
                </a:tc>
                <a:tc>
                  <a:txBody>
                    <a:bodyPr/>
                    <a:lstStyle/>
                    <a:p>
                      <a:r>
                        <a:rPr lang="en-US" sz="2400" b="0" i="0" kern="1200" dirty="0">
                          <a:solidFill>
                            <a:schemeClr val="dk1"/>
                          </a:solidFill>
                          <a:effectLst/>
                          <a:latin typeface="+mn-lt"/>
                          <a:ea typeface="+mn-ea"/>
                          <a:cs typeface="+mn-cs"/>
                        </a:rPr>
                        <a:t>For exploratory data analysis, the focus is on the data--its structure, outliers, and models suggested by the data</a:t>
                      </a:r>
                      <a:endParaRPr lang="en-IN" sz="2400" dirty="0"/>
                    </a:p>
                  </a:txBody>
                  <a:tcPr/>
                </a:tc>
                <a:extLst>
                  <a:ext uri="{0D108BD9-81ED-4DB2-BD59-A6C34878D82A}">
                    <a16:rowId xmlns:a16="http://schemas.microsoft.com/office/drawing/2014/main" xmlns="" val="4158626317"/>
                  </a:ext>
                </a:extLst>
              </a:tr>
            </a:tbl>
          </a:graphicData>
        </a:graphic>
      </p:graphicFrame>
    </p:spTree>
    <p:extLst>
      <p:ext uri="{BB962C8B-B14F-4D97-AF65-F5344CB8AC3E}">
        <p14:creationId xmlns:p14="http://schemas.microsoft.com/office/powerpoint/2010/main" val="2869034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A7E93-F4EA-4CA4-9B3C-88D77036C4A5}"/>
              </a:ext>
            </a:extLst>
          </p:cNvPr>
          <p:cNvSpPr>
            <a:spLocks noGrp="1"/>
          </p:cNvSpPr>
          <p:nvPr>
            <p:ph type="title"/>
          </p:nvPr>
        </p:nvSpPr>
        <p:spPr/>
        <p:txBody>
          <a:bodyPr/>
          <a:lstStyle/>
          <a:p>
            <a:r>
              <a:rPr lang="en-US" dirty="0"/>
              <a:t>Techniques used</a:t>
            </a:r>
            <a:endParaRPr lang="en-IN" dirty="0"/>
          </a:p>
        </p:txBody>
      </p:sp>
      <p:graphicFrame>
        <p:nvGraphicFramePr>
          <p:cNvPr id="5" name="Table 5">
            <a:extLst>
              <a:ext uri="{FF2B5EF4-FFF2-40B4-BE49-F238E27FC236}">
                <a16:creationId xmlns:a16="http://schemas.microsoft.com/office/drawing/2014/main" xmlns="" id="{CB433FD4-8E0A-4CFF-9B18-ED84906BA2F4}"/>
              </a:ext>
            </a:extLst>
          </p:cNvPr>
          <p:cNvGraphicFramePr>
            <a:graphicFrameLocks noGrp="1"/>
          </p:cNvGraphicFramePr>
          <p:nvPr>
            <p:ph idx="1"/>
            <p:extLst>
              <p:ext uri="{D42A27DB-BD31-4B8C-83A1-F6EECF244321}">
                <p14:modId xmlns:p14="http://schemas.microsoft.com/office/powerpoint/2010/main" val="2162605273"/>
              </p:ext>
            </p:extLst>
          </p:nvPr>
        </p:nvGraphicFramePr>
        <p:xfrm>
          <a:off x="762000" y="1882775"/>
          <a:ext cx="10515600" cy="229108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3187205257"/>
                    </a:ext>
                  </a:extLst>
                </a:gridCol>
                <a:gridCol w="5257800">
                  <a:extLst>
                    <a:ext uri="{9D8B030D-6E8A-4147-A177-3AD203B41FA5}">
                      <a16:colId xmlns:a16="http://schemas.microsoft.com/office/drawing/2014/main" xmlns="" val="2521310902"/>
                    </a:ext>
                  </a:extLst>
                </a:gridCol>
              </a:tblGrid>
              <a:tr h="370840">
                <a:tc>
                  <a:txBody>
                    <a:bodyPr/>
                    <a:lstStyle/>
                    <a:p>
                      <a:r>
                        <a:rPr lang="en-US" dirty="0"/>
                        <a:t>Classical Data Analysis</a:t>
                      </a:r>
                      <a:endParaRPr lang="en-IN" dirty="0"/>
                    </a:p>
                  </a:txBody>
                  <a:tcPr/>
                </a:tc>
                <a:tc>
                  <a:txBody>
                    <a:bodyPr/>
                    <a:lstStyle/>
                    <a:p>
                      <a:r>
                        <a:rPr lang="en-US" dirty="0"/>
                        <a:t>EDA</a:t>
                      </a:r>
                      <a:endParaRPr lang="en-IN" dirty="0"/>
                    </a:p>
                  </a:txBody>
                  <a:tcPr/>
                </a:tc>
                <a:extLst>
                  <a:ext uri="{0D108BD9-81ED-4DB2-BD59-A6C34878D82A}">
                    <a16:rowId xmlns:a16="http://schemas.microsoft.com/office/drawing/2014/main" xmlns="" val="2302391404"/>
                  </a:ext>
                </a:extLst>
              </a:tr>
              <a:tr h="370840">
                <a:tc>
                  <a:txBody>
                    <a:bodyPr/>
                    <a:lstStyle/>
                    <a:p>
                      <a:r>
                        <a:rPr lang="en-US" sz="2400" dirty="0"/>
                        <a:t/>
                      </a:r>
                      <a:br>
                        <a:rPr lang="en-US" sz="2400" dirty="0"/>
                      </a:br>
                      <a:r>
                        <a:rPr lang="en-US" sz="2400" dirty="0"/>
                        <a:t>Classical techniques are generally </a:t>
                      </a:r>
                      <a:r>
                        <a:rPr lang="en-US" sz="2400" dirty="0">
                          <a:hlinkClick r:id="rId2"/>
                        </a:rPr>
                        <a:t>quantitative</a:t>
                      </a:r>
                      <a:r>
                        <a:rPr lang="en-US" sz="2400" dirty="0"/>
                        <a:t> in nature. They include </a:t>
                      </a:r>
                      <a:r>
                        <a:rPr lang="en-US" sz="2400" dirty="0">
                          <a:hlinkClick r:id="rId3"/>
                        </a:rPr>
                        <a:t>ANOVA</a:t>
                      </a:r>
                      <a:r>
                        <a:rPr lang="en-US" sz="2400" dirty="0"/>
                        <a:t>, </a:t>
                      </a:r>
                      <a:r>
                        <a:rPr lang="en-US" sz="2400" dirty="0">
                          <a:hlinkClick r:id="rId4"/>
                        </a:rPr>
                        <a:t>t tests</a:t>
                      </a:r>
                      <a:r>
                        <a:rPr lang="en-US" sz="2400" dirty="0"/>
                        <a:t>, </a:t>
                      </a:r>
                      <a:r>
                        <a:rPr lang="en-US" sz="2400" dirty="0">
                          <a:hlinkClick r:id="rId5"/>
                        </a:rPr>
                        <a:t>chi-squared tests</a:t>
                      </a:r>
                      <a:r>
                        <a:rPr lang="en-US" sz="2400" dirty="0"/>
                        <a:t>, and </a:t>
                      </a:r>
                      <a:r>
                        <a:rPr lang="en-US" sz="2400" dirty="0">
                          <a:hlinkClick r:id="rId6"/>
                        </a:rPr>
                        <a:t>F tests</a:t>
                      </a:r>
                      <a:r>
                        <a:rPr lang="en-US" sz="2400" dirty="0"/>
                        <a:t>.</a:t>
                      </a:r>
                    </a:p>
                  </a:txBody>
                  <a:tcPr marL="0" marR="0" marT="0" marB="0"/>
                </a:tc>
                <a:tc>
                  <a:txBody>
                    <a:bodyPr/>
                    <a:lstStyle/>
                    <a:p>
                      <a:r>
                        <a:rPr lang="en-US" sz="2400" b="0" i="0" kern="1200" dirty="0">
                          <a:solidFill>
                            <a:schemeClr val="dk1"/>
                          </a:solidFill>
                          <a:effectLst/>
                          <a:latin typeface="+mn-lt"/>
                          <a:ea typeface="+mn-ea"/>
                          <a:cs typeface="+mn-cs"/>
                        </a:rPr>
                        <a:t>EDA techniques are generally </a:t>
                      </a:r>
                      <a:r>
                        <a:rPr lang="en-US" sz="2400" b="0" i="0" kern="1200" dirty="0">
                          <a:solidFill>
                            <a:schemeClr val="dk1"/>
                          </a:solidFill>
                          <a:effectLst/>
                          <a:latin typeface="+mn-lt"/>
                          <a:ea typeface="+mn-ea"/>
                          <a:cs typeface="+mn-cs"/>
                          <a:hlinkClick r:id="rId7"/>
                        </a:rPr>
                        <a:t>graphical</a:t>
                      </a:r>
                      <a:r>
                        <a:rPr lang="en-US" sz="2400" b="0" i="0" kern="1200" dirty="0">
                          <a:solidFill>
                            <a:schemeClr val="dk1"/>
                          </a:solidFill>
                          <a:effectLst/>
                          <a:latin typeface="+mn-lt"/>
                          <a:ea typeface="+mn-ea"/>
                          <a:cs typeface="+mn-cs"/>
                        </a:rPr>
                        <a:t>. They include </a:t>
                      </a:r>
                      <a:r>
                        <a:rPr lang="en-US" sz="2400" b="0" i="0" kern="1200" dirty="0">
                          <a:solidFill>
                            <a:schemeClr val="dk1"/>
                          </a:solidFill>
                          <a:effectLst/>
                          <a:latin typeface="+mn-lt"/>
                          <a:ea typeface="+mn-ea"/>
                          <a:cs typeface="+mn-cs"/>
                          <a:hlinkClick r:id="rId8"/>
                        </a:rPr>
                        <a:t>scatter plots, character plots</a:t>
                      </a:r>
                      <a:r>
                        <a:rPr lang="en-US" sz="2400" b="0" i="0" kern="1200" dirty="0">
                          <a:solidFill>
                            <a:schemeClr val="dk1"/>
                          </a:solidFill>
                          <a:effectLst/>
                          <a:latin typeface="+mn-lt"/>
                          <a:ea typeface="+mn-ea"/>
                          <a:cs typeface="+mn-cs"/>
                        </a:rPr>
                        <a:t>, </a:t>
                      </a:r>
                      <a:r>
                        <a:rPr lang="en-US" sz="2400" b="0" i="0" kern="1200" dirty="0">
                          <a:solidFill>
                            <a:schemeClr val="dk1"/>
                          </a:solidFill>
                          <a:effectLst/>
                          <a:latin typeface="+mn-lt"/>
                          <a:ea typeface="+mn-ea"/>
                          <a:cs typeface="+mn-cs"/>
                          <a:hlinkClick r:id="rId9"/>
                        </a:rPr>
                        <a:t>box plots</a:t>
                      </a:r>
                      <a:r>
                        <a:rPr lang="en-US" sz="2400" b="0" i="0" kern="1200" dirty="0">
                          <a:solidFill>
                            <a:schemeClr val="dk1"/>
                          </a:solidFill>
                          <a:effectLst/>
                          <a:latin typeface="+mn-lt"/>
                          <a:ea typeface="+mn-ea"/>
                          <a:cs typeface="+mn-cs"/>
                        </a:rPr>
                        <a:t>, </a:t>
                      </a:r>
                      <a:r>
                        <a:rPr lang="en-US" sz="2400" b="0" i="0" kern="1200" dirty="0">
                          <a:solidFill>
                            <a:schemeClr val="dk1"/>
                          </a:solidFill>
                          <a:effectLst/>
                          <a:latin typeface="+mn-lt"/>
                          <a:ea typeface="+mn-ea"/>
                          <a:cs typeface="+mn-cs"/>
                          <a:hlinkClick r:id="rId10"/>
                        </a:rPr>
                        <a:t>histograms</a:t>
                      </a:r>
                      <a:r>
                        <a:rPr lang="en-US" sz="2400" b="0" i="0" kern="1200" dirty="0">
                          <a:solidFill>
                            <a:schemeClr val="dk1"/>
                          </a:solidFill>
                          <a:effectLst/>
                          <a:latin typeface="+mn-lt"/>
                          <a:ea typeface="+mn-ea"/>
                          <a:cs typeface="+mn-cs"/>
                        </a:rPr>
                        <a:t>, </a:t>
                      </a:r>
                      <a:r>
                        <a:rPr lang="en-US" sz="2400" b="0" i="0" kern="1200" dirty="0" err="1">
                          <a:solidFill>
                            <a:schemeClr val="dk1"/>
                          </a:solidFill>
                          <a:effectLst/>
                          <a:latin typeface="+mn-lt"/>
                          <a:ea typeface="+mn-ea"/>
                          <a:cs typeface="+mn-cs"/>
                          <a:hlinkClick r:id="rId11"/>
                        </a:rPr>
                        <a:t>bihistograms</a:t>
                      </a:r>
                      <a:r>
                        <a:rPr lang="en-US" sz="2400" b="0" i="0" kern="1200" dirty="0">
                          <a:solidFill>
                            <a:schemeClr val="dk1"/>
                          </a:solidFill>
                          <a:effectLst/>
                          <a:latin typeface="+mn-lt"/>
                          <a:ea typeface="+mn-ea"/>
                          <a:cs typeface="+mn-cs"/>
                        </a:rPr>
                        <a:t>, </a:t>
                      </a:r>
                      <a:r>
                        <a:rPr lang="en-US" sz="2400" b="0" i="0" kern="1200" dirty="0">
                          <a:solidFill>
                            <a:schemeClr val="dk1"/>
                          </a:solidFill>
                          <a:effectLst/>
                          <a:latin typeface="+mn-lt"/>
                          <a:ea typeface="+mn-ea"/>
                          <a:cs typeface="+mn-cs"/>
                          <a:hlinkClick r:id="rId12"/>
                        </a:rPr>
                        <a:t>probability plots</a:t>
                      </a:r>
                      <a:r>
                        <a:rPr lang="en-US" sz="2400" b="0" i="0" kern="1200" dirty="0">
                          <a:solidFill>
                            <a:schemeClr val="dk1"/>
                          </a:solidFill>
                          <a:effectLst/>
                          <a:latin typeface="+mn-lt"/>
                          <a:ea typeface="+mn-ea"/>
                          <a:cs typeface="+mn-cs"/>
                        </a:rPr>
                        <a:t>, </a:t>
                      </a:r>
                      <a:r>
                        <a:rPr lang="en-US" sz="2400" b="0" i="0" kern="1200" dirty="0">
                          <a:solidFill>
                            <a:schemeClr val="dk1"/>
                          </a:solidFill>
                          <a:effectLst/>
                          <a:latin typeface="+mn-lt"/>
                          <a:ea typeface="+mn-ea"/>
                          <a:cs typeface="+mn-cs"/>
                          <a:hlinkClick r:id="rId13"/>
                        </a:rPr>
                        <a:t>residual plots</a:t>
                      </a:r>
                      <a:r>
                        <a:rPr lang="en-US" sz="2400" b="0" i="0" kern="1200" dirty="0">
                          <a:solidFill>
                            <a:schemeClr val="dk1"/>
                          </a:solidFill>
                          <a:effectLst/>
                          <a:latin typeface="+mn-lt"/>
                          <a:ea typeface="+mn-ea"/>
                          <a:cs typeface="+mn-cs"/>
                        </a:rPr>
                        <a:t>, and </a:t>
                      </a:r>
                      <a:r>
                        <a:rPr lang="en-US" sz="2400" b="0" i="0" kern="1200" dirty="0">
                          <a:solidFill>
                            <a:schemeClr val="dk1"/>
                          </a:solidFill>
                          <a:effectLst/>
                          <a:latin typeface="+mn-lt"/>
                          <a:ea typeface="+mn-ea"/>
                          <a:cs typeface="+mn-cs"/>
                          <a:hlinkClick r:id="rId14"/>
                        </a:rPr>
                        <a:t>mean plots</a:t>
                      </a:r>
                      <a:endParaRPr lang="en-IN" sz="2400" dirty="0"/>
                    </a:p>
                  </a:txBody>
                  <a:tcPr/>
                </a:tc>
                <a:extLst>
                  <a:ext uri="{0D108BD9-81ED-4DB2-BD59-A6C34878D82A}">
                    <a16:rowId xmlns:a16="http://schemas.microsoft.com/office/drawing/2014/main" xmlns="" val="4158626317"/>
                  </a:ext>
                </a:extLst>
              </a:tr>
            </a:tbl>
          </a:graphicData>
        </a:graphic>
      </p:graphicFrame>
    </p:spTree>
    <p:extLst>
      <p:ext uri="{BB962C8B-B14F-4D97-AF65-F5344CB8AC3E}">
        <p14:creationId xmlns:p14="http://schemas.microsoft.com/office/powerpoint/2010/main" val="18127402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A7E93-F4EA-4CA4-9B3C-88D77036C4A5}"/>
              </a:ext>
            </a:extLst>
          </p:cNvPr>
          <p:cNvSpPr>
            <a:spLocks noGrp="1"/>
          </p:cNvSpPr>
          <p:nvPr>
            <p:ph type="title"/>
          </p:nvPr>
        </p:nvSpPr>
        <p:spPr/>
        <p:txBody>
          <a:bodyPr/>
          <a:lstStyle/>
          <a:p>
            <a:r>
              <a:rPr lang="en-US" dirty="0"/>
              <a:t>Rigor</a:t>
            </a:r>
            <a:endParaRPr lang="en-IN" dirty="0"/>
          </a:p>
        </p:txBody>
      </p:sp>
      <p:graphicFrame>
        <p:nvGraphicFramePr>
          <p:cNvPr id="5" name="Table 5">
            <a:extLst>
              <a:ext uri="{FF2B5EF4-FFF2-40B4-BE49-F238E27FC236}">
                <a16:creationId xmlns:a16="http://schemas.microsoft.com/office/drawing/2014/main" xmlns="" id="{CB433FD4-8E0A-4CFF-9B18-ED84906BA2F4}"/>
              </a:ext>
            </a:extLst>
          </p:cNvPr>
          <p:cNvGraphicFramePr>
            <a:graphicFrameLocks noGrp="1"/>
          </p:cNvGraphicFramePr>
          <p:nvPr>
            <p:ph idx="1"/>
            <p:extLst>
              <p:ext uri="{D42A27DB-BD31-4B8C-83A1-F6EECF244321}">
                <p14:modId xmlns:p14="http://schemas.microsoft.com/office/powerpoint/2010/main" val="154231933"/>
              </p:ext>
            </p:extLst>
          </p:nvPr>
        </p:nvGraphicFramePr>
        <p:xfrm>
          <a:off x="704850" y="1492250"/>
          <a:ext cx="10515600" cy="512572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xmlns="" val="3187205257"/>
                    </a:ext>
                  </a:extLst>
                </a:gridCol>
                <a:gridCol w="5257800">
                  <a:extLst>
                    <a:ext uri="{9D8B030D-6E8A-4147-A177-3AD203B41FA5}">
                      <a16:colId xmlns:a16="http://schemas.microsoft.com/office/drawing/2014/main" xmlns="" val="2521310902"/>
                    </a:ext>
                  </a:extLst>
                </a:gridCol>
              </a:tblGrid>
              <a:tr h="370840">
                <a:tc>
                  <a:txBody>
                    <a:bodyPr/>
                    <a:lstStyle/>
                    <a:p>
                      <a:r>
                        <a:rPr lang="en-US" dirty="0"/>
                        <a:t>Classical Data Analysis</a:t>
                      </a:r>
                      <a:endParaRPr lang="en-IN" dirty="0"/>
                    </a:p>
                  </a:txBody>
                  <a:tcPr/>
                </a:tc>
                <a:tc>
                  <a:txBody>
                    <a:bodyPr/>
                    <a:lstStyle/>
                    <a:p>
                      <a:r>
                        <a:rPr lang="en-US" dirty="0"/>
                        <a:t>EDA</a:t>
                      </a:r>
                      <a:endParaRPr lang="en-IN" dirty="0"/>
                    </a:p>
                  </a:txBody>
                  <a:tcPr/>
                </a:tc>
                <a:extLst>
                  <a:ext uri="{0D108BD9-81ED-4DB2-BD59-A6C34878D82A}">
                    <a16:rowId xmlns:a16="http://schemas.microsoft.com/office/drawing/2014/main" xmlns="" val="2302391404"/>
                  </a:ext>
                </a:extLst>
              </a:tr>
              <a:tr h="370840">
                <a:tc>
                  <a:txBody>
                    <a:bodyPr/>
                    <a:lstStyle/>
                    <a:p>
                      <a:r>
                        <a:rPr lang="en-US" sz="2400" b="0" i="0" kern="1200" dirty="0">
                          <a:solidFill>
                            <a:schemeClr val="dk1"/>
                          </a:solidFill>
                          <a:effectLst/>
                          <a:latin typeface="+mn-lt"/>
                          <a:ea typeface="+mn-ea"/>
                          <a:cs typeface="+mn-cs"/>
                        </a:rPr>
                        <a:t>Classical techniques serve as the probabilistic foundation of science and engineering; the most important characteristic of classical techniques is that they are rigorous, formal, and "objective".</a:t>
                      </a:r>
                      <a:endParaRPr lang="en-IN" sz="2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EDA techniques do not share in that rigor or formality. EDA techniques make up for that lack of rigor by being very suggestive, indicative, and insightful about what the appropriate model should be.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kern="1200" dirty="0">
                          <a:solidFill>
                            <a:schemeClr val="dk1"/>
                          </a:solidFill>
                          <a:effectLst/>
                          <a:latin typeface="+mn-lt"/>
                          <a:ea typeface="+mn-ea"/>
                          <a:cs typeface="+mn-cs"/>
                        </a:rPr>
                        <a:t>EDA techniques are subjective and depend on interpretation which may differ from analyst to analyst, although experienced analysts commonly arrive at identical conclusions.</a:t>
                      </a:r>
                    </a:p>
                    <a:p>
                      <a:endParaRPr lang="en-IN" dirty="0"/>
                    </a:p>
                  </a:txBody>
                  <a:tcPr/>
                </a:tc>
                <a:extLst>
                  <a:ext uri="{0D108BD9-81ED-4DB2-BD59-A6C34878D82A}">
                    <a16:rowId xmlns:a16="http://schemas.microsoft.com/office/drawing/2014/main" xmlns="" val="4158626317"/>
                  </a:ext>
                </a:extLst>
              </a:tr>
            </a:tbl>
          </a:graphicData>
        </a:graphic>
      </p:graphicFrame>
    </p:spTree>
    <p:extLst>
      <p:ext uri="{BB962C8B-B14F-4D97-AF65-F5344CB8AC3E}">
        <p14:creationId xmlns:p14="http://schemas.microsoft.com/office/powerpoint/2010/main" val="313551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19F383-21B4-40DF-AE16-64B0A8328117}"/>
              </a:ext>
            </a:extLst>
          </p:cNvPr>
          <p:cNvSpPr>
            <a:spLocks noGrp="1"/>
          </p:cNvSpPr>
          <p:nvPr>
            <p:ph type="title"/>
          </p:nvPr>
        </p:nvSpPr>
        <p:spPr/>
        <p:txBody>
          <a:bodyPr/>
          <a:lstStyle/>
          <a:p>
            <a:r>
              <a:rPr lang="en-US" b="1" i="0" dirty="0">
                <a:solidFill>
                  <a:srgbClr val="292929"/>
                </a:solidFill>
                <a:effectLst/>
                <a:latin typeface="charter"/>
              </a:rPr>
              <a:t>Time Series Data</a:t>
            </a:r>
            <a:endParaRPr lang="en-IN" dirty="0"/>
          </a:p>
        </p:txBody>
      </p:sp>
      <p:sp>
        <p:nvSpPr>
          <p:cNvPr id="3" name="Content Placeholder 2">
            <a:extLst>
              <a:ext uri="{FF2B5EF4-FFF2-40B4-BE49-F238E27FC236}">
                <a16:creationId xmlns:a16="http://schemas.microsoft.com/office/drawing/2014/main" xmlns="" id="{63B78FEB-C857-4A5B-9AE5-D5A5D2F2AD35}"/>
              </a:ext>
            </a:extLst>
          </p:cNvPr>
          <p:cNvSpPr>
            <a:spLocks noGrp="1"/>
          </p:cNvSpPr>
          <p:nvPr>
            <p:ph idx="1"/>
          </p:nvPr>
        </p:nvSpPr>
        <p:spPr>
          <a:xfrm>
            <a:off x="838200" y="1825625"/>
            <a:ext cx="5257800" cy="4351338"/>
          </a:xfrm>
        </p:spPr>
        <p:txBody>
          <a:bodyPr>
            <a:normAutofit/>
          </a:bodyPr>
          <a:lstStyle/>
          <a:p>
            <a:r>
              <a:rPr lang="en-US" b="0" i="0" dirty="0">
                <a:solidFill>
                  <a:srgbClr val="292929"/>
                </a:solidFill>
                <a:effectLst/>
                <a:latin typeface="charter"/>
              </a:rPr>
              <a:t>Its  a special type of sequential data .</a:t>
            </a:r>
          </a:p>
          <a:p>
            <a:r>
              <a:rPr lang="en-US" dirty="0">
                <a:solidFill>
                  <a:srgbClr val="292929"/>
                </a:solidFill>
                <a:latin typeface="charter"/>
              </a:rPr>
              <a:t>R</a:t>
            </a:r>
            <a:r>
              <a:rPr lang="en-US" b="0" i="0" dirty="0">
                <a:solidFill>
                  <a:srgbClr val="292929"/>
                </a:solidFill>
                <a:effectLst/>
                <a:latin typeface="charter"/>
              </a:rPr>
              <a:t>ecord is a time series, i.e., a series of measurements taken over time.</a:t>
            </a:r>
          </a:p>
          <a:p>
            <a:r>
              <a:rPr lang="en-US" b="0" i="0" dirty="0">
                <a:solidFill>
                  <a:srgbClr val="292929"/>
                </a:solidFill>
                <a:effectLst/>
                <a:latin typeface="charter"/>
              </a:rPr>
              <a:t> For example:  a financial data set might contain objects that are time series of the daily prices of various stocks.</a:t>
            </a:r>
          </a:p>
          <a:p>
            <a:endParaRPr lang="en-IN" dirty="0"/>
          </a:p>
        </p:txBody>
      </p:sp>
      <p:pic>
        <p:nvPicPr>
          <p:cNvPr id="5" name="Picture 4">
            <a:extLst>
              <a:ext uri="{FF2B5EF4-FFF2-40B4-BE49-F238E27FC236}">
                <a16:creationId xmlns:a16="http://schemas.microsoft.com/office/drawing/2014/main" xmlns="" id="{9C795E8E-7C79-47E6-94D4-54D087DFED16}"/>
              </a:ext>
            </a:extLst>
          </p:cNvPr>
          <p:cNvPicPr>
            <a:picLocks noChangeAspect="1"/>
          </p:cNvPicPr>
          <p:nvPr/>
        </p:nvPicPr>
        <p:blipFill>
          <a:blip r:embed="rId2"/>
          <a:stretch>
            <a:fillRect/>
          </a:stretch>
        </p:blipFill>
        <p:spPr>
          <a:xfrm>
            <a:off x="5934074" y="1690688"/>
            <a:ext cx="6257925" cy="4233862"/>
          </a:xfrm>
          <a:prstGeom prst="rect">
            <a:avLst/>
          </a:prstGeom>
        </p:spPr>
      </p:pic>
    </p:spTree>
    <p:extLst>
      <p:ext uri="{BB962C8B-B14F-4D97-AF65-F5344CB8AC3E}">
        <p14:creationId xmlns:p14="http://schemas.microsoft.com/office/powerpoint/2010/main" val="31816555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A7E93-F4EA-4CA4-9B3C-88D77036C4A5}"/>
              </a:ext>
            </a:extLst>
          </p:cNvPr>
          <p:cNvSpPr>
            <a:spLocks noGrp="1"/>
          </p:cNvSpPr>
          <p:nvPr>
            <p:ph type="title"/>
          </p:nvPr>
        </p:nvSpPr>
        <p:spPr/>
        <p:txBody>
          <a:bodyPr/>
          <a:lstStyle/>
          <a:p>
            <a:r>
              <a:rPr lang="en-US" dirty="0"/>
              <a:t>Data Treatment</a:t>
            </a:r>
            <a:endParaRPr lang="en-IN" dirty="0"/>
          </a:p>
        </p:txBody>
      </p:sp>
      <p:graphicFrame>
        <p:nvGraphicFramePr>
          <p:cNvPr id="5" name="Table 5">
            <a:extLst>
              <a:ext uri="{FF2B5EF4-FFF2-40B4-BE49-F238E27FC236}">
                <a16:creationId xmlns:a16="http://schemas.microsoft.com/office/drawing/2014/main" xmlns="" id="{CB433FD4-8E0A-4CFF-9B18-ED84906BA2F4}"/>
              </a:ext>
            </a:extLst>
          </p:cNvPr>
          <p:cNvGraphicFramePr>
            <a:graphicFrameLocks noGrp="1"/>
          </p:cNvGraphicFramePr>
          <p:nvPr>
            <p:ph idx="1"/>
            <p:extLst>
              <p:ext uri="{D42A27DB-BD31-4B8C-83A1-F6EECF244321}">
                <p14:modId xmlns:p14="http://schemas.microsoft.com/office/powerpoint/2010/main" val="308627999"/>
              </p:ext>
            </p:extLst>
          </p:nvPr>
        </p:nvGraphicFramePr>
        <p:xfrm>
          <a:off x="762000" y="1882775"/>
          <a:ext cx="10515600" cy="4302760"/>
        </p:xfrm>
        <a:graphic>
          <a:graphicData uri="http://schemas.openxmlformats.org/drawingml/2006/table">
            <a:tbl>
              <a:tblPr firstRow="1" bandRow="1">
                <a:tableStyleId>{5C22544A-7EE6-4342-B048-85BDC9FD1C3A}</a:tableStyleId>
              </a:tblPr>
              <a:tblGrid>
                <a:gridCol w="7143750">
                  <a:extLst>
                    <a:ext uri="{9D8B030D-6E8A-4147-A177-3AD203B41FA5}">
                      <a16:colId xmlns:a16="http://schemas.microsoft.com/office/drawing/2014/main" xmlns="" val="3187205257"/>
                    </a:ext>
                  </a:extLst>
                </a:gridCol>
                <a:gridCol w="3371850">
                  <a:extLst>
                    <a:ext uri="{9D8B030D-6E8A-4147-A177-3AD203B41FA5}">
                      <a16:colId xmlns:a16="http://schemas.microsoft.com/office/drawing/2014/main" xmlns="" val="2521310902"/>
                    </a:ext>
                  </a:extLst>
                </a:gridCol>
              </a:tblGrid>
              <a:tr h="370840">
                <a:tc>
                  <a:txBody>
                    <a:bodyPr/>
                    <a:lstStyle/>
                    <a:p>
                      <a:r>
                        <a:rPr lang="en-US" dirty="0"/>
                        <a:t>Classical Data Analysis</a:t>
                      </a:r>
                      <a:endParaRPr lang="en-IN" dirty="0"/>
                    </a:p>
                  </a:txBody>
                  <a:tcPr/>
                </a:tc>
                <a:tc>
                  <a:txBody>
                    <a:bodyPr/>
                    <a:lstStyle/>
                    <a:p>
                      <a:r>
                        <a:rPr lang="en-US" dirty="0"/>
                        <a:t>EDA</a:t>
                      </a:r>
                      <a:endParaRPr lang="en-IN" dirty="0"/>
                    </a:p>
                  </a:txBody>
                  <a:tcPr/>
                </a:tc>
                <a:extLst>
                  <a:ext uri="{0D108BD9-81ED-4DB2-BD59-A6C34878D82A}">
                    <a16:rowId xmlns:a16="http://schemas.microsoft.com/office/drawing/2014/main" xmlns="" val="2302391404"/>
                  </a:ext>
                </a:extLst>
              </a:tr>
              <a:tr h="370840">
                <a:tc>
                  <a:txBody>
                    <a:bodyPr/>
                    <a:lstStyle/>
                    <a:p>
                      <a:r>
                        <a:rPr lang="en-US" dirty="0"/>
                        <a:t/>
                      </a:r>
                      <a:br>
                        <a:rPr lang="en-US" dirty="0"/>
                      </a:br>
                      <a:r>
                        <a:rPr lang="en-US" sz="2400" dirty="0"/>
                        <a:t>Classical estimation techniques have the characteristic of taking all of the data and mapping the data into a few numbers ("estimates"). This is both a virtue and a vice. The virtue is that these few numbers focus on important characteristics (location, variation, etc.) of the population. The vice is that concentrating on these few characteristics can filter out other characteristics (skewness, tail length, autocorrelation, etc.) of the same population. In this sense there is a loss of information due to this "filtering" process.</a:t>
                      </a:r>
                      <a:endParaRPr lang="en-US" dirty="0"/>
                    </a:p>
                  </a:txBody>
                  <a:tcPr marL="0" marR="0" marT="0" marB="0"/>
                </a:tc>
                <a:tc>
                  <a:txBody>
                    <a:bodyPr/>
                    <a:lstStyle/>
                    <a:p>
                      <a:r>
                        <a:rPr lang="en-US" sz="2400" b="0" i="0" kern="1200" dirty="0">
                          <a:solidFill>
                            <a:schemeClr val="dk1"/>
                          </a:solidFill>
                          <a:effectLst/>
                          <a:latin typeface="+mn-lt"/>
                          <a:ea typeface="+mn-ea"/>
                          <a:cs typeface="+mn-cs"/>
                        </a:rPr>
                        <a:t>The EDA approach, on the other hand, often makes use of (and shows) all of the available data. In this sense there is no corresponding loss of information.</a:t>
                      </a:r>
                      <a:endParaRPr lang="en-IN" sz="2400" dirty="0"/>
                    </a:p>
                  </a:txBody>
                  <a:tcPr/>
                </a:tc>
                <a:extLst>
                  <a:ext uri="{0D108BD9-81ED-4DB2-BD59-A6C34878D82A}">
                    <a16:rowId xmlns:a16="http://schemas.microsoft.com/office/drawing/2014/main" xmlns="" val="4158626317"/>
                  </a:ext>
                </a:extLst>
              </a:tr>
            </a:tbl>
          </a:graphicData>
        </a:graphic>
      </p:graphicFrame>
    </p:spTree>
    <p:extLst>
      <p:ext uri="{BB962C8B-B14F-4D97-AF65-F5344CB8AC3E}">
        <p14:creationId xmlns:p14="http://schemas.microsoft.com/office/powerpoint/2010/main" val="34302799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A7E93-F4EA-4CA4-9B3C-88D77036C4A5}"/>
              </a:ext>
            </a:extLst>
          </p:cNvPr>
          <p:cNvSpPr>
            <a:spLocks noGrp="1"/>
          </p:cNvSpPr>
          <p:nvPr>
            <p:ph type="title"/>
          </p:nvPr>
        </p:nvSpPr>
        <p:spPr>
          <a:xfrm>
            <a:off x="838200" y="1"/>
            <a:ext cx="10515600" cy="1085850"/>
          </a:xfrm>
        </p:spPr>
        <p:txBody>
          <a:bodyPr/>
          <a:lstStyle/>
          <a:p>
            <a:r>
              <a:rPr lang="en-US" dirty="0"/>
              <a:t>Data Treatment</a:t>
            </a:r>
            <a:endParaRPr lang="en-IN" dirty="0"/>
          </a:p>
        </p:txBody>
      </p:sp>
      <p:graphicFrame>
        <p:nvGraphicFramePr>
          <p:cNvPr id="5" name="Table 5">
            <a:extLst>
              <a:ext uri="{FF2B5EF4-FFF2-40B4-BE49-F238E27FC236}">
                <a16:creationId xmlns:a16="http://schemas.microsoft.com/office/drawing/2014/main" xmlns="" id="{CB433FD4-8E0A-4CFF-9B18-ED84906BA2F4}"/>
              </a:ext>
            </a:extLst>
          </p:cNvPr>
          <p:cNvGraphicFramePr>
            <a:graphicFrameLocks noGrp="1"/>
          </p:cNvGraphicFramePr>
          <p:nvPr>
            <p:ph idx="1"/>
            <p:extLst>
              <p:ext uri="{D42A27DB-BD31-4B8C-83A1-F6EECF244321}">
                <p14:modId xmlns:p14="http://schemas.microsoft.com/office/powerpoint/2010/main" val="2343243314"/>
              </p:ext>
            </p:extLst>
          </p:nvPr>
        </p:nvGraphicFramePr>
        <p:xfrm>
          <a:off x="723900" y="1292224"/>
          <a:ext cx="10515600" cy="4912786"/>
        </p:xfrm>
        <a:graphic>
          <a:graphicData uri="http://schemas.openxmlformats.org/drawingml/2006/table">
            <a:tbl>
              <a:tblPr firstRow="1" bandRow="1">
                <a:tableStyleId>{5C22544A-7EE6-4342-B048-85BDC9FD1C3A}</a:tableStyleId>
              </a:tblPr>
              <a:tblGrid>
                <a:gridCol w="6353175">
                  <a:extLst>
                    <a:ext uri="{9D8B030D-6E8A-4147-A177-3AD203B41FA5}">
                      <a16:colId xmlns:a16="http://schemas.microsoft.com/office/drawing/2014/main" xmlns="" val="3187205257"/>
                    </a:ext>
                  </a:extLst>
                </a:gridCol>
                <a:gridCol w="4162425">
                  <a:extLst>
                    <a:ext uri="{9D8B030D-6E8A-4147-A177-3AD203B41FA5}">
                      <a16:colId xmlns:a16="http://schemas.microsoft.com/office/drawing/2014/main" xmlns="" val="2521310902"/>
                    </a:ext>
                  </a:extLst>
                </a:gridCol>
              </a:tblGrid>
              <a:tr h="523666">
                <a:tc>
                  <a:txBody>
                    <a:bodyPr/>
                    <a:lstStyle/>
                    <a:p>
                      <a:r>
                        <a:rPr lang="en-US" dirty="0"/>
                        <a:t>Classical Data Analysis</a:t>
                      </a:r>
                      <a:endParaRPr lang="en-IN" dirty="0"/>
                    </a:p>
                  </a:txBody>
                  <a:tcPr/>
                </a:tc>
                <a:tc>
                  <a:txBody>
                    <a:bodyPr/>
                    <a:lstStyle/>
                    <a:p>
                      <a:r>
                        <a:rPr lang="en-US" dirty="0"/>
                        <a:t>EDA</a:t>
                      </a:r>
                      <a:endParaRPr lang="en-IN" dirty="0"/>
                    </a:p>
                  </a:txBody>
                  <a:tcPr/>
                </a:tc>
                <a:extLst>
                  <a:ext uri="{0D108BD9-81ED-4DB2-BD59-A6C34878D82A}">
                    <a16:rowId xmlns:a16="http://schemas.microsoft.com/office/drawing/2014/main" xmlns="" val="2302391404"/>
                  </a:ext>
                </a:extLst>
              </a:tr>
              <a:tr h="4261059">
                <a:tc>
                  <a:txBody>
                    <a:bodyPr/>
                    <a:lstStyle/>
                    <a:p>
                      <a:r>
                        <a:rPr lang="en-US" sz="2400" b="0" i="0" kern="1200" dirty="0">
                          <a:solidFill>
                            <a:schemeClr val="dk1"/>
                          </a:solidFill>
                          <a:effectLst/>
                          <a:latin typeface="+mn-lt"/>
                          <a:ea typeface="+mn-ea"/>
                          <a:cs typeface="+mn-cs"/>
                        </a:rPr>
                        <a:t>Classical estimation techniques have the characteristic of taking all of the data and mapping the data into a few numbers ("estimates"). This is both a virtue and a vice. The virtue is that these few numbers focus on important characteristics (location, variation, etc.) of the population. The vice is that concentrating on these few characteristics can filter out other characteristics (skewness, tail length, autocorrelation, etc.) of the same population. In this sense there is a loss of information due to this "filtering" process.</a:t>
                      </a:r>
                      <a:r>
                        <a:rPr lang="en-US" sz="2400" dirty="0"/>
                        <a:t/>
                      </a:r>
                      <a:br>
                        <a:rPr lang="en-US" sz="2400" dirty="0"/>
                      </a:br>
                      <a:r>
                        <a:rPr lang="en-US" sz="2400" dirty="0"/>
                        <a:t>.</a:t>
                      </a:r>
                    </a:p>
                  </a:txBody>
                  <a:tcPr marL="0" marR="0" marT="0" marB="0"/>
                </a:tc>
                <a:tc>
                  <a:txBody>
                    <a:bodyPr/>
                    <a:lstStyle/>
                    <a:p>
                      <a:r>
                        <a:rPr lang="en-US" sz="2400" b="0" i="0" kern="1200" dirty="0">
                          <a:solidFill>
                            <a:schemeClr val="dk1"/>
                          </a:solidFill>
                          <a:effectLst/>
                          <a:latin typeface="+mn-lt"/>
                          <a:ea typeface="+mn-ea"/>
                          <a:cs typeface="+mn-cs"/>
                        </a:rPr>
                        <a:t>The EDA approach, on the other hand, often makes use of (and shows) all of the available data. In this sense there is no corresponding loss of information.</a:t>
                      </a:r>
                      <a:endParaRPr lang="en-IN" sz="2400" dirty="0"/>
                    </a:p>
                  </a:txBody>
                  <a:tcPr/>
                </a:tc>
                <a:extLst>
                  <a:ext uri="{0D108BD9-81ED-4DB2-BD59-A6C34878D82A}">
                    <a16:rowId xmlns:a16="http://schemas.microsoft.com/office/drawing/2014/main" xmlns="" val="4158626317"/>
                  </a:ext>
                </a:extLst>
              </a:tr>
            </a:tbl>
          </a:graphicData>
        </a:graphic>
      </p:graphicFrame>
    </p:spTree>
    <p:extLst>
      <p:ext uri="{BB962C8B-B14F-4D97-AF65-F5344CB8AC3E}">
        <p14:creationId xmlns:p14="http://schemas.microsoft.com/office/powerpoint/2010/main" val="4803303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1A7E93-F4EA-4CA4-9B3C-88D77036C4A5}"/>
              </a:ext>
            </a:extLst>
          </p:cNvPr>
          <p:cNvSpPr>
            <a:spLocks noGrp="1"/>
          </p:cNvSpPr>
          <p:nvPr>
            <p:ph type="title"/>
          </p:nvPr>
        </p:nvSpPr>
        <p:spPr/>
        <p:txBody>
          <a:bodyPr/>
          <a:lstStyle/>
          <a:p>
            <a:r>
              <a:rPr lang="en-US" dirty="0"/>
              <a:t>Assumptions</a:t>
            </a:r>
            <a:endParaRPr lang="en-IN" dirty="0"/>
          </a:p>
        </p:txBody>
      </p:sp>
      <p:graphicFrame>
        <p:nvGraphicFramePr>
          <p:cNvPr id="5" name="Table 5">
            <a:extLst>
              <a:ext uri="{FF2B5EF4-FFF2-40B4-BE49-F238E27FC236}">
                <a16:creationId xmlns:a16="http://schemas.microsoft.com/office/drawing/2014/main" xmlns="" id="{CB433FD4-8E0A-4CFF-9B18-ED84906BA2F4}"/>
              </a:ext>
            </a:extLst>
          </p:cNvPr>
          <p:cNvGraphicFramePr>
            <a:graphicFrameLocks noGrp="1"/>
          </p:cNvGraphicFramePr>
          <p:nvPr>
            <p:ph idx="1"/>
            <p:extLst>
              <p:ext uri="{D42A27DB-BD31-4B8C-83A1-F6EECF244321}">
                <p14:modId xmlns:p14="http://schemas.microsoft.com/office/powerpoint/2010/main" val="118773410"/>
              </p:ext>
            </p:extLst>
          </p:nvPr>
        </p:nvGraphicFramePr>
        <p:xfrm>
          <a:off x="514350" y="1377950"/>
          <a:ext cx="10515600" cy="4302760"/>
        </p:xfrm>
        <a:graphic>
          <a:graphicData uri="http://schemas.openxmlformats.org/drawingml/2006/table">
            <a:tbl>
              <a:tblPr firstRow="1" bandRow="1">
                <a:tableStyleId>{5C22544A-7EE6-4342-B048-85BDC9FD1C3A}</a:tableStyleId>
              </a:tblPr>
              <a:tblGrid>
                <a:gridCol w="7096125">
                  <a:extLst>
                    <a:ext uri="{9D8B030D-6E8A-4147-A177-3AD203B41FA5}">
                      <a16:colId xmlns:a16="http://schemas.microsoft.com/office/drawing/2014/main" xmlns="" val="3187205257"/>
                    </a:ext>
                  </a:extLst>
                </a:gridCol>
                <a:gridCol w="3419475">
                  <a:extLst>
                    <a:ext uri="{9D8B030D-6E8A-4147-A177-3AD203B41FA5}">
                      <a16:colId xmlns:a16="http://schemas.microsoft.com/office/drawing/2014/main" xmlns="" val="2521310902"/>
                    </a:ext>
                  </a:extLst>
                </a:gridCol>
              </a:tblGrid>
              <a:tr h="370840">
                <a:tc>
                  <a:txBody>
                    <a:bodyPr/>
                    <a:lstStyle/>
                    <a:p>
                      <a:r>
                        <a:rPr lang="en-US" dirty="0"/>
                        <a:t>Classical Data Analysis</a:t>
                      </a:r>
                      <a:endParaRPr lang="en-IN" dirty="0"/>
                    </a:p>
                  </a:txBody>
                  <a:tcPr/>
                </a:tc>
                <a:tc>
                  <a:txBody>
                    <a:bodyPr/>
                    <a:lstStyle/>
                    <a:p>
                      <a:r>
                        <a:rPr lang="en-US" dirty="0"/>
                        <a:t>EDA</a:t>
                      </a:r>
                      <a:endParaRPr lang="en-IN" dirty="0"/>
                    </a:p>
                  </a:txBody>
                  <a:tcPr/>
                </a:tc>
                <a:extLst>
                  <a:ext uri="{0D108BD9-81ED-4DB2-BD59-A6C34878D82A}">
                    <a16:rowId xmlns:a16="http://schemas.microsoft.com/office/drawing/2014/main" xmlns="" val="2302391404"/>
                  </a:ext>
                </a:extLst>
              </a:tr>
              <a:tr h="370840">
                <a:tc>
                  <a:txBody>
                    <a:bodyPr/>
                    <a:lstStyle/>
                    <a:p>
                      <a:r>
                        <a:rPr lang="en-US" dirty="0"/>
                        <a:t/>
                      </a:r>
                      <a:br>
                        <a:rPr lang="en-US" dirty="0"/>
                      </a:br>
                      <a:r>
                        <a:rPr lang="en-US" sz="2400" dirty="0"/>
                        <a:t>Classical estimation techniques have the characteristic of taking all of the data and mapping the data into a few numbers ("estimates"). This is both a virtue and a vice. The virtue is that these few numbers focus on important characteristics (location, variation, etc.) of the population. The vice is that concentrating on these few characteristics can filter out other characteristics (skewness, tail length, autocorrelation, etc.) of the same population. In this sense there is a loss of information due to this "filtering" process.</a:t>
                      </a:r>
                      <a:endParaRPr lang="en-US" dirty="0"/>
                    </a:p>
                  </a:txBody>
                  <a:tcPr marL="0" marR="0" marT="0" marB="0"/>
                </a:tc>
                <a:tc>
                  <a:txBody>
                    <a:bodyPr/>
                    <a:lstStyle/>
                    <a:p>
                      <a:r>
                        <a:rPr lang="en-US" sz="2400" b="0" i="0" kern="1200" dirty="0">
                          <a:solidFill>
                            <a:schemeClr val="dk1"/>
                          </a:solidFill>
                          <a:effectLst/>
                          <a:latin typeface="+mn-lt"/>
                          <a:ea typeface="+mn-ea"/>
                          <a:cs typeface="+mn-cs"/>
                        </a:rPr>
                        <a:t>Many EDA techniques make little or no assumptions--they present and show the data--all of the data--as is, with fewer encumbering assumptions</a:t>
                      </a:r>
                      <a:endParaRPr lang="en-IN" sz="2400" dirty="0"/>
                    </a:p>
                  </a:txBody>
                  <a:tcPr/>
                </a:tc>
                <a:extLst>
                  <a:ext uri="{0D108BD9-81ED-4DB2-BD59-A6C34878D82A}">
                    <a16:rowId xmlns:a16="http://schemas.microsoft.com/office/drawing/2014/main" xmlns="" val="4158626317"/>
                  </a:ext>
                </a:extLst>
              </a:tr>
            </a:tbl>
          </a:graphicData>
        </a:graphic>
      </p:graphicFrame>
    </p:spTree>
    <p:extLst>
      <p:ext uri="{BB962C8B-B14F-4D97-AF65-F5344CB8AC3E}">
        <p14:creationId xmlns:p14="http://schemas.microsoft.com/office/powerpoint/2010/main" val="9663783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9B12C2-F9C2-4F98-898A-49AAC1ADBCCE}"/>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xmlns="" id="{0E7D0040-9715-4D66-AFDB-3643829678E2}"/>
              </a:ext>
            </a:extLst>
          </p:cNvPr>
          <p:cNvSpPr>
            <a:spLocks noGrp="1"/>
          </p:cNvSpPr>
          <p:nvPr>
            <p:ph idx="1"/>
          </p:nvPr>
        </p:nvSpPr>
        <p:spPr/>
        <p:txBody>
          <a:bodyPr/>
          <a:lstStyle/>
          <a:p>
            <a:r>
              <a:rPr lang="en-US" dirty="0"/>
              <a:t>Data Transformation Techniques</a:t>
            </a:r>
          </a:p>
          <a:p>
            <a:r>
              <a:rPr lang="en-US" dirty="0"/>
              <a:t>EDA vs Classical Data Analysis</a:t>
            </a:r>
            <a:endParaRPr lang="en-IN" dirty="0"/>
          </a:p>
        </p:txBody>
      </p:sp>
    </p:spTree>
    <p:extLst>
      <p:ext uri="{BB962C8B-B14F-4D97-AF65-F5344CB8AC3E}">
        <p14:creationId xmlns:p14="http://schemas.microsoft.com/office/powerpoint/2010/main" val="160016456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72E4EF6-2E15-4BF8-9718-FD9A65EDA7CE}"/>
              </a:ext>
            </a:extLst>
          </p:cNvPr>
          <p:cNvSpPr>
            <a:spLocks noGrp="1"/>
          </p:cNvSpPr>
          <p:nvPr>
            <p:ph idx="1"/>
          </p:nvPr>
        </p:nvSpPr>
        <p:spPr/>
        <p:txBody>
          <a:bodyPr/>
          <a:lstStyle/>
          <a:p>
            <a:r>
              <a:rPr lang="en-US" dirty="0"/>
              <a:t>Thanks!!!!!</a:t>
            </a:r>
            <a:endParaRPr lang="en-IN" dirty="0"/>
          </a:p>
        </p:txBody>
      </p:sp>
    </p:spTree>
    <p:extLst>
      <p:ext uri="{BB962C8B-B14F-4D97-AF65-F5344CB8AC3E}">
        <p14:creationId xmlns:p14="http://schemas.microsoft.com/office/powerpoint/2010/main" val="11043347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0814C2-6825-441C-8632-5FDFC75CA1C7}"/>
              </a:ext>
            </a:extLst>
          </p:cNvPr>
          <p:cNvSpPr>
            <a:spLocks noGrp="1"/>
          </p:cNvSpPr>
          <p:nvPr>
            <p:ph type="title"/>
          </p:nvPr>
        </p:nvSpPr>
        <p:spPr>
          <a:xfrm>
            <a:off x="838200" y="317500"/>
            <a:ext cx="10515600" cy="1325563"/>
          </a:xfrm>
        </p:spPr>
        <p:txBody>
          <a:bodyPr/>
          <a:lstStyle/>
          <a:p>
            <a:r>
              <a:rPr lang="en-US" b="1" i="0" dirty="0">
                <a:solidFill>
                  <a:srgbClr val="292929"/>
                </a:solidFill>
                <a:effectLst/>
                <a:latin typeface="charter"/>
              </a:rPr>
              <a:t>Spatial Data</a:t>
            </a:r>
            <a:endParaRPr lang="en-IN" dirty="0"/>
          </a:p>
        </p:txBody>
      </p:sp>
      <p:sp>
        <p:nvSpPr>
          <p:cNvPr id="3" name="Content Placeholder 2">
            <a:extLst>
              <a:ext uri="{FF2B5EF4-FFF2-40B4-BE49-F238E27FC236}">
                <a16:creationId xmlns:a16="http://schemas.microsoft.com/office/drawing/2014/main" xmlns="" id="{4BB17C73-B5E7-4618-A78C-49040945F4C2}"/>
              </a:ext>
            </a:extLst>
          </p:cNvPr>
          <p:cNvSpPr>
            <a:spLocks noGrp="1"/>
          </p:cNvSpPr>
          <p:nvPr>
            <p:ph idx="1"/>
          </p:nvPr>
        </p:nvSpPr>
        <p:spPr>
          <a:xfrm>
            <a:off x="838200" y="1825625"/>
            <a:ext cx="5438775" cy="4351338"/>
          </a:xfrm>
        </p:spPr>
        <p:txBody>
          <a:bodyPr>
            <a:normAutofit/>
          </a:bodyPr>
          <a:lstStyle/>
          <a:p>
            <a:r>
              <a:rPr lang="en-US" b="0" i="0" dirty="0">
                <a:solidFill>
                  <a:srgbClr val="292929"/>
                </a:solidFill>
                <a:effectLst/>
                <a:latin typeface="charter"/>
              </a:rPr>
              <a:t>Some objects have spatial attributes, such as positions or areas, as well as other types of attributes. </a:t>
            </a:r>
          </a:p>
          <a:p>
            <a:r>
              <a:rPr lang="en-US" b="0" i="0" dirty="0">
                <a:solidFill>
                  <a:srgbClr val="292929"/>
                </a:solidFill>
                <a:effectLst/>
                <a:latin typeface="charter"/>
              </a:rPr>
              <a:t>An example of spatial data is weather data (precipitation, temperature, pressure) that is collected for a variety of geographical locations.</a:t>
            </a:r>
          </a:p>
          <a:p>
            <a:endParaRPr lang="en-IN" dirty="0"/>
          </a:p>
        </p:txBody>
      </p:sp>
      <p:pic>
        <p:nvPicPr>
          <p:cNvPr id="5" name="Picture 4">
            <a:extLst>
              <a:ext uri="{FF2B5EF4-FFF2-40B4-BE49-F238E27FC236}">
                <a16:creationId xmlns:a16="http://schemas.microsoft.com/office/drawing/2014/main" xmlns="" id="{07ABF0C7-E99C-4004-9F0C-BAEEB783A264}"/>
              </a:ext>
            </a:extLst>
          </p:cNvPr>
          <p:cNvPicPr>
            <a:picLocks noChangeAspect="1"/>
          </p:cNvPicPr>
          <p:nvPr/>
        </p:nvPicPr>
        <p:blipFill>
          <a:blip r:embed="rId2"/>
          <a:stretch>
            <a:fillRect/>
          </a:stretch>
        </p:blipFill>
        <p:spPr>
          <a:xfrm>
            <a:off x="5619750" y="1523999"/>
            <a:ext cx="6172200" cy="4257675"/>
          </a:xfrm>
          <a:prstGeom prst="rect">
            <a:avLst/>
          </a:prstGeom>
        </p:spPr>
      </p:pic>
    </p:spTree>
    <p:extLst>
      <p:ext uri="{BB962C8B-B14F-4D97-AF65-F5344CB8AC3E}">
        <p14:creationId xmlns:p14="http://schemas.microsoft.com/office/powerpoint/2010/main" val="1808284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600DFD-CF31-4DEC-8E3F-3DE1B2B5AB1D}"/>
              </a:ext>
            </a:extLst>
          </p:cNvPr>
          <p:cNvSpPr>
            <a:spLocks noGrp="1"/>
          </p:cNvSpPr>
          <p:nvPr>
            <p:ph type="title"/>
          </p:nvPr>
        </p:nvSpPr>
        <p:spPr/>
        <p:txBody>
          <a:bodyPr/>
          <a:lstStyle/>
          <a:p>
            <a:r>
              <a:rPr lang="en-US" dirty="0"/>
              <a:t>Non Record Based Data</a:t>
            </a:r>
            <a:endParaRPr lang="en-IN" dirty="0"/>
          </a:p>
        </p:txBody>
      </p:sp>
      <p:sp>
        <p:nvSpPr>
          <p:cNvPr id="3" name="Content Placeholder 2">
            <a:extLst>
              <a:ext uri="{FF2B5EF4-FFF2-40B4-BE49-F238E27FC236}">
                <a16:creationId xmlns:a16="http://schemas.microsoft.com/office/drawing/2014/main" xmlns="" id="{A2BA70F9-247C-4982-8FDA-FE9A5F6E2296}"/>
              </a:ext>
            </a:extLst>
          </p:cNvPr>
          <p:cNvSpPr>
            <a:spLocks noGrp="1"/>
          </p:cNvSpPr>
          <p:nvPr>
            <p:ph idx="1"/>
          </p:nvPr>
        </p:nvSpPr>
        <p:spPr/>
        <p:txBody>
          <a:bodyPr/>
          <a:lstStyle/>
          <a:p>
            <a:r>
              <a:rPr lang="en-US" dirty="0"/>
              <a:t>Example Benzene Ring-Substructure of atoms/molecules</a:t>
            </a:r>
          </a:p>
          <a:p>
            <a:r>
              <a:rPr lang="en-US" dirty="0"/>
              <a:t>Not Capture all  the information in the data</a:t>
            </a:r>
          </a:p>
          <a:p>
            <a:r>
              <a:rPr lang="en-US" dirty="0"/>
              <a:t>Such data –data matrix where rows-locations and columns time</a:t>
            </a:r>
          </a:p>
          <a:p>
            <a:endParaRPr lang="en-IN" dirty="0"/>
          </a:p>
        </p:txBody>
      </p:sp>
    </p:spTree>
    <p:extLst>
      <p:ext uri="{BB962C8B-B14F-4D97-AF65-F5344CB8AC3E}">
        <p14:creationId xmlns:p14="http://schemas.microsoft.com/office/powerpoint/2010/main" val="2726170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DF541A-1B0D-4019-ACD9-B3D0EE8F4395}"/>
              </a:ext>
            </a:extLst>
          </p:cNvPr>
          <p:cNvSpPr>
            <a:spLocks noGrp="1"/>
          </p:cNvSpPr>
          <p:nvPr>
            <p:ph type="title"/>
          </p:nvPr>
        </p:nvSpPr>
        <p:spPr/>
        <p:txBody>
          <a:bodyPr/>
          <a:lstStyle/>
          <a:p>
            <a:r>
              <a:rPr lang="en-US" dirty="0"/>
              <a:t>Data Quality</a:t>
            </a:r>
            <a:endParaRPr lang="en-IN" dirty="0"/>
          </a:p>
        </p:txBody>
      </p:sp>
      <p:sp>
        <p:nvSpPr>
          <p:cNvPr id="3" name="Content Placeholder 2">
            <a:extLst>
              <a:ext uri="{FF2B5EF4-FFF2-40B4-BE49-F238E27FC236}">
                <a16:creationId xmlns:a16="http://schemas.microsoft.com/office/drawing/2014/main" xmlns="" id="{9056AE2B-B4CC-4D25-A00A-20E24C3FD13A}"/>
              </a:ext>
            </a:extLst>
          </p:cNvPr>
          <p:cNvSpPr>
            <a:spLocks noGrp="1"/>
          </p:cNvSpPr>
          <p:nvPr>
            <p:ph idx="1"/>
          </p:nvPr>
        </p:nvSpPr>
        <p:spPr>
          <a:xfrm>
            <a:off x="838200" y="1543050"/>
            <a:ext cx="10515600" cy="4633913"/>
          </a:xfrm>
        </p:spPr>
        <p:txBody>
          <a:bodyPr>
            <a:normAutofit fontScale="85000" lnSpcReduction="20000"/>
          </a:bodyPr>
          <a:lstStyle/>
          <a:p>
            <a:pPr algn="l"/>
            <a:r>
              <a:rPr lang="en-US" b="0" i="0" dirty="0">
                <a:solidFill>
                  <a:srgbClr val="111111"/>
                </a:solidFill>
                <a:effectLst/>
                <a:latin typeface="Precisely Demi"/>
              </a:rPr>
              <a:t>It refers to the ability of a data set to serve whichever need a company hopes to use it for. </a:t>
            </a:r>
          </a:p>
          <a:p>
            <a:pPr algn="l"/>
            <a:r>
              <a:rPr lang="en-US" b="0" i="0" dirty="0">
                <a:solidFill>
                  <a:srgbClr val="111111"/>
                </a:solidFill>
                <a:effectLst/>
                <a:latin typeface="Precisely Demi"/>
              </a:rPr>
              <a:t>That need </a:t>
            </a:r>
          </a:p>
          <a:p>
            <a:pPr lvl="1"/>
            <a:r>
              <a:rPr lang="en-US" b="0" i="0" dirty="0">
                <a:solidFill>
                  <a:srgbClr val="111111"/>
                </a:solidFill>
                <a:effectLst/>
                <a:latin typeface="Precisely Demi"/>
              </a:rPr>
              <a:t>could be sending marketing materials to customers. </a:t>
            </a:r>
          </a:p>
          <a:p>
            <a:pPr lvl="1"/>
            <a:r>
              <a:rPr lang="en-US" b="0" i="0" dirty="0">
                <a:solidFill>
                  <a:srgbClr val="111111"/>
                </a:solidFill>
                <a:effectLst/>
                <a:latin typeface="Precisely Demi"/>
              </a:rPr>
              <a:t> could be studying the market to plan a new product feature.</a:t>
            </a:r>
          </a:p>
          <a:p>
            <a:pPr lvl="1"/>
            <a:r>
              <a:rPr lang="en-US" b="0" i="0" dirty="0">
                <a:solidFill>
                  <a:srgbClr val="111111"/>
                </a:solidFill>
                <a:effectLst/>
                <a:latin typeface="Precisely Demi"/>
              </a:rPr>
              <a:t>Could be maintaining a database of customer data for help with product support services</a:t>
            </a:r>
          </a:p>
          <a:p>
            <a:pPr lvl="1"/>
            <a:r>
              <a:rPr lang="en-US" dirty="0">
                <a:solidFill>
                  <a:srgbClr val="111111"/>
                </a:solidFill>
                <a:latin typeface="Precisely Demi"/>
              </a:rPr>
              <a:t>Could</a:t>
            </a:r>
            <a:r>
              <a:rPr lang="en-US" b="0" i="0" dirty="0">
                <a:solidFill>
                  <a:srgbClr val="111111"/>
                </a:solidFill>
                <a:effectLst/>
                <a:latin typeface="Precisely Demi"/>
              </a:rPr>
              <a:t> any number of other goals.</a:t>
            </a:r>
          </a:p>
          <a:p>
            <a:pPr algn="l"/>
            <a:r>
              <a:rPr lang="en-US" b="0" i="0" dirty="0">
                <a:solidFill>
                  <a:srgbClr val="111111"/>
                </a:solidFill>
                <a:effectLst/>
                <a:latin typeface="Precisely Demi"/>
              </a:rPr>
              <a:t>No matter what the exact use case for your data, data quality is important.</a:t>
            </a:r>
          </a:p>
          <a:p>
            <a:pPr algn="l"/>
            <a:r>
              <a:rPr lang="en-US" b="0" i="0" dirty="0">
                <a:solidFill>
                  <a:srgbClr val="111111"/>
                </a:solidFill>
                <a:effectLst/>
                <a:latin typeface="Precisely Demi"/>
              </a:rPr>
              <a:t>Without it, the data can’t fulfill its intended purpose.</a:t>
            </a:r>
          </a:p>
          <a:p>
            <a:pPr algn="l"/>
            <a:r>
              <a:rPr lang="en-US" b="0" i="0" dirty="0">
                <a:solidFill>
                  <a:srgbClr val="111111"/>
                </a:solidFill>
                <a:effectLst/>
                <a:latin typeface="Precisely Demi"/>
              </a:rPr>
              <a:t> Errors within a database of addresses would prevent you from using the data to reach customers effectively.</a:t>
            </a:r>
          </a:p>
          <a:p>
            <a:pPr algn="l"/>
            <a:r>
              <a:rPr lang="en-US" b="0" i="0" dirty="0">
                <a:solidFill>
                  <a:srgbClr val="111111"/>
                </a:solidFill>
                <a:effectLst/>
                <a:latin typeface="Precisely Demi"/>
              </a:rPr>
              <a:t> A database of phone numbers that doesn’t always include area codes for each entry falls short of providing the information you need to put the data to use in many situations.</a:t>
            </a:r>
          </a:p>
          <a:p>
            <a:pPr marL="0" indent="0" algn="l">
              <a:buNone/>
            </a:pPr>
            <a:endParaRPr lang="en-US" b="0" i="0" dirty="0">
              <a:solidFill>
                <a:srgbClr val="111111"/>
              </a:solidFill>
              <a:effectLst/>
              <a:latin typeface="Precisely Demi"/>
            </a:endParaRPr>
          </a:p>
          <a:p>
            <a:endParaRPr lang="en-IN" dirty="0"/>
          </a:p>
        </p:txBody>
      </p:sp>
    </p:spTree>
    <p:extLst>
      <p:ext uri="{BB962C8B-B14F-4D97-AF65-F5344CB8AC3E}">
        <p14:creationId xmlns:p14="http://schemas.microsoft.com/office/powerpoint/2010/main" val="508390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392</TotalTime>
  <Words>3416</Words>
  <Application>Microsoft Office PowerPoint</Application>
  <PresentationFormat>Custom</PresentationFormat>
  <Paragraphs>377</Paragraphs>
  <Slides>64</Slides>
  <Notes>3</Notes>
  <HiddenSlides>0</HiddenSlides>
  <MMClips>0</MMClips>
  <ScaleCrop>false</ScaleCrop>
  <HeadingPairs>
    <vt:vector size="4" baseType="variant">
      <vt:variant>
        <vt:lpstr>Theme</vt:lpstr>
      </vt:variant>
      <vt:variant>
        <vt:i4>1</vt:i4>
      </vt:variant>
      <vt:variant>
        <vt:lpstr>Slide Titles</vt:lpstr>
      </vt:variant>
      <vt:variant>
        <vt:i4>64</vt:i4>
      </vt:variant>
    </vt:vector>
  </HeadingPairs>
  <TitlesOfParts>
    <vt:vector size="65" baseType="lpstr">
      <vt:lpstr>Office Theme</vt:lpstr>
      <vt:lpstr>Lecture 4 Ordered Data and Data Quality</vt:lpstr>
      <vt:lpstr>Last Lecture Revision</vt:lpstr>
      <vt:lpstr>Ordered Data</vt:lpstr>
      <vt:lpstr>Sequential Data(Sequential Transaction Data)</vt:lpstr>
      <vt:lpstr>Sequence Data(e.g. Genomic Sequence data)</vt:lpstr>
      <vt:lpstr>Time Series Data</vt:lpstr>
      <vt:lpstr>Spatial Data</vt:lpstr>
      <vt:lpstr>Non Record Based Data</vt:lpstr>
      <vt:lpstr>Data Quality</vt:lpstr>
      <vt:lpstr>Common causes of data quality problems </vt:lpstr>
      <vt:lpstr>Common Errors</vt:lpstr>
      <vt:lpstr>Common Errors</vt:lpstr>
      <vt:lpstr>Common Error</vt:lpstr>
      <vt:lpstr>Problems Data Quality </vt:lpstr>
      <vt:lpstr>Data Quality Problems …</vt:lpstr>
      <vt:lpstr>Noise</vt:lpstr>
      <vt:lpstr>Outliers</vt:lpstr>
      <vt:lpstr>Missing Values</vt:lpstr>
      <vt:lpstr>Duplicate Data</vt:lpstr>
      <vt:lpstr>Summary</vt:lpstr>
      <vt:lpstr>Lecture 5 Issues Related to  Application in Data Quality</vt:lpstr>
      <vt:lpstr>Revision</vt:lpstr>
      <vt:lpstr>Agenda</vt:lpstr>
      <vt:lpstr>Data Quality Issues</vt:lpstr>
      <vt:lpstr>Data Quality Issues</vt:lpstr>
      <vt:lpstr>Data Quality issues</vt:lpstr>
      <vt:lpstr>Data Quality</vt:lpstr>
      <vt:lpstr>Timeliness</vt:lpstr>
      <vt:lpstr>Relevance </vt:lpstr>
      <vt:lpstr>Knowledge about data </vt:lpstr>
      <vt:lpstr>Data Transformation to make suitable for Mining</vt:lpstr>
      <vt:lpstr>Summarized</vt:lpstr>
      <vt:lpstr>Lecture 6 EDA Vs Classical Data Analysis</vt:lpstr>
      <vt:lpstr>Agenda</vt:lpstr>
      <vt:lpstr>Data Transformation in Data Mining </vt:lpstr>
      <vt:lpstr> Smoothing </vt:lpstr>
      <vt:lpstr>Aggregation</vt:lpstr>
      <vt:lpstr>Discretization</vt:lpstr>
      <vt:lpstr>Attribute Construction</vt:lpstr>
      <vt:lpstr>Generalization</vt:lpstr>
      <vt:lpstr>Normalization</vt:lpstr>
      <vt:lpstr>Min-Max Normalization:</vt:lpstr>
      <vt:lpstr>Solved example: </vt:lpstr>
      <vt:lpstr>Z-Score Normalization:</vt:lpstr>
      <vt:lpstr>example:</vt:lpstr>
      <vt:lpstr>Decimal Scaling: </vt:lpstr>
      <vt:lpstr>Example</vt:lpstr>
      <vt:lpstr>What is EDA?</vt:lpstr>
      <vt:lpstr>Focus of EDA?</vt:lpstr>
      <vt:lpstr>Philosophy of EDA</vt:lpstr>
      <vt:lpstr>History of EDA</vt:lpstr>
      <vt:lpstr>Techniques EDA</vt:lpstr>
      <vt:lpstr>Special Graphical Techniques in EDA</vt:lpstr>
      <vt:lpstr>EDA Vs classical Data Analysis</vt:lpstr>
      <vt:lpstr>EDA Vs classical Data Analysis</vt:lpstr>
      <vt:lpstr>Model</vt:lpstr>
      <vt:lpstr>Focus</vt:lpstr>
      <vt:lpstr>Techniques used</vt:lpstr>
      <vt:lpstr>Rigor</vt:lpstr>
      <vt:lpstr>Data Treatment</vt:lpstr>
      <vt:lpstr>Data Treatment</vt:lpstr>
      <vt:lpstr>Assumptions</vt:lpstr>
      <vt:lpstr>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Shreeya Chunekar</dc:creator>
  <cp:lastModifiedBy>Admin</cp:lastModifiedBy>
  <cp:revision>24</cp:revision>
  <dcterms:created xsi:type="dcterms:W3CDTF">2022-01-17T07:52:45Z</dcterms:created>
  <dcterms:modified xsi:type="dcterms:W3CDTF">2023-08-02T03:36:59Z</dcterms:modified>
</cp:coreProperties>
</file>