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98" r:id="rId3"/>
    <p:sldId id="287" r:id="rId4"/>
    <p:sldId id="288" r:id="rId5"/>
    <p:sldId id="294" r:id="rId6"/>
    <p:sldId id="289" r:id="rId7"/>
    <p:sldId id="290" r:id="rId8"/>
    <p:sldId id="295" r:id="rId9"/>
    <p:sldId id="291" r:id="rId10"/>
    <p:sldId id="293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62" r:id="rId34"/>
    <p:sldId id="257" r:id="rId35"/>
    <p:sldId id="263" r:id="rId36"/>
    <p:sldId id="258" r:id="rId37"/>
    <p:sldId id="264" r:id="rId38"/>
    <p:sldId id="259" r:id="rId39"/>
    <p:sldId id="265" r:id="rId40"/>
    <p:sldId id="260" r:id="rId41"/>
    <p:sldId id="26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2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0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9758-76E6-4703-A827-2CCF55CA2F7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33E77-F742-4FBB-BDE8-7EF594109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FFB55-B348-F7EC-85C3-4750B043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,</a:t>
            </a:r>
            <a:r>
              <a:rPr lang="en-US" dirty="0" smtClean="0"/>
              <a:t>Learning and Applications  </a:t>
            </a:r>
            <a:r>
              <a:rPr lang="en-US" dirty="0"/>
              <a:t>in Data </a:t>
            </a:r>
            <a:r>
              <a:rPr lang="en-US" dirty="0" smtClean="0"/>
              <a:t>Science and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11AEAF-07A1-09E6-7CC7-BF3EEC4D2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960" y="1916832"/>
            <a:ext cx="4752528" cy="3408784"/>
          </a:xfrm>
        </p:spPr>
        <p:txBody>
          <a:bodyPr>
            <a:normAutofit/>
          </a:bodyPr>
          <a:lstStyle/>
          <a:p>
            <a:r>
              <a:rPr lang="en-US" dirty="0"/>
              <a:t>Vaibhav Chunekar,</a:t>
            </a:r>
          </a:p>
          <a:p>
            <a:r>
              <a:rPr lang="en-US" dirty="0"/>
              <a:t>Assistant Professor ,</a:t>
            </a:r>
          </a:p>
          <a:p>
            <a:r>
              <a:rPr lang="en-US" dirty="0"/>
              <a:t>IT Department ,</a:t>
            </a:r>
          </a:p>
          <a:p>
            <a:r>
              <a:rPr lang="en-US" dirty="0"/>
              <a:t>KJSCE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3888432" cy="352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5675" y="6193296"/>
            <a:ext cx="44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09 August 2023-Wednesday  Venue B302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6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600" b="1" dirty="0" smtClean="0"/>
              <a:t>11</a:t>
            </a:r>
            <a:r>
              <a:rPr lang="en-IN" sz="3600" b="1" dirty="0" smtClean="0">
                <a:solidFill>
                  <a:srgbClr val="00B0F0"/>
                </a:solidFill>
              </a:rPr>
              <a:t>. Association Rule Mining:</a:t>
            </a:r>
            <a:endParaRPr lang="en-IN" sz="3600" dirty="0" smtClean="0">
              <a:solidFill>
                <a:srgbClr val="00B0F0"/>
              </a:solidFill>
            </a:endParaRP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Focus: Identifying relationships and patterns between variables in large datasets.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Techniques: </a:t>
            </a:r>
            <a:r>
              <a:rPr lang="en-IN" sz="3200" dirty="0" err="1" smtClean="0">
                <a:solidFill>
                  <a:srgbClr val="00B0F0"/>
                </a:solidFill>
              </a:rPr>
              <a:t>Apriori</a:t>
            </a:r>
            <a:r>
              <a:rPr lang="en-IN" sz="3200" dirty="0" smtClean="0">
                <a:solidFill>
                  <a:srgbClr val="00B0F0"/>
                </a:solidFill>
              </a:rPr>
              <a:t> algorithm, frequent </a:t>
            </a:r>
            <a:r>
              <a:rPr lang="en-IN" sz="3200" dirty="0" err="1" smtClean="0">
                <a:solidFill>
                  <a:srgbClr val="00B0F0"/>
                </a:solidFill>
              </a:rPr>
              <a:t>itemset</a:t>
            </a:r>
            <a:r>
              <a:rPr lang="en-IN" sz="3200" dirty="0" smtClean="0">
                <a:solidFill>
                  <a:srgbClr val="00B0F0"/>
                </a:solidFill>
              </a:rPr>
              <a:t> mining.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F0"/>
                </a:solidFill>
              </a:rPr>
              <a:t>12. Big Data Analytics:</a:t>
            </a:r>
            <a:endParaRPr lang="en-IN" sz="3600" dirty="0" smtClean="0">
              <a:solidFill>
                <a:srgbClr val="00B0F0"/>
              </a:solidFill>
            </a:endParaRP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Focus: Processing and </a:t>
            </a:r>
            <a:r>
              <a:rPr lang="en-IN" sz="3200" dirty="0" err="1" smtClean="0">
                <a:solidFill>
                  <a:srgbClr val="00B0F0"/>
                </a:solidFill>
              </a:rPr>
              <a:t>analyzing</a:t>
            </a:r>
            <a:r>
              <a:rPr lang="en-IN" sz="3200" dirty="0" smtClean="0">
                <a:solidFill>
                  <a:srgbClr val="00B0F0"/>
                </a:solidFill>
              </a:rPr>
              <a:t> massive volumes of data that traditional methods cannot handle.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Techniques: Distributed computing, Hadoop, Spark.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13. Classification and Regression:</a:t>
            </a: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Focus: Predicting categorical (classification) or continuous (regression) outcomes.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Techniques: Decision trees, logistic regression, support vector machines.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14 Anomaly Detection:</a:t>
            </a: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Focus: Identifying unusual or rare data points that deviate from the norm.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Techniques: Statistical methods,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5764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FFB55-B348-F7EC-85C3-4750B043F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Learning in Data Science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724EA-00A5-2872-2240-1CC46CE7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Learning in AI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7DDBE-1557-674C-5F24-F37DF0DA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Learning, in a general sense, refers to the acquisition of knowledge, skills, or understanding through study, experience, or teaching. It is a fundamental process that enables individuals, animals, and machines to adapt, improve, and make better decisions based on past experiences and information.</a:t>
            </a:r>
          </a:p>
          <a:p>
            <a:r>
              <a:rPr lang="en-US" dirty="0">
                <a:solidFill>
                  <a:srgbClr val="00B050"/>
                </a:solidFill>
                <a:latin typeface="Söhne"/>
              </a:rPr>
              <a:t>AI-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artificial intelligence (AI) that focuses on the development of algorithms and models that enable machines or computer systems to learn from data.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Machine learning algorithms improve their performance on a specific task without being explicitly programmed.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EDEBC-AC2B-D728-DA2E-7400B37D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F569A-3BAE-0BAB-2B2A-AFB58C02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The learning model is the core component of a machine learning system that enables it to make predictions or decisions based on input data.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is trained on a labeled dataset during the learning phase, where the model adjusts its internal parameters or structure to learn patterns and associations between input features and output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3191C-00D0-7C8B-C109-C3094C6E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Effects of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16B70-98DB-CD0C-A0E2-7E3EB53C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Once the learning model is trained, it can be used to: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 make predictions on new, unseen data, 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providing valuable insights,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 classifications, or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 regression predictions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performance and accuracy of the learning model depend on how well it generalizes to new data and how effectively it captures the underlying patterns in the training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7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7C208-76A8-A37F-9857-A7BE467C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Types of Learning in Data Science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6D9919-B069-FB1F-E5D1-91E9FCCC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rgbClr val="92D050"/>
                </a:solidFill>
                <a:effectLst/>
                <a:latin typeface="Söhne"/>
              </a:rPr>
              <a:t>Supervised</a:t>
            </a:r>
          </a:p>
          <a:p>
            <a:pPr algn="l"/>
            <a:r>
              <a:rPr lang="en-US" sz="4000" dirty="0">
                <a:solidFill>
                  <a:srgbClr val="374151"/>
                </a:solidFill>
                <a:latin typeface="Söhne"/>
              </a:rPr>
              <a:t>Un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supervised </a:t>
            </a:r>
            <a:r>
              <a:rPr lang="en-US" sz="4000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earning</a:t>
            </a:r>
          </a:p>
          <a:p>
            <a:pPr algn="l"/>
            <a:r>
              <a:rPr lang="en-US" sz="4000" dirty="0">
                <a:solidFill>
                  <a:srgbClr val="374151"/>
                </a:solidFill>
                <a:latin typeface="Söhne"/>
              </a:rPr>
              <a:t>Reinforcement Learning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01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4D6B0-D201-E4B9-F13E-1CAD8D0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Supervised learning algorithms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C9756-4BE4-BAFF-B181-86D59D6E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rgbClr val="92D050"/>
                </a:solidFill>
                <a:effectLst/>
                <a:latin typeface="Söhne"/>
              </a:rPr>
              <a:t>Linear Regression</a:t>
            </a:r>
          </a:p>
          <a:p>
            <a:pPr algn="l"/>
            <a:r>
              <a:rPr lang="en-US" sz="4000" b="0" i="0" dirty="0">
                <a:solidFill>
                  <a:srgbClr val="92D050"/>
                </a:solidFill>
                <a:effectLst/>
                <a:latin typeface="Söhne"/>
              </a:rPr>
              <a:t> Decision Trees</a:t>
            </a:r>
          </a:p>
          <a:p>
            <a:pPr algn="l"/>
            <a:r>
              <a:rPr lang="en-US" sz="4000" b="0" i="0" dirty="0">
                <a:solidFill>
                  <a:srgbClr val="92D050"/>
                </a:solidFill>
                <a:effectLst/>
                <a:latin typeface="Söhne"/>
              </a:rPr>
              <a:t> Random Forests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Support Vector Machines (SVM)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Neural Networks.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1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438FE-22A5-E2E7-2F8C-0C420DC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Examples - Supervised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D64EA8-B346-79E8-3777-0C61E954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Söhne"/>
              </a:rPr>
              <a:t>E</a:t>
            </a:r>
            <a:r>
              <a:rPr lang="en-US" sz="3600" b="0" i="0" dirty="0">
                <a:solidFill>
                  <a:srgbClr val="92D050"/>
                </a:solidFill>
                <a:effectLst/>
                <a:latin typeface="Söhne"/>
              </a:rPr>
              <a:t>mail spam classification (binary classification)</a:t>
            </a:r>
          </a:p>
          <a:p>
            <a:r>
              <a:rPr lang="en-US" sz="36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andwritten digit recognition (multiclass classification)</a:t>
            </a:r>
          </a:p>
          <a:p>
            <a:r>
              <a:rPr lang="en-US" sz="36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ouse price prediction (regression).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46E29-FB0F-F08B-1565-B9D36D68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ain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teps in Supervised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893EEF-3225-2DE1-DDCD-C20BCACA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671"/>
            <a:ext cx="7886700" cy="493920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000" b="0" i="0" dirty="0">
                <a:solidFill>
                  <a:srgbClr val="92D050"/>
                </a:solidFill>
                <a:effectLst/>
                <a:latin typeface="Söhne"/>
              </a:rPr>
              <a:t>a. Data Collection: Gather a dataset containing input features and their corresponding output labels (target).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92D050"/>
                </a:solidFill>
                <a:effectLst/>
                <a:latin typeface="Söhne"/>
              </a:rPr>
              <a:t>b. Data Preprocessing: Clean, normalize, and transform the data to make it suitable for the learning algorithm.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FFC000"/>
                </a:solidFill>
                <a:effectLst/>
                <a:latin typeface="Söhne"/>
              </a:rPr>
              <a:t>c. Model Training: Use the labeled training data to train the machine learning model, which aims to find patterns and relationships between the input features and the target output.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FFC000"/>
                </a:solidFill>
                <a:effectLst/>
                <a:latin typeface="Söhne"/>
              </a:rPr>
              <a:t>d. Model Evaluation: Assess the performance of the model on a separate validation or test dataset to measure how well it generalizes to new data.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0070C0"/>
                </a:solidFill>
                <a:effectLst/>
                <a:latin typeface="Söhne"/>
              </a:rPr>
              <a:t>e. Model Deployment: Once the model has been trained and evaluated, it can be deployed to make predictions on new, unseen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Science &amp; Analytics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0" y="1435100"/>
            <a:ext cx="3059113" cy="4691063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Categorization Techniques</a:t>
            </a:r>
          </a:p>
          <a:p>
            <a:pPr lvl="1"/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Descriptive </a:t>
            </a:r>
          </a:p>
          <a:p>
            <a:pPr lvl="1"/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Prescriptive </a:t>
            </a:r>
          </a:p>
          <a:p>
            <a:pPr lvl="1"/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Big Data</a:t>
            </a:r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Anomaly Detection</a:t>
            </a:r>
          </a:p>
          <a:p>
            <a:pPr lvl="1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</a:p>
          <a:p>
            <a:pPr lvl="1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</a:p>
          <a:p>
            <a:pPr lvl="1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Exploratory…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1628800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F0"/>
                </a:solidFill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F0"/>
                </a:solidFill>
              </a:rPr>
              <a:t>Unsupervised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F0"/>
                </a:solidFill>
              </a:rPr>
              <a:t>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F0"/>
                </a:solidFill>
              </a:rPr>
              <a:t>Semi -supervised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4797152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50"/>
                </a:solidFill>
              </a:rPr>
              <a:t>Applications: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Agriculture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Healthcare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Disaster Management</a:t>
            </a:r>
            <a:r>
              <a:rPr lang="en-IN" sz="2800" dirty="0" smtClean="0">
                <a:solidFill>
                  <a:srgbClr val="FFC000"/>
                </a:solidFill>
              </a:rPr>
              <a:t>…</a:t>
            </a:r>
            <a:endParaRPr lang="en-IN" sz="28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29" y="1628800"/>
            <a:ext cx="2760308" cy="31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E36B5-81ED-2F7A-0ED3-97FD06B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Unsupervised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771CD-65EA-6041-1DAC-244B8EBE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Söhne"/>
              </a:rPr>
              <a:t>t deals with data that is not labeled or does not have a known output.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rgbClr val="92D050"/>
                </a:solidFill>
                <a:latin typeface="Söhne"/>
              </a:rPr>
              <a:t>G</a:t>
            </a:r>
            <a:r>
              <a:rPr lang="en-US" sz="3600" b="0" i="0" dirty="0">
                <a:solidFill>
                  <a:srgbClr val="92D050"/>
                </a:solidFill>
                <a:effectLst/>
                <a:latin typeface="Söhne"/>
              </a:rPr>
              <a:t>oal :  To find patterns or relationships within the data 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rgbClr val="92D050"/>
                </a:solidFill>
                <a:latin typeface="Söhne"/>
              </a:rPr>
              <a:t>	</a:t>
            </a:r>
            <a:r>
              <a:rPr lang="en-US" sz="3600" b="0" i="0" dirty="0">
                <a:solidFill>
                  <a:srgbClr val="92D050"/>
                </a:solidFill>
                <a:effectLst/>
                <a:latin typeface="Söhne"/>
              </a:rPr>
              <a:t>without explicit guidance on the target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8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9D454-4D5A-3E61-43B9-1DFB1DD6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teps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nsupervised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earning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80CCF7-2B18-AD32-0D56-18EA26B1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a. Data Collection: Gather a dataset containing only input features, without any corresponding output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92D050"/>
                </a:solidFill>
                <a:effectLst/>
                <a:latin typeface="Söhne"/>
              </a:rPr>
              <a:t>b. Data Preprocessing: Clean, normalize, and transform the data as needed.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c. Model Training: Use the unsupervised learning algorithm to identify patterns, clusters, or structure within the 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d. Model Evaluation: Unlike supervised learning, unsupervised learning does not have a specific evaluation metric since there are no ground truth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Evaluation is often subjective and domain-specific.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B5BE0-4BCB-07E5-A8CB-8B2DC1C5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Unsupervised learning -Algorithms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7EEFE-ED79-BC00-A03C-9BEAE980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K-Means Clustering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Hierarchical Clustering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Principal Component Analysis (PCA)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Autoencoders.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D3799-F64F-ED7E-4368-49216E1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Examples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nsupervised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earning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E1A8B-030B-F50C-8BBB-9068CAC8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50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ustomer segmentation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nomaly detection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opic </a:t>
            </a:r>
            <a:r>
              <a:rPr lang="en-US" dirty="0">
                <a:solidFill>
                  <a:srgbClr val="00B050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odeling.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1D7EF-F8E4-E81B-DE86-69CFF9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Reinforcement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2A44C-EFD9-08E5-E608-95687709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C000"/>
                </a:solidFill>
                <a:effectLst/>
                <a:latin typeface="Söhne"/>
              </a:rPr>
              <a:t>It is a type of learning in which an agent interacts with an environment and learns to make decisions to maximize some notion of cumulative reward.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he agent takes actions in the environment and receives feedback in the form of rewards or penalties, guiding it to improve its decision-making over time.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Reinforcement learning is commonly used in tasks like robotics, game playing, and optimization problems.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A7177-6FB8-7195-5EC2-C9B9C2E0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RL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1C7D8F-FB87-AB6F-C0D0-4607D8B6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algorithms aim to find the optimal policy that maximizes the expected cumulative reward over time.</a:t>
            </a:r>
          </a:p>
          <a:p>
            <a:r>
              <a:rPr lang="en-US" dirty="0"/>
              <a:t> These algorithms can be model-free or model-based.</a:t>
            </a:r>
          </a:p>
          <a:p>
            <a:r>
              <a:rPr lang="en-US" dirty="0"/>
              <a:t> Model-free RL methods directly learn the policy or value function from experiences, while model-based RL methods learn a model of the environment and then use it for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9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2B21D-1308-4247-C2D4-CE5538C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05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components - Reinforcement Learning: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776805-32DD-0C4D-4DC3-B22B0197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7" y="833481"/>
            <a:ext cx="8496637" cy="5343483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sz="9600" dirty="0">
                <a:solidFill>
                  <a:srgbClr val="0070C0"/>
                </a:solidFill>
              </a:rPr>
              <a:t>Agent: The learner or decision-maker that interacts with the environment.</a:t>
            </a:r>
          </a:p>
          <a:p>
            <a:r>
              <a:rPr lang="en-US" sz="9600" dirty="0">
                <a:solidFill>
                  <a:srgbClr val="0070C0"/>
                </a:solidFill>
              </a:rPr>
              <a:t>Environment: The external system with which the agent interacts. The environment is dynamic and responds to the agent's actions by transitioning to new states and providing rewards or penalties.</a:t>
            </a:r>
          </a:p>
          <a:p>
            <a:r>
              <a:rPr lang="en-US" sz="9600" dirty="0">
                <a:solidFill>
                  <a:srgbClr val="0070C0"/>
                </a:solidFill>
              </a:rPr>
              <a:t>State: A representation of the environment at a specific time point, describing the current situation.</a:t>
            </a:r>
          </a:p>
          <a:p>
            <a:r>
              <a:rPr lang="en-US" sz="9600" dirty="0">
                <a:solidFill>
                  <a:srgbClr val="0070C0"/>
                </a:solidFill>
              </a:rPr>
              <a:t>Action: The set of possible moves or decisions that the agent can make to influence the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0A38E-A7B9-5086-B887-A772BD8D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Key components - Reinforcement Learning: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7C6CC-722E-A1A6-8746-1601F1C9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892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Reward: A numerical value that the environment provides to the agent as feedback after each action. The reward indicates how good or bad the action was in achieving the agent's objective.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Policy: A strategy or set of rules that the agent follows to determine its actions based on the current state. The policy maps states to actions.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Value Function: A function that estimates the expected cumulative reward from a given state under a specific policy. It guides the agent to choose actions that lead to higher expected rewards.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Q-Function (Action-Value Function): A function that estimates the expected cumulative reward when taking a specific action in a given state and following a specific policy.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2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C5EC2-9F54-5AD1-8E04-7DA43D17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15350" cy="836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>
                <a:solidFill>
                  <a:srgbClr val="C00000"/>
                </a:solidFill>
              </a:rPr>
              <a:t/>
            </a:r>
            <a:br>
              <a:rPr lang="en-US" sz="4900" dirty="0" smtClean="0">
                <a:solidFill>
                  <a:srgbClr val="C00000"/>
                </a:solidFill>
              </a:rPr>
            </a:br>
            <a:r>
              <a:rPr lang="en-US" sz="4900" dirty="0" smtClean="0">
                <a:solidFill>
                  <a:srgbClr val="C00000"/>
                </a:solidFill>
              </a:rPr>
              <a:t/>
            </a:r>
            <a:br>
              <a:rPr lang="en-US" sz="49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Applications </a:t>
            </a:r>
            <a:r>
              <a:rPr lang="en-US" sz="4000" dirty="0">
                <a:solidFill>
                  <a:srgbClr val="C00000"/>
                </a:solidFill>
              </a:rPr>
              <a:t>of Reinforcement Learning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26E6FA-E5FC-81E3-AD7B-A4242827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045"/>
            <a:ext cx="7886700" cy="52059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Game playing: </a:t>
            </a:r>
            <a:r>
              <a:rPr lang="en-US" dirty="0">
                <a:solidFill>
                  <a:srgbClr val="00B050"/>
                </a:solidFill>
              </a:rPr>
              <a:t>RL has achieved remarkable success in playing complex games like chess, Go, and video games.</a:t>
            </a:r>
          </a:p>
          <a:p>
            <a:r>
              <a:rPr lang="en-US" dirty="0">
                <a:solidFill>
                  <a:srgbClr val="00B0F0"/>
                </a:solidFill>
              </a:rPr>
              <a:t>Robotics: </a:t>
            </a:r>
            <a:r>
              <a:rPr lang="en-US" dirty="0">
                <a:solidFill>
                  <a:srgbClr val="00B050"/>
                </a:solidFill>
              </a:rPr>
              <a:t>RL is used to train robots to perform various tasks in real-world environments.</a:t>
            </a:r>
          </a:p>
          <a:p>
            <a:r>
              <a:rPr lang="en-US" dirty="0">
                <a:solidFill>
                  <a:srgbClr val="00B0F0"/>
                </a:solidFill>
              </a:rPr>
              <a:t>Autonomous vehicles</a:t>
            </a:r>
            <a:r>
              <a:rPr lang="en-US" dirty="0">
                <a:solidFill>
                  <a:srgbClr val="00B050"/>
                </a:solidFill>
              </a:rPr>
              <a:t>: RL is applied to train self-driving cars to make decisions on the road.</a:t>
            </a:r>
          </a:p>
          <a:p>
            <a:r>
              <a:rPr lang="en-US" dirty="0">
                <a:solidFill>
                  <a:srgbClr val="00B0F0"/>
                </a:solidFill>
              </a:rPr>
              <a:t>Recommendation systems</a:t>
            </a:r>
            <a:r>
              <a:rPr lang="en-US" dirty="0">
                <a:solidFill>
                  <a:srgbClr val="00B050"/>
                </a:solidFill>
              </a:rPr>
              <a:t>: RL can be used to optimize the recommendations made to users.</a:t>
            </a:r>
          </a:p>
          <a:p>
            <a:r>
              <a:rPr lang="en-US" dirty="0">
                <a:solidFill>
                  <a:srgbClr val="00B0F0"/>
                </a:solidFill>
              </a:rPr>
              <a:t>Resource management and optimization</a:t>
            </a:r>
            <a:r>
              <a:rPr lang="en-US" dirty="0">
                <a:solidFill>
                  <a:srgbClr val="00B050"/>
                </a:solidFill>
              </a:rPr>
              <a:t>: RL is used in optimizing energy consumption, traffic flow, and other resource allocation problems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7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A0BDA-0D07-E1CB-6EAE-B2BBC47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Summary Reinforcement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FFC31-8C80-8C35-C031-3E128AFA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Reinforcement Learning is a powerful paradigm for solving sequential decision-making problems where the agent's actions impact</a:t>
            </a:r>
            <a:r>
              <a:rPr lang="en-US" dirty="0">
                <a:solidFill>
                  <a:srgbClr val="FF0000"/>
                </a:solidFill>
              </a:rPr>
              <a:t> future outcomes and rewards</a:t>
            </a:r>
            <a:r>
              <a:rPr lang="en-US" dirty="0">
                <a:solidFill>
                  <a:srgbClr val="00B0F0"/>
                </a:solidFill>
              </a:rPr>
              <a:t>, making it a fundamental approach in areas involving decision-making under uncertainty.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0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C000"/>
                </a:solidFill>
              </a:rPr>
              <a:t>1. Descriptive </a:t>
            </a:r>
            <a:r>
              <a:rPr lang="en-IN" b="1" dirty="0">
                <a:solidFill>
                  <a:srgbClr val="FFC000"/>
                </a:solidFill>
              </a:rPr>
              <a:t>Analytics</a:t>
            </a:r>
            <a:r>
              <a:rPr lang="en-IN" b="1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C000"/>
                </a:solidFill>
              </a:rPr>
              <a:t>Focus: Summarizing and presenting historical data to provide insights into past trends and events</a:t>
            </a:r>
            <a:r>
              <a:rPr lang="en-IN" dirty="0" smtClean="0">
                <a:solidFill>
                  <a:srgbClr val="FFC000"/>
                </a:solidFill>
              </a:rPr>
              <a:t>.</a:t>
            </a:r>
          </a:p>
          <a:p>
            <a:pPr marL="457200" lvl="1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C000"/>
                </a:solidFill>
              </a:rPr>
              <a:t>Techniques: Aggregation, visualization, basic statistical analysis, dashboards.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2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22C4C-425E-A09F-7D2F-160E99D3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 supervised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B5F158-017C-CFA9-6E22-C8FD85D2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C000"/>
                </a:solidFill>
                <a:effectLst/>
                <a:latin typeface="Söhne"/>
              </a:rPr>
              <a:t>It's important to note that there is also a another  category called semi-supervised learning, which is a combination of supervised and unsupervised learning. </a:t>
            </a: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Semi-supervised learning uses a small amount of labeled data along with a large amount of unlabeled data to improve the model's performance and generalization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8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D7C48-A488-A979-840A-585C876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Key Features of Semi-Supervised Learning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CF4662-BDFC-34F8-3151-446FF5A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9923"/>
            <a:ext cx="7886700" cy="4777041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SSL is useful when obtaining labeled data is expensive or time-consuming, as it can utilize a larger pool of unlabeled data.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B050"/>
                </a:solidFill>
              </a:rPr>
              <a:t>he main assumption in SSL is that the structure of the data learned from the unlabeled samples can help in generalizing better to the labeled samples.</a:t>
            </a:r>
          </a:p>
          <a:p>
            <a:r>
              <a:rPr lang="en-US" dirty="0">
                <a:solidFill>
                  <a:srgbClr val="FF0000"/>
                </a:solidFill>
              </a:rPr>
              <a:t>SSL is commonly used in scenarios where labeled data is limited, such as in natural language processing, image classification, and data clustering.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2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7EAE1-DBA1-679C-D36E-2FC27B86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Difference between Reinforcement learning and Semi supervised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B74D8-AAA8-1741-643E-DDA723B0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0" i="0" dirty="0">
                <a:solidFill>
                  <a:srgbClr val="002060"/>
                </a:solidFill>
                <a:effectLst/>
                <a:latin typeface="Söhne"/>
              </a:rPr>
              <a:t>Reinforcement learning is focused on learning from rewards and penalties in sequential decision-making problems</a:t>
            </a:r>
          </a:p>
          <a:p>
            <a:r>
              <a:rPr lang="en-US" sz="3600" b="0" i="0" dirty="0">
                <a:solidFill>
                  <a:srgbClr val="00B050"/>
                </a:solidFill>
                <a:effectLst/>
                <a:latin typeface="Söhne"/>
              </a:rPr>
              <a:t>while semi-supervised learning aims to use unlabeled data to enhance the performance of models in situations where labeled data is limited or expensive to obtain</a:t>
            </a:r>
            <a:endParaRPr lang="en-IN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136904" cy="674136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Applications</a:t>
            </a:r>
            <a:br>
              <a:rPr lang="en-US" sz="4800" dirty="0" smtClean="0">
                <a:solidFill>
                  <a:schemeClr val="accent6"/>
                </a:solidFill>
              </a:rPr>
            </a:br>
            <a:r>
              <a:rPr lang="en-US" sz="4800" dirty="0" smtClean="0">
                <a:solidFill>
                  <a:schemeClr val="accent6"/>
                </a:solidFill>
              </a:rPr>
              <a:t> of</a:t>
            </a:r>
            <a:br>
              <a:rPr lang="en-US" sz="4800" dirty="0" smtClean="0">
                <a:solidFill>
                  <a:schemeClr val="accent6"/>
                </a:solidFill>
              </a:rPr>
            </a:br>
            <a:r>
              <a:rPr lang="en-US" sz="4800" dirty="0" smtClean="0">
                <a:solidFill>
                  <a:schemeClr val="accent6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Data science </a:t>
            </a:r>
            <a:r>
              <a:rPr lang="en-US" sz="4800" dirty="0" smtClean="0">
                <a:solidFill>
                  <a:schemeClr val="accent6"/>
                </a:solidFill>
              </a:rPr>
              <a:t/>
            </a:r>
            <a:br>
              <a:rPr lang="en-US" sz="4800" dirty="0" smtClean="0">
                <a:solidFill>
                  <a:schemeClr val="accent6"/>
                </a:solidFill>
              </a:rPr>
            </a:br>
            <a:r>
              <a:rPr lang="en-US" sz="4800" dirty="0" smtClean="0">
                <a:solidFill>
                  <a:schemeClr val="accent6"/>
                </a:solidFill>
              </a:rPr>
              <a:t>in</a:t>
            </a:r>
            <a:br>
              <a:rPr lang="en-US" sz="4800" dirty="0" smtClean="0">
                <a:solidFill>
                  <a:schemeClr val="accent6"/>
                </a:solidFill>
              </a:rPr>
            </a:br>
            <a:r>
              <a:rPr lang="en-US" sz="4800" dirty="0" smtClean="0">
                <a:solidFill>
                  <a:schemeClr val="accent6"/>
                </a:solidFill>
              </a:rPr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real world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</a:rPr>
              <a:t>Medical and Healthcare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59492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Diagnosis </a:t>
            </a:r>
            <a:r>
              <a:rPr lang="en-US" sz="3200" b="1" dirty="0">
                <a:solidFill>
                  <a:schemeClr val="accent5"/>
                </a:solidFill>
              </a:rPr>
              <a:t>and Prediction: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Data science </a:t>
            </a:r>
            <a:r>
              <a:rPr lang="en-US" sz="3200" dirty="0">
                <a:solidFill>
                  <a:schemeClr val="accent5"/>
                </a:solidFill>
              </a:rPr>
              <a:t>is used to develop </a:t>
            </a:r>
            <a:r>
              <a:rPr lang="en-US" sz="3200" b="1" dirty="0">
                <a:solidFill>
                  <a:srgbClr val="FFC000"/>
                </a:solidFill>
              </a:rPr>
              <a:t>predictive models </a:t>
            </a:r>
            <a:r>
              <a:rPr lang="en-US" sz="3200" dirty="0">
                <a:solidFill>
                  <a:schemeClr val="accent5"/>
                </a:solidFill>
              </a:rPr>
              <a:t>for diagnosing diseases based on medical records, lab results, and patient history</a:t>
            </a:r>
            <a:r>
              <a:rPr lang="en-US" sz="3200" dirty="0" smtClean="0">
                <a:solidFill>
                  <a:schemeClr val="accent5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Drug </a:t>
            </a:r>
            <a:r>
              <a:rPr lang="en-US" sz="3200" b="1" dirty="0">
                <a:solidFill>
                  <a:srgbClr val="00B050"/>
                </a:solidFill>
              </a:rPr>
              <a:t>Discovery: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Data analysis </a:t>
            </a:r>
            <a:r>
              <a:rPr lang="en-US" sz="3200" dirty="0">
                <a:solidFill>
                  <a:srgbClr val="00B050"/>
                </a:solidFill>
              </a:rPr>
              <a:t>helps in </a:t>
            </a:r>
            <a:r>
              <a:rPr lang="en-US" sz="3200" b="1" dirty="0">
                <a:solidFill>
                  <a:srgbClr val="FFC000"/>
                </a:solidFill>
              </a:rPr>
              <a:t>identifying potential drug </a:t>
            </a:r>
            <a:r>
              <a:rPr lang="en-US" sz="3200" dirty="0">
                <a:solidFill>
                  <a:srgbClr val="00B050"/>
                </a:solidFill>
              </a:rPr>
              <a:t>candidates by analyzing molecular structures and their interactions.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Medical and Healthcare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Personalized Treatment:</a:t>
            </a:r>
            <a:r>
              <a:rPr lang="en-US" dirty="0" smtClean="0">
                <a:solidFill>
                  <a:srgbClr val="0070C0"/>
                </a:solidFill>
              </a:rPr>
              <a:t> Data-driven approaches help in tailoring </a:t>
            </a:r>
            <a:r>
              <a:rPr lang="en-US" dirty="0" smtClean="0">
                <a:solidFill>
                  <a:srgbClr val="FFC000"/>
                </a:solidFill>
              </a:rPr>
              <a:t>treatment plans </a:t>
            </a:r>
            <a:r>
              <a:rPr lang="en-US" dirty="0" smtClean="0">
                <a:solidFill>
                  <a:srgbClr val="0070C0"/>
                </a:solidFill>
              </a:rPr>
              <a:t>for individual patients based on their genetic makeup and medical history.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Health Monitoring:</a:t>
            </a:r>
            <a:r>
              <a:rPr lang="en-US" dirty="0" smtClean="0">
                <a:solidFill>
                  <a:srgbClr val="00B050"/>
                </a:solidFill>
              </a:rPr>
              <a:t> Wearable devices and sensors collect data for </a:t>
            </a:r>
            <a:r>
              <a:rPr lang="en-US" dirty="0" smtClean="0">
                <a:solidFill>
                  <a:srgbClr val="FFC000"/>
                </a:solidFill>
              </a:rPr>
              <a:t>real-time health monitoring</a:t>
            </a:r>
            <a:r>
              <a:rPr lang="en-US" dirty="0" smtClean="0">
                <a:solidFill>
                  <a:srgbClr val="00B050"/>
                </a:solidFill>
              </a:rPr>
              <a:t>, enabling </a:t>
            </a:r>
            <a:r>
              <a:rPr lang="en-US" dirty="0" smtClean="0">
                <a:solidFill>
                  <a:srgbClr val="FFC000"/>
                </a:solidFill>
              </a:rPr>
              <a:t>early detection </a:t>
            </a:r>
            <a:r>
              <a:rPr lang="en-US" dirty="0" smtClean="0">
                <a:solidFill>
                  <a:srgbClr val="00B050"/>
                </a:solidFill>
              </a:rPr>
              <a:t>of anomalies.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Epidemiology and Public Health:</a:t>
            </a:r>
            <a:r>
              <a:rPr lang="en-US" dirty="0" smtClean="0">
                <a:solidFill>
                  <a:srgbClr val="0070C0"/>
                </a:solidFill>
              </a:rPr>
              <a:t> Data analysis assists in </a:t>
            </a:r>
            <a:r>
              <a:rPr lang="en-US" dirty="0" smtClean="0">
                <a:solidFill>
                  <a:srgbClr val="FFC000"/>
                </a:solidFill>
              </a:rPr>
              <a:t>tracking disease </a:t>
            </a:r>
            <a:r>
              <a:rPr lang="en-US" dirty="0" smtClean="0">
                <a:solidFill>
                  <a:srgbClr val="0070C0"/>
                </a:solidFill>
              </a:rPr>
              <a:t>outbreaks, identifying risk factors, and </a:t>
            </a:r>
            <a:r>
              <a:rPr lang="en-US" dirty="0" smtClean="0">
                <a:solidFill>
                  <a:srgbClr val="FFC000"/>
                </a:solidFill>
              </a:rPr>
              <a:t>planning</a:t>
            </a:r>
            <a:r>
              <a:rPr lang="en-US" dirty="0" smtClean="0">
                <a:solidFill>
                  <a:srgbClr val="0070C0"/>
                </a:solidFill>
              </a:rPr>
              <a:t> public health interventions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Agriculture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Precision Agriculture:</a:t>
            </a:r>
          </a:p>
          <a:p>
            <a:pPr marL="457200" lvl="1" indent="0">
              <a:buNone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C000"/>
                </a:solidFill>
              </a:rPr>
              <a:t>Data-driven insights optimize crop planting, irrigation, and pesticide </a:t>
            </a:r>
            <a:r>
              <a:rPr lang="en-US" sz="3200" dirty="0" smtClean="0">
                <a:solidFill>
                  <a:srgbClr val="00B050"/>
                </a:solidFill>
              </a:rPr>
              <a:t>application, enhancing </a:t>
            </a:r>
            <a:r>
              <a:rPr lang="en-US" sz="3200" dirty="0" smtClean="0">
                <a:solidFill>
                  <a:srgbClr val="00B0F0"/>
                </a:solidFill>
              </a:rPr>
              <a:t>yield and resource efficiency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Crop Disease Detection: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Image processing and data analytics</a:t>
            </a:r>
            <a:r>
              <a:rPr lang="en-US" sz="3200" dirty="0" smtClean="0">
                <a:solidFill>
                  <a:srgbClr val="00B050"/>
                </a:solidFill>
              </a:rPr>
              <a:t> help in early identification of crop diseases through visual symptoms.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8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Agriculture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500" b="1" dirty="0" smtClean="0">
                <a:solidFill>
                  <a:schemeClr val="accent1"/>
                </a:solidFill>
              </a:rPr>
              <a:t>Supply Chain Optimization: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00B050"/>
                </a:solidFill>
              </a:rPr>
              <a:t> Data science optimizes </a:t>
            </a:r>
            <a:r>
              <a:rPr lang="en-US" sz="3500" dirty="0" smtClean="0">
                <a:solidFill>
                  <a:srgbClr val="00B0F0"/>
                </a:solidFill>
              </a:rPr>
              <a:t>logistics</a:t>
            </a:r>
            <a:r>
              <a:rPr lang="en-US" sz="3500" dirty="0" smtClean="0">
                <a:solidFill>
                  <a:srgbClr val="00B050"/>
                </a:solidFill>
              </a:rPr>
              <a:t>, storage, and </a:t>
            </a:r>
            <a:r>
              <a:rPr lang="en-US" sz="3500" dirty="0" smtClean="0">
                <a:solidFill>
                  <a:srgbClr val="00B0F0"/>
                </a:solidFill>
              </a:rPr>
              <a:t>distribution</a:t>
            </a:r>
            <a:r>
              <a:rPr lang="en-US" sz="3500" dirty="0" smtClean="0">
                <a:solidFill>
                  <a:srgbClr val="00B050"/>
                </a:solidFill>
              </a:rPr>
              <a:t> of agricultural products.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70C0"/>
                </a:solidFill>
              </a:rPr>
              <a:t>Climate and Weather Analysis:</a:t>
            </a:r>
            <a:r>
              <a:rPr lang="en-US" sz="3500" dirty="0" smtClean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00B050"/>
                </a:solidFill>
              </a:rPr>
              <a:t>Analyzing historical data helps farmers make </a:t>
            </a:r>
            <a:r>
              <a:rPr lang="en-US" sz="3500" dirty="0" smtClean="0">
                <a:solidFill>
                  <a:srgbClr val="00B0F0"/>
                </a:solidFill>
              </a:rPr>
              <a:t>informed decisions </a:t>
            </a:r>
            <a:r>
              <a:rPr lang="en-US" sz="3500" dirty="0" smtClean="0">
                <a:solidFill>
                  <a:srgbClr val="00B050"/>
                </a:solidFill>
              </a:rPr>
              <a:t>based on weather patterns based on behavior and preferences.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9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Disaster Management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Ea</a:t>
            </a:r>
            <a:r>
              <a:rPr lang="en-US" sz="3200" b="1" dirty="0" smtClean="0">
                <a:solidFill>
                  <a:srgbClr val="0070C0"/>
                </a:solidFill>
              </a:rPr>
              <a:t>rly Warning Systems: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Data science models predict natural disasters like </a:t>
            </a:r>
            <a:r>
              <a:rPr lang="en-US" sz="3200" dirty="0" smtClean="0">
                <a:solidFill>
                  <a:srgbClr val="00B0F0"/>
                </a:solidFill>
              </a:rPr>
              <a:t>hurricanes,</a:t>
            </a:r>
            <a:r>
              <a:rPr lang="en-US" sz="3200" dirty="0" smtClean="0">
                <a:solidFill>
                  <a:srgbClr val="FFC000"/>
                </a:solidFill>
              </a:rPr>
              <a:t> earthquakes, and </a:t>
            </a:r>
            <a:r>
              <a:rPr lang="en-US" sz="3200" dirty="0" smtClean="0">
                <a:solidFill>
                  <a:srgbClr val="00B0F0"/>
                </a:solidFill>
              </a:rPr>
              <a:t>floods, </a:t>
            </a:r>
            <a:r>
              <a:rPr lang="en-US" sz="3200" dirty="0" smtClean="0">
                <a:solidFill>
                  <a:srgbClr val="FFC000"/>
                </a:solidFill>
              </a:rPr>
              <a:t>enabling </a:t>
            </a:r>
            <a:r>
              <a:rPr lang="en-US" sz="3200" dirty="0" smtClean="0">
                <a:solidFill>
                  <a:srgbClr val="00B050"/>
                </a:solidFill>
              </a:rPr>
              <a:t>early evacuation and preparedness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helping authorities respond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9581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Disaster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Resource Allocation: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</a:rPr>
              <a:t>During and after disasters, data analytics aids </a:t>
            </a:r>
            <a:r>
              <a:rPr lang="en-US" sz="3200" dirty="0" smtClean="0">
                <a:solidFill>
                  <a:srgbClr val="00B0F0"/>
                </a:solidFill>
              </a:rPr>
              <a:t>in distributing resources </a:t>
            </a:r>
            <a:r>
              <a:rPr lang="en-US" sz="3200" dirty="0" smtClean="0">
                <a:solidFill>
                  <a:srgbClr val="FFC000"/>
                </a:solidFill>
              </a:rPr>
              <a:t>efficiently, such as </a:t>
            </a:r>
            <a:r>
              <a:rPr lang="en-US" sz="3200" dirty="0" smtClean="0">
                <a:solidFill>
                  <a:srgbClr val="00B0F0"/>
                </a:solidFill>
              </a:rPr>
              <a:t>medical supplies</a:t>
            </a:r>
            <a:r>
              <a:rPr lang="en-US" sz="3200" dirty="0" smtClean="0">
                <a:solidFill>
                  <a:srgbClr val="FFC000"/>
                </a:solidFill>
              </a:rPr>
              <a:t> and rescue teams.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Sentiment Analysis:</a:t>
            </a:r>
            <a:r>
              <a:rPr lang="en-US" sz="3200" dirty="0" smtClean="0">
                <a:solidFill>
                  <a:srgbClr val="FFC000"/>
                </a:solidFill>
              </a:rPr>
              <a:t> Social media data is analyzed to </a:t>
            </a:r>
            <a:r>
              <a:rPr lang="en-US" sz="3200" dirty="0" smtClean="0">
                <a:solidFill>
                  <a:srgbClr val="00B0F0"/>
                </a:solidFill>
              </a:rPr>
              <a:t>understand public sentiment </a:t>
            </a:r>
            <a:r>
              <a:rPr lang="en-US" sz="3200" dirty="0" smtClean="0">
                <a:solidFill>
                  <a:srgbClr val="FFC000"/>
                </a:solidFill>
              </a:rPr>
              <a:t>during disasters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2. Diagnostic Analytics: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Focus: Understanding the reasons behind past events or trends.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Techniques: Root cause analysis, hypothesis testing, anomaly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6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Finance and Banking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57841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 smtClean="0">
                <a:solidFill>
                  <a:srgbClr val="FFC000"/>
                </a:solidFill>
              </a:rPr>
              <a:t>Risk Assessment:</a:t>
            </a:r>
            <a:r>
              <a:rPr lang="en-US" sz="3200" dirty="0" smtClean="0">
                <a:solidFill>
                  <a:srgbClr val="FFC000"/>
                </a:solidFill>
              </a:rPr>
              <a:t> Data science models evaluate credit risk, </a:t>
            </a:r>
            <a:r>
              <a:rPr lang="en-US" sz="3200" dirty="0" smtClean="0">
                <a:solidFill>
                  <a:srgbClr val="00B050"/>
                </a:solidFill>
              </a:rPr>
              <a:t>fraud detection, </a:t>
            </a:r>
            <a:r>
              <a:rPr lang="en-US" sz="3200" dirty="0" smtClean="0">
                <a:solidFill>
                  <a:srgbClr val="FFC000"/>
                </a:solidFill>
              </a:rPr>
              <a:t>and market volatility.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Algorithmic Trading:</a:t>
            </a:r>
            <a:r>
              <a:rPr lang="en-US" sz="3200" dirty="0" smtClean="0">
                <a:solidFill>
                  <a:srgbClr val="00B0F0"/>
                </a:solidFill>
              </a:rPr>
              <a:t> Complex algorithms analyze financial data to make </a:t>
            </a:r>
            <a:r>
              <a:rPr lang="en-US" sz="3200" dirty="0" smtClean="0">
                <a:solidFill>
                  <a:srgbClr val="00B050"/>
                </a:solidFill>
              </a:rPr>
              <a:t>automated trading decisions.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FFC000"/>
                </a:solidFill>
              </a:rPr>
              <a:t>Customer Segmentation:</a:t>
            </a:r>
            <a:r>
              <a:rPr lang="en-US" sz="3200" dirty="0" smtClean="0">
                <a:solidFill>
                  <a:srgbClr val="FFC000"/>
                </a:solidFill>
              </a:rPr>
              <a:t> Data-driven insights help create </a:t>
            </a:r>
            <a:r>
              <a:rPr lang="en-US" sz="3200" dirty="0" smtClean="0">
                <a:solidFill>
                  <a:srgbClr val="00B050"/>
                </a:solidFill>
              </a:rPr>
              <a:t>personalized marketing strategies </a:t>
            </a:r>
            <a:r>
              <a:rPr lang="en-US" sz="3200" dirty="0" smtClean="0">
                <a:solidFill>
                  <a:srgbClr val="FFC000"/>
                </a:solidFill>
              </a:rPr>
              <a:t>and product recommendations.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Fraud Detection:</a:t>
            </a:r>
            <a:r>
              <a:rPr lang="en-US" sz="3200" dirty="0" smtClean="0">
                <a:solidFill>
                  <a:srgbClr val="FF0000"/>
                </a:solidFill>
              </a:rPr>
              <a:t> Anomaly detection algorithms identify </a:t>
            </a:r>
            <a:r>
              <a:rPr lang="en-US" sz="3200" dirty="0" smtClean="0">
                <a:solidFill>
                  <a:srgbClr val="00B050"/>
                </a:solidFill>
              </a:rPr>
              <a:t>unusual patterns </a:t>
            </a:r>
            <a:r>
              <a:rPr lang="en-US" sz="3200" dirty="0" smtClean="0">
                <a:solidFill>
                  <a:srgbClr val="FF0000"/>
                </a:solidFill>
              </a:rPr>
              <a:t>in transactions to flag potential fraud.</a:t>
            </a:r>
          </a:p>
        </p:txBody>
      </p:sp>
    </p:spTree>
    <p:extLst>
      <p:ext uri="{BB962C8B-B14F-4D97-AF65-F5344CB8AC3E}">
        <p14:creationId xmlns:p14="http://schemas.microsoft.com/office/powerpoint/2010/main" val="39901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Retail and E-commerce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4006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500" b="1" dirty="0" smtClean="0">
                <a:solidFill>
                  <a:srgbClr val="FFC000"/>
                </a:solidFill>
              </a:rPr>
              <a:t>Recommendation Systems:</a:t>
            </a:r>
            <a:r>
              <a:rPr lang="en-US" sz="3500" dirty="0" smtClean="0">
                <a:solidFill>
                  <a:srgbClr val="FFC000"/>
                </a:solidFill>
              </a:rPr>
              <a:t> Data science powers </a:t>
            </a:r>
            <a:r>
              <a:rPr lang="en-US" sz="3500" dirty="0" smtClean="0">
                <a:solidFill>
                  <a:srgbClr val="00B050"/>
                </a:solidFill>
              </a:rPr>
              <a:t>personalized recommendations </a:t>
            </a:r>
            <a:r>
              <a:rPr lang="en-US" sz="3500" dirty="0" smtClean="0">
                <a:solidFill>
                  <a:srgbClr val="FFC000"/>
                </a:solidFill>
              </a:rPr>
              <a:t>for products and services.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B0F0"/>
                </a:solidFill>
              </a:rPr>
              <a:t>Demand Forecasting:</a:t>
            </a:r>
            <a:r>
              <a:rPr lang="en-US" sz="3500" dirty="0" smtClean="0">
                <a:solidFill>
                  <a:srgbClr val="00B0F0"/>
                </a:solidFill>
              </a:rPr>
              <a:t> Analyzing historical data helps in </a:t>
            </a:r>
            <a:r>
              <a:rPr lang="en-US" sz="3500" dirty="0" smtClean="0">
                <a:solidFill>
                  <a:srgbClr val="00B050"/>
                </a:solidFill>
              </a:rPr>
              <a:t>predicting product demand</a:t>
            </a:r>
            <a:r>
              <a:rPr lang="en-US" sz="3500" dirty="0" smtClean="0">
                <a:solidFill>
                  <a:srgbClr val="00B0F0"/>
                </a:solidFill>
              </a:rPr>
              <a:t>, optimizing inventory management.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FFC000"/>
                </a:solidFill>
              </a:rPr>
              <a:t>Price Optimization:</a:t>
            </a:r>
            <a:r>
              <a:rPr lang="en-US" sz="3500" dirty="0" smtClean="0">
                <a:solidFill>
                  <a:srgbClr val="FFC000"/>
                </a:solidFill>
              </a:rPr>
              <a:t> Algorithms </a:t>
            </a:r>
            <a:r>
              <a:rPr lang="en-US" sz="3500" dirty="0" smtClean="0">
                <a:solidFill>
                  <a:srgbClr val="00B050"/>
                </a:solidFill>
              </a:rPr>
              <a:t>analyze market trends and competitors </a:t>
            </a:r>
            <a:r>
              <a:rPr lang="en-US" sz="3500" dirty="0" smtClean="0">
                <a:solidFill>
                  <a:srgbClr val="FFC000"/>
                </a:solidFill>
              </a:rPr>
              <a:t>to set </a:t>
            </a:r>
            <a:r>
              <a:rPr lang="en-US" sz="3500" dirty="0" smtClean="0">
                <a:solidFill>
                  <a:srgbClr val="00B050"/>
                </a:solidFill>
              </a:rPr>
              <a:t>optimal pricing</a:t>
            </a:r>
            <a:r>
              <a:rPr lang="en-US" sz="3500" dirty="0" smtClean="0">
                <a:solidFill>
                  <a:srgbClr val="FFC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B0F0"/>
                </a:solidFill>
              </a:rPr>
              <a:t>Customer Segmentation:</a:t>
            </a:r>
            <a:r>
              <a:rPr lang="en-US" sz="3500" dirty="0" smtClean="0">
                <a:solidFill>
                  <a:srgbClr val="00B0F0"/>
                </a:solidFill>
              </a:rPr>
              <a:t> Data-driven insights group </a:t>
            </a:r>
            <a:r>
              <a:rPr lang="en-US" sz="3500" dirty="0" smtClean="0">
                <a:solidFill>
                  <a:srgbClr val="00B050"/>
                </a:solidFill>
              </a:rPr>
              <a:t>customers </a:t>
            </a:r>
            <a:r>
              <a:rPr lang="en-IN" sz="3500" dirty="0">
                <a:solidFill>
                  <a:srgbClr val="00B050"/>
                </a:solidFill>
              </a:rPr>
              <a:t>based </a:t>
            </a:r>
            <a:r>
              <a:rPr lang="en-IN" sz="3500" dirty="0">
                <a:solidFill>
                  <a:srgbClr val="00B0F0"/>
                </a:solidFill>
              </a:rPr>
              <a:t>on </a:t>
            </a:r>
            <a:r>
              <a:rPr lang="en-IN" sz="3500" dirty="0" err="1">
                <a:solidFill>
                  <a:srgbClr val="00B0F0"/>
                </a:solidFill>
              </a:rPr>
              <a:t>behavior</a:t>
            </a:r>
            <a:r>
              <a:rPr lang="en-IN" sz="3500" dirty="0">
                <a:solidFill>
                  <a:srgbClr val="00B0F0"/>
                </a:solidFill>
              </a:rPr>
              <a:t> and preferences</a:t>
            </a:r>
            <a:r>
              <a:rPr lang="en-IN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sz="3500" dirty="0" smtClean="0">
              <a:solidFill>
                <a:srgbClr val="00B0F0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 smtClean="0">
                <a:solidFill>
                  <a:srgbClr val="FFC000"/>
                </a:solidFill>
              </a:rPr>
              <a:t>3. Exploratory Data Analysis (EDA):</a:t>
            </a:r>
          </a:p>
          <a:p>
            <a:pPr marL="0" indent="0">
              <a:buNone/>
            </a:pPr>
            <a:endParaRPr lang="en-IN" sz="3400" dirty="0" smtClean="0">
              <a:solidFill>
                <a:srgbClr val="FFC000"/>
              </a:solidFill>
            </a:endParaRPr>
          </a:p>
          <a:p>
            <a:pPr lvl="1"/>
            <a:r>
              <a:rPr lang="en-IN" sz="3400" dirty="0" smtClean="0">
                <a:solidFill>
                  <a:srgbClr val="FFC000"/>
                </a:solidFill>
              </a:rPr>
              <a:t>Focus: Exploring data to understand its structure, patterns, and relationships.</a:t>
            </a:r>
          </a:p>
          <a:p>
            <a:pPr lvl="1"/>
            <a:r>
              <a:rPr lang="en-IN" sz="3400" dirty="0" smtClean="0">
                <a:solidFill>
                  <a:srgbClr val="FFC000"/>
                </a:solidFill>
              </a:rPr>
              <a:t>Techniques: Data visualization, summary statistics, correlation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7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08520" y="32048"/>
            <a:ext cx="9108504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400" b="1" dirty="0" smtClean="0">
                <a:solidFill>
                  <a:srgbClr val="00B050"/>
                </a:solidFill>
              </a:rPr>
              <a:t>4.	Predictive Analytics:</a:t>
            </a:r>
            <a:endParaRPr lang="en-IN" sz="3400" dirty="0" smtClean="0">
              <a:solidFill>
                <a:srgbClr val="00B050"/>
              </a:solidFill>
            </a:endParaRPr>
          </a:p>
          <a:p>
            <a:pPr lvl="1"/>
            <a:r>
              <a:rPr lang="en-IN" sz="3400" dirty="0" smtClean="0">
                <a:solidFill>
                  <a:srgbClr val="00B050"/>
                </a:solidFill>
              </a:rPr>
              <a:t>Focus: Making predictions about future events or outcomes based on historical data and patterns.</a:t>
            </a:r>
          </a:p>
          <a:p>
            <a:pPr lvl="1"/>
            <a:r>
              <a:rPr lang="en-IN" sz="3400" dirty="0" smtClean="0">
                <a:solidFill>
                  <a:srgbClr val="00B050"/>
                </a:solidFill>
              </a:rPr>
              <a:t>Techniques: Regression analysis, time series forecasting, machine learning algorithms.</a:t>
            </a:r>
          </a:p>
          <a:p>
            <a:pPr marL="0" indent="0">
              <a:buNone/>
            </a:pPr>
            <a:r>
              <a:rPr lang="en-IN" sz="3400" b="1" dirty="0" smtClean="0">
                <a:solidFill>
                  <a:srgbClr val="00B050"/>
                </a:solidFill>
              </a:rPr>
              <a:t>5.	Prescriptive Analytics:</a:t>
            </a:r>
            <a:endParaRPr lang="en-IN" sz="3400" dirty="0" smtClean="0">
              <a:solidFill>
                <a:srgbClr val="00B050"/>
              </a:solidFill>
            </a:endParaRPr>
          </a:p>
          <a:p>
            <a:pPr lvl="1"/>
            <a:r>
              <a:rPr lang="en-IN" sz="3400" dirty="0" smtClean="0">
                <a:solidFill>
                  <a:srgbClr val="00B050"/>
                </a:solidFill>
              </a:rPr>
              <a:t>Focus: Providing recommendations or actions to optimize decisions and outcomes.</a:t>
            </a:r>
          </a:p>
          <a:p>
            <a:pPr lvl="1"/>
            <a:r>
              <a:rPr lang="en-IN" sz="3400" dirty="0" smtClean="0">
                <a:solidFill>
                  <a:srgbClr val="00B050"/>
                </a:solidFill>
              </a:rPr>
              <a:t>Techniques: Optimization algorithms, decision trees, simulation models.</a:t>
            </a:r>
            <a:endParaRPr lang="en-I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252520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6.Text Analytics (Natural Language Processing - NLP):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Focus: </a:t>
            </a:r>
            <a:r>
              <a:rPr lang="en-IN" sz="3200" dirty="0" err="1" smtClean="0">
                <a:solidFill>
                  <a:srgbClr val="00B050"/>
                </a:solidFill>
              </a:rPr>
              <a:t>Analyzing</a:t>
            </a:r>
            <a:r>
              <a:rPr lang="en-IN" sz="3200" dirty="0" smtClean="0">
                <a:solidFill>
                  <a:srgbClr val="00B050"/>
                </a:solidFill>
              </a:rPr>
              <a:t> and extracting insights from text data.</a:t>
            </a: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Techniques: Sentiment analysis, topic </a:t>
            </a:r>
            <a:r>
              <a:rPr lang="en-IN" sz="3200" dirty="0" err="1" smtClean="0">
                <a:solidFill>
                  <a:srgbClr val="00B050"/>
                </a:solidFill>
              </a:rPr>
              <a:t>modeling</a:t>
            </a:r>
            <a:r>
              <a:rPr lang="en-IN" sz="3200" dirty="0" smtClean="0">
                <a:solidFill>
                  <a:srgbClr val="00B050"/>
                </a:solidFill>
              </a:rPr>
              <a:t>, text classification.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7.Image and Video Analytics: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Focus: </a:t>
            </a:r>
            <a:r>
              <a:rPr lang="en-IN" sz="3200" dirty="0" err="1" smtClean="0">
                <a:solidFill>
                  <a:srgbClr val="00B050"/>
                </a:solidFill>
              </a:rPr>
              <a:t>Analyzing</a:t>
            </a:r>
            <a:r>
              <a:rPr lang="en-IN" sz="3200" dirty="0" smtClean="0">
                <a:solidFill>
                  <a:srgbClr val="00B050"/>
                </a:solidFill>
              </a:rPr>
              <a:t> visual data such as images and videos.</a:t>
            </a: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Techniques: Object detection, image segmentation, facial recognition.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8520" y="32048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smtClean="0">
                <a:solidFill>
                  <a:srgbClr val="C00000"/>
                </a:solidFill>
              </a:rPr>
              <a:t>Categorization of Data Analytics Techniques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309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32048"/>
            <a:ext cx="9108504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</a:rPr>
              <a:t>8. Spatial Analytics (Geospatial Analytics):</a:t>
            </a:r>
            <a:endParaRPr lang="en-IN" sz="3600" dirty="0" smtClean="0">
              <a:solidFill>
                <a:srgbClr val="00B050"/>
              </a:solidFill>
            </a:endParaRPr>
          </a:p>
          <a:p>
            <a:pPr lvl="1"/>
            <a:r>
              <a:rPr lang="en-IN" sz="3600" dirty="0" smtClean="0">
                <a:solidFill>
                  <a:srgbClr val="00B050"/>
                </a:solidFill>
              </a:rPr>
              <a:t>Focus: </a:t>
            </a:r>
            <a:r>
              <a:rPr lang="en-IN" sz="3600" dirty="0" err="1" smtClean="0">
                <a:solidFill>
                  <a:srgbClr val="00B050"/>
                </a:solidFill>
              </a:rPr>
              <a:t>Analyzing</a:t>
            </a:r>
            <a:r>
              <a:rPr lang="en-IN" sz="3600" dirty="0" smtClean="0">
                <a:solidFill>
                  <a:srgbClr val="00B050"/>
                </a:solidFill>
              </a:rPr>
              <a:t> data with geographic or spatial components.</a:t>
            </a:r>
          </a:p>
          <a:p>
            <a:pPr lvl="1"/>
            <a:r>
              <a:rPr lang="en-IN" sz="3600" dirty="0" smtClean="0">
                <a:solidFill>
                  <a:srgbClr val="00B050"/>
                </a:solidFill>
              </a:rPr>
              <a:t>Techniques: Geographic Information Systems (GIS), spatial clustering, mapping.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00B050"/>
                </a:solidFill>
              </a:rPr>
              <a:t>9. Time Series Analysis:</a:t>
            </a:r>
            <a:endParaRPr lang="en-IN" sz="3600" dirty="0" smtClean="0">
              <a:solidFill>
                <a:srgbClr val="00B050"/>
              </a:solidFill>
            </a:endParaRP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Focus: </a:t>
            </a:r>
            <a:r>
              <a:rPr lang="en-IN" sz="3200" dirty="0" err="1" smtClean="0">
                <a:solidFill>
                  <a:srgbClr val="00B050"/>
                </a:solidFill>
              </a:rPr>
              <a:t>Analyzing</a:t>
            </a:r>
            <a:r>
              <a:rPr lang="en-IN" sz="3200" dirty="0" smtClean="0">
                <a:solidFill>
                  <a:srgbClr val="00B050"/>
                </a:solidFill>
              </a:rPr>
              <a:t> data collected over time to identify patterns and trends.</a:t>
            </a:r>
          </a:p>
          <a:p>
            <a:pPr lvl="1"/>
            <a:r>
              <a:rPr lang="en-IN" sz="3200" dirty="0" smtClean="0">
                <a:solidFill>
                  <a:srgbClr val="00B050"/>
                </a:solidFill>
              </a:rPr>
              <a:t>Techniques: Time series decomposition, autocorrelation, seasonality analysis.</a:t>
            </a:r>
          </a:p>
          <a:p>
            <a:pPr lvl="1"/>
            <a:endParaRPr lang="en-IN" sz="32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8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Categorization of Data Analytics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10. Social Network Analysis:</a:t>
            </a: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Focus: </a:t>
            </a:r>
            <a:r>
              <a:rPr lang="en-IN" dirty="0" err="1" smtClean="0">
                <a:solidFill>
                  <a:srgbClr val="00B0F0"/>
                </a:solidFill>
              </a:rPr>
              <a:t>Analyzing</a:t>
            </a:r>
            <a:r>
              <a:rPr lang="en-IN" dirty="0" smtClean="0">
                <a:solidFill>
                  <a:srgbClr val="00B0F0"/>
                </a:solidFill>
              </a:rPr>
              <a:t> relationships and interactions within social networks.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Techniques: Network metrics, community detection, influence analysis.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11. Cluster Analysis:</a:t>
            </a: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Focus: Grouping similar data points into clusters or segments.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Techniques: K-means clustering, hierarchical clustering, DBSCAN.</a:t>
            </a:r>
          </a:p>
        </p:txBody>
      </p:sp>
    </p:spTree>
    <p:extLst>
      <p:ext uri="{BB962C8B-B14F-4D97-AF65-F5344CB8AC3E}">
        <p14:creationId xmlns:p14="http://schemas.microsoft.com/office/powerpoint/2010/main" val="5075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2106</Words>
  <Application>Microsoft Office PowerPoint</Application>
  <PresentationFormat>On-screen Show (4:3)</PresentationFormat>
  <Paragraphs>215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Category ,Learning and Applications  in Data Science and Analytics</vt:lpstr>
      <vt:lpstr>Data Science &amp; Analytics</vt:lpstr>
      <vt:lpstr>Categorization of Data Analytics Techniques</vt:lpstr>
      <vt:lpstr>Categorization of Data Analytics Techniques</vt:lpstr>
      <vt:lpstr>Categorization of Data Analytics Techniques</vt:lpstr>
      <vt:lpstr>Categorization of Data Analytics Techniques</vt:lpstr>
      <vt:lpstr>PowerPoint Presentation</vt:lpstr>
      <vt:lpstr>Categorization of Data Analytics Techniques</vt:lpstr>
      <vt:lpstr>Categorization of Data Analytics Techniques</vt:lpstr>
      <vt:lpstr>Categorization of Data Analytics Techniques</vt:lpstr>
      <vt:lpstr>Categorization of Data Analytics Techniques</vt:lpstr>
      <vt:lpstr>Learning in Data Science</vt:lpstr>
      <vt:lpstr>Learning in AI</vt:lpstr>
      <vt:lpstr>Learning Model</vt:lpstr>
      <vt:lpstr>Effects of Learning</vt:lpstr>
      <vt:lpstr>Types of Learning in Data Science</vt:lpstr>
      <vt:lpstr>Supervised learning algorithms</vt:lpstr>
      <vt:lpstr>Examples - Supervised Learning</vt:lpstr>
      <vt:lpstr>Main Steps in Supervised Learning</vt:lpstr>
      <vt:lpstr>Unsupervised Learning</vt:lpstr>
      <vt:lpstr>Steps Unsupervised Learning </vt:lpstr>
      <vt:lpstr>Unsupervised learning -Algorithms</vt:lpstr>
      <vt:lpstr> Examples Unsupervised Learning </vt:lpstr>
      <vt:lpstr>Reinforcement Learning</vt:lpstr>
      <vt:lpstr>RL Algorithm</vt:lpstr>
      <vt:lpstr>Key components - Reinforcement Learning: </vt:lpstr>
      <vt:lpstr>Key components - Reinforcement Learning:</vt:lpstr>
      <vt:lpstr>  Applications of Reinforcement Learning  </vt:lpstr>
      <vt:lpstr>Summary Reinforcement Learning</vt:lpstr>
      <vt:lpstr>Semi supervised Learning</vt:lpstr>
      <vt:lpstr>Key Features of Semi-Supervised Learning </vt:lpstr>
      <vt:lpstr>Difference between Reinforcement learning and Semi supervised Learning</vt:lpstr>
      <vt:lpstr>Applications  of  Data science  in  real world </vt:lpstr>
      <vt:lpstr>Medical and Healthcare </vt:lpstr>
      <vt:lpstr>Medical and Healthcare</vt:lpstr>
      <vt:lpstr>Agriculture </vt:lpstr>
      <vt:lpstr>Agriculture </vt:lpstr>
      <vt:lpstr>Disaster Management</vt:lpstr>
      <vt:lpstr>Disaster Management</vt:lpstr>
      <vt:lpstr>Finance and Banking </vt:lpstr>
      <vt:lpstr>Retail and E-commerce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2023-08-08T16:05:20Z</dcterms:created>
  <dcterms:modified xsi:type="dcterms:W3CDTF">2023-08-08T17:55:45Z</dcterms:modified>
</cp:coreProperties>
</file>