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2" roundtripDataSignature="AMtx7mi2CFOQn4olA23mPLYm1kgOsjwh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5CCCBD-9DFB-4D06-B4A8-49224F5BDA64}">
  <a:tblStyle styleId="{E45CCCBD-9DFB-4D06-B4A8-49224F5BDA6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bold.fntdata"/><Relationship Id="rId6" Type="http://schemas.openxmlformats.org/officeDocument/2006/relationships/notesMaster" Target="notesMasters/notesMaster1.xml"/><Relationship Id="rId18"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p:nvPr>
            <p:ph idx="2" type="pic"/>
          </p:nvPr>
        </p:nvSpPr>
        <p:spPr>
          <a:xfrm>
            <a:off x="1792288" y="612775"/>
            <a:ext cx="5486400" cy="4114800"/>
          </a:xfrm>
          <a:prstGeom prst="rect">
            <a:avLst/>
          </a:prstGeom>
          <a:noFill/>
          <a:ln>
            <a:noFill/>
          </a:ln>
        </p:spPr>
      </p:sp>
      <p:sp>
        <p:nvSpPr>
          <p:cNvPr id="64" name="Google Shape;64;p2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Lecture 11 Correlation and Covariance</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16/08/2023</a:t>
            </a:r>
            <a:endParaRPr/>
          </a:p>
          <a:p>
            <a:pPr indent="0" lvl="0" marL="0" rtl="0" algn="ctr">
              <a:spcBef>
                <a:spcPts val="64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333333"/>
              </a:buClr>
              <a:buSzPct val="100000"/>
              <a:buFont typeface="Roboto"/>
              <a:buNone/>
            </a:pPr>
            <a:r>
              <a:rPr lang="en-US">
                <a:solidFill>
                  <a:srgbClr val="333333"/>
                </a:solidFill>
                <a:latin typeface="Roboto"/>
                <a:ea typeface="Roboto"/>
                <a:cs typeface="Roboto"/>
                <a:sym typeface="Roboto"/>
              </a:rPr>
              <a:t>G</a:t>
            </a:r>
            <a:r>
              <a:rPr b="0" i="0" lang="en-US">
                <a:solidFill>
                  <a:srgbClr val="333333"/>
                </a:solidFill>
                <a:latin typeface="Roboto"/>
                <a:ea typeface="Roboto"/>
                <a:cs typeface="Roboto"/>
                <a:sym typeface="Roboto"/>
              </a:rPr>
              <a:t>raphical representation of correlation among two variables</a:t>
            </a:r>
            <a:endParaRPr/>
          </a:p>
        </p:txBody>
      </p:sp>
      <p:pic>
        <p:nvPicPr>
          <p:cNvPr id="144" name="Google Shape;144;p10"/>
          <p:cNvPicPr preferRelativeResize="0"/>
          <p:nvPr/>
        </p:nvPicPr>
        <p:blipFill rotWithShape="1">
          <a:blip r:embed="rId3">
            <a:alphaModFix/>
          </a:blip>
          <a:srcRect b="0" l="0" r="0" t="0"/>
          <a:stretch/>
        </p:blipFill>
        <p:spPr>
          <a:xfrm>
            <a:off x="750095" y="1924050"/>
            <a:ext cx="5586412" cy="46910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txBox="1"/>
          <p:nvPr>
            <p:ph type="title"/>
          </p:nvPr>
        </p:nvSpPr>
        <p:spPr>
          <a:xfrm>
            <a:off x="107504" y="-171400"/>
            <a:ext cx="8407846" cy="83502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10000"/>
              <a:buFont typeface="Calibri"/>
              <a:buNone/>
            </a:pPr>
            <a:r>
              <a:rPr lang="en-US"/>
              <a:t>D</a:t>
            </a:r>
            <a:r>
              <a:rPr lang="en-US" sz="4000"/>
              <a:t>ifference Between Covariance-Correlation</a:t>
            </a:r>
            <a:endParaRPr sz="4000"/>
          </a:p>
        </p:txBody>
      </p:sp>
      <p:graphicFrame>
        <p:nvGraphicFramePr>
          <p:cNvPr id="150" name="Google Shape;150;p11"/>
          <p:cNvGraphicFramePr/>
          <p:nvPr/>
        </p:nvGraphicFramePr>
        <p:xfrm>
          <a:off x="179512" y="764704"/>
          <a:ext cx="3000000" cy="3000000"/>
        </p:xfrm>
        <a:graphic>
          <a:graphicData uri="http://schemas.openxmlformats.org/drawingml/2006/table">
            <a:tbl>
              <a:tblPr>
                <a:noFill/>
                <a:tableStyleId>{E45CCCBD-9DFB-4D06-B4A8-49224F5BDA64}</a:tableStyleId>
              </a:tblPr>
              <a:tblGrid>
                <a:gridCol w="4392500"/>
                <a:gridCol w="4392500"/>
              </a:tblGrid>
              <a:tr h="470675">
                <a:tc>
                  <a:txBody>
                    <a:bodyPr/>
                    <a:lstStyle/>
                    <a:p>
                      <a:pPr indent="0" lvl="0" marL="0" marR="0" rtl="0" algn="l">
                        <a:spcBef>
                          <a:spcPts val="0"/>
                        </a:spcBef>
                        <a:spcAft>
                          <a:spcPts val="0"/>
                        </a:spcAft>
                        <a:buNone/>
                      </a:pPr>
                      <a:r>
                        <a:rPr b="1" lang="en-US" sz="2800"/>
                        <a:t>Covariance</a:t>
                      </a:r>
                      <a:endParaRPr sz="2800"/>
                    </a:p>
                  </a:txBody>
                  <a:tcPr marT="38650" marB="38650" marR="39850" marL="398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800"/>
                        <a:t>Correlation</a:t>
                      </a:r>
                      <a:endParaRPr sz="2800"/>
                    </a:p>
                  </a:txBody>
                  <a:tcPr marT="38650" marB="38650" marR="39850" marL="398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1666125">
                <a:tc>
                  <a:txBody>
                    <a:bodyPr/>
                    <a:lstStyle/>
                    <a:p>
                      <a:pPr indent="0" lvl="0" marL="0" marR="0" rtl="0" algn="l">
                        <a:spcBef>
                          <a:spcPts val="0"/>
                        </a:spcBef>
                        <a:spcAft>
                          <a:spcPts val="0"/>
                        </a:spcAft>
                        <a:buNone/>
                      </a:pPr>
                      <a:r>
                        <a:rPr b="0" lang="en-US" sz="2800"/>
                        <a:t>It is a measure to show the extent to which given two random variables change with respect to each other.</a:t>
                      </a:r>
                      <a:endParaRPr sz="2800"/>
                    </a:p>
                  </a:txBody>
                  <a:tcPr marT="38650" marB="38650" marR="39850" marL="398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800"/>
                        <a:t>It is a measure used to describe how strongly the given two random variables are related to each other.</a:t>
                      </a:r>
                      <a:endParaRPr sz="2800"/>
                    </a:p>
                  </a:txBody>
                  <a:tcPr marT="38650" marB="38650" marR="39850" marL="398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869150">
                <a:tc>
                  <a:txBody>
                    <a:bodyPr/>
                    <a:lstStyle/>
                    <a:p>
                      <a:pPr indent="0" lvl="0" marL="0" marR="0" rtl="0" algn="l">
                        <a:spcBef>
                          <a:spcPts val="0"/>
                        </a:spcBef>
                        <a:spcAft>
                          <a:spcPts val="0"/>
                        </a:spcAft>
                        <a:buNone/>
                      </a:pPr>
                      <a:r>
                        <a:rPr b="0" lang="en-US" sz="2800"/>
                        <a:t>It is a measure of correlation.</a:t>
                      </a:r>
                      <a:endParaRPr sz="2800"/>
                    </a:p>
                  </a:txBody>
                  <a:tcPr marT="38650" marB="38650" marR="39850" marL="398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800"/>
                        <a:t>It is defined as the scaled form of covariance.</a:t>
                      </a:r>
                      <a:endParaRPr sz="2800"/>
                    </a:p>
                  </a:txBody>
                  <a:tcPr marT="38650" marB="38650" marR="39850" marL="398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869150">
                <a:tc>
                  <a:txBody>
                    <a:bodyPr/>
                    <a:lstStyle/>
                    <a:p>
                      <a:pPr indent="0" lvl="0" marL="0" marR="0" rtl="0" algn="l">
                        <a:spcBef>
                          <a:spcPts val="0"/>
                        </a:spcBef>
                        <a:spcAft>
                          <a:spcPts val="0"/>
                        </a:spcAft>
                        <a:buNone/>
                      </a:pPr>
                      <a:r>
                        <a:rPr b="0" lang="en-US" sz="2800"/>
                        <a:t>The value of covariance lies between -∞ and +∞.</a:t>
                      </a:r>
                      <a:endParaRPr sz="2800"/>
                    </a:p>
                  </a:txBody>
                  <a:tcPr marT="38650" marB="38650" marR="39850" marL="398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800"/>
                        <a:t>The value of correlation lies between -1 and +1.</a:t>
                      </a:r>
                      <a:endParaRPr sz="2800"/>
                    </a:p>
                  </a:txBody>
                  <a:tcPr marT="38650" marB="38650" marR="39850" marL="398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1666125">
                <a:tc>
                  <a:txBody>
                    <a:bodyPr/>
                    <a:lstStyle/>
                    <a:p>
                      <a:pPr indent="0" lvl="0" marL="0" marR="0" rtl="0" algn="l">
                        <a:spcBef>
                          <a:spcPts val="0"/>
                        </a:spcBef>
                        <a:spcAft>
                          <a:spcPts val="0"/>
                        </a:spcAft>
                        <a:buNone/>
                      </a:pPr>
                      <a:r>
                        <a:rPr b="0" lang="en-US" sz="2800"/>
                        <a:t>It indicates the direction of the linear relationship between the given two variables.</a:t>
                      </a:r>
                      <a:endParaRPr sz="2800"/>
                    </a:p>
                  </a:txBody>
                  <a:tcPr marT="38650" marB="38650" marR="39850" marL="398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800"/>
                        <a:t>It measures the direction and strength of the linear relationship between the given two variables.</a:t>
                      </a:r>
                      <a:endParaRPr sz="2800"/>
                    </a:p>
                  </a:txBody>
                  <a:tcPr marT="38650" marB="38650" marR="39850" marL="398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628650" y="1"/>
            <a:ext cx="7886700" cy="132556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Covariance</a:t>
            </a:r>
            <a:endParaRPr/>
          </a:p>
        </p:txBody>
      </p:sp>
      <p:sp>
        <p:nvSpPr>
          <p:cNvPr id="91" name="Google Shape;91;p2"/>
          <p:cNvSpPr txBox="1"/>
          <p:nvPr>
            <p:ph idx="1" type="body"/>
          </p:nvPr>
        </p:nvSpPr>
        <p:spPr>
          <a:xfrm>
            <a:off x="628650" y="1209676"/>
            <a:ext cx="7886700" cy="52832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rgbClr val="333333"/>
              </a:buClr>
              <a:buSzPct val="100000"/>
              <a:buChar char="•"/>
            </a:pPr>
            <a:r>
              <a:rPr b="0" i="0" lang="en-US">
                <a:solidFill>
                  <a:srgbClr val="333333"/>
                </a:solidFill>
                <a:latin typeface="Roboto"/>
                <a:ea typeface="Roboto"/>
                <a:cs typeface="Roboto"/>
                <a:sym typeface="Roboto"/>
              </a:rPr>
              <a:t>In statistics and probability theory, covariance deals with the joint variability of two random variables: x and y. </a:t>
            </a:r>
            <a:endParaRPr/>
          </a:p>
          <a:p>
            <a:pPr indent="-342900" lvl="0" marL="342900" rtl="0" algn="l">
              <a:spcBef>
                <a:spcPts val="448"/>
              </a:spcBef>
              <a:spcAft>
                <a:spcPts val="0"/>
              </a:spcAft>
              <a:buClr>
                <a:srgbClr val="333333"/>
              </a:buClr>
              <a:buSzPct val="100000"/>
              <a:buChar char="•"/>
            </a:pPr>
            <a:r>
              <a:rPr b="0" i="0" lang="en-US">
                <a:solidFill>
                  <a:srgbClr val="333333"/>
                </a:solidFill>
                <a:latin typeface="Roboto"/>
                <a:ea typeface="Roboto"/>
                <a:cs typeface="Roboto"/>
                <a:sym typeface="Roboto"/>
              </a:rPr>
              <a:t>Generally, it is treated as a statistical tool used to define the relationship between two variables.</a:t>
            </a:r>
            <a:endParaRPr/>
          </a:p>
          <a:p>
            <a:pPr indent="-342900" lvl="0" marL="342900" rtl="0" algn="l">
              <a:spcBef>
                <a:spcPts val="448"/>
              </a:spcBef>
              <a:spcAft>
                <a:spcPts val="0"/>
              </a:spcAft>
              <a:buClr>
                <a:srgbClr val="333333"/>
              </a:buClr>
              <a:buSzPct val="100000"/>
              <a:buChar char="•"/>
            </a:pPr>
            <a:r>
              <a:rPr b="1" i="0" lang="en-US">
                <a:solidFill>
                  <a:srgbClr val="333333"/>
                </a:solidFill>
                <a:latin typeface="Roboto"/>
                <a:ea typeface="Roboto"/>
                <a:cs typeface="Roboto"/>
                <a:sym typeface="Roboto"/>
              </a:rPr>
              <a:t>Covariance</a:t>
            </a:r>
            <a:r>
              <a:rPr b="0" i="0" lang="en-US">
                <a:solidFill>
                  <a:srgbClr val="333333"/>
                </a:solidFill>
                <a:latin typeface="Roboto"/>
                <a:ea typeface="Roboto"/>
                <a:cs typeface="Roboto"/>
                <a:sym typeface="Roboto"/>
              </a:rPr>
              <a:t> </a:t>
            </a:r>
            <a:r>
              <a:rPr b="0" i="0" lang="en-US">
                <a:solidFill>
                  <a:srgbClr val="FF0000"/>
                </a:solidFill>
                <a:latin typeface="Roboto"/>
                <a:ea typeface="Roboto"/>
                <a:cs typeface="Roboto"/>
                <a:sym typeface="Roboto"/>
              </a:rPr>
              <a:t>is a measure of the relationship between two random variables and to what extent, they change together. </a:t>
            </a:r>
            <a:r>
              <a:rPr b="0" i="0" lang="en-US">
                <a:solidFill>
                  <a:srgbClr val="333333"/>
                </a:solidFill>
                <a:latin typeface="Roboto"/>
                <a:ea typeface="Roboto"/>
                <a:cs typeface="Roboto"/>
                <a:sym typeface="Roboto"/>
              </a:rPr>
              <a:t>Or we can say, in other words, it defines the changes between the two variables, such that change in one variable is equal to change in another variable. </a:t>
            </a:r>
            <a:endParaRPr/>
          </a:p>
          <a:p>
            <a:pPr indent="-342900" lvl="0" marL="342900" rtl="0" algn="l">
              <a:spcBef>
                <a:spcPts val="448"/>
              </a:spcBef>
              <a:spcAft>
                <a:spcPts val="0"/>
              </a:spcAft>
              <a:buClr>
                <a:srgbClr val="333333"/>
              </a:buClr>
              <a:buSzPct val="100000"/>
              <a:buChar char="•"/>
            </a:pPr>
            <a:r>
              <a:rPr b="0" i="0" lang="en-US">
                <a:solidFill>
                  <a:srgbClr val="333333"/>
                </a:solidFill>
                <a:latin typeface="Roboto"/>
                <a:ea typeface="Roboto"/>
                <a:cs typeface="Roboto"/>
                <a:sym typeface="Roboto"/>
              </a:rPr>
              <a:t>This is the property of a function of maintaining its form when the variables are linearly transformed. </a:t>
            </a:r>
            <a:endParaRPr/>
          </a:p>
          <a:p>
            <a:pPr indent="-342900" lvl="0" marL="342900" rtl="0" algn="l">
              <a:spcBef>
                <a:spcPts val="448"/>
              </a:spcBef>
              <a:spcAft>
                <a:spcPts val="0"/>
              </a:spcAft>
              <a:buClr>
                <a:srgbClr val="333333"/>
              </a:buClr>
              <a:buSzPct val="100000"/>
              <a:buChar char="•"/>
            </a:pPr>
            <a:r>
              <a:rPr b="0" i="0" lang="en-US">
                <a:solidFill>
                  <a:srgbClr val="333333"/>
                </a:solidFill>
                <a:latin typeface="Roboto"/>
                <a:ea typeface="Roboto"/>
                <a:cs typeface="Roboto"/>
                <a:sym typeface="Roboto"/>
              </a:rPr>
              <a:t>Covariance is measured in units, which are calculated by multiplying the units of the two variables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628650" y="66676"/>
            <a:ext cx="7886700" cy="1028701"/>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813588"/>
              </a:buClr>
              <a:buSzPct val="100000"/>
              <a:buFont typeface="Roboto"/>
              <a:buNone/>
            </a:pPr>
            <a:r>
              <a:rPr b="0" i="0" lang="en-US">
                <a:solidFill>
                  <a:srgbClr val="813588"/>
                </a:solidFill>
                <a:latin typeface="Roboto"/>
                <a:ea typeface="Roboto"/>
                <a:cs typeface="Roboto"/>
                <a:sym typeface="Roboto"/>
              </a:rPr>
              <a:t>Types of Covariance</a:t>
            </a:r>
            <a:br>
              <a:rPr b="0" i="0" lang="en-US">
                <a:solidFill>
                  <a:srgbClr val="813588"/>
                </a:solidFill>
                <a:latin typeface="Roboto"/>
                <a:ea typeface="Roboto"/>
                <a:cs typeface="Roboto"/>
                <a:sym typeface="Roboto"/>
              </a:rPr>
            </a:br>
            <a:endParaRPr/>
          </a:p>
        </p:txBody>
      </p:sp>
      <p:sp>
        <p:nvSpPr>
          <p:cNvPr id="97" name="Google Shape;97;p3"/>
          <p:cNvSpPr txBox="1"/>
          <p:nvPr>
            <p:ph idx="1" type="body"/>
          </p:nvPr>
        </p:nvSpPr>
        <p:spPr>
          <a:xfrm>
            <a:off x="628650" y="923925"/>
            <a:ext cx="7886700" cy="5705475"/>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rgbClr val="813588"/>
              </a:buClr>
              <a:buSzPct val="100000"/>
              <a:buChar char="•"/>
            </a:pPr>
            <a:r>
              <a:rPr b="0" i="0" lang="en-US">
                <a:solidFill>
                  <a:srgbClr val="813588"/>
                </a:solidFill>
                <a:latin typeface="Roboto"/>
                <a:ea typeface="Roboto"/>
                <a:cs typeface="Roboto"/>
                <a:sym typeface="Roboto"/>
              </a:rPr>
              <a:t>Positive Covariance</a:t>
            </a:r>
            <a:endParaRPr/>
          </a:p>
          <a:p>
            <a:pPr indent="-342900" lvl="0" marL="342900" rtl="0" algn="l">
              <a:spcBef>
                <a:spcPts val="496"/>
              </a:spcBef>
              <a:spcAft>
                <a:spcPts val="0"/>
              </a:spcAft>
              <a:buClr>
                <a:srgbClr val="333333"/>
              </a:buClr>
              <a:buSzPct val="100000"/>
              <a:buChar char="•"/>
            </a:pPr>
            <a:r>
              <a:rPr b="0" i="0" lang="en-US">
                <a:solidFill>
                  <a:srgbClr val="333333"/>
                </a:solidFill>
                <a:latin typeface="Roboto"/>
                <a:ea typeface="Roboto"/>
                <a:cs typeface="Roboto"/>
                <a:sym typeface="Roboto"/>
              </a:rPr>
              <a:t>If the covariance for any two variables is positive, that means, </a:t>
            </a:r>
            <a:r>
              <a:rPr b="1" i="0" lang="en-US">
                <a:solidFill>
                  <a:srgbClr val="FF0000"/>
                </a:solidFill>
                <a:latin typeface="Roboto"/>
                <a:ea typeface="Roboto"/>
                <a:cs typeface="Roboto"/>
                <a:sym typeface="Roboto"/>
              </a:rPr>
              <a:t>both the variables move in the same direction</a:t>
            </a:r>
            <a:r>
              <a:rPr b="0" i="0" lang="en-US">
                <a:solidFill>
                  <a:srgbClr val="333333"/>
                </a:solidFill>
                <a:latin typeface="Roboto"/>
                <a:ea typeface="Roboto"/>
                <a:cs typeface="Roboto"/>
                <a:sym typeface="Roboto"/>
              </a:rPr>
              <a:t>. Here, the variables show similar behaviour. That means, if the values (greater or lesser) of one variable corresponds to the values of another variable, then they are said to be in positive covariance.</a:t>
            </a:r>
            <a:endParaRPr/>
          </a:p>
          <a:p>
            <a:pPr indent="-342900" lvl="0" marL="342900" rtl="0" algn="l">
              <a:spcBef>
                <a:spcPts val="496"/>
              </a:spcBef>
              <a:spcAft>
                <a:spcPts val="0"/>
              </a:spcAft>
              <a:buClr>
                <a:srgbClr val="813588"/>
              </a:buClr>
              <a:buSzPct val="100000"/>
              <a:buChar char="•"/>
            </a:pPr>
            <a:r>
              <a:rPr b="0" i="0" lang="en-US">
                <a:solidFill>
                  <a:srgbClr val="813588"/>
                </a:solidFill>
                <a:latin typeface="Roboto"/>
                <a:ea typeface="Roboto"/>
                <a:cs typeface="Roboto"/>
                <a:sym typeface="Roboto"/>
              </a:rPr>
              <a:t>Negative Covariance</a:t>
            </a:r>
            <a:endParaRPr/>
          </a:p>
          <a:p>
            <a:pPr indent="-342900" lvl="0" marL="342900" rtl="0" algn="l">
              <a:spcBef>
                <a:spcPts val="496"/>
              </a:spcBef>
              <a:spcAft>
                <a:spcPts val="0"/>
              </a:spcAft>
              <a:buClr>
                <a:srgbClr val="333333"/>
              </a:buClr>
              <a:buSzPct val="100000"/>
              <a:buChar char="•"/>
            </a:pPr>
            <a:r>
              <a:rPr b="0" i="0" lang="en-US">
                <a:solidFill>
                  <a:srgbClr val="333333"/>
                </a:solidFill>
                <a:latin typeface="Roboto"/>
                <a:ea typeface="Roboto"/>
                <a:cs typeface="Roboto"/>
                <a:sym typeface="Roboto"/>
              </a:rPr>
              <a:t>If the covariance for any two variables is negative, that </a:t>
            </a:r>
            <a:r>
              <a:rPr b="1" i="0" lang="en-US">
                <a:solidFill>
                  <a:srgbClr val="FF0000"/>
                </a:solidFill>
                <a:latin typeface="Roboto"/>
                <a:ea typeface="Roboto"/>
                <a:cs typeface="Roboto"/>
                <a:sym typeface="Roboto"/>
              </a:rPr>
              <a:t>means, both the variables move in the opposite direction. </a:t>
            </a:r>
            <a:r>
              <a:rPr b="0" i="0" lang="en-US">
                <a:solidFill>
                  <a:srgbClr val="333333"/>
                </a:solidFill>
                <a:latin typeface="Roboto"/>
                <a:ea typeface="Roboto"/>
                <a:cs typeface="Roboto"/>
                <a:sym typeface="Roboto"/>
              </a:rPr>
              <a:t>It is the opposite case of positive covariance, where greater values of one variable correspond to lesser values of another variable and vice-versa</a:t>
            </a:r>
            <a:endParaRPr/>
          </a:p>
          <a:p>
            <a:pPr indent="-185420" lvl="0" marL="342900" rtl="0" algn="l">
              <a:spcBef>
                <a:spcPts val="496"/>
              </a:spcBef>
              <a:spcAft>
                <a:spcPts val="0"/>
              </a:spcAft>
              <a:buClr>
                <a:schemeClr val="dk1"/>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333333"/>
              </a:buClr>
              <a:buSzPts val="4400"/>
              <a:buFont typeface="Roboto"/>
              <a:buNone/>
            </a:pPr>
            <a:r>
              <a:rPr b="0" i="0" lang="en-US">
                <a:solidFill>
                  <a:srgbClr val="333333"/>
                </a:solidFill>
                <a:latin typeface="Roboto"/>
                <a:ea typeface="Roboto"/>
                <a:cs typeface="Roboto"/>
                <a:sym typeface="Roboto"/>
              </a:rPr>
              <a:t>Covariance formula</a:t>
            </a:r>
            <a:endParaRPr/>
          </a:p>
        </p:txBody>
      </p:sp>
      <p:sp>
        <p:nvSpPr>
          <p:cNvPr id="103" name="Google Shape;10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rgbClr val="333333"/>
              </a:buClr>
              <a:buSzPct val="100000"/>
              <a:buChar char="•"/>
            </a:pPr>
            <a:r>
              <a:rPr b="0" i="0" lang="en-US">
                <a:solidFill>
                  <a:srgbClr val="333333"/>
                </a:solidFill>
                <a:latin typeface="Roboto"/>
                <a:ea typeface="Roboto"/>
                <a:cs typeface="Roboto"/>
                <a:sym typeface="Roboto"/>
              </a:rPr>
              <a:t>Covariance formula is a statistical formula, used to evaluate the relationship between two variables.</a:t>
            </a:r>
            <a:endParaRPr/>
          </a:p>
          <a:p>
            <a:pPr indent="-342900" lvl="0" marL="342900" rtl="0" algn="l">
              <a:spcBef>
                <a:spcPts val="544"/>
              </a:spcBef>
              <a:spcAft>
                <a:spcPts val="0"/>
              </a:spcAft>
              <a:buClr>
                <a:srgbClr val="333333"/>
              </a:buClr>
              <a:buSzPct val="100000"/>
              <a:buChar char="•"/>
            </a:pPr>
            <a:r>
              <a:rPr b="0" i="0" lang="en-US">
                <a:solidFill>
                  <a:srgbClr val="333333"/>
                </a:solidFill>
                <a:latin typeface="Roboto"/>
                <a:ea typeface="Roboto"/>
                <a:cs typeface="Roboto"/>
                <a:sym typeface="Roboto"/>
              </a:rPr>
              <a:t> It is one of the statistical measurements to know the relationship between the variance between the two variables.</a:t>
            </a:r>
            <a:endParaRPr/>
          </a:p>
          <a:p>
            <a:pPr indent="-342900" lvl="0" marL="342900" rtl="0" algn="l">
              <a:spcBef>
                <a:spcPts val="544"/>
              </a:spcBef>
              <a:spcAft>
                <a:spcPts val="0"/>
              </a:spcAft>
              <a:buClr>
                <a:srgbClr val="333333"/>
              </a:buClr>
              <a:buSzPct val="100000"/>
              <a:buChar char="•"/>
            </a:pPr>
            <a:r>
              <a:rPr b="0" i="0" lang="en-US">
                <a:solidFill>
                  <a:srgbClr val="333333"/>
                </a:solidFill>
                <a:latin typeface="Roboto"/>
                <a:ea typeface="Roboto"/>
                <a:cs typeface="Roboto"/>
                <a:sym typeface="Roboto"/>
              </a:rPr>
              <a:t>Let us say X and Y are any two variables, whose relationship has to be calculated. </a:t>
            </a:r>
            <a:endParaRPr/>
          </a:p>
          <a:p>
            <a:pPr indent="-342900" lvl="0" marL="342900" rtl="0" algn="l">
              <a:spcBef>
                <a:spcPts val="544"/>
              </a:spcBef>
              <a:spcAft>
                <a:spcPts val="0"/>
              </a:spcAft>
              <a:buClr>
                <a:srgbClr val="333333"/>
              </a:buClr>
              <a:buSzPct val="100000"/>
              <a:buChar char="•"/>
            </a:pPr>
            <a:r>
              <a:rPr b="0" i="0" lang="en-US">
                <a:solidFill>
                  <a:srgbClr val="333333"/>
                </a:solidFill>
                <a:latin typeface="Roboto"/>
                <a:ea typeface="Roboto"/>
                <a:cs typeface="Roboto"/>
                <a:sym typeface="Roboto"/>
              </a:rPr>
              <a:t>Thus the covariance of these two variables is denoted by Cov(X,Y).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813588"/>
              </a:buClr>
              <a:buSzPct val="100000"/>
              <a:buFont typeface="Roboto"/>
              <a:buNone/>
            </a:pPr>
            <a:r>
              <a:rPr b="0" i="0" lang="en-US">
                <a:solidFill>
                  <a:srgbClr val="813588"/>
                </a:solidFill>
                <a:latin typeface="Roboto"/>
                <a:ea typeface="Roboto"/>
                <a:cs typeface="Roboto"/>
                <a:sym typeface="Roboto"/>
              </a:rPr>
              <a:t>Covariance Formula</a:t>
            </a:r>
            <a:br>
              <a:rPr b="0" i="0" lang="en-US">
                <a:solidFill>
                  <a:srgbClr val="813588"/>
                </a:solidFill>
                <a:latin typeface="Roboto"/>
                <a:ea typeface="Roboto"/>
                <a:cs typeface="Roboto"/>
                <a:sym typeface="Roboto"/>
              </a:rPr>
            </a:br>
            <a:endParaRPr/>
          </a:p>
        </p:txBody>
      </p:sp>
      <p:pic>
        <p:nvPicPr>
          <p:cNvPr id="109" name="Google Shape;109;p5"/>
          <p:cNvPicPr preferRelativeResize="0"/>
          <p:nvPr/>
        </p:nvPicPr>
        <p:blipFill rotWithShape="1">
          <a:blip r:embed="rId3">
            <a:alphaModFix/>
          </a:blip>
          <a:srcRect b="0" l="0" r="0" t="0"/>
          <a:stretch/>
        </p:blipFill>
        <p:spPr>
          <a:xfrm>
            <a:off x="42863" y="1347788"/>
            <a:ext cx="5950744" cy="4162424"/>
          </a:xfrm>
          <a:prstGeom prst="rect">
            <a:avLst/>
          </a:prstGeom>
          <a:noFill/>
          <a:ln>
            <a:noFill/>
          </a:ln>
        </p:spPr>
      </p:pic>
      <p:sp>
        <p:nvSpPr>
          <p:cNvPr id="110" name="Google Shape;110;p5"/>
          <p:cNvSpPr txBox="1"/>
          <p:nvPr/>
        </p:nvSpPr>
        <p:spPr>
          <a:xfrm>
            <a:off x="5500688" y="2199412"/>
            <a:ext cx="3843337"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rgbClr val="333333"/>
                </a:solidFill>
                <a:latin typeface="Roboto"/>
                <a:ea typeface="Roboto"/>
                <a:cs typeface="Roboto"/>
                <a:sym typeface="Roboto"/>
              </a:rPr>
              <a:t>Where,</a:t>
            </a:r>
            <a:endParaRPr/>
          </a:p>
          <a:p>
            <a:pPr indent="-203200" lvl="0" marL="0" marR="0" rtl="0" algn="l">
              <a:spcBef>
                <a:spcPts val="0"/>
              </a:spcBef>
              <a:spcAft>
                <a:spcPts val="0"/>
              </a:spcAft>
              <a:buClr>
                <a:srgbClr val="333333"/>
              </a:buClr>
              <a:buSzPts val="3200"/>
              <a:buFont typeface="Arial"/>
              <a:buChar char="•"/>
            </a:pPr>
            <a:r>
              <a:rPr b="0" i="0" lang="en-US" sz="3200" u="none" cap="none" strike="noStrike">
                <a:solidFill>
                  <a:srgbClr val="333333"/>
                </a:solidFill>
                <a:latin typeface="Roboto"/>
                <a:ea typeface="Roboto"/>
                <a:cs typeface="Roboto"/>
                <a:sym typeface="Roboto"/>
              </a:rPr>
              <a:t>xi = data value of x</a:t>
            </a:r>
            <a:endParaRPr/>
          </a:p>
          <a:p>
            <a:pPr indent="-203200" lvl="0" marL="0" marR="0" rtl="0" algn="l">
              <a:spcBef>
                <a:spcPts val="0"/>
              </a:spcBef>
              <a:spcAft>
                <a:spcPts val="0"/>
              </a:spcAft>
              <a:buClr>
                <a:srgbClr val="333333"/>
              </a:buClr>
              <a:buSzPts val="3200"/>
              <a:buFont typeface="Arial"/>
              <a:buChar char="•"/>
            </a:pPr>
            <a:r>
              <a:rPr b="0" i="0" lang="en-US" sz="3200" u="none" cap="none" strike="noStrike">
                <a:solidFill>
                  <a:srgbClr val="333333"/>
                </a:solidFill>
                <a:latin typeface="Roboto"/>
                <a:ea typeface="Roboto"/>
                <a:cs typeface="Roboto"/>
                <a:sym typeface="Roboto"/>
              </a:rPr>
              <a:t>yi = data value of y</a:t>
            </a:r>
            <a:endParaRPr/>
          </a:p>
          <a:p>
            <a:pPr indent="-203200" lvl="0" marL="0" marR="0" rtl="0" algn="l">
              <a:spcBef>
                <a:spcPts val="0"/>
              </a:spcBef>
              <a:spcAft>
                <a:spcPts val="0"/>
              </a:spcAft>
              <a:buClr>
                <a:srgbClr val="333333"/>
              </a:buClr>
              <a:buSzPts val="3200"/>
              <a:buFont typeface="Arial"/>
              <a:buChar char="•"/>
            </a:pPr>
            <a:r>
              <a:rPr b="0" i="0" lang="en-US" sz="3200" u="none" cap="none" strike="noStrike">
                <a:solidFill>
                  <a:srgbClr val="333333"/>
                </a:solidFill>
                <a:latin typeface="Roboto"/>
                <a:ea typeface="Roboto"/>
                <a:cs typeface="Roboto"/>
                <a:sym typeface="Roboto"/>
              </a:rPr>
              <a:t>x̄ = mean of x</a:t>
            </a:r>
            <a:endParaRPr/>
          </a:p>
          <a:p>
            <a:pPr indent="-203200" lvl="0" marL="0" marR="0" rtl="0" algn="l">
              <a:spcBef>
                <a:spcPts val="0"/>
              </a:spcBef>
              <a:spcAft>
                <a:spcPts val="0"/>
              </a:spcAft>
              <a:buClr>
                <a:srgbClr val="333333"/>
              </a:buClr>
              <a:buSzPts val="3200"/>
              <a:buFont typeface="Arial"/>
              <a:buChar char="•"/>
            </a:pPr>
            <a:r>
              <a:rPr b="0" i="0" lang="en-US" sz="3200" u="none" cap="none" strike="noStrike">
                <a:solidFill>
                  <a:srgbClr val="333333"/>
                </a:solidFill>
                <a:latin typeface="Roboto"/>
                <a:ea typeface="Roboto"/>
                <a:cs typeface="Roboto"/>
                <a:sym typeface="Roboto"/>
              </a:rPr>
              <a:t>ȳ = mean of y</a:t>
            </a:r>
            <a:endParaRPr/>
          </a:p>
          <a:p>
            <a:pPr indent="-203200" lvl="0" marL="0" marR="0" rtl="0" algn="l">
              <a:spcBef>
                <a:spcPts val="0"/>
              </a:spcBef>
              <a:spcAft>
                <a:spcPts val="0"/>
              </a:spcAft>
              <a:buClr>
                <a:srgbClr val="333333"/>
              </a:buClr>
              <a:buSzPts val="3200"/>
              <a:buFont typeface="Arial"/>
              <a:buChar char="•"/>
            </a:pPr>
            <a:r>
              <a:rPr b="0" i="0" lang="en-US" sz="3200" u="none" cap="none" strike="noStrike">
                <a:solidFill>
                  <a:srgbClr val="333333"/>
                </a:solidFill>
                <a:latin typeface="Roboto"/>
                <a:ea typeface="Roboto"/>
                <a:cs typeface="Roboto"/>
                <a:sym typeface="Roboto"/>
              </a:rPr>
              <a:t>N = number of data values</a:t>
            </a:r>
            <a:r>
              <a:rPr b="0" i="0" lang="en-US" sz="1800" u="none" cap="none" strike="noStrike">
                <a:solidFill>
                  <a:srgbClr val="333333"/>
                </a:solidFill>
                <a:latin typeface="Roboto"/>
                <a:ea typeface="Roboto"/>
                <a:cs typeface="Roboto"/>
                <a:sym typeface="Roboto"/>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a:t>
            </a:r>
            <a:r>
              <a:rPr b="0" i="0" lang="en-US" sz="4400" u="none" cap="none" strike="noStrike">
                <a:solidFill>
                  <a:srgbClr val="333333"/>
                </a:solidFill>
                <a:latin typeface="Roboto"/>
                <a:ea typeface="Roboto"/>
                <a:cs typeface="Roboto"/>
                <a:sym typeface="Roboto"/>
              </a:rPr>
              <a:t> </a:t>
            </a:r>
            <a:r>
              <a:rPr b="0" i="0" lang="en-US" sz="2000" u="none" cap="none" strike="noStrike">
                <a:solidFill>
                  <a:srgbClr val="333333"/>
                </a:solidFill>
                <a:latin typeface="Roboto"/>
                <a:ea typeface="Roboto"/>
                <a:cs typeface="Roboto"/>
                <a:sym typeface="Roboto"/>
              </a:rPr>
              <a:t>Calculate the coefficient of covariance for the following data:</a:t>
            </a:r>
            <a:endParaRPr/>
          </a:p>
        </p:txBody>
      </p:sp>
      <p:graphicFrame>
        <p:nvGraphicFramePr>
          <p:cNvPr id="116" name="Google Shape;116;p6"/>
          <p:cNvGraphicFramePr/>
          <p:nvPr/>
        </p:nvGraphicFramePr>
        <p:xfrm>
          <a:off x="905719" y="1822925"/>
          <a:ext cx="3000000" cy="3000000"/>
        </p:xfrm>
        <a:graphic>
          <a:graphicData uri="http://schemas.openxmlformats.org/drawingml/2006/table">
            <a:tbl>
              <a:tblPr>
                <a:noFill/>
                <a:tableStyleId>{E45CCCBD-9DFB-4D06-B4A8-49224F5BDA64}</a:tableStyleId>
              </a:tblPr>
              <a:tblGrid>
                <a:gridCol w="939125"/>
                <a:gridCol w="889875"/>
                <a:gridCol w="988350"/>
                <a:gridCol w="939125"/>
                <a:gridCol w="939125"/>
                <a:gridCol w="939125"/>
                <a:gridCol w="939125"/>
              </a:tblGrid>
              <a:tr h="893525">
                <a:tc>
                  <a:txBody>
                    <a:bodyPr/>
                    <a:lstStyle/>
                    <a:p>
                      <a:pPr indent="0" lvl="0" marL="0" marR="0" rtl="0" algn="l">
                        <a:spcBef>
                          <a:spcPts val="0"/>
                        </a:spcBef>
                        <a:spcAft>
                          <a:spcPts val="0"/>
                        </a:spcAft>
                        <a:buNone/>
                      </a:pPr>
                      <a:r>
                        <a:rPr b="0" lang="en-US" sz="2800" u="none" cap="none" strike="noStrike"/>
                        <a:t>X</a:t>
                      </a:r>
                      <a:endParaRPr sz="2800"/>
                    </a:p>
                  </a:txBody>
                  <a:tcPr marT="50800" marB="50800" marR="52400" marL="524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800"/>
                        <a:t>2</a:t>
                      </a:r>
                      <a:endParaRPr sz="2800"/>
                    </a:p>
                  </a:txBody>
                  <a:tcPr marT="50800" marB="50800" marR="52400" marL="524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800"/>
                        <a:t>8</a:t>
                      </a:r>
                      <a:endParaRPr sz="2800"/>
                    </a:p>
                  </a:txBody>
                  <a:tcPr marT="50800" marB="50800" marR="52400" marL="524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800"/>
                        <a:t>18</a:t>
                      </a:r>
                      <a:endParaRPr sz="2800"/>
                    </a:p>
                  </a:txBody>
                  <a:tcPr marT="50800" marB="50800" marR="52400" marL="524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800"/>
                        <a:t>20</a:t>
                      </a:r>
                      <a:endParaRPr sz="2800"/>
                    </a:p>
                  </a:txBody>
                  <a:tcPr marT="50800" marB="50800" marR="52400" marL="524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800"/>
                        <a:t>28</a:t>
                      </a:r>
                      <a:endParaRPr sz="2800"/>
                    </a:p>
                  </a:txBody>
                  <a:tcPr marT="50800" marB="50800" marR="52400" marL="524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800"/>
                        <a:t>30</a:t>
                      </a:r>
                      <a:endParaRPr sz="2800"/>
                    </a:p>
                  </a:txBody>
                  <a:tcPr marT="50800" marB="50800" marR="52400" marL="524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893525">
                <a:tc>
                  <a:txBody>
                    <a:bodyPr/>
                    <a:lstStyle/>
                    <a:p>
                      <a:pPr indent="0" lvl="0" marL="0" marR="0" rtl="0" algn="l">
                        <a:spcBef>
                          <a:spcPts val="0"/>
                        </a:spcBef>
                        <a:spcAft>
                          <a:spcPts val="0"/>
                        </a:spcAft>
                        <a:buNone/>
                      </a:pPr>
                      <a:r>
                        <a:rPr b="0" lang="en-US" sz="2800"/>
                        <a:t>Y</a:t>
                      </a:r>
                      <a:endParaRPr sz="2800"/>
                    </a:p>
                  </a:txBody>
                  <a:tcPr marT="50800" marB="50800" marR="52400" marL="524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800"/>
                        <a:t>5</a:t>
                      </a:r>
                      <a:endParaRPr sz="2800"/>
                    </a:p>
                  </a:txBody>
                  <a:tcPr marT="50800" marB="50800" marR="52400" marL="524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800"/>
                        <a:t>12</a:t>
                      </a:r>
                      <a:endParaRPr sz="2800"/>
                    </a:p>
                  </a:txBody>
                  <a:tcPr marT="50800" marB="50800" marR="52400" marL="524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800"/>
                        <a:t>18</a:t>
                      </a:r>
                      <a:endParaRPr sz="2800"/>
                    </a:p>
                  </a:txBody>
                  <a:tcPr marT="50800" marB="50800" marR="52400" marL="524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800"/>
                        <a:t>23</a:t>
                      </a:r>
                      <a:endParaRPr sz="2800"/>
                    </a:p>
                  </a:txBody>
                  <a:tcPr marT="50800" marB="50800" marR="52400" marL="524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800"/>
                        <a:t>45</a:t>
                      </a:r>
                      <a:endParaRPr sz="2800"/>
                    </a:p>
                  </a:txBody>
                  <a:tcPr marT="50800" marB="50800" marR="52400" marL="524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800"/>
                        <a:t>50</a:t>
                      </a:r>
                      <a:endParaRPr sz="2800"/>
                    </a:p>
                  </a:txBody>
                  <a:tcPr marT="50800" marB="50800" marR="52400" marL="524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bl>
          </a:graphicData>
        </a:graphic>
      </p:graphicFrame>
      <p:sp>
        <p:nvSpPr>
          <p:cNvPr id="117" name="Google Shape;117;p6"/>
          <p:cNvSpPr txBox="1"/>
          <p:nvPr/>
        </p:nvSpPr>
        <p:spPr>
          <a:xfrm>
            <a:off x="905719" y="3881736"/>
            <a:ext cx="635947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rgbClr val="333333"/>
                </a:solidFill>
                <a:latin typeface="Roboto"/>
                <a:ea typeface="Roboto"/>
                <a:cs typeface="Roboto"/>
                <a:sym typeface="Roboto"/>
              </a:rPr>
              <a:t>Number of observations = 6</a:t>
            </a:r>
            <a:endParaRPr/>
          </a:p>
          <a:p>
            <a:pPr indent="0" lvl="0" marL="0" marR="0" rtl="0" algn="l">
              <a:spcBef>
                <a:spcPts val="0"/>
              </a:spcBef>
              <a:spcAft>
                <a:spcPts val="0"/>
              </a:spcAft>
              <a:buNone/>
            </a:pPr>
            <a:r>
              <a:rPr b="0" i="0" lang="en-US" sz="2400" u="none" cap="none" strike="noStrike">
                <a:solidFill>
                  <a:srgbClr val="333333"/>
                </a:solidFill>
                <a:latin typeface="Roboto"/>
                <a:ea typeface="Roboto"/>
                <a:cs typeface="Roboto"/>
                <a:sym typeface="Roboto"/>
              </a:rPr>
              <a:t>Mean of X = 17.67</a:t>
            </a:r>
            <a:endParaRPr/>
          </a:p>
          <a:p>
            <a:pPr indent="0" lvl="0" marL="0" marR="0" rtl="0" algn="l">
              <a:spcBef>
                <a:spcPts val="0"/>
              </a:spcBef>
              <a:spcAft>
                <a:spcPts val="0"/>
              </a:spcAft>
              <a:buNone/>
            </a:pPr>
            <a:r>
              <a:rPr b="0" i="0" lang="en-US" sz="2400" u="none" cap="none" strike="noStrike">
                <a:solidFill>
                  <a:srgbClr val="333333"/>
                </a:solidFill>
                <a:latin typeface="Roboto"/>
                <a:ea typeface="Roboto"/>
                <a:cs typeface="Roboto"/>
                <a:sym typeface="Roboto"/>
              </a:rPr>
              <a:t>Mean of Y = 25.5</a:t>
            </a:r>
            <a:endParaRPr/>
          </a:p>
        </p:txBody>
      </p:sp>
      <p:sp>
        <p:nvSpPr>
          <p:cNvPr id="118" name="Google Shape;118;p6"/>
          <p:cNvSpPr txBox="1"/>
          <p:nvPr/>
        </p:nvSpPr>
        <p:spPr>
          <a:xfrm>
            <a:off x="905719" y="5128915"/>
            <a:ext cx="7809656"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rgbClr val="333333"/>
                </a:solidFill>
                <a:latin typeface="Roboto"/>
                <a:ea typeface="Roboto"/>
                <a:cs typeface="Roboto"/>
                <a:sym typeface="Roboto"/>
              </a:rPr>
              <a:t>Cov(X, Y) = (⅙) [(2 – 17.67)(5 – 25.5) + (8 – 17.67)(12 – 25.5) + (18 – 17.67)(18 – 25.5) + (20 – 17.67)(23 – 25.5) + (28 – 17.67)(45 – 25.5) + (30 – 17.67)(50 – 25.5)]</a:t>
            </a:r>
            <a:endParaRPr sz="2000">
              <a:solidFill>
                <a:schemeClr val="dk1"/>
              </a:solidFill>
              <a:latin typeface="Calibri"/>
              <a:ea typeface="Calibri"/>
              <a:cs typeface="Calibri"/>
              <a:sym typeface="Calibri"/>
            </a:endParaRPr>
          </a:p>
        </p:txBody>
      </p:sp>
      <p:sp>
        <p:nvSpPr>
          <p:cNvPr id="119" name="Google Shape;119;p6"/>
          <p:cNvSpPr txBox="1"/>
          <p:nvPr/>
        </p:nvSpPr>
        <p:spPr>
          <a:xfrm>
            <a:off x="2195736" y="6100653"/>
            <a:ext cx="457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333333"/>
                </a:solidFill>
                <a:latin typeface="Roboto"/>
                <a:ea typeface="Roboto"/>
                <a:cs typeface="Roboto"/>
                <a:sym typeface="Roboto"/>
              </a:rPr>
              <a:t>= 157.83</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Interpretations Covariance</a:t>
            </a:r>
            <a:endParaRPr/>
          </a:p>
        </p:txBody>
      </p:sp>
      <p:pic>
        <p:nvPicPr>
          <p:cNvPr id="125" name="Google Shape;125;p7"/>
          <p:cNvPicPr preferRelativeResize="0"/>
          <p:nvPr/>
        </p:nvPicPr>
        <p:blipFill rotWithShape="1">
          <a:blip r:embed="rId3">
            <a:alphaModFix/>
          </a:blip>
          <a:srcRect b="0" l="0" r="0" t="0"/>
          <a:stretch/>
        </p:blipFill>
        <p:spPr>
          <a:xfrm>
            <a:off x="425053" y="2103437"/>
            <a:ext cx="6179344" cy="2314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Interpretations Covariance</a:t>
            </a:r>
            <a:endParaRPr/>
          </a:p>
        </p:txBody>
      </p:sp>
      <p:sp>
        <p:nvSpPr>
          <p:cNvPr id="131" name="Google Shape;131;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rgbClr val="333333"/>
              </a:buClr>
              <a:buSzPct val="100000"/>
              <a:buChar char="•"/>
            </a:pPr>
            <a:r>
              <a:rPr b="0" i="0" lang="en-US">
                <a:solidFill>
                  <a:srgbClr val="333333"/>
                </a:solidFill>
                <a:latin typeface="Roboto"/>
                <a:ea typeface="Roboto"/>
                <a:cs typeface="Roboto"/>
                <a:sym typeface="Roboto"/>
              </a:rPr>
              <a:t>If </a:t>
            </a:r>
            <a:r>
              <a:rPr b="1" i="0" lang="en-US">
                <a:solidFill>
                  <a:srgbClr val="FF0000"/>
                </a:solidFill>
                <a:latin typeface="Roboto"/>
                <a:ea typeface="Roboto"/>
                <a:cs typeface="Roboto"/>
                <a:sym typeface="Roboto"/>
              </a:rPr>
              <a:t>cov(X, Y) is greater than zero</a:t>
            </a:r>
            <a:r>
              <a:rPr b="0" i="0" lang="en-US">
                <a:solidFill>
                  <a:srgbClr val="333333"/>
                </a:solidFill>
                <a:latin typeface="Roboto"/>
                <a:ea typeface="Roboto"/>
                <a:cs typeface="Roboto"/>
                <a:sym typeface="Roboto"/>
              </a:rPr>
              <a:t>, then we can say that the covariance for any two variables is</a:t>
            </a:r>
            <a:r>
              <a:rPr b="0" i="0" lang="en-US">
                <a:solidFill>
                  <a:srgbClr val="00B050"/>
                </a:solidFill>
                <a:latin typeface="Roboto"/>
                <a:ea typeface="Roboto"/>
                <a:cs typeface="Roboto"/>
                <a:sym typeface="Roboto"/>
              </a:rPr>
              <a:t> positive </a:t>
            </a:r>
            <a:r>
              <a:rPr b="0" i="0" lang="en-US">
                <a:solidFill>
                  <a:srgbClr val="333333"/>
                </a:solidFill>
                <a:latin typeface="Roboto"/>
                <a:ea typeface="Roboto"/>
                <a:cs typeface="Roboto"/>
                <a:sym typeface="Roboto"/>
              </a:rPr>
              <a:t>and both the variables move in the same direction.</a:t>
            </a:r>
            <a:endParaRPr/>
          </a:p>
          <a:p>
            <a:pPr indent="-342900" lvl="0" marL="342900" rtl="0" algn="l">
              <a:spcBef>
                <a:spcPts val="544"/>
              </a:spcBef>
              <a:spcAft>
                <a:spcPts val="0"/>
              </a:spcAft>
              <a:buClr>
                <a:srgbClr val="333333"/>
              </a:buClr>
              <a:buSzPct val="100000"/>
              <a:buChar char="•"/>
            </a:pPr>
            <a:r>
              <a:rPr b="0" i="0" lang="en-US">
                <a:solidFill>
                  <a:srgbClr val="333333"/>
                </a:solidFill>
                <a:latin typeface="Roboto"/>
                <a:ea typeface="Roboto"/>
                <a:cs typeface="Roboto"/>
                <a:sym typeface="Roboto"/>
              </a:rPr>
              <a:t>If </a:t>
            </a:r>
            <a:r>
              <a:rPr b="0" i="0" lang="en-US">
                <a:solidFill>
                  <a:srgbClr val="FF0000"/>
                </a:solidFill>
                <a:latin typeface="Roboto"/>
                <a:ea typeface="Roboto"/>
                <a:cs typeface="Roboto"/>
                <a:sym typeface="Roboto"/>
              </a:rPr>
              <a:t>cov(X, Y) is less than zero</a:t>
            </a:r>
            <a:r>
              <a:rPr b="0" i="0" lang="en-US">
                <a:solidFill>
                  <a:srgbClr val="333333"/>
                </a:solidFill>
                <a:latin typeface="Roboto"/>
                <a:ea typeface="Roboto"/>
                <a:cs typeface="Roboto"/>
                <a:sym typeface="Roboto"/>
              </a:rPr>
              <a:t>, then we can say that the covariance for any two variables is</a:t>
            </a:r>
            <a:r>
              <a:rPr b="0" i="0" lang="en-US">
                <a:solidFill>
                  <a:srgbClr val="FF0000"/>
                </a:solidFill>
                <a:latin typeface="Roboto"/>
                <a:ea typeface="Roboto"/>
                <a:cs typeface="Roboto"/>
                <a:sym typeface="Roboto"/>
              </a:rPr>
              <a:t> </a:t>
            </a:r>
            <a:r>
              <a:rPr b="0" i="0" lang="en-US">
                <a:solidFill>
                  <a:srgbClr val="00B050"/>
                </a:solidFill>
                <a:latin typeface="Roboto"/>
                <a:ea typeface="Roboto"/>
                <a:cs typeface="Roboto"/>
                <a:sym typeface="Roboto"/>
              </a:rPr>
              <a:t>negative </a:t>
            </a:r>
            <a:r>
              <a:rPr b="0" i="0" lang="en-US">
                <a:solidFill>
                  <a:srgbClr val="333333"/>
                </a:solidFill>
                <a:latin typeface="Roboto"/>
                <a:ea typeface="Roboto"/>
                <a:cs typeface="Roboto"/>
                <a:sym typeface="Roboto"/>
              </a:rPr>
              <a:t>and both the variables move in the opposite direction.</a:t>
            </a:r>
            <a:endParaRPr/>
          </a:p>
          <a:p>
            <a:pPr indent="-342900" lvl="0" marL="342900" rtl="0" algn="l">
              <a:spcBef>
                <a:spcPts val="544"/>
              </a:spcBef>
              <a:spcAft>
                <a:spcPts val="0"/>
              </a:spcAft>
              <a:buClr>
                <a:srgbClr val="333333"/>
              </a:buClr>
              <a:buSzPct val="100000"/>
              <a:buChar char="•"/>
            </a:pPr>
            <a:r>
              <a:rPr b="0" i="0" lang="en-US">
                <a:solidFill>
                  <a:srgbClr val="333333"/>
                </a:solidFill>
                <a:latin typeface="Roboto"/>
                <a:ea typeface="Roboto"/>
                <a:cs typeface="Roboto"/>
                <a:sym typeface="Roboto"/>
              </a:rPr>
              <a:t>If </a:t>
            </a:r>
            <a:r>
              <a:rPr b="0" i="0" lang="en-US">
                <a:solidFill>
                  <a:srgbClr val="FF0000"/>
                </a:solidFill>
                <a:latin typeface="Roboto"/>
                <a:ea typeface="Roboto"/>
                <a:cs typeface="Roboto"/>
                <a:sym typeface="Roboto"/>
              </a:rPr>
              <a:t>cov(X, Y) is zero</a:t>
            </a:r>
            <a:r>
              <a:rPr b="0" i="0" lang="en-US">
                <a:solidFill>
                  <a:srgbClr val="333333"/>
                </a:solidFill>
                <a:latin typeface="Roboto"/>
                <a:ea typeface="Roboto"/>
                <a:cs typeface="Roboto"/>
                <a:sym typeface="Roboto"/>
              </a:rPr>
              <a:t>, then we can say that there is </a:t>
            </a:r>
            <a:r>
              <a:rPr b="0" i="0" lang="en-US">
                <a:solidFill>
                  <a:srgbClr val="00B050"/>
                </a:solidFill>
                <a:latin typeface="Roboto"/>
                <a:ea typeface="Roboto"/>
                <a:cs typeface="Roboto"/>
                <a:sym typeface="Roboto"/>
              </a:rPr>
              <a:t>no relation between two variables.</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813588"/>
              </a:buClr>
              <a:buSzPct val="100000"/>
              <a:buFont typeface="Roboto"/>
              <a:buNone/>
            </a:pPr>
            <a:r>
              <a:rPr b="0" i="0" lang="en-US">
                <a:solidFill>
                  <a:srgbClr val="813588"/>
                </a:solidFill>
                <a:latin typeface="Roboto"/>
                <a:ea typeface="Roboto"/>
                <a:cs typeface="Roboto"/>
                <a:sym typeface="Roboto"/>
              </a:rPr>
              <a:t>Correlation Coefficient &amp; Formula</a:t>
            </a:r>
            <a:br>
              <a:rPr b="0" i="0" lang="en-US">
                <a:solidFill>
                  <a:srgbClr val="813588"/>
                </a:solidFill>
                <a:latin typeface="Roboto"/>
                <a:ea typeface="Roboto"/>
                <a:cs typeface="Roboto"/>
                <a:sym typeface="Roboto"/>
              </a:rPr>
            </a:br>
            <a:endParaRPr/>
          </a:p>
        </p:txBody>
      </p:sp>
      <p:sp>
        <p:nvSpPr>
          <p:cNvPr id="137" name="Google Shape;137;p9"/>
          <p:cNvSpPr txBox="1"/>
          <p:nvPr>
            <p:ph idx="1" type="body"/>
          </p:nvPr>
        </p:nvSpPr>
        <p:spPr>
          <a:xfrm>
            <a:off x="628650" y="1362075"/>
            <a:ext cx="7886700" cy="51054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rgbClr val="333333"/>
              </a:buClr>
              <a:buSzPct val="100000"/>
              <a:buChar char="•"/>
            </a:pPr>
            <a:r>
              <a:rPr b="0" i="0" lang="en-US">
                <a:solidFill>
                  <a:srgbClr val="333333"/>
                </a:solidFill>
                <a:latin typeface="Roboto"/>
                <a:ea typeface="Roboto"/>
                <a:cs typeface="Roboto"/>
                <a:sym typeface="Roboto"/>
              </a:rPr>
              <a:t>Correlation estimates the depth of the relationship between variables. It is the estimated measure of covariance and is dimensionless. In other words, the correlation coefficient is a constant value always and does not have any units. The relationship between the correlation coefficient and covariance is given by:</a:t>
            </a:r>
            <a:endParaRPr/>
          </a:p>
          <a:p>
            <a:pPr indent="-185420" lvl="0" marL="342900" rtl="0" algn="l">
              <a:spcBef>
                <a:spcPts val="496"/>
              </a:spcBef>
              <a:spcAft>
                <a:spcPts val="0"/>
              </a:spcAft>
              <a:buClr>
                <a:schemeClr val="dk1"/>
              </a:buClr>
              <a:buSzPct val="100000"/>
              <a:buNone/>
            </a:pPr>
            <a:r>
              <a:t/>
            </a:r>
            <a:endParaRPr>
              <a:solidFill>
                <a:srgbClr val="333333"/>
              </a:solidFill>
              <a:latin typeface="Roboto"/>
              <a:ea typeface="Roboto"/>
              <a:cs typeface="Roboto"/>
              <a:sym typeface="Roboto"/>
            </a:endParaRPr>
          </a:p>
          <a:p>
            <a:pPr indent="-342900" lvl="0" marL="342900" rtl="0" algn="l">
              <a:spcBef>
                <a:spcPts val="496"/>
              </a:spcBef>
              <a:spcAft>
                <a:spcPts val="0"/>
              </a:spcAft>
              <a:buClr>
                <a:srgbClr val="333333"/>
              </a:buClr>
              <a:buSzPct val="100000"/>
              <a:buFont typeface="Arial"/>
              <a:buChar char="•"/>
            </a:pPr>
            <a:r>
              <a:rPr b="0" i="0" lang="en-US">
                <a:solidFill>
                  <a:srgbClr val="333333"/>
                </a:solidFill>
                <a:latin typeface="Roboto"/>
                <a:ea typeface="Roboto"/>
                <a:cs typeface="Roboto"/>
                <a:sym typeface="Roboto"/>
              </a:rPr>
              <a:t>ρ(X,Y) = correlation between the variables X and Y</a:t>
            </a:r>
            <a:endParaRPr/>
          </a:p>
          <a:p>
            <a:pPr indent="-342900" lvl="0" marL="342900" rtl="0" algn="l">
              <a:spcBef>
                <a:spcPts val="496"/>
              </a:spcBef>
              <a:spcAft>
                <a:spcPts val="0"/>
              </a:spcAft>
              <a:buClr>
                <a:srgbClr val="333333"/>
              </a:buClr>
              <a:buSzPct val="100000"/>
              <a:buFont typeface="Arial"/>
              <a:buChar char="•"/>
            </a:pPr>
            <a:r>
              <a:rPr b="0" i="0" lang="en-US">
                <a:solidFill>
                  <a:srgbClr val="333333"/>
                </a:solidFill>
                <a:latin typeface="Roboto"/>
                <a:ea typeface="Roboto"/>
                <a:cs typeface="Roboto"/>
                <a:sym typeface="Roboto"/>
              </a:rPr>
              <a:t>Cov(X,Y) = covariance between the variables X and Y</a:t>
            </a:r>
            <a:endParaRPr/>
          </a:p>
          <a:p>
            <a:pPr indent="-342900" lvl="0" marL="342900" rtl="0" algn="l">
              <a:spcBef>
                <a:spcPts val="496"/>
              </a:spcBef>
              <a:spcAft>
                <a:spcPts val="0"/>
              </a:spcAft>
              <a:buClr>
                <a:srgbClr val="333333"/>
              </a:buClr>
              <a:buSzPct val="100000"/>
              <a:buFont typeface="Arial"/>
              <a:buChar char="•"/>
            </a:pPr>
            <a:r>
              <a:rPr b="0" i="0" lang="en-US">
                <a:solidFill>
                  <a:srgbClr val="333333"/>
                </a:solidFill>
                <a:latin typeface="Roboto"/>
                <a:ea typeface="Roboto"/>
                <a:cs typeface="Roboto"/>
                <a:sym typeface="Roboto"/>
              </a:rPr>
              <a:t>σX = standard deviation of the X variable</a:t>
            </a:r>
            <a:endParaRPr/>
          </a:p>
          <a:p>
            <a:pPr indent="-342900" lvl="0" marL="342900" rtl="0" algn="l">
              <a:spcBef>
                <a:spcPts val="496"/>
              </a:spcBef>
              <a:spcAft>
                <a:spcPts val="0"/>
              </a:spcAft>
              <a:buClr>
                <a:srgbClr val="333333"/>
              </a:buClr>
              <a:buSzPct val="100000"/>
              <a:buFont typeface="Arial"/>
              <a:buChar char="•"/>
            </a:pPr>
            <a:r>
              <a:rPr b="0" i="0" lang="en-US">
                <a:solidFill>
                  <a:srgbClr val="333333"/>
                </a:solidFill>
                <a:latin typeface="Roboto"/>
                <a:ea typeface="Roboto"/>
                <a:cs typeface="Roboto"/>
                <a:sym typeface="Roboto"/>
              </a:rPr>
              <a:t>σY = standard deviation of the Y variable</a:t>
            </a:r>
            <a:endParaRPr/>
          </a:p>
          <a:p>
            <a:pPr indent="-185420" lvl="0" marL="342900" rtl="0" algn="l">
              <a:spcBef>
                <a:spcPts val="496"/>
              </a:spcBef>
              <a:spcAft>
                <a:spcPts val="0"/>
              </a:spcAft>
              <a:buClr>
                <a:schemeClr val="dk1"/>
              </a:buClr>
              <a:buSzPct val="100000"/>
              <a:buNone/>
            </a:pPr>
            <a:r>
              <a:t/>
            </a:r>
            <a:endParaRPr/>
          </a:p>
        </p:txBody>
      </p:sp>
      <p:pic>
        <p:nvPicPr>
          <p:cNvPr id="138" name="Google Shape;138;p9"/>
          <p:cNvPicPr preferRelativeResize="0"/>
          <p:nvPr/>
        </p:nvPicPr>
        <p:blipFill rotWithShape="1">
          <a:blip r:embed="rId3">
            <a:alphaModFix/>
          </a:blip>
          <a:srcRect b="0" l="0" r="0" t="0"/>
          <a:stretch/>
        </p:blipFill>
        <p:spPr>
          <a:xfrm>
            <a:off x="2464594" y="3290738"/>
            <a:ext cx="2914650" cy="504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2023-08-13T17:48:59Z</dcterms:created>
  <dc:creator>Admin</dc:creator>
</cp:coreProperties>
</file>