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60" r:id="rId3"/>
    <p:sldId id="257" r:id="rId4"/>
    <p:sldId id="259" r:id="rId5"/>
    <p:sldId id="258" r:id="rId6"/>
    <p:sldId id="262" r:id="rId7"/>
    <p:sldId id="261" r:id="rId8"/>
    <p:sldId id="263" r:id="rId9"/>
    <p:sldId id="264" r:id="rId10"/>
    <p:sldId id="268" r:id="rId11"/>
    <p:sldId id="269" r:id="rId12"/>
    <p:sldId id="270" r:id="rId13"/>
    <p:sldId id="267" r:id="rId14"/>
    <p:sldId id="272" r:id="rId15"/>
    <p:sldId id="271" r:id="rId16"/>
    <p:sldId id="276" r:id="rId17"/>
    <p:sldId id="273" r:id="rId18"/>
    <p:sldId id="275" r:id="rId19"/>
    <p:sldId id="274" r:id="rId20"/>
    <p:sldId id="277" r:id="rId21"/>
    <p:sldId id="278" r:id="rId22"/>
    <p:sldId id="279" r:id="rId23"/>
    <p:sldId id="280" r:id="rId24"/>
    <p:sldId id="283" r:id="rId25"/>
    <p:sldId id="281" r:id="rId26"/>
    <p:sldId id="282" r:id="rId27"/>
    <p:sldId id="284" r:id="rId28"/>
    <p:sldId id="285" r:id="rId29"/>
    <p:sldId id="288" r:id="rId30"/>
    <p:sldId id="286" r:id="rId31"/>
    <p:sldId id="287" r:id="rId32"/>
    <p:sldId id="290" r:id="rId33"/>
    <p:sldId id="291" r:id="rId34"/>
    <p:sldId id="292" r:id="rId35"/>
    <p:sldId id="293" r:id="rId36"/>
    <p:sldId id="294" r:id="rId37"/>
    <p:sldId id="289"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E6C7C4-6373-4227-BD5F-6662FE76A7BD}" type="datetimeFigureOut">
              <a:rPr lang="en-IN" smtClean="0"/>
              <a:t>18-08-2023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4FF000-2CF8-4675-BB83-E98A1B331E47}" type="slidenum">
              <a:rPr lang="en-IN" smtClean="0"/>
              <a:t>‹#›</a:t>
            </a:fld>
            <a:endParaRPr lang="en-IN"/>
          </a:p>
        </p:txBody>
      </p:sp>
    </p:spTree>
    <p:extLst>
      <p:ext uri="{BB962C8B-B14F-4D97-AF65-F5344CB8AC3E}">
        <p14:creationId xmlns:p14="http://schemas.microsoft.com/office/powerpoint/2010/main" val="2960037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974FF000-2CF8-4675-BB83-E98A1B331E47}" type="slidenum">
              <a:rPr lang="en-IN" smtClean="0"/>
              <a:t>15</a:t>
            </a:fld>
            <a:endParaRPr lang="en-IN"/>
          </a:p>
        </p:txBody>
      </p:sp>
    </p:spTree>
    <p:extLst>
      <p:ext uri="{BB962C8B-B14F-4D97-AF65-F5344CB8AC3E}">
        <p14:creationId xmlns:p14="http://schemas.microsoft.com/office/powerpoint/2010/main" val="17181155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00D1FFE-6E2C-45F1-87B4-69A8D0F80CA7}"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F2B6C-7E5E-41B8-B718-DFA72A29DBB1}" type="slidenum">
              <a:rPr lang="en-IN" smtClean="0"/>
              <a:t>‹#›</a:t>
            </a:fld>
            <a:endParaRPr lang="en-IN"/>
          </a:p>
        </p:txBody>
      </p:sp>
    </p:spTree>
    <p:extLst>
      <p:ext uri="{BB962C8B-B14F-4D97-AF65-F5344CB8AC3E}">
        <p14:creationId xmlns:p14="http://schemas.microsoft.com/office/powerpoint/2010/main" val="2093897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0D1FFE-6E2C-45F1-87B4-69A8D0F80CA7}"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F2B6C-7E5E-41B8-B718-DFA72A29DBB1}" type="slidenum">
              <a:rPr lang="en-IN" smtClean="0"/>
              <a:t>‹#›</a:t>
            </a:fld>
            <a:endParaRPr lang="en-IN"/>
          </a:p>
        </p:txBody>
      </p:sp>
    </p:spTree>
    <p:extLst>
      <p:ext uri="{BB962C8B-B14F-4D97-AF65-F5344CB8AC3E}">
        <p14:creationId xmlns:p14="http://schemas.microsoft.com/office/powerpoint/2010/main" val="2598080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0D1FFE-6E2C-45F1-87B4-69A8D0F80CA7}"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F2B6C-7E5E-41B8-B718-DFA72A29DBB1}" type="slidenum">
              <a:rPr lang="en-IN" smtClean="0"/>
              <a:t>‹#›</a:t>
            </a:fld>
            <a:endParaRPr lang="en-IN"/>
          </a:p>
        </p:txBody>
      </p:sp>
    </p:spTree>
    <p:extLst>
      <p:ext uri="{BB962C8B-B14F-4D97-AF65-F5344CB8AC3E}">
        <p14:creationId xmlns:p14="http://schemas.microsoft.com/office/powerpoint/2010/main" val="8578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00D1FFE-6E2C-45F1-87B4-69A8D0F80CA7}"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F2B6C-7E5E-41B8-B718-DFA72A29DBB1}" type="slidenum">
              <a:rPr lang="en-IN" smtClean="0"/>
              <a:t>‹#›</a:t>
            </a:fld>
            <a:endParaRPr lang="en-IN"/>
          </a:p>
        </p:txBody>
      </p:sp>
    </p:spTree>
    <p:extLst>
      <p:ext uri="{BB962C8B-B14F-4D97-AF65-F5344CB8AC3E}">
        <p14:creationId xmlns:p14="http://schemas.microsoft.com/office/powerpoint/2010/main" val="2105032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0D1FFE-6E2C-45F1-87B4-69A8D0F80CA7}" type="datetimeFigureOut">
              <a:rPr lang="en-IN" smtClean="0"/>
              <a:t>18-08-2023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FF2B6C-7E5E-41B8-B718-DFA72A29DBB1}" type="slidenum">
              <a:rPr lang="en-IN" smtClean="0"/>
              <a:t>‹#›</a:t>
            </a:fld>
            <a:endParaRPr lang="en-IN"/>
          </a:p>
        </p:txBody>
      </p:sp>
    </p:spTree>
    <p:extLst>
      <p:ext uri="{BB962C8B-B14F-4D97-AF65-F5344CB8AC3E}">
        <p14:creationId xmlns:p14="http://schemas.microsoft.com/office/powerpoint/2010/main" val="1942756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00D1FFE-6E2C-45F1-87B4-69A8D0F80CA7}" type="datetimeFigureOut">
              <a:rPr lang="en-IN" smtClean="0"/>
              <a:t>18-08-2023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FF2B6C-7E5E-41B8-B718-DFA72A29DBB1}" type="slidenum">
              <a:rPr lang="en-IN" smtClean="0"/>
              <a:t>‹#›</a:t>
            </a:fld>
            <a:endParaRPr lang="en-IN"/>
          </a:p>
        </p:txBody>
      </p:sp>
    </p:spTree>
    <p:extLst>
      <p:ext uri="{BB962C8B-B14F-4D97-AF65-F5344CB8AC3E}">
        <p14:creationId xmlns:p14="http://schemas.microsoft.com/office/powerpoint/2010/main" val="244465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00D1FFE-6E2C-45F1-87B4-69A8D0F80CA7}" type="datetimeFigureOut">
              <a:rPr lang="en-IN" smtClean="0"/>
              <a:t>18-08-2023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FF2B6C-7E5E-41B8-B718-DFA72A29DBB1}" type="slidenum">
              <a:rPr lang="en-IN" smtClean="0"/>
              <a:t>‹#›</a:t>
            </a:fld>
            <a:endParaRPr lang="en-IN"/>
          </a:p>
        </p:txBody>
      </p:sp>
    </p:spTree>
    <p:extLst>
      <p:ext uri="{BB962C8B-B14F-4D97-AF65-F5344CB8AC3E}">
        <p14:creationId xmlns:p14="http://schemas.microsoft.com/office/powerpoint/2010/main" val="3823290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00D1FFE-6E2C-45F1-87B4-69A8D0F80CA7}" type="datetimeFigureOut">
              <a:rPr lang="en-IN" smtClean="0"/>
              <a:t>18-08-2023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FF2B6C-7E5E-41B8-B718-DFA72A29DBB1}" type="slidenum">
              <a:rPr lang="en-IN" smtClean="0"/>
              <a:t>‹#›</a:t>
            </a:fld>
            <a:endParaRPr lang="en-IN"/>
          </a:p>
        </p:txBody>
      </p:sp>
    </p:spTree>
    <p:extLst>
      <p:ext uri="{BB962C8B-B14F-4D97-AF65-F5344CB8AC3E}">
        <p14:creationId xmlns:p14="http://schemas.microsoft.com/office/powerpoint/2010/main" val="1234378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0D1FFE-6E2C-45F1-87B4-69A8D0F80CA7}" type="datetimeFigureOut">
              <a:rPr lang="en-IN" smtClean="0"/>
              <a:t>18-08-2023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FF2B6C-7E5E-41B8-B718-DFA72A29DBB1}" type="slidenum">
              <a:rPr lang="en-IN" smtClean="0"/>
              <a:t>‹#›</a:t>
            </a:fld>
            <a:endParaRPr lang="en-IN"/>
          </a:p>
        </p:txBody>
      </p:sp>
    </p:spTree>
    <p:extLst>
      <p:ext uri="{BB962C8B-B14F-4D97-AF65-F5344CB8AC3E}">
        <p14:creationId xmlns:p14="http://schemas.microsoft.com/office/powerpoint/2010/main" val="966949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0D1FFE-6E2C-45F1-87B4-69A8D0F80CA7}" type="datetimeFigureOut">
              <a:rPr lang="en-IN" smtClean="0"/>
              <a:t>18-08-2023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FF2B6C-7E5E-41B8-B718-DFA72A29DBB1}" type="slidenum">
              <a:rPr lang="en-IN" smtClean="0"/>
              <a:t>‹#›</a:t>
            </a:fld>
            <a:endParaRPr lang="en-IN"/>
          </a:p>
        </p:txBody>
      </p:sp>
    </p:spTree>
    <p:extLst>
      <p:ext uri="{BB962C8B-B14F-4D97-AF65-F5344CB8AC3E}">
        <p14:creationId xmlns:p14="http://schemas.microsoft.com/office/powerpoint/2010/main" val="3773578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00D1FFE-6E2C-45F1-87B4-69A8D0F80CA7}" type="datetimeFigureOut">
              <a:rPr lang="en-IN" smtClean="0"/>
              <a:t>18-08-2023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FF2B6C-7E5E-41B8-B718-DFA72A29DBB1}" type="slidenum">
              <a:rPr lang="en-IN" smtClean="0"/>
              <a:t>‹#›</a:t>
            </a:fld>
            <a:endParaRPr lang="en-IN"/>
          </a:p>
        </p:txBody>
      </p:sp>
    </p:spTree>
    <p:extLst>
      <p:ext uri="{BB962C8B-B14F-4D97-AF65-F5344CB8AC3E}">
        <p14:creationId xmlns:p14="http://schemas.microsoft.com/office/powerpoint/2010/main" val="2816921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0D1FFE-6E2C-45F1-87B4-69A8D0F80CA7}" type="datetimeFigureOut">
              <a:rPr lang="en-IN" smtClean="0"/>
              <a:t>18-08-2023</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FF2B6C-7E5E-41B8-B718-DFA72A29DBB1}" type="slidenum">
              <a:rPr lang="en-IN" smtClean="0"/>
              <a:t>‹#›</a:t>
            </a:fld>
            <a:endParaRPr lang="en-IN"/>
          </a:p>
        </p:txBody>
      </p:sp>
    </p:spTree>
    <p:extLst>
      <p:ext uri="{BB962C8B-B14F-4D97-AF65-F5344CB8AC3E}">
        <p14:creationId xmlns:p14="http://schemas.microsoft.com/office/powerpoint/2010/main" val="2341882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slide" Target="slide34.xml"/><Relationship Id="rId1" Type="http://schemas.openxmlformats.org/officeDocument/2006/relationships/slideLayout" Target="../slideLayouts/slideLayout2.xml"/><Relationship Id="rId4" Type="http://schemas.openxmlformats.org/officeDocument/2006/relationships/slide" Target="slide3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en.wikipedia.org/wiki/Accuracy_and_precis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1560" y="1124744"/>
            <a:ext cx="7772400" cy="2160240"/>
          </a:xfrm>
        </p:spPr>
        <p:txBody>
          <a:bodyPr>
            <a:normAutofit/>
          </a:bodyPr>
          <a:lstStyle/>
          <a:p>
            <a:r>
              <a:rPr lang="en-IN" dirty="0" smtClean="0"/>
              <a:t>Lecture 12 </a:t>
            </a:r>
            <a:br>
              <a:rPr lang="en-IN" dirty="0" smtClean="0"/>
            </a:br>
            <a:r>
              <a:rPr lang="en-IN" dirty="0" smtClean="0"/>
              <a:t>Measures of dispersion with Different Deviations</a:t>
            </a:r>
            <a:endParaRPr lang="en-IN" dirty="0"/>
          </a:p>
        </p:txBody>
      </p:sp>
      <p:sp>
        <p:nvSpPr>
          <p:cNvPr id="3" name="Subtitle 2"/>
          <p:cNvSpPr>
            <a:spLocks noGrp="1"/>
          </p:cNvSpPr>
          <p:nvPr>
            <p:ph type="subTitle" idx="1"/>
          </p:nvPr>
        </p:nvSpPr>
        <p:spPr/>
        <p:txBody>
          <a:bodyPr/>
          <a:lstStyle/>
          <a:p>
            <a:r>
              <a:rPr lang="en-IN" smtClean="0"/>
              <a:t>18-08-2023</a:t>
            </a:r>
            <a:endParaRPr lang="en-IN" dirty="0" smtClean="0"/>
          </a:p>
          <a:p>
            <a:r>
              <a:rPr lang="en-IN" dirty="0" smtClean="0"/>
              <a:t>B-302</a:t>
            </a:r>
            <a:endParaRPr lang="en-IN" dirty="0"/>
          </a:p>
        </p:txBody>
      </p:sp>
    </p:spTree>
    <p:extLst>
      <p:ext uri="{BB962C8B-B14F-4D97-AF65-F5344CB8AC3E}">
        <p14:creationId xmlns:p14="http://schemas.microsoft.com/office/powerpoint/2010/main" val="32119432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-House Price</a:t>
            </a:r>
            <a:endParaRPr lang="en-IN" dirty="0"/>
          </a:p>
        </p:txBody>
      </p:sp>
      <p:sp>
        <p:nvSpPr>
          <p:cNvPr id="3" name="Content Placeholder 2"/>
          <p:cNvSpPr>
            <a:spLocks noGrp="1"/>
          </p:cNvSpPr>
          <p:nvPr>
            <p:ph idx="1"/>
          </p:nvPr>
        </p:nvSpPr>
        <p:spPr/>
        <p:txBody>
          <a:bodyPr>
            <a:normAutofit/>
          </a:bodyPr>
          <a:lstStyle/>
          <a:p>
            <a:r>
              <a:rPr lang="en-US" dirty="0"/>
              <a:t>Actual Prices: [200,000, 250,000, 180,000, 300,000, 220,000] </a:t>
            </a:r>
            <a:endParaRPr lang="en-US" dirty="0" smtClean="0"/>
          </a:p>
          <a:p>
            <a:r>
              <a:rPr lang="en-US" dirty="0" smtClean="0"/>
              <a:t>Predicted </a:t>
            </a:r>
            <a:r>
              <a:rPr lang="en-US" dirty="0"/>
              <a:t>Prices: [210,000, 240,000, 170,000, 290,000, 230,000]</a:t>
            </a:r>
          </a:p>
          <a:p>
            <a:pPr marL="0" indent="0">
              <a:buNone/>
            </a:pPr>
            <a:endParaRPr lang="en-IN" dirty="0"/>
          </a:p>
        </p:txBody>
      </p:sp>
    </p:spTree>
    <p:extLst>
      <p:ext uri="{BB962C8B-B14F-4D97-AF65-F5344CB8AC3E}">
        <p14:creationId xmlns:p14="http://schemas.microsoft.com/office/powerpoint/2010/main" val="25268415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Calculate the RMSE:</a:t>
            </a:r>
            <a:br>
              <a:rPr lang="en-US" dirty="0" smtClean="0"/>
            </a:br>
            <a:endParaRPr lang="en-IN" dirty="0"/>
          </a:p>
        </p:txBody>
      </p:sp>
      <p:sp>
        <p:nvSpPr>
          <p:cNvPr id="3" name="Content Placeholder 2"/>
          <p:cNvSpPr>
            <a:spLocks noGrp="1"/>
          </p:cNvSpPr>
          <p:nvPr>
            <p:ph idx="1"/>
          </p:nvPr>
        </p:nvSpPr>
        <p:spPr/>
        <p:txBody>
          <a:bodyPr>
            <a:normAutofit/>
          </a:bodyPr>
          <a:lstStyle/>
          <a:p>
            <a:r>
              <a:rPr lang="en-US" dirty="0" smtClean="0"/>
              <a:t>Calculate the squared differences between actual and predicted values for each data point:</a:t>
            </a:r>
          </a:p>
          <a:p>
            <a:pPr lvl="1"/>
            <a:r>
              <a:rPr lang="en-US" dirty="0" smtClean="0"/>
              <a:t>(200,000 - 210,000)^2 = 100,000,000</a:t>
            </a:r>
          </a:p>
          <a:p>
            <a:pPr lvl="1"/>
            <a:r>
              <a:rPr lang="en-US" dirty="0" smtClean="0"/>
              <a:t>(250,000 - 240,000)^2 = 100,000,000</a:t>
            </a:r>
          </a:p>
          <a:p>
            <a:pPr lvl="1"/>
            <a:r>
              <a:rPr lang="en-US" dirty="0" smtClean="0"/>
              <a:t>(180,000 - 170,000)^2 = 100,000,000</a:t>
            </a:r>
          </a:p>
          <a:p>
            <a:pPr lvl="1"/>
            <a:r>
              <a:rPr lang="en-US" dirty="0" smtClean="0"/>
              <a:t>(300,000 - 290,000)^2 = 100,000,000</a:t>
            </a:r>
          </a:p>
          <a:p>
            <a:pPr lvl="1"/>
            <a:r>
              <a:rPr lang="en-US" dirty="0" smtClean="0"/>
              <a:t>(220,000 - 230,000)^2 = 100,000,000</a:t>
            </a:r>
            <a:endParaRPr lang="en-IN" dirty="0"/>
          </a:p>
        </p:txBody>
      </p:sp>
    </p:spTree>
    <p:extLst>
      <p:ext uri="{BB962C8B-B14F-4D97-AF65-F5344CB8AC3E}">
        <p14:creationId xmlns:p14="http://schemas.microsoft.com/office/powerpoint/2010/main" val="14824246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RMSE Computation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Sum up the squared differences: Sum = 500,000,000</a:t>
            </a:r>
          </a:p>
          <a:p>
            <a:r>
              <a:rPr lang="en-US" dirty="0" smtClean="0"/>
              <a:t>Divide by the number of data points (N), which is 5:</a:t>
            </a:r>
          </a:p>
          <a:p>
            <a:r>
              <a:rPr lang="en-US" dirty="0" smtClean="0"/>
              <a:t> Mean Squared Error = 500,000,000 / 5  </a:t>
            </a:r>
          </a:p>
          <a:p>
            <a:pPr marL="0" indent="0">
              <a:buNone/>
            </a:pPr>
            <a:r>
              <a:rPr lang="en-US" dirty="0"/>
              <a:t>	</a:t>
            </a:r>
            <a:r>
              <a:rPr lang="en-US" dirty="0" smtClean="0"/>
              <a:t>			  = 100,000,000</a:t>
            </a:r>
          </a:p>
          <a:p>
            <a:r>
              <a:rPr lang="en-US" dirty="0" smtClean="0"/>
              <a:t>Take the square root of the Mean Squared Error to get the RMSE: </a:t>
            </a:r>
          </a:p>
          <a:p>
            <a:r>
              <a:rPr lang="en-US" dirty="0" smtClean="0"/>
              <a:t>RMSE = </a:t>
            </a:r>
            <a:r>
              <a:rPr lang="en-US" dirty="0" err="1" smtClean="0"/>
              <a:t>sqrt</a:t>
            </a:r>
            <a:r>
              <a:rPr lang="en-US" dirty="0" smtClean="0"/>
              <a:t>(100,000,000) </a:t>
            </a:r>
          </a:p>
          <a:p>
            <a:pPr marL="0" indent="0">
              <a:buNone/>
            </a:pPr>
            <a:r>
              <a:rPr lang="en-US" dirty="0" smtClean="0"/>
              <a:t>	     = 10,000</a:t>
            </a:r>
          </a:p>
          <a:p>
            <a:endParaRPr lang="en-IN" dirty="0" smtClean="0"/>
          </a:p>
          <a:p>
            <a:endParaRPr lang="en-IN" dirty="0"/>
          </a:p>
        </p:txBody>
      </p:sp>
    </p:spTree>
    <p:extLst>
      <p:ext uri="{BB962C8B-B14F-4D97-AF65-F5344CB8AC3E}">
        <p14:creationId xmlns:p14="http://schemas.microsoft.com/office/powerpoint/2010/main" val="178831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Interpretation Result</a:t>
            </a:r>
            <a:endParaRPr lang="en-IN" dirty="0"/>
          </a:p>
        </p:txBody>
      </p:sp>
      <p:sp>
        <p:nvSpPr>
          <p:cNvPr id="3" name="Content Placeholder 2"/>
          <p:cNvSpPr>
            <a:spLocks noGrp="1"/>
          </p:cNvSpPr>
          <p:nvPr>
            <p:ph idx="1"/>
          </p:nvPr>
        </p:nvSpPr>
        <p:spPr/>
        <p:txBody>
          <a:bodyPr>
            <a:normAutofit lnSpcReduction="10000"/>
          </a:bodyPr>
          <a:lstStyle/>
          <a:p>
            <a:r>
              <a:rPr lang="en-US" dirty="0"/>
              <a:t>This means, on average, your model's predictions deviate from the actual prices by about </a:t>
            </a:r>
            <a:r>
              <a:rPr lang="en-US" dirty="0" smtClean="0"/>
              <a:t>$10000.</a:t>
            </a:r>
            <a:endParaRPr lang="en-US" dirty="0"/>
          </a:p>
          <a:p>
            <a:r>
              <a:rPr lang="en-US" dirty="0"/>
              <a:t>Lower RMSE values indicate that your model's predictions are closer to the actual prices and therefore have smaller errors.</a:t>
            </a:r>
          </a:p>
          <a:p>
            <a:r>
              <a:rPr lang="en-US" dirty="0"/>
              <a:t>Higher RMSE values indicate that your model's predictions have larger errors and are less accurate.</a:t>
            </a:r>
          </a:p>
          <a:p>
            <a:endParaRPr lang="en-IN" dirty="0"/>
          </a:p>
        </p:txBody>
      </p:sp>
    </p:spTree>
    <p:extLst>
      <p:ext uri="{BB962C8B-B14F-4D97-AF65-F5344CB8AC3E}">
        <p14:creationId xmlns:p14="http://schemas.microsoft.com/office/powerpoint/2010/main" val="38825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36912"/>
            <a:ext cx="8229600" cy="1143000"/>
          </a:xfrm>
        </p:spPr>
        <p:txBody>
          <a:bodyPr>
            <a:normAutofit fontScale="90000"/>
          </a:bodyPr>
          <a:lstStyle/>
          <a:p>
            <a:r>
              <a:rPr lang="en-US" dirty="0"/>
              <a:t>C</a:t>
            </a:r>
            <a:r>
              <a:rPr lang="en-US" dirty="0" smtClean="0"/>
              <a:t>oefficient of Dispersion (COD) based Upon </a:t>
            </a:r>
            <a:r>
              <a:rPr lang="en-US" dirty="0"/>
              <a:t>R</a:t>
            </a:r>
            <a:r>
              <a:rPr lang="en-US" dirty="0" smtClean="0"/>
              <a:t>ange</a:t>
            </a:r>
            <a:endParaRPr lang="en-IN" dirty="0"/>
          </a:p>
        </p:txBody>
      </p:sp>
    </p:spTree>
    <p:extLst>
      <p:ext uri="{BB962C8B-B14F-4D97-AF65-F5344CB8AC3E}">
        <p14:creationId xmlns:p14="http://schemas.microsoft.com/office/powerpoint/2010/main" val="340230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16632"/>
            <a:ext cx="8640960" cy="1143000"/>
          </a:xfrm>
        </p:spPr>
        <p:txBody>
          <a:bodyPr>
            <a:normAutofit fontScale="90000"/>
          </a:bodyPr>
          <a:lstStyle/>
          <a:p>
            <a:r>
              <a:rPr lang="en-US" dirty="0"/>
              <a:t>C</a:t>
            </a:r>
            <a:r>
              <a:rPr lang="en-US" dirty="0" smtClean="0"/>
              <a:t>oefficient of dispersion (COD) based upon range</a:t>
            </a:r>
            <a:endParaRPr lang="en-IN" dirty="0"/>
          </a:p>
        </p:txBody>
      </p:sp>
      <p:sp>
        <p:nvSpPr>
          <p:cNvPr id="3" name="Content Placeholder 2"/>
          <p:cNvSpPr>
            <a:spLocks noGrp="1"/>
          </p:cNvSpPr>
          <p:nvPr>
            <p:ph idx="1"/>
          </p:nvPr>
        </p:nvSpPr>
        <p:spPr>
          <a:xfrm>
            <a:off x="457200" y="1268760"/>
            <a:ext cx="8435280" cy="5112568"/>
          </a:xfrm>
        </p:spPr>
        <p:txBody>
          <a:bodyPr>
            <a:noAutofit/>
          </a:bodyPr>
          <a:lstStyle/>
          <a:p>
            <a:r>
              <a:rPr lang="en-US" dirty="0"/>
              <a:t>The coefficient of dispersion (COD) based upon range is a statistical measure used to quantify the relative variability or dispersion of a dataset. </a:t>
            </a:r>
            <a:endParaRPr lang="en-US" dirty="0" smtClean="0"/>
          </a:p>
          <a:p>
            <a:r>
              <a:rPr lang="en-US" dirty="0" smtClean="0"/>
              <a:t>It </a:t>
            </a:r>
            <a:r>
              <a:rPr lang="en-US" dirty="0"/>
              <a:t>is calculated by dividing the range of the data (the difference between the maximum and minimum values) by the mean of the data. </a:t>
            </a:r>
            <a:endParaRPr lang="en-US" dirty="0" smtClean="0"/>
          </a:p>
          <a:p>
            <a:r>
              <a:rPr lang="en-US" dirty="0" smtClean="0"/>
              <a:t>The </a:t>
            </a:r>
            <a:r>
              <a:rPr lang="en-US" dirty="0"/>
              <a:t>COD provides insight into how spread out the data points are in comparison to their mean</a:t>
            </a:r>
            <a:r>
              <a:rPr lang="en-US" dirty="0" smtClean="0"/>
              <a:t>.</a:t>
            </a:r>
            <a:endParaRPr lang="en-US" dirty="0"/>
          </a:p>
        </p:txBody>
      </p:sp>
    </p:spTree>
    <p:extLst>
      <p:ext uri="{BB962C8B-B14F-4D97-AF65-F5344CB8AC3E}">
        <p14:creationId xmlns:p14="http://schemas.microsoft.com/office/powerpoint/2010/main" val="3686113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Computation of COD</a:t>
            </a:r>
            <a:endParaRPr lang="en-IN" dirty="0"/>
          </a:p>
        </p:txBody>
      </p:sp>
      <p:sp>
        <p:nvSpPr>
          <p:cNvPr id="3" name="Content Placeholder 2"/>
          <p:cNvSpPr>
            <a:spLocks noGrp="1"/>
          </p:cNvSpPr>
          <p:nvPr>
            <p:ph idx="1"/>
          </p:nvPr>
        </p:nvSpPr>
        <p:spPr/>
        <p:txBody>
          <a:bodyPr/>
          <a:lstStyle/>
          <a:p>
            <a:r>
              <a:rPr lang="en-US" dirty="0" smtClean="0"/>
              <a:t>Mathematically, the coefficient of dispersion (COD) based upon range is expressed as:</a:t>
            </a:r>
          </a:p>
          <a:p>
            <a:r>
              <a:rPr lang="en-US" dirty="0" smtClean="0"/>
              <a:t>COD = (Range) / (Mean)</a:t>
            </a:r>
          </a:p>
          <a:p>
            <a:r>
              <a:rPr lang="en-US" dirty="0" smtClean="0"/>
              <a:t>Where:</a:t>
            </a:r>
          </a:p>
          <a:p>
            <a:pPr lvl="1"/>
            <a:r>
              <a:rPr lang="en-US" dirty="0" smtClean="0"/>
              <a:t>Range: The difference between the maximum and minimum values in the dataset.</a:t>
            </a:r>
          </a:p>
          <a:p>
            <a:pPr lvl="1"/>
            <a:r>
              <a:rPr lang="en-US" dirty="0" smtClean="0"/>
              <a:t>Mean: The arithmetic mean (average) of the dataset.</a:t>
            </a:r>
            <a:endParaRPr lang="en-IN" dirty="0" smtClean="0"/>
          </a:p>
          <a:p>
            <a:endParaRPr lang="en-IN" dirty="0"/>
          </a:p>
        </p:txBody>
      </p:sp>
    </p:spTree>
    <p:extLst>
      <p:ext uri="{BB962C8B-B14F-4D97-AF65-F5344CB8AC3E}">
        <p14:creationId xmlns:p14="http://schemas.microsoft.com/office/powerpoint/2010/main" val="3188737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Interpretation of COD</a:t>
            </a:r>
            <a:endParaRPr lang="en-IN" dirty="0"/>
          </a:p>
        </p:txBody>
      </p:sp>
      <p:sp>
        <p:nvSpPr>
          <p:cNvPr id="3" name="Content Placeholder 2"/>
          <p:cNvSpPr>
            <a:spLocks noGrp="1"/>
          </p:cNvSpPr>
          <p:nvPr>
            <p:ph idx="1"/>
          </p:nvPr>
        </p:nvSpPr>
        <p:spPr/>
        <p:txBody>
          <a:bodyPr>
            <a:normAutofit/>
          </a:bodyPr>
          <a:lstStyle/>
          <a:p>
            <a:r>
              <a:rPr lang="en-US" dirty="0" smtClean="0"/>
              <a:t>A higher COD value indicates a larger relative dispersion of the data points around the mean, suggesting greater variability. </a:t>
            </a:r>
          </a:p>
          <a:p>
            <a:r>
              <a:rPr lang="en-US" dirty="0" smtClean="0"/>
              <a:t>Conversely, a lower COD value suggests that the data points are relatively closer to the mean, indicating less variability.</a:t>
            </a:r>
          </a:p>
        </p:txBody>
      </p:sp>
    </p:spTree>
    <p:extLst>
      <p:ext uri="{BB962C8B-B14F-4D97-AF65-F5344CB8AC3E}">
        <p14:creationId xmlns:p14="http://schemas.microsoft.com/office/powerpoint/2010/main" val="3084411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Issue regarding COD</a:t>
            </a:r>
            <a:endParaRPr lang="en-IN" dirty="0"/>
          </a:p>
        </p:txBody>
      </p:sp>
      <p:sp>
        <p:nvSpPr>
          <p:cNvPr id="3" name="Content Placeholder 2"/>
          <p:cNvSpPr>
            <a:spLocks noGrp="1"/>
          </p:cNvSpPr>
          <p:nvPr>
            <p:ph idx="1"/>
          </p:nvPr>
        </p:nvSpPr>
        <p:spPr>
          <a:xfrm>
            <a:off x="457200" y="1412776"/>
            <a:ext cx="8229600" cy="4713387"/>
          </a:xfrm>
        </p:spPr>
        <p:txBody>
          <a:bodyPr>
            <a:normAutofit fontScale="92500" lnSpcReduction="20000"/>
          </a:bodyPr>
          <a:lstStyle/>
          <a:p>
            <a:r>
              <a:rPr lang="en-US" sz="3500" dirty="0" smtClean="0"/>
              <a:t>It's important to note that while the COD provides information about the relative spread of data, it does not provide the full context of the distribution or the shape of the data. </a:t>
            </a:r>
          </a:p>
          <a:p>
            <a:r>
              <a:rPr lang="en-US" sz="3500" dirty="0" smtClean="0"/>
              <a:t>Additionally, the COD is sensitive to outliers, which can distort its interpretation. </a:t>
            </a:r>
          </a:p>
          <a:p>
            <a:r>
              <a:rPr lang="en-US" sz="3500" dirty="0" smtClean="0"/>
              <a:t>Therefore, it's often used in conjunction with other measures of dispersion and should be interpreted carefully in the context of the data being analyzed.</a:t>
            </a:r>
          </a:p>
          <a:p>
            <a:endParaRPr lang="en-IN" dirty="0"/>
          </a:p>
        </p:txBody>
      </p:sp>
    </p:spTree>
    <p:extLst>
      <p:ext uri="{BB962C8B-B14F-4D97-AF65-F5344CB8AC3E}">
        <p14:creationId xmlns:p14="http://schemas.microsoft.com/office/powerpoint/2010/main" val="1611714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IN" dirty="0"/>
          </a:p>
        </p:txBody>
      </p:sp>
      <p:sp>
        <p:nvSpPr>
          <p:cNvPr id="3" name="Content Placeholder 2"/>
          <p:cNvSpPr>
            <a:spLocks noGrp="1"/>
          </p:cNvSpPr>
          <p:nvPr>
            <p:ph idx="1"/>
          </p:nvPr>
        </p:nvSpPr>
        <p:spPr>
          <a:xfrm>
            <a:off x="457200" y="1268760"/>
            <a:ext cx="8229600" cy="4857403"/>
          </a:xfrm>
        </p:spPr>
        <p:txBody>
          <a:bodyPr>
            <a:normAutofit lnSpcReduction="10000"/>
          </a:bodyPr>
          <a:lstStyle/>
          <a:p>
            <a:r>
              <a:rPr lang="en-US" dirty="0" smtClean="0"/>
              <a:t>A dataset of exam scores: </a:t>
            </a:r>
          </a:p>
          <a:p>
            <a:pPr marL="0" indent="0">
              <a:buNone/>
            </a:pPr>
            <a:r>
              <a:rPr lang="en-US" dirty="0"/>
              <a:t>	</a:t>
            </a:r>
            <a:r>
              <a:rPr lang="en-US" dirty="0" smtClean="0"/>
              <a:t>Scores: 60, 70, 75, 80, 85, 90</a:t>
            </a:r>
          </a:p>
          <a:p>
            <a:r>
              <a:rPr lang="en-US" dirty="0" smtClean="0"/>
              <a:t>Range = Maximum - Minimum = 90 - 60 = 30</a:t>
            </a:r>
          </a:p>
          <a:p>
            <a:r>
              <a:rPr lang="en-US" dirty="0" smtClean="0"/>
              <a:t>Mean = (60 + 70 + 75 + 80 + 85 + 90) / 6 = 75</a:t>
            </a:r>
          </a:p>
          <a:p>
            <a:r>
              <a:rPr lang="en-US" dirty="0" smtClean="0"/>
              <a:t>COD = Range / Mean = 30 / 75 = 0.4</a:t>
            </a:r>
          </a:p>
          <a:p>
            <a:r>
              <a:rPr lang="en-US" dirty="0" smtClean="0"/>
              <a:t>In this example, the coefficient of dispersion based upon range is 0.4, indicating that the data points, on average, deviate by 40% of the mean score.</a:t>
            </a:r>
          </a:p>
          <a:p>
            <a:pPr marL="0" indent="0">
              <a:buNone/>
            </a:pPr>
            <a:endParaRPr lang="en-IN" dirty="0" smtClean="0"/>
          </a:p>
          <a:p>
            <a:endParaRPr lang="en-IN" dirty="0"/>
          </a:p>
        </p:txBody>
      </p:sp>
    </p:spTree>
    <p:extLst>
      <p:ext uri="{BB962C8B-B14F-4D97-AF65-F5344CB8AC3E}">
        <p14:creationId xmlns:p14="http://schemas.microsoft.com/office/powerpoint/2010/main" val="62393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Root Mean Square Error</a:t>
            </a:r>
            <a:endParaRPr lang="en-IN" dirty="0"/>
          </a:p>
        </p:txBody>
      </p:sp>
      <p:sp>
        <p:nvSpPr>
          <p:cNvPr id="3" name="Content Placeholder 2"/>
          <p:cNvSpPr>
            <a:spLocks noGrp="1"/>
          </p:cNvSpPr>
          <p:nvPr>
            <p:ph idx="1"/>
          </p:nvPr>
        </p:nvSpPr>
        <p:spPr/>
        <p:txBody>
          <a:bodyPr>
            <a:normAutofit fontScale="92500" lnSpcReduction="10000"/>
          </a:bodyPr>
          <a:lstStyle/>
          <a:p>
            <a:r>
              <a:rPr lang="en-US" dirty="0"/>
              <a:t>The term "Root Mean Square Error" (RMSE) is a common metric used to measure the accuracy of a predictive model, such as a regression model</a:t>
            </a:r>
            <a:r>
              <a:rPr lang="en-US" dirty="0" smtClean="0"/>
              <a:t>.</a:t>
            </a:r>
          </a:p>
          <a:p>
            <a:r>
              <a:rPr lang="en-US" dirty="0" smtClean="0"/>
              <a:t> </a:t>
            </a:r>
            <a:r>
              <a:rPr lang="en-US" dirty="0"/>
              <a:t>It quantifies the difference between the predicted values generated by a model and the actual observed values. </a:t>
            </a:r>
            <a:endParaRPr lang="en-US" dirty="0" smtClean="0"/>
          </a:p>
          <a:p>
            <a:r>
              <a:rPr lang="en-US" dirty="0" smtClean="0"/>
              <a:t>RMSE </a:t>
            </a:r>
            <a:r>
              <a:rPr lang="en-US" dirty="0"/>
              <a:t>is a measure of the average magnitude of the errors between predicted and actual values, giving a sense of how well the model's predictions align with the true data.</a:t>
            </a:r>
            <a:endParaRPr lang="en-IN" dirty="0"/>
          </a:p>
        </p:txBody>
      </p:sp>
    </p:spTree>
    <p:extLst>
      <p:ext uri="{BB962C8B-B14F-4D97-AF65-F5344CB8AC3E}">
        <p14:creationId xmlns:p14="http://schemas.microsoft.com/office/powerpoint/2010/main" val="26162449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36912"/>
            <a:ext cx="8229600" cy="1143000"/>
          </a:xfrm>
        </p:spPr>
        <p:txBody>
          <a:bodyPr/>
          <a:lstStyle/>
          <a:p>
            <a:r>
              <a:rPr lang="en-US" dirty="0" smtClean="0"/>
              <a:t>Quartile deviation</a:t>
            </a:r>
            <a:endParaRPr lang="en-IN" dirty="0"/>
          </a:p>
        </p:txBody>
      </p:sp>
    </p:spTree>
    <p:extLst>
      <p:ext uri="{BB962C8B-B14F-4D97-AF65-F5344CB8AC3E}">
        <p14:creationId xmlns:p14="http://schemas.microsoft.com/office/powerpoint/2010/main" val="4277148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Quartile deviation</a:t>
            </a:r>
            <a:endParaRPr lang="en-IN" dirty="0"/>
          </a:p>
        </p:txBody>
      </p:sp>
      <p:sp>
        <p:nvSpPr>
          <p:cNvPr id="3" name="Content Placeholder 2"/>
          <p:cNvSpPr>
            <a:spLocks noGrp="1"/>
          </p:cNvSpPr>
          <p:nvPr>
            <p:ph idx="1"/>
          </p:nvPr>
        </p:nvSpPr>
        <p:spPr/>
        <p:txBody>
          <a:bodyPr>
            <a:normAutofit fontScale="92500"/>
          </a:bodyPr>
          <a:lstStyle/>
          <a:p>
            <a:r>
              <a:rPr lang="en-US" dirty="0"/>
              <a:t>Quartile deviation is a measure of statistical dispersion that quantifies the spread of data around the median</a:t>
            </a:r>
            <a:r>
              <a:rPr lang="en-US" dirty="0" smtClean="0"/>
              <a:t>.</a:t>
            </a:r>
          </a:p>
          <a:p>
            <a:r>
              <a:rPr lang="en-US" dirty="0" smtClean="0"/>
              <a:t> </a:t>
            </a:r>
            <a:r>
              <a:rPr lang="en-US" dirty="0"/>
              <a:t>It is calculated by finding the difference between the first quartile (Q1) and the third quartile (Q3) and then dividing this difference by 2. </a:t>
            </a:r>
            <a:endParaRPr lang="en-US" dirty="0" smtClean="0"/>
          </a:p>
          <a:p>
            <a:r>
              <a:rPr lang="en-US" dirty="0" smtClean="0"/>
              <a:t>The </a:t>
            </a:r>
            <a:r>
              <a:rPr lang="en-US" dirty="0"/>
              <a:t>quartile deviation is useful for describing the dispersion of data while being less affected by outliers compared to the standard deviation</a:t>
            </a:r>
            <a:r>
              <a:rPr lang="en-US" dirty="0" smtClean="0"/>
              <a:t>.</a:t>
            </a:r>
            <a:endParaRPr lang="en-IN" dirty="0"/>
          </a:p>
        </p:txBody>
      </p:sp>
    </p:spTree>
    <p:extLst>
      <p:ext uri="{BB962C8B-B14F-4D97-AF65-F5344CB8AC3E}">
        <p14:creationId xmlns:p14="http://schemas.microsoft.com/office/powerpoint/2010/main" val="158815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Formula Quartile Deviations</a:t>
            </a:r>
            <a:endParaRPr lang="en-IN" dirty="0"/>
          </a:p>
        </p:txBody>
      </p:sp>
      <p:sp>
        <p:nvSpPr>
          <p:cNvPr id="3" name="Content Placeholder 2"/>
          <p:cNvSpPr>
            <a:spLocks noGrp="1"/>
          </p:cNvSpPr>
          <p:nvPr>
            <p:ph idx="1"/>
          </p:nvPr>
        </p:nvSpPr>
        <p:spPr>
          <a:xfrm>
            <a:off x="457200" y="1600200"/>
            <a:ext cx="8229600" cy="4853136"/>
          </a:xfrm>
        </p:spPr>
        <p:txBody>
          <a:bodyPr>
            <a:normAutofit fontScale="92500" lnSpcReduction="10000"/>
          </a:bodyPr>
          <a:lstStyle/>
          <a:p>
            <a:r>
              <a:rPr lang="en-US" dirty="0" smtClean="0"/>
              <a:t>Quartile Deviation = (Q3 - Q1) / 2</a:t>
            </a:r>
          </a:p>
          <a:p>
            <a:r>
              <a:rPr lang="en-US" dirty="0" smtClean="0"/>
              <a:t>Where:</a:t>
            </a:r>
          </a:p>
          <a:p>
            <a:pPr lvl="1"/>
            <a:r>
              <a:rPr lang="en-US" dirty="0" smtClean="0"/>
              <a:t>Q3: Third quartile (75th percentile)</a:t>
            </a:r>
          </a:p>
          <a:p>
            <a:pPr lvl="1"/>
            <a:r>
              <a:rPr lang="en-US" dirty="0" smtClean="0"/>
              <a:t>Q1: First quartile (25th percentile)</a:t>
            </a:r>
          </a:p>
          <a:p>
            <a:r>
              <a:rPr lang="en-US" dirty="0" smtClean="0"/>
              <a:t>The quartile deviation is often expressed as a percentage of the mean or median to provide a standardized measure of dispersion. </a:t>
            </a:r>
          </a:p>
          <a:p>
            <a:r>
              <a:rPr lang="en-US" dirty="0" smtClean="0"/>
              <a:t>It can be interpreted as the average spread of the middle 50% of the data points around the median.</a:t>
            </a:r>
          </a:p>
          <a:p>
            <a:endParaRPr lang="en-IN" dirty="0" smtClean="0"/>
          </a:p>
          <a:p>
            <a:endParaRPr lang="en-IN" dirty="0"/>
          </a:p>
        </p:txBody>
      </p:sp>
    </p:spTree>
    <p:extLst>
      <p:ext uri="{BB962C8B-B14F-4D97-AF65-F5344CB8AC3E}">
        <p14:creationId xmlns:p14="http://schemas.microsoft.com/office/powerpoint/2010/main" val="1856532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 Quartile Deviation</a:t>
            </a:r>
            <a:endParaRPr lang="en-IN" dirty="0"/>
          </a:p>
        </p:txBody>
      </p:sp>
      <p:sp>
        <p:nvSpPr>
          <p:cNvPr id="3" name="Content Placeholder 2"/>
          <p:cNvSpPr>
            <a:spLocks noGrp="1"/>
          </p:cNvSpPr>
          <p:nvPr>
            <p:ph idx="1"/>
          </p:nvPr>
        </p:nvSpPr>
        <p:spPr/>
        <p:txBody>
          <a:bodyPr>
            <a:normAutofit/>
          </a:bodyPr>
          <a:lstStyle/>
          <a:p>
            <a:r>
              <a:rPr lang="en-US" dirty="0" smtClean="0"/>
              <a:t>Dataset of exam scores:</a:t>
            </a:r>
          </a:p>
          <a:p>
            <a:endParaRPr lang="en-US" dirty="0" smtClean="0"/>
          </a:p>
          <a:p>
            <a:r>
              <a:rPr lang="en-US" dirty="0" smtClean="0"/>
              <a:t> Scores: 65, 70, 75, 80, 85, 95, 90, 100</a:t>
            </a:r>
          </a:p>
          <a:p>
            <a:endParaRPr lang="en-US" dirty="0" smtClean="0"/>
          </a:p>
          <a:p>
            <a:r>
              <a:rPr lang="en-US" dirty="0" smtClean="0"/>
              <a:t>Arrange the data in ascending order: 65, 70, 75, 80, 85, 90, 95, 100</a:t>
            </a:r>
          </a:p>
        </p:txBody>
      </p:sp>
    </p:spTree>
    <p:extLst>
      <p:ext uri="{BB962C8B-B14F-4D97-AF65-F5344CB8AC3E}">
        <p14:creationId xmlns:p14="http://schemas.microsoft.com/office/powerpoint/2010/main" val="3428385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Steps to compute Quartile Deviation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Calculate the median (Q2), which is the middle value: </a:t>
            </a:r>
          </a:p>
          <a:p>
            <a:pPr marL="0" indent="0">
              <a:buNone/>
            </a:pPr>
            <a:r>
              <a:rPr lang="en-US" dirty="0"/>
              <a:t>	</a:t>
            </a:r>
            <a:r>
              <a:rPr lang="en-US" dirty="0" smtClean="0"/>
              <a:t>Median = (80 + 85) / 2 </a:t>
            </a:r>
          </a:p>
          <a:p>
            <a:pPr marL="0" indent="0">
              <a:buNone/>
            </a:pPr>
            <a:r>
              <a:rPr lang="en-US" dirty="0"/>
              <a:t>	</a:t>
            </a:r>
            <a:r>
              <a:rPr lang="en-US" dirty="0" smtClean="0"/>
              <a:t>	     = 82.5</a:t>
            </a:r>
          </a:p>
          <a:p>
            <a:r>
              <a:rPr lang="en-US" dirty="0" smtClean="0"/>
              <a:t>Calculate the first quartile (Q1), which is the median of the lower half of the data:</a:t>
            </a:r>
          </a:p>
          <a:p>
            <a:pPr marL="0" indent="0">
              <a:buNone/>
            </a:pPr>
            <a:r>
              <a:rPr lang="en-US" dirty="0" smtClean="0"/>
              <a:t>	 Q1 = (70 + 75) / 2 = 72.5</a:t>
            </a:r>
          </a:p>
          <a:p>
            <a:r>
              <a:rPr lang="en-US" dirty="0" smtClean="0"/>
              <a:t>Calculate the third quartile (Q3), which is the median of the upper half of the data: </a:t>
            </a:r>
          </a:p>
          <a:p>
            <a:pPr marL="0" indent="0">
              <a:buNone/>
            </a:pPr>
            <a:r>
              <a:rPr lang="en-US" dirty="0" smtClean="0"/>
              <a:t>	Q3 = (90 + 95) / 2 = 92.5</a:t>
            </a:r>
            <a:endParaRPr lang="en-IN" dirty="0" smtClean="0"/>
          </a:p>
          <a:p>
            <a:endParaRPr lang="en-IN" dirty="0"/>
          </a:p>
        </p:txBody>
      </p:sp>
    </p:spTree>
    <p:extLst>
      <p:ext uri="{BB962C8B-B14F-4D97-AF65-F5344CB8AC3E}">
        <p14:creationId xmlns:p14="http://schemas.microsoft.com/office/powerpoint/2010/main" val="7814284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Compute quartile deviation</a:t>
            </a:r>
            <a:endParaRPr lang="en-IN" dirty="0"/>
          </a:p>
        </p:txBody>
      </p:sp>
      <p:sp>
        <p:nvSpPr>
          <p:cNvPr id="3" name="Content Placeholder 2"/>
          <p:cNvSpPr>
            <a:spLocks noGrp="1"/>
          </p:cNvSpPr>
          <p:nvPr>
            <p:ph idx="1"/>
          </p:nvPr>
        </p:nvSpPr>
        <p:spPr/>
        <p:txBody>
          <a:bodyPr>
            <a:normAutofit/>
          </a:bodyPr>
          <a:lstStyle/>
          <a:p>
            <a:r>
              <a:rPr lang="en-US" dirty="0" smtClean="0"/>
              <a:t>Quartile Deviation = (Q3 - Q1) / 2 </a:t>
            </a:r>
          </a:p>
          <a:p>
            <a:pPr marL="0" indent="0">
              <a:buNone/>
            </a:pPr>
            <a:r>
              <a:rPr lang="en-US" dirty="0"/>
              <a:t> </a:t>
            </a:r>
            <a:r>
              <a:rPr lang="en-US" dirty="0" smtClean="0"/>
              <a:t>                                     = (92.5 - 72.5) / 2 </a:t>
            </a:r>
          </a:p>
          <a:p>
            <a:pPr marL="0" indent="0">
              <a:buNone/>
            </a:pPr>
            <a:r>
              <a:rPr lang="en-US" dirty="0"/>
              <a:t> </a:t>
            </a:r>
            <a:r>
              <a:rPr lang="en-US" dirty="0" smtClean="0"/>
              <a:t>                                      = 10</a:t>
            </a:r>
          </a:p>
          <a:p>
            <a:endParaRPr lang="en-IN" dirty="0"/>
          </a:p>
        </p:txBody>
      </p:sp>
    </p:spTree>
    <p:extLst>
      <p:ext uri="{BB962C8B-B14F-4D97-AF65-F5344CB8AC3E}">
        <p14:creationId xmlns:p14="http://schemas.microsoft.com/office/powerpoint/2010/main" val="1084003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Interpretation from Quartile Deviations</a:t>
            </a:r>
            <a:endParaRPr lang="en-IN" dirty="0"/>
          </a:p>
        </p:txBody>
      </p:sp>
      <p:sp>
        <p:nvSpPr>
          <p:cNvPr id="3" name="Content Placeholder 2"/>
          <p:cNvSpPr>
            <a:spLocks noGrp="1"/>
          </p:cNvSpPr>
          <p:nvPr>
            <p:ph idx="1"/>
          </p:nvPr>
        </p:nvSpPr>
        <p:spPr/>
        <p:txBody>
          <a:bodyPr/>
          <a:lstStyle/>
          <a:p>
            <a:r>
              <a:rPr lang="en-US" dirty="0" smtClean="0"/>
              <a:t>The quartile deviation is 10. </a:t>
            </a:r>
          </a:p>
          <a:p>
            <a:r>
              <a:rPr lang="en-US" dirty="0" smtClean="0"/>
              <a:t>This means that the middle 50% of the exam scores deviate from the median (82.5) by an average of 10 points. </a:t>
            </a:r>
          </a:p>
          <a:p>
            <a:r>
              <a:rPr lang="en-US" dirty="0" smtClean="0"/>
              <a:t>It provides a measure of the spread of data around the median, which is less sensitive to outliers compared to other measures of dispersion like the standard deviation.</a:t>
            </a:r>
          </a:p>
          <a:p>
            <a:endParaRPr lang="en-IN" dirty="0"/>
          </a:p>
        </p:txBody>
      </p:sp>
    </p:spTree>
    <p:extLst>
      <p:ext uri="{BB962C8B-B14F-4D97-AF65-F5344CB8AC3E}">
        <p14:creationId xmlns:p14="http://schemas.microsoft.com/office/powerpoint/2010/main" val="4111241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2636912"/>
            <a:ext cx="8229600" cy="1143000"/>
          </a:xfrm>
        </p:spPr>
        <p:txBody>
          <a:bodyPr/>
          <a:lstStyle/>
          <a:p>
            <a:r>
              <a:rPr lang="en-US" dirty="0" smtClean="0"/>
              <a:t>Mean Deviation</a:t>
            </a:r>
            <a:endParaRPr lang="en-IN" dirty="0"/>
          </a:p>
        </p:txBody>
      </p:sp>
    </p:spTree>
    <p:extLst>
      <p:ext uri="{BB962C8B-B14F-4D97-AF65-F5344CB8AC3E}">
        <p14:creationId xmlns:p14="http://schemas.microsoft.com/office/powerpoint/2010/main" val="2139868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ean </a:t>
            </a:r>
            <a:r>
              <a:rPr lang="en-US" dirty="0"/>
              <a:t>D</a:t>
            </a:r>
            <a:r>
              <a:rPr lang="en-US" dirty="0" smtClean="0"/>
              <a:t>eviation</a:t>
            </a:r>
            <a:endParaRPr lang="en-IN" dirty="0"/>
          </a:p>
        </p:txBody>
      </p:sp>
      <p:sp>
        <p:nvSpPr>
          <p:cNvPr id="3" name="Content Placeholder 2"/>
          <p:cNvSpPr>
            <a:spLocks noGrp="1"/>
          </p:cNvSpPr>
          <p:nvPr>
            <p:ph idx="1"/>
          </p:nvPr>
        </p:nvSpPr>
        <p:spPr/>
        <p:txBody>
          <a:bodyPr>
            <a:normAutofit lnSpcReduction="10000"/>
          </a:bodyPr>
          <a:lstStyle/>
          <a:p>
            <a:r>
              <a:rPr lang="en-US" dirty="0"/>
              <a:t>The mean deviation is a measure of statistical dispersion that quantifies the average absolute difference between each data point and the mean of the dataset. </a:t>
            </a:r>
            <a:endParaRPr lang="en-US" dirty="0" smtClean="0"/>
          </a:p>
          <a:p>
            <a:r>
              <a:rPr lang="en-US" dirty="0" smtClean="0"/>
              <a:t>It </a:t>
            </a:r>
            <a:r>
              <a:rPr lang="en-US" dirty="0"/>
              <a:t>provides insight into how much the data points vary from the mean on average. </a:t>
            </a:r>
            <a:endParaRPr lang="en-US" dirty="0" smtClean="0"/>
          </a:p>
          <a:p>
            <a:r>
              <a:rPr lang="en-US" dirty="0" smtClean="0"/>
              <a:t>The </a:t>
            </a:r>
            <a:r>
              <a:rPr lang="en-US" dirty="0"/>
              <a:t>mean deviation is less sensitive to outliers compared to the standard deviation, which considers squared differences</a:t>
            </a:r>
            <a:r>
              <a:rPr lang="en-US" dirty="0" smtClean="0"/>
              <a:t>.</a:t>
            </a:r>
            <a:endParaRPr lang="en-US" dirty="0"/>
          </a:p>
        </p:txBody>
      </p:sp>
    </p:spTree>
    <p:extLst>
      <p:ext uri="{BB962C8B-B14F-4D97-AF65-F5344CB8AC3E}">
        <p14:creationId xmlns:p14="http://schemas.microsoft.com/office/powerpoint/2010/main" val="29099925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Formula of Computation</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Mean Deviation = (Σ |x - μ|) / n</a:t>
            </a:r>
          </a:p>
          <a:p>
            <a:r>
              <a:rPr lang="en-US" dirty="0" smtClean="0"/>
              <a:t>Where:</a:t>
            </a:r>
          </a:p>
          <a:p>
            <a:pPr lvl="1"/>
            <a:r>
              <a:rPr lang="en-US" dirty="0" smtClean="0"/>
              <a:t>Σ: Summation symbol, indicating you need to sum the absolute differences for each data point.</a:t>
            </a:r>
          </a:p>
          <a:p>
            <a:pPr lvl="1"/>
            <a:r>
              <a:rPr lang="en-US" dirty="0" smtClean="0"/>
              <a:t>x: Individual data points.</a:t>
            </a:r>
          </a:p>
          <a:p>
            <a:pPr lvl="1"/>
            <a:r>
              <a:rPr lang="en-US" dirty="0" smtClean="0"/>
              <a:t>μ: Mean of the dataset.</a:t>
            </a:r>
          </a:p>
          <a:p>
            <a:pPr lvl="1"/>
            <a:r>
              <a:rPr lang="en-US" dirty="0" smtClean="0"/>
              <a:t>n: Number of data points.</a:t>
            </a:r>
          </a:p>
          <a:p>
            <a:r>
              <a:rPr lang="en-US" dirty="0" smtClean="0"/>
              <a:t>In words, you calculate the absolute difference between each data point and the mean, sum up these absolute differences, and then divide by the number of data points.</a:t>
            </a:r>
            <a:endParaRPr lang="en-IN" dirty="0" smtClean="0"/>
          </a:p>
          <a:p>
            <a:endParaRPr lang="en-IN" dirty="0"/>
          </a:p>
        </p:txBody>
      </p:sp>
    </p:spTree>
    <p:extLst>
      <p:ext uri="{BB962C8B-B14F-4D97-AF65-F5344CB8AC3E}">
        <p14:creationId xmlns:p14="http://schemas.microsoft.com/office/powerpoint/2010/main" val="662808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Root-Mean-Square </a:t>
            </a:r>
            <a:r>
              <a:rPr lang="en-US" b="1" dirty="0"/>
              <a:t>D</a:t>
            </a:r>
            <a:r>
              <a:rPr lang="en-US" b="1" dirty="0" smtClean="0"/>
              <a:t>eviation</a:t>
            </a:r>
            <a:r>
              <a:rPr lang="en-US" dirty="0" smtClean="0"/>
              <a:t> (</a:t>
            </a:r>
            <a:r>
              <a:rPr lang="en-US" b="1" dirty="0" smtClean="0"/>
              <a:t>RMSD</a:t>
            </a:r>
            <a:r>
              <a:rPr lang="en-US" dirty="0" smtClean="0"/>
              <a:t>) or </a:t>
            </a:r>
            <a:r>
              <a:rPr lang="en-US" b="1" dirty="0" smtClean="0"/>
              <a:t>Root-Mean-Square </a:t>
            </a:r>
            <a:r>
              <a:rPr lang="en-US" b="1" dirty="0"/>
              <a:t>E</a:t>
            </a:r>
            <a:r>
              <a:rPr lang="en-US" b="1" dirty="0" smtClean="0"/>
              <a:t>rror</a:t>
            </a:r>
            <a:r>
              <a:rPr lang="en-US" dirty="0" smtClean="0"/>
              <a:t> (</a:t>
            </a:r>
            <a:r>
              <a:rPr lang="en-US" b="1" dirty="0" smtClean="0"/>
              <a:t>RMSE</a:t>
            </a:r>
            <a:r>
              <a:rPr lang="en-US" dirty="0" smtClean="0"/>
              <a:t>)</a:t>
            </a:r>
            <a:endParaRPr lang="en-IN" dirty="0"/>
          </a:p>
        </p:txBody>
      </p:sp>
      <p:sp>
        <p:nvSpPr>
          <p:cNvPr id="3" name="Content Placeholder 2"/>
          <p:cNvSpPr>
            <a:spLocks noGrp="1"/>
          </p:cNvSpPr>
          <p:nvPr>
            <p:ph idx="1"/>
          </p:nvPr>
        </p:nvSpPr>
        <p:spPr/>
        <p:txBody>
          <a:bodyPr>
            <a:normAutofit lnSpcReduction="10000"/>
          </a:bodyPr>
          <a:lstStyle/>
          <a:p>
            <a:r>
              <a:rPr lang="en-US" dirty="0"/>
              <a:t>The </a:t>
            </a:r>
            <a:r>
              <a:rPr lang="en-US" dirty="0" smtClean="0"/>
              <a:t>is </a:t>
            </a:r>
            <a:r>
              <a:rPr lang="en-US" dirty="0"/>
              <a:t>a frequently used measure of the differences between values (sample or population values) predicted by a model or an </a:t>
            </a:r>
            <a:r>
              <a:rPr lang="en-US" dirty="0" smtClean="0">
                <a:solidFill>
                  <a:srgbClr val="FF0000"/>
                </a:solidFill>
              </a:rPr>
              <a:t>estimator</a:t>
            </a:r>
            <a:r>
              <a:rPr lang="en-US" dirty="0">
                <a:solidFill>
                  <a:srgbClr val="FF0000"/>
                </a:solidFill>
              </a:rPr>
              <a:t> </a:t>
            </a:r>
            <a:r>
              <a:rPr lang="en-US" dirty="0"/>
              <a:t> and the values observed. </a:t>
            </a:r>
            <a:endParaRPr lang="en-US" dirty="0" smtClean="0"/>
          </a:p>
          <a:p>
            <a:r>
              <a:rPr lang="en-US" dirty="0" smtClean="0"/>
              <a:t>The </a:t>
            </a:r>
            <a:r>
              <a:rPr lang="en-US" dirty="0"/>
              <a:t>RMSD represents the square root of the second </a:t>
            </a:r>
            <a:r>
              <a:rPr lang="en-US" dirty="0" smtClean="0"/>
              <a:t> </a:t>
            </a:r>
            <a:r>
              <a:rPr lang="en-US" dirty="0" smtClean="0">
                <a:solidFill>
                  <a:srgbClr val="FF0000"/>
                </a:solidFill>
              </a:rPr>
              <a:t>sample moment </a:t>
            </a:r>
            <a:r>
              <a:rPr lang="en-US" dirty="0" smtClean="0"/>
              <a:t>of </a:t>
            </a:r>
            <a:r>
              <a:rPr lang="en-US" dirty="0"/>
              <a:t>the differences between predicted values and observed values or the </a:t>
            </a:r>
            <a:r>
              <a:rPr lang="en-US" dirty="0">
                <a:solidFill>
                  <a:srgbClr val="FF0000"/>
                </a:solidFill>
              </a:rPr>
              <a:t>quadratic mean</a:t>
            </a:r>
            <a:r>
              <a:rPr lang="en-US" dirty="0"/>
              <a:t> of these differences. </a:t>
            </a:r>
            <a:endParaRPr lang="en-IN" dirty="0"/>
          </a:p>
        </p:txBody>
      </p:sp>
    </p:spTree>
    <p:extLst>
      <p:ext uri="{BB962C8B-B14F-4D97-AF65-F5344CB8AC3E}">
        <p14:creationId xmlns:p14="http://schemas.microsoft.com/office/powerpoint/2010/main" val="1110868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to compute mean deviation</a:t>
            </a:r>
            <a:br>
              <a:rPr lang="en-US" dirty="0" smtClean="0"/>
            </a:br>
            <a:endParaRPr lang="en-IN" dirty="0"/>
          </a:p>
        </p:txBody>
      </p:sp>
      <p:sp>
        <p:nvSpPr>
          <p:cNvPr id="3" name="Content Placeholder 2"/>
          <p:cNvSpPr>
            <a:spLocks noGrp="1"/>
          </p:cNvSpPr>
          <p:nvPr>
            <p:ph idx="1"/>
          </p:nvPr>
        </p:nvSpPr>
        <p:spPr>
          <a:xfrm>
            <a:off x="467544" y="1124744"/>
            <a:ext cx="8229600" cy="5289451"/>
          </a:xfrm>
        </p:spPr>
        <p:txBody>
          <a:bodyPr>
            <a:normAutofit fontScale="77500" lnSpcReduction="20000"/>
          </a:bodyPr>
          <a:lstStyle/>
          <a:p>
            <a:r>
              <a:rPr lang="en-US" dirty="0" smtClean="0"/>
              <a:t> Scores: 75, 80, 85, 90, 95</a:t>
            </a:r>
          </a:p>
          <a:p>
            <a:r>
              <a:rPr lang="en-US" dirty="0" smtClean="0"/>
              <a:t>Calculate the mean: Mean = (75 + 80 + 85 + 90 + 95) / 5 = 85.</a:t>
            </a:r>
          </a:p>
          <a:p>
            <a:r>
              <a:rPr lang="en-US" dirty="0" smtClean="0"/>
              <a:t>Calculate the absolute differences between each data point and the mean: </a:t>
            </a:r>
          </a:p>
          <a:p>
            <a:pPr marL="0" indent="0">
              <a:buNone/>
            </a:pPr>
            <a:r>
              <a:rPr lang="en-US" dirty="0"/>
              <a:t> </a:t>
            </a:r>
            <a:r>
              <a:rPr lang="en-US" dirty="0" smtClean="0"/>
              <a:t>      |75 - 85| = 10 </a:t>
            </a:r>
          </a:p>
          <a:p>
            <a:pPr marL="0" indent="0">
              <a:buNone/>
            </a:pPr>
            <a:r>
              <a:rPr lang="en-US" dirty="0"/>
              <a:t> </a:t>
            </a:r>
            <a:r>
              <a:rPr lang="en-US" dirty="0" smtClean="0"/>
              <a:t>      |80 - 85| = 5</a:t>
            </a:r>
          </a:p>
          <a:p>
            <a:pPr marL="0" indent="0">
              <a:buNone/>
            </a:pPr>
            <a:r>
              <a:rPr lang="en-US" dirty="0"/>
              <a:t> </a:t>
            </a:r>
            <a:r>
              <a:rPr lang="en-US" dirty="0" smtClean="0"/>
              <a:t>      |85 - 85| = 0</a:t>
            </a:r>
          </a:p>
          <a:p>
            <a:pPr marL="0" indent="0">
              <a:buNone/>
            </a:pPr>
            <a:r>
              <a:rPr lang="en-US" dirty="0"/>
              <a:t> </a:t>
            </a:r>
            <a:r>
              <a:rPr lang="en-US" dirty="0" smtClean="0"/>
              <a:t>      |90 - 85| = 5 </a:t>
            </a:r>
          </a:p>
          <a:p>
            <a:pPr marL="0" indent="0">
              <a:buNone/>
            </a:pPr>
            <a:r>
              <a:rPr lang="en-US" dirty="0"/>
              <a:t> </a:t>
            </a:r>
            <a:r>
              <a:rPr lang="en-US" dirty="0" smtClean="0"/>
              <a:t>      |95 - 85| = 10</a:t>
            </a:r>
          </a:p>
          <a:p>
            <a:r>
              <a:rPr lang="en-US" dirty="0" smtClean="0"/>
              <a:t>Sum up the absolute differences: 10 + 5 + 0 + 5 + 10 = 30.</a:t>
            </a:r>
          </a:p>
          <a:p>
            <a:r>
              <a:rPr lang="en-US" dirty="0" smtClean="0"/>
              <a:t>Divide by the number of data points (n = 5): </a:t>
            </a:r>
          </a:p>
          <a:p>
            <a:r>
              <a:rPr lang="en-US" dirty="0" smtClean="0"/>
              <a:t>Mean Deviation = 30 / 5 = 6.</a:t>
            </a:r>
            <a:endParaRPr lang="en-IN" dirty="0"/>
          </a:p>
        </p:txBody>
      </p:sp>
    </p:spTree>
    <p:extLst>
      <p:ext uri="{BB962C8B-B14F-4D97-AF65-F5344CB8AC3E}">
        <p14:creationId xmlns:p14="http://schemas.microsoft.com/office/powerpoint/2010/main" val="2359676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Interpretation –Mean Deviations</a:t>
            </a:r>
            <a:endParaRPr lang="en-IN" dirty="0"/>
          </a:p>
        </p:txBody>
      </p:sp>
      <p:sp>
        <p:nvSpPr>
          <p:cNvPr id="3" name="Content Placeholder 2"/>
          <p:cNvSpPr>
            <a:spLocks noGrp="1"/>
          </p:cNvSpPr>
          <p:nvPr>
            <p:ph idx="1"/>
          </p:nvPr>
        </p:nvSpPr>
        <p:spPr/>
        <p:txBody>
          <a:bodyPr>
            <a:normAutofit/>
          </a:bodyPr>
          <a:lstStyle/>
          <a:p>
            <a:r>
              <a:rPr lang="en-US" dirty="0" smtClean="0"/>
              <a:t>The mean deviation is 6. </a:t>
            </a:r>
          </a:p>
          <a:p>
            <a:r>
              <a:rPr lang="en-US" dirty="0" smtClean="0"/>
              <a:t>This means that, on average, each test score deviates from the mean (85) by 6 points.</a:t>
            </a:r>
          </a:p>
          <a:p>
            <a:r>
              <a:rPr lang="en-US" dirty="0" smtClean="0"/>
              <a:t> The mean deviation provides a measure of dispersion that considers the absolute differences between data points and the mean, providing a sense of how much the data values vary around the mean.</a:t>
            </a:r>
          </a:p>
          <a:p>
            <a:endParaRPr lang="en-IN" dirty="0" smtClean="0"/>
          </a:p>
          <a:p>
            <a:endParaRPr lang="en-IN" dirty="0"/>
          </a:p>
        </p:txBody>
      </p:sp>
    </p:spTree>
    <p:extLst>
      <p:ext uri="{BB962C8B-B14F-4D97-AF65-F5344CB8AC3E}">
        <p14:creationId xmlns:p14="http://schemas.microsoft.com/office/powerpoint/2010/main" val="381638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a:xfrm>
            <a:off x="457200" y="1600201"/>
            <a:ext cx="8229600" cy="4421088"/>
          </a:xfrm>
        </p:spPr>
        <p:txBody>
          <a:bodyPr/>
          <a:lstStyle/>
          <a:p>
            <a:r>
              <a:rPr lang="en-IN" dirty="0" smtClean="0"/>
              <a:t>Deviations-</a:t>
            </a:r>
          </a:p>
          <a:p>
            <a:pPr lvl="1"/>
            <a:r>
              <a:rPr lang="en-IN" dirty="0" smtClean="0">
                <a:hlinkClick r:id="" action="ppaction://hlinkshowjump?jump=nextslide"/>
              </a:rPr>
              <a:t>RMSE</a:t>
            </a:r>
            <a:endParaRPr lang="en-IN" dirty="0" smtClean="0"/>
          </a:p>
          <a:p>
            <a:pPr lvl="1"/>
            <a:r>
              <a:rPr lang="en-IN" dirty="0" smtClean="0">
                <a:hlinkMouseOver r:id="rId2" action="ppaction://hlinksldjump"/>
              </a:rPr>
              <a:t>Dispersion Range</a:t>
            </a:r>
            <a:endParaRPr lang="en-IN" dirty="0" smtClean="0"/>
          </a:p>
          <a:p>
            <a:pPr lvl="1"/>
            <a:r>
              <a:rPr lang="en-IN" dirty="0" smtClean="0">
                <a:hlinkClick r:id="rId3" action="ppaction://hlinksldjump"/>
              </a:rPr>
              <a:t>Quartile</a:t>
            </a:r>
            <a:endParaRPr lang="en-IN" dirty="0" smtClean="0"/>
          </a:p>
          <a:p>
            <a:pPr lvl="1"/>
            <a:r>
              <a:rPr lang="en-IN" dirty="0" smtClean="0">
                <a:hlinkClick r:id="rId4" action="ppaction://hlinksldjump"/>
              </a:rPr>
              <a:t>Mean</a:t>
            </a:r>
            <a:endParaRPr lang="en-IN" dirty="0" smtClean="0"/>
          </a:p>
          <a:p>
            <a:endParaRPr lang="en-IN" dirty="0"/>
          </a:p>
        </p:txBody>
      </p:sp>
    </p:spTree>
    <p:extLst>
      <p:ext uri="{BB962C8B-B14F-4D97-AF65-F5344CB8AC3E}">
        <p14:creationId xmlns:p14="http://schemas.microsoft.com/office/powerpoint/2010/main" val="4031764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Root Mean Square Error (RMSE)</a:t>
            </a:r>
            <a:r>
              <a:rPr lang="en-US" dirty="0" smtClean="0"/>
              <a:t/>
            </a:r>
            <a:br>
              <a:rPr lang="en-US" dirty="0" smtClean="0"/>
            </a:br>
            <a:endParaRPr lang="en-IN" dirty="0"/>
          </a:p>
        </p:txBody>
      </p:sp>
      <p:sp>
        <p:nvSpPr>
          <p:cNvPr id="3" name="Content Placeholder 2"/>
          <p:cNvSpPr>
            <a:spLocks noGrp="1"/>
          </p:cNvSpPr>
          <p:nvPr>
            <p:ph idx="1"/>
          </p:nvPr>
        </p:nvSpPr>
        <p:spPr/>
        <p:txBody>
          <a:bodyPr>
            <a:normAutofit fontScale="92500"/>
          </a:bodyPr>
          <a:lstStyle/>
          <a:p>
            <a:pPr lvl="1"/>
            <a:r>
              <a:rPr lang="en-US" dirty="0" smtClean="0"/>
              <a:t>RMSE </a:t>
            </a:r>
            <a:r>
              <a:rPr lang="en-US" dirty="0"/>
              <a:t>is a metric used to measure the accuracy of a predictive model, particularly in regression analysis.</a:t>
            </a:r>
          </a:p>
          <a:p>
            <a:pPr lvl="1"/>
            <a:r>
              <a:rPr lang="en-US" dirty="0"/>
              <a:t>It quantifies the average magnitude of the differences between predicted values and actual observed values.</a:t>
            </a:r>
          </a:p>
          <a:p>
            <a:pPr lvl="1"/>
            <a:r>
              <a:rPr lang="en-US" dirty="0"/>
              <a:t>RMSE considers the squared differences between predicted and actual values and gives more weight to larger errors due to squaring.</a:t>
            </a:r>
          </a:p>
          <a:p>
            <a:pPr lvl="1"/>
            <a:r>
              <a:rPr lang="en-US" dirty="0"/>
              <a:t>Lower RMSE values indicate better model performance, as they represent smaller prediction errors.</a:t>
            </a:r>
          </a:p>
          <a:p>
            <a:endParaRPr lang="en-IN" dirty="0"/>
          </a:p>
        </p:txBody>
      </p:sp>
    </p:spTree>
    <p:extLst>
      <p:ext uri="{BB962C8B-B14F-4D97-AF65-F5344CB8AC3E}">
        <p14:creationId xmlns:p14="http://schemas.microsoft.com/office/powerpoint/2010/main" val="17600048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Dispersion Range</a:t>
            </a:r>
            <a:r>
              <a:rPr lang="en-US" dirty="0" smtClean="0"/>
              <a:t/>
            </a:r>
            <a:br>
              <a:rPr lang="en-US" dirty="0" smtClean="0"/>
            </a:br>
            <a:endParaRPr lang="en-IN" dirty="0"/>
          </a:p>
        </p:txBody>
      </p:sp>
      <p:sp>
        <p:nvSpPr>
          <p:cNvPr id="3" name="Content Placeholder 2"/>
          <p:cNvSpPr>
            <a:spLocks noGrp="1"/>
          </p:cNvSpPr>
          <p:nvPr>
            <p:ph idx="1"/>
          </p:nvPr>
        </p:nvSpPr>
        <p:spPr/>
        <p:txBody>
          <a:bodyPr>
            <a:normAutofit/>
          </a:bodyPr>
          <a:lstStyle/>
          <a:p>
            <a:pPr lvl="1"/>
            <a:r>
              <a:rPr lang="en-US" dirty="0" smtClean="0"/>
              <a:t>The dispersion range refers to the difference between the maximum and minimum values in a dataset.</a:t>
            </a:r>
          </a:p>
          <a:p>
            <a:pPr lvl="1"/>
            <a:r>
              <a:rPr lang="en-US" dirty="0" smtClean="0"/>
              <a:t>It provides a simple measure of the spread or variability of data.</a:t>
            </a:r>
          </a:p>
          <a:p>
            <a:pPr lvl="1"/>
            <a:r>
              <a:rPr lang="en-US" dirty="0" smtClean="0"/>
              <a:t>However, it is sensitive to outliers and doesn't give a complete understanding of the distribution.</a:t>
            </a:r>
          </a:p>
        </p:txBody>
      </p:sp>
    </p:spTree>
    <p:extLst>
      <p:ext uri="{BB962C8B-B14F-4D97-AF65-F5344CB8AC3E}">
        <p14:creationId xmlns:p14="http://schemas.microsoft.com/office/powerpoint/2010/main" val="1156237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Quartile Deviation</a:t>
            </a:r>
            <a:r>
              <a:rPr lang="en-US" dirty="0" smtClean="0"/>
              <a:t/>
            </a:r>
            <a:br>
              <a:rPr lang="en-US" dirty="0" smtClean="0"/>
            </a:br>
            <a:endParaRPr lang="en-IN" dirty="0"/>
          </a:p>
        </p:txBody>
      </p:sp>
      <p:sp>
        <p:nvSpPr>
          <p:cNvPr id="3" name="Content Placeholder 2"/>
          <p:cNvSpPr>
            <a:spLocks noGrp="1"/>
          </p:cNvSpPr>
          <p:nvPr>
            <p:ph idx="1"/>
          </p:nvPr>
        </p:nvSpPr>
        <p:spPr/>
        <p:txBody>
          <a:bodyPr>
            <a:normAutofit/>
          </a:bodyPr>
          <a:lstStyle/>
          <a:p>
            <a:pPr lvl="1"/>
            <a:r>
              <a:rPr lang="en-US" dirty="0" smtClean="0"/>
              <a:t>Quartile deviation is a measure of dispersion that quantifies the spread of data around the median.</a:t>
            </a:r>
          </a:p>
          <a:p>
            <a:pPr lvl="1"/>
            <a:r>
              <a:rPr lang="en-US" dirty="0" smtClean="0"/>
              <a:t>It is calculated by finding the difference between the third quartile (Q3) and the first quartile (Q1) and dividing this difference by 2.</a:t>
            </a:r>
          </a:p>
          <a:p>
            <a:pPr lvl="1"/>
            <a:r>
              <a:rPr lang="en-US" dirty="0" smtClean="0"/>
              <a:t>Quartile deviation is less sensitive to outliers compared to some other measures of dispersion.</a:t>
            </a:r>
          </a:p>
          <a:p>
            <a:pPr lvl="1"/>
            <a:r>
              <a:rPr lang="en-US" dirty="0" smtClean="0"/>
              <a:t>It provides insight into the spread of the middle 50% of the data points around the median.</a:t>
            </a:r>
          </a:p>
        </p:txBody>
      </p:sp>
    </p:spTree>
    <p:extLst>
      <p:ext uri="{BB962C8B-B14F-4D97-AF65-F5344CB8AC3E}">
        <p14:creationId xmlns:p14="http://schemas.microsoft.com/office/powerpoint/2010/main" val="9791627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Mean Deviation</a:t>
            </a:r>
            <a:r>
              <a:rPr lang="en-US" dirty="0" smtClean="0"/>
              <a:t/>
            </a:r>
            <a:br>
              <a:rPr lang="en-US" dirty="0" smtClean="0"/>
            </a:br>
            <a:endParaRPr lang="en-IN" dirty="0"/>
          </a:p>
        </p:txBody>
      </p:sp>
      <p:sp>
        <p:nvSpPr>
          <p:cNvPr id="3" name="Content Placeholder 2"/>
          <p:cNvSpPr>
            <a:spLocks noGrp="1"/>
          </p:cNvSpPr>
          <p:nvPr>
            <p:ph idx="1"/>
          </p:nvPr>
        </p:nvSpPr>
        <p:spPr/>
        <p:txBody>
          <a:bodyPr>
            <a:normAutofit fontScale="92500" lnSpcReduction="10000"/>
          </a:bodyPr>
          <a:lstStyle/>
          <a:p>
            <a:pPr lvl="1"/>
            <a:r>
              <a:rPr lang="en-US" dirty="0" smtClean="0"/>
              <a:t>Mean deviation is a measure of dispersion that quantifies the average absolute difference between each data point and the mean of the dataset.</a:t>
            </a:r>
          </a:p>
          <a:p>
            <a:pPr lvl="1"/>
            <a:r>
              <a:rPr lang="en-US" dirty="0" smtClean="0"/>
              <a:t>It provides insight into how much the data points vary from the mean on average.</a:t>
            </a:r>
          </a:p>
          <a:p>
            <a:pPr lvl="1"/>
            <a:r>
              <a:rPr lang="en-US" dirty="0" smtClean="0"/>
              <a:t>Mean deviation is less sensitive to outliers compared to the standard deviation, which considers squared differences.</a:t>
            </a:r>
          </a:p>
          <a:p>
            <a:pPr lvl="1"/>
            <a:r>
              <a:rPr lang="en-US" dirty="0" smtClean="0"/>
              <a:t>Mean deviation is calculated by summing the absolute differences between data points and the mean, then dividing by the number of data points.</a:t>
            </a:r>
          </a:p>
          <a:p>
            <a:endParaRPr lang="en-IN" dirty="0" smtClean="0"/>
          </a:p>
          <a:p>
            <a:endParaRPr lang="en-IN" dirty="0" smtClean="0"/>
          </a:p>
          <a:p>
            <a:endParaRPr lang="en-IN" dirty="0"/>
          </a:p>
        </p:txBody>
      </p:sp>
    </p:spTree>
    <p:extLst>
      <p:ext uri="{BB962C8B-B14F-4D97-AF65-F5344CB8AC3E}">
        <p14:creationId xmlns:p14="http://schemas.microsoft.com/office/powerpoint/2010/main" val="9224321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492896"/>
            <a:ext cx="8229600" cy="1143000"/>
          </a:xfrm>
        </p:spPr>
        <p:txBody>
          <a:bodyPr/>
          <a:lstStyle/>
          <a:p>
            <a:r>
              <a:rPr lang="en-IN" dirty="0" smtClean="0"/>
              <a:t>Thank you!!!</a:t>
            </a:r>
            <a:endParaRPr lang="en-IN" dirty="0"/>
          </a:p>
        </p:txBody>
      </p:sp>
    </p:spTree>
    <p:extLst>
      <p:ext uri="{BB962C8B-B14F-4D97-AF65-F5344CB8AC3E}">
        <p14:creationId xmlns:p14="http://schemas.microsoft.com/office/powerpoint/2010/main" val="102634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Behind RMSD</a:t>
            </a:r>
            <a:endParaRPr lang="en-IN" dirty="0"/>
          </a:p>
        </p:txBody>
      </p:sp>
      <p:sp>
        <p:nvSpPr>
          <p:cNvPr id="3" name="Content Placeholder 2"/>
          <p:cNvSpPr>
            <a:spLocks noGrp="1"/>
          </p:cNvSpPr>
          <p:nvPr>
            <p:ph idx="1"/>
          </p:nvPr>
        </p:nvSpPr>
        <p:spPr/>
        <p:txBody>
          <a:bodyPr/>
          <a:lstStyle/>
          <a:p>
            <a:r>
              <a:rPr lang="en-US" dirty="0" smtClean="0"/>
              <a:t>The RMSD serves to </a:t>
            </a:r>
            <a:r>
              <a:rPr lang="en-US" dirty="0" smtClean="0">
                <a:solidFill>
                  <a:srgbClr val="FF0000"/>
                </a:solidFill>
              </a:rPr>
              <a:t>aggregate </a:t>
            </a:r>
            <a:r>
              <a:rPr lang="en-US" dirty="0" smtClean="0"/>
              <a:t>the </a:t>
            </a:r>
            <a:r>
              <a:rPr lang="en-US" dirty="0" smtClean="0">
                <a:solidFill>
                  <a:srgbClr val="FF0000"/>
                </a:solidFill>
              </a:rPr>
              <a:t>magnitudes of the errors in predictions</a:t>
            </a:r>
            <a:r>
              <a:rPr lang="en-US" dirty="0" smtClean="0"/>
              <a:t> for various data points into a </a:t>
            </a:r>
            <a:r>
              <a:rPr lang="en-US" dirty="0" smtClean="0">
                <a:solidFill>
                  <a:srgbClr val="FF0000"/>
                </a:solidFill>
              </a:rPr>
              <a:t>single measure of predictive power. </a:t>
            </a:r>
          </a:p>
          <a:p>
            <a:r>
              <a:rPr lang="en-US" dirty="0" smtClean="0"/>
              <a:t>RMSD is a measure of </a:t>
            </a:r>
            <a:r>
              <a:rPr lang="en-US" dirty="0" smtClean="0">
                <a:hlinkClick r:id="rId2" tooltip="Accuracy and precision"/>
              </a:rPr>
              <a:t>accuracy</a:t>
            </a:r>
            <a:r>
              <a:rPr lang="en-US" dirty="0" smtClean="0"/>
              <a:t>, to compare </a:t>
            </a:r>
            <a:r>
              <a:rPr lang="en-US" dirty="0" smtClean="0">
                <a:solidFill>
                  <a:srgbClr val="FF0000"/>
                </a:solidFill>
              </a:rPr>
              <a:t>forecasting errors </a:t>
            </a:r>
            <a:r>
              <a:rPr lang="en-US" dirty="0" smtClean="0"/>
              <a:t>of </a:t>
            </a:r>
            <a:r>
              <a:rPr lang="en-US" dirty="0" smtClean="0">
                <a:solidFill>
                  <a:srgbClr val="FF0000"/>
                </a:solidFill>
              </a:rPr>
              <a:t>different models </a:t>
            </a:r>
            <a:r>
              <a:rPr lang="en-US" dirty="0" smtClean="0"/>
              <a:t>for a </a:t>
            </a:r>
            <a:r>
              <a:rPr lang="en-US" dirty="0" smtClean="0">
                <a:solidFill>
                  <a:srgbClr val="FF0000"/>
                </a:solidFill>
              </a:rPr>
              <a:t>particular dataset </a:t>
            </a:r>
            <a:r>
              <a:rPr lang="en-US" dirty="0" smtClean="0"/>
              <a:t>and </a:t>
            </a:r>
            <a:r>
              <a:rPr lang="en-US" dirty="0" smtClean="0">
                <a:solidFill>
                  <a:srgbClr val="FF0000"/>
                </a:solidFill>
              </a:rPr>
              <a:t>not between datasets</a:t>
            </a:r>
            <a:r>
              <a:rPr lang="en-US" dirty="0" smtClean="0"/>
              <a:t>, as it is scale-dependent</a:t>
            </a:r>
            <a:endParaRPr lang="en-IN" dirty="0" smtClean="0"/>
          </a:p>
          <a:p>
            <a:endParaRPr lang="en-IN" dirty="0"/>
          </a:p>
        </p:txBody>
      </p:sp>
    </p:spTree>
    <p:extLst>
      <p:ext uri="{BB962C8B-B14F-4D97-AF65-F5344CB8AC3E}">
        <p14:creationId xmlns:p14="http://schemas.microsoft.com/office/powerpoint/2010/main" val="396623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RMSD-Residuals</a:t>
            </a:r>
            <a:endParaRPr lang="en-IN" dirty="0"/>
          </a:p>
        </p:txBody>
      </p:sp>
      <p:sp>
        <p:nvSpPr>
          <p:cNvPr id="3" name="Content Placeholder 2"/>
          <p:cNvSpPr>
            <a:spLocks noGrp="1"/>
          </p:cNvSpPr>
          <p:nvPr>
            <p:ph idx="1"/>
          </p:nvPr>
        </p:nvSpPr>
        <p:spPr/>
        <p:txBody>
          <a:bodyPr>
            <a:normAutofit/>
          </a:bodyPr>
          <a:lstStyle/>
          <a:p>
            <a:r>
              <a:rPr lang="en-US" dirty="0" smtClean="0"/>
              <a:t>These deviations  are called  </a:t>
            </a:r>
            <a:r>
              <a:rPr lang="en-US" i="1" dirty="0" smtClean="0">
                <a:solidFill>
                  <a:srgbClr val="FF0000"/>
                </a:solidFill>
              </a:rPr>
              <a:t>residuals  </a:t>
            </a:r>
            <a:r>
              <a:rPr lang="en-US" dirty="0" smtClean="0"/>
              <a:t>when the calculations are performed over the data sample that was used for estimation and are called </a:t>
            </a:r>
            <a:r>
              <a:rPr lang="en-US" i="1" dirty="0" smtClean="0"/>
              <a:t>errors</a:t>
            </a:r>
            <a:r>
              <a:rPr lang="en-US" dirty="0" smtClean="0"/>
              <a:t> (or prediction errors) when computed out-of-sample.</a:t>
            </a:r>
          </a:p>
          <a:p>
            <a:pPr marL="0" indent="0">
              <a:buNone/>
            </a:pPr>
            <a:endParaRPr lang="en-IN" dirty="0"/>
          </a:p>
        </p:txBody>
      </p:sp>
    </p:spTree>
    <p:extLst>
      <p:ext uri="{BB962C8B-B14F-4D97-AF65-F5344CB8AC3E}">
        <p14:creationId xmlns:p14="http://schemas.microsoft.com/office/powerpoint/2010/main" val="3983491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could be understand RMSD?</a:t>
            </a:r>
            <a:endParaRPr lang="en-IN" dirty="0"/>
          </a:p>
        </p:txBody>
      </p:sp>
      <p:sp>
        <p:nvSpPr>
          <p:cNvPr id="3" name="Content Placeholder 2"/>
          <p:cNvSpPr>
            <a:spLocks noGrp="1"/>
          </p:cNvSpPr>
          <p:nvPr>
            <p:ph idx="1"/>
          </p:nvPr>
        </p:nvSpPr>
        <p:spPr/>
        <p:txBody>
          <a:bodyPr>
            <a:normAutofit fontScale="92500" lnSpcReduction="20000"/>
          </a:bodyPr>
          <a:lstStyle/>
          <a:p>
            <a:r>
              <a:rPr lang="en-US" dirty="0"/>
              <a:t>RMSD is always non-negative, and a value of 0 (almost never achieved in practice) would indicate a perfect fit to the data. </a:t>
            </a:r>
            <a:endParaRPr lang="en-US" dirty="0" smtClean="0"/>
          </a:p>
          <a:p>
            <a:r>
              <a:rPr lang="en-US" dirty="0" smtClean="0"/>
              <a:t>In </a:t>
            </a:r>
            <a:r>
              <a:rPr lang="en-US" dirty="0"/>
              <a:t>general, a lower RMSD is better than a higher one</a:t>
            </a:r>
            <a:r>
              <a:rPr lang="en-US" dirty="0" smtClean="0"/>
              <a:t>.</a:t>
            </a:r>
          </a:p>
          <a:p>
            <a:r>
              <a:rPr lang="en-US" dirty="0"/>
              <a:t>RMSD is the square root of the average of squared errors</a:t>
            </a:r>
            <a:r>
              <a:rPr lang="en-US" dirty="0" smtClean="0"/>
              <a:t>.</a:t>
            </a:r>
          </a:p>
          <a:p>
            <a:r>
              <a:rPr lang="en-US" dirty="0" smtClean="0"/>
              <a:t> </a:t>
            </a:r>
            <a:r>
              <a:rPr lang="en-US" dirty="0"/>
              <a:t>The effect of each error on RMSD is proportional to the size of the squared error; thus larger errors have a disproportionately large effect on RMSD. </a:t>
            </a:r>
            <a:endParaRPr lang="en-US" dirty="0" smtClean="0"/>
          </a:p>
          <a:p>
            <a:r>
              <a:rPr lang="en-US" dirty="0" smtClean="0"/>
              <a:t>Consequently</a:t>
            </a:r>
            <a:r>
              <a:rPr lang="en-US" dirty="0"/>
              <a:t>, RMSD is sensitive to </a:t>
            </a:r>
            <a:r>
              <a:rPr lang="en-US" dirty="0" smtClean="0"/>
              <a:t>outliers</a:t>
            </a:r>
            <a:r>
              <a:rPr lang="en-US" dirty="0"/>
              <a:t>.</a:t>
            </a:r>
            <a:endParaRPr lang="en-IN" dirty="0"/>
          </a:p>
        </p:txBody>
      </p:sp>
    </p:spTree>
    <p:extLst>
      <p:ext uri="{BB962C8B-B14F-4D97-AF65-F5344CB8AC3E}">
        <p14:creationId xmlns:p14="http://schemas.microsoft.com/office/powerpoint/2010/main" val="1881654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Computation of RMSE</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00808"/>
            <a:ext cx="5832648"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946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 Remember RMSE</a:t>
            </a:r>
            <a:endParaRPr lang="en-IN" dirty="0"/>
          </a:p>
        </p:txBody>
      </p:sp>
      <p:sp>
        <p:nvSpPr>
          <p:cNvPr id="3" name="Content Placeholder 2"/>
          <p:cNvSpPr>
            <a:spLocks noGrp="1"/>
          </p:cNvSpPr>
          <p:nvPr>
            <p:ph idx="1"/>
          </p:nvPr>
        </p:nvSpPr>
        <p:spPr/>
        <p:txBody>
          <a:bodyPr>
            <a:normAutofit fontScale="85000" lnSpcReduction="20000"/>
          </a:bodyPr>
          <a:lstStyle/>
          <a:p>
            <a:r>
              <a:rPr lang="en-US" dirty="0"/>
              <a:t>RMSE is a measure of the accuracy of a predictive model, typically used in regression analysis.</a:t>
            </a:r>
          </a:p>
          <a:p>
            <a:r>
              <a:rPr lang="en-US" dirty="0"/>
              <a:t>It quantifies the average magnitude of the differences between predicted values and actual observed values.</a:t>
            </a:r>
          </a:p>
          <a:p>
            <a:r>
              <a:rPr lang="en-US" dirty="0"/>
              <a:t>RMSE takes into account the squared differences between predicted and actual values, and it gives more weight to larger errors due to squaring.</a:t>
            </a:r>
          </a:p>
          <a:p>
            <a:r>
              <a:rPr lang="en-US" dirty="0"/>
              <a:t>RMSE is always a positive value, and it is typically in the same unit as the dependent variable being predicted.</a:t>
            </a:r>
          </a:p>
          <a:p>
            <a:r>
              <a:rPr lang="en-US" dirty="0"/>
              <a:t>Lower RMSE values indicate better model performance, as they represent smaller prediction errors.</a:t>
            </a:r>
          </a:p>
          <a:p>
            <a:endParaRPr lang="en-IN" dirty="0"/>
          </a:p>
        </p:txBody>
      </p:sp>
    </p:spTree>
    <p:extLst>
      <p:ext uri="{BB962C8B-B14F-4D97-AF65-F5344CB8AC3E}">
        <p14:creationId xmlns:p14="http://schemas.microsoft.com/office/powerpoint/2010/main" val="2414523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-RMSED</a:t>
            </a:r>
            <a:endParaRPr lang="en-IN" dirty="0"/>
          </a:p>
        </p:txBody>
      </p:sp>
      <p:sp>
        <p:nvSpPr>
          <p:cNvPr id="3" name="Content Placeholder 2"/>
          <p:cNvSpPr>
            <a:spLocks noGrp="1"/>
          </p:cNvSpPr>
          <p:nvPr>
            <p:ph idx="1"/>
          </p:nvPr>
        </p:nvSpPr>
        <p:spPr/>
        <p:txBody>
          <a:bodyPr/>
          <a:lstStyle/>
          <a:p>
            <a:r>
              <a:rPr lang="en-US" dirty="0"/>
              <a:t>Let's say you are building a predictive model to estimate housing prices based on features such as square footage, number of bedrooms, and location. You collect a dataset of actual housing prices and use your model to make predictions for each property. The RMSE can help you assess how well your model's predictions match the actual prices.</a:t>
            </a:r>
            <a:endParaRPr lang="en-IN" dirty="0"/>
          </a:p>
        </p:txBody>
      </p:sp>
    </p:spTree>
    <p:extLst>
      <p:ext uri="{BB962C8B-B14F-4D97-AF65-F5344CB8AC3E}">
        <p14:creationId xmlns:p14="http://schemas.microsoft.com/office/powerpoint/2010/main" val="30695303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1792</Words>
  <Application>Microsoft Office PowerPoint</Application>
  <PresentationFormat>On-screen Show (4:3)</PresentationFormat>
  <Paragraphs>168</Paragraphs>
  <Slides>37</Slides>
  <Notes>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Lecture 12  Measures of dispersion with Different Deviations</vt:lpstr>
      <vt:lpstr>Root Mean Square Error</vt:lpstr>
      <vt:lpstr>Root-Mean-Square Deviation (RMSD) or Root-Mean-Square Error (RMSE)</vt:lpstr>
      <vt:lpstr>Purpose Behind RMSD</vt:lpstr>
      <vt:lpstr>RMSD-Residuals</vt:lpstr>
      <vt:lpstr>What could be understand RMSD?</vt:lpstr>
      <vt:lpstr>Computation of RMSE</vt:lpstr>
      <vt:lpstr>Key Points Remember RMSE</vt:lpstr>
      <vt:lpstr>Problem -RMSED</vt:lpstr>
      <vt:lpstr>Example -House Price</vt:lpstr>
      <vt:lpstr>Calculate the RMSE: </vt:lpstr>
      <vt:lpstr>RMSE Computation</vt:lpstr>
      <vt:lpstr>Interpretation Result</vt:lpstr>
      <vt:lpstr>Coefficient of Dispersion (COD) based Upon Range</vt:lpstr>
      <vt:lpstr>Coefficient of dispersion (COD) based upon range</vt:lpstr>
      <vt:lpstr>Computation of COD</vt:lpstr>
      <vt:lpstr>Interpretation of COD</vt:lpstr>
      <vt:lpstr>Issue regarding COD</vt:lpstr>
      <vt:lpstr>Example </vt:lpstr>
      <vt:lpstr>Quartile deviation</vt:lpstr>
      <vt:lpstr>Quartile deviation</vt:lpstr>
      <vt:lpstr>Formula Quartile Deviations</vt:lpstr>
      <vt:lpstr>Example Quartile Deviation</vt:lpstr>
      <vt:lpstr>Steps to compute Quartile Deviation</vt:lpstr>
      <vt:lpstr>Compute quartile deviation</vt:lpstr>
      <vt:lpstr>Interpretation from Quartile Deviations</vt:lpstr>
      <vt:lpstr>Mean Deviation</vt:lpstr>
      <vt:lpstr>Mean Deviation</vt:lpstr>
      <vt:lpstr>Formula of Computation</vt:lpstr>
      <vt:lpstr>Example to compute mean deviation </vt:lpstr>
      <vt:lpstr>Interpretation –Mean Deviations</vt:lpstr>
      <vt:lpstr>Summary</vt:lpstr>
      <vt:lpstr> Root Mean Square Error (RMSE) </vt:lpstr>
      <vt:lpstr>Dispersion Range </vt:lpstr>
      <vt:lpstr>Quartile Deviation </vt:lpstr>
      <vt:lpstr>Mean Deviation </vt:lpstr>
      <vt:lpstr>Thank you!!!</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cp:revision>
  <dcterms:created xsi:type="dcterms:W3CDTF">2023-08-17T17:37:03Z</dcterms:created>
  <dcterms:modified xsi:type="dcterms:W3CDTF">2023-08-18T03:37:45Z</dcterms:modified>
</cp:coreProperties>
</file>