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58" r:id="rId21"/>
    <p:sldId id="259" r:id="rId22"/>
    <p:sldId id="260" r:id="rId23"/>
    <p:sldId id="261" r:id="rId24"/>
    <p:sldId id="262" r:id="rId25"/>
    <p:sldId id="292" r:id="rId26"/>
    <p:sldId id="294" r:id="rId27"/>
    <p:sldId id="293" r:id="rId28"/>
    <p:sldId id="29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72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1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99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27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53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27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0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92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07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6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28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7456-9E76-48CD-8F7A-570D0CEB15EA}" type="datetimeFigureOut">
              <a:rPr lang="en-IN" smtClean="0"/>
              <a:t>31-08-2023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A756-D795-43AA-B4F6-6B95CA919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2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79104"/>
          </a:xfrm>
        </p:spPr>
        <p:txBody>
          <a:bodyPr/>
          <a:lstStyle/>
          <a:p>
            <a:r>
              <a:rPr lang="en-IN" dirty="0" err="1" smtClean="0"/>
              <a:t>DataCorrelation</a:t>
            </a:r>
            <a:r>
              <a:rPr lang="en-IN" dirty="0"/>
              <a:t>, Covariance, </a:t>
            </a:r>
            <a:r>
              <a:rPr lang="en-IN" dirty="0" err="1"/>
              <a:t>Bregman</a:t>
            </a:r>
            <a:r>
              <a:rPr lang="en-IN" dirty="0"/>
              <a:t> divergence.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02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66323-EB36-4377-A35B-8379EB5C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676"/>
            <a:ext cx="7886700" cy="1028701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Types of Covariance</a:t>
            </a:r>
            <a:b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D0D783-2D62-4C9B-8DA8-723AFA1F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23925"/>
            <a:ext cx="7886700" cy="570547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Positive Covariance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the covariance for any two variables is positive, that means,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both the variables move in the same direction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Here, the variables show similar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 That means, if the values (greater or lesser) of one variable corresponds to the values of another variable, then they are said to be in positive covariance.</a:t>
            </a:r>
          </a:p>
          <a:p>
            <a:pPr algn="l"/>
            <a:r>
              <a:rPr lang="en-US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Negative Covariance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the covariance for any two variables is negative, that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means, both the variables move in the opposite direction.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is the opposite case of positive covariance, where greater values of one variable correspond to lesser values of another variable and vice-versa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6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2CAEA5-0E17-4C92-A799-6FCCDB5E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Covariance formula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C7010E-D6A9-421B-8967-2000B45BE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Covariance formula is a statistical formula, used to evaluate the relationship between two variables.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It is one of the statistical measurements to know the relationship between the variance between the two variables.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Let us say X and Y are any two variables, whose relationship has to be calculated.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Thus the covariance of these two variables is denoted by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Cov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(X,Y).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04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DDF28-26EA-460A-A048-C1E9177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Covariance Formula</a:t>
            </a:r>
            <a:b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26F1A57-A5FE-4B52-B64A-5D251A0D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3" y="1347788"/>
            <a:ext cx="5950744" cy="41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92AAD09-704B-4F58-8D87-C577E645A870}"/>
              </a:ext>
            </a:extLst>
          </p:cNvPr>
          <p:cNvSpPr txBox="1"/>
          <p:nvPr/>
        </p:nvSpPr>
        <p:spPr>
          <a:xfrm>
            <a:off x="5500688" y="2199412"/>
            <a:ext cx="38433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Where,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xi = data value of 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yi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= data value of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x̄ = mean of 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ȳ = mean of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 = number of data values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27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097B0D-A64C-4879-A752-6C775D313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Calculate the coefficient of covariance for the following data: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464A9701-E6E5-4A30-B8F2-02E848D26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269239"/>
              </p:ext>
            </p:extLst>
          </p:nvPr>
        </p:nvGraphicFramePr>
        <p:xfrm>
          <a:off x="905719" y="1822925"/>
          <a:ext cx="6573790" cy="1787050"/>
        </p:xfrm>
        <a:graphic>
          <a:graphicData uri="http://schemas.openxmlformats.org/drawingml/2006/table">
            <a:tbl>
              <a:tblPr/>
              <a:tblGrid>
                <a:gridCol w="939113">
                  <a:extLst>
                    <a:ext uri="{9D8B030D-6E8A-4147-A177-3AD203B41FA5}">
                      <a16:colId xmlns:a16="http://schemas.microsoft.com/office/drawing/2014/main" xmlns="" val="4227402919"/>
                    </a:ext>
                  </a:extLst>
                </a:gridCol>
                <a:gridCol w="889867">
                  <a:extLst>
                    <a:ext uri="{9D8B030D-6E8A-4147-A177-3AD203B41FA5}">
                      <a16:colId xmlns:a16="http://schemas.microsoft.com/office/drawing/2014/main" xmlns="" val="809884248"/>
                    </a:ext>
                  </a:extLst>
                </a:gridCol>
                <a:gridCol w="988358">
                  <a:extLst>
                    <a:ext uri="{9D8B030D-6E8A-4147-A177-3AD203B41FA5}">
                      <a16:colId xmlns:a16="http://schemas.microsoft.com/office/drawing/2014/main" xmlns="" val="4056644604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xmlns="" val="3263671493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xmlns="" val="4097262876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xmlns="" val="3967593496"/>
                    </a:ext>
                  </a:extLst>
                </a:gridCol>
                <a:gridCol w="939113">
                  <a:extLst>
                    <a:ext uri="{9D8B030D-6E8A-4147-A177-3AD203B41FA5}">
                      <a16:colId xmlns:a16="http://schemas.microsoft.com/office/drawing/2014/main" xmlns="" val="3385167513"/>
                    </a:ext>
                  </a:extLst>
                </a:gridCol>
              </a:tblGrid>
              <a:tr h="893525"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X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2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8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18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20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28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30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95754702"/>
                  </a:ext>
                </a:extLst>
              </a:tr>
              <a:tr h="893525"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Y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5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12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 dirty="0">
                          <a:effectLst/>
                        </a:rPr>
                        <a:t>18</a:t>
                      </a:r>
                      <a:endParaRPr lang="en-IN" sz="2800" dirty="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23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>
                          <a:effectLst/>
                        </a:rPr>
                        <a:t>45</a:t>
                      </a:r>
                      <a:endParaRPr lang="en-IN" sz="280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0" dirty="0">
                          <a:effectLst/>
                        </a:rPr>
                        <a:t>50</a:t>
                      </a:r>
                      <a:endParaRPr lang="en-IN" sz="2800" dirty="0">
                        <a:effectLst/>
                      </a:endParaRPr>
                    </a:p>
                  </a:txBody>
                  <a:tcPr marL="52388" marR="52388" marT="50800" marB="5080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045007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D799624-5CAB-49D4-9136-EC68AC68A75B}"/>
              </a:ext>
            </a:extLst>
          </p:cNvPr>
          <p:cNvSpPr txBox="1"/>
          <p:nvPr/>
        </p:nvSpPr>
        <p:spPr>
          <a:xfrm>
            <a:off x="905719" y="3881736"/>
            <a:ext cx="63594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Number of observations = 6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Mean of X = 17.67</a:t>
            </a:r>
          </a:p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Mean of Y = 25.5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4702F1-A9E8-4DAE-B571-DA0E44A7FB5F}"/>
              </a:ext>
            </a:extLst>
          </p:cNvPr>
          <p:cNvSpPr txBox="1"/>
          <p:nvPr/>
        </p:nvSpPr>
        <p:spPr>
          <a:xfrm>
            <a:off x="905719" y="5128915"/>
            <a:ext cx="78096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Cov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(X, Y) = (⅙) [(2 – 17.67)(5 – 25.5) + (8 – 17.67)(12 – 25.5) + (18 – 17.67)(18 – 25.5) + (20 – 17.67)(23 – 25.5) + (28 – 17.67)(45 – 25.5) + (30 – 17.67)(50 – 25.5)]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158CD3-12C8-449E-895D-DDC4397DBD50}"/>
              </a:ext>
            </a:extLst>
          </p:cNvPr>
          <p:cNvSpPr txBox="1"/>
          <p:nvPr/>
        </p:nvSpPr>
        <p:spPr>
          <a:xfrm>
            <a:off x="2195736" y="61006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= 157.83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321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3E502-17A6-487F-B9E0-7BFEE2A6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 Covariance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B7D9C0E-BD07-41D1-A3E0-4EE45A6B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3" y="2103437"/>
            <a:ext cx="6179344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4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15546-0FB5-4644-8D48-B41B24DD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Interpretations Covariance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D8DC90-9FAB-47BD-A5D6-D242AE85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</a:t>
            </a:r>
            <a:r>
              <a:rPr lang="en-US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cov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(X, Y) is greater than zero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then we can say that the covariance for any two variables is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positive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and both the variables move in the same direction.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cov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(X, Y) is less than zero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then we can say that the covariance for any two variables is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negative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and both the variables move in the opposite direction.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If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cov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(X, Y) is zero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, then we can say that there is </a:t>
            </a:r>
            <a:r>
              <a:rPr lang="en-US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no relation between two variables.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81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B2956C-3F7C-40AD-9E74-F5F3609D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  <a:t>Correlation Coefficient &amp; Formula</a:t>
            </a:r>
            <a:br>
              <a:rPr lang="en-IN" b="0" i="0" dirty="0">
                <a:solidFill>
                  <a:srgbClr val="813588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4291584-7E38-448C-94CA-EC195AE7A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5875"/>
            <a:ext cx="78867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Correlation estimates the depth of the relationship between variables. It is the estimated measure of covariance and is dimensionless. In other words, the correlation coefficient is a constant value always and does not have any units. The relationship between the correlation coefficient and covariance is given by:</a:t>
            </a:r>
          </a:p>
          <a:p>
            <a:endParaRPr lang="en-US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ρ(X,Y) = correlation between the variables X and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Cov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(X,Y) = covariance between the variables X and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σX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= standard deviation of the X variable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σY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= standard deviation of the Y variable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FD04C1-CD43-4047-B5D6-02327094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3732213"/>
            <a:ext cx="2914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0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F8269-7727-4804-9887-79693135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G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raphical representation of correlation among two variables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5A6112-E8E9-4F84-9D04-186D1A88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5" y="1924050"/>
            <a:ext cx="5586412" cy="469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12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7AD5F-6A82-4D6B-B610-73F4A6EF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-171400"/>
            <a:ext cx="8407846" cy="835025"/>
          </a:xfrm>
        </p:spPr>
        <p:txBody>
          <a:bodyPr>
            <a:normAutofit fontScale="90000"/>
          </a:bodyPr>
          <a:lstStyle/>
          <a:p>
            <a:r>
              <a:rPr lang="en-US" dirty="0"/>
              <a:t>D</a:t>
            </a:r>
            <a:r>
              <a:rPr lang="en-US" sz="4000" dirty="0"/>
              <a:t>ifference Between Covariance-Correlation</a:t>
            </a:r>
            <a:endParaRPr lang="en-IN" sz="4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B1CA388-5134-40B2-8630-DB38ECC8C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9458"/>
              </p:ext>
            </p:extLst>
          </p:nvPr>
        </p:nvGraphicFramePr>
        <p:xfrm>
          <a:off x="179512" y="764704"/>
          <a:ext cx="8784976" cy="5933800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xmlns="" val="5715417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xmlns="" val="3668963767"/>
                    </a:ext>
                  </a:extLst>
                </a:gridCol>
              </a:tblGrid>
              <a:tr h="470663">
                <a:tc>
                  <a:txBody>
                    <a:bodyPr/>
                    <a:lstStyle/>
                    <a:p>
                      <a:r>
                        <a:rPr lang="en-IN" sz="2800" b="1" dirty="0">
                          <a:effectLst/>
                        </a:rPr>
                        <a:t>Covariance</a:t>
                      </a:r>
                      <a:endParaRPr lang="en-IN" sz="2800" dirty="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Correlation</a:t>
                      </a:r>
                      <a:endParaRPr lang="en-IN" sz="280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2057555"/>
                  </a:ext>
                </a:extLst>
              </a:tr>
              <a:tr h="1666127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</a:rPr>
                        <a:t>It is a measure to show the extent to which given two random variables change with respect to each other.</a:t>
                      </a:r>
                      <a:endParaRPr lang="en-US" sz="2800" dirty="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</a:rPr>
                        <a:t>It is a measure used to describe how strongly the given two random variables are related to each other.</a:t>
                      </a:r>
                      <a:endParaRPr lang="en-US" sz="2800" dirty="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0055847"/>
                  </a:ext>
                </a:extLst>
              </a:tr>
              <a:tr h="869151"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</a:rPr>
                        <a:t>It is a measure of correlation.</a:t>
                      </a:r>
                      <a:endParaRPr lang="en-US" sz="280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</a:rPr>
                        <a:t>It is defined as the scaled form of covariance.</a:t>
                      </a:r>
                      <a:endParaRPr lang="en-US" sz="280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20507593"/>
                  </a:ext>
                </a:extLst>
              </a:tr>
              <a:tr h="869151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</a:rPr>
                        <a:t>The value of covariance lies between -∞ and +∞.</a:t>
                      </a:r>
                      <a:endParaRPr lang="en-US" sz="2800" dirty="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>
                          <a:effectLst/>
                        </a:rPr>
                        <a:t>The value of correlation lies between -1 and +1.</a:t>
                      </a:r>
                      <a:endParaRPr lang="en-US" sz="280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117836"/>
                  </a:ext>
                </a:extLst>
              </a:tr>
              <a:tr h="1666127"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</a:rPr>
                        <a:t>It indicates the direction of the linear relationship between the given two variables.</a:t>
                      </a:r>
                      <a:endParaRPr lang="en-US" sz="2800" dirty="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effectLst/>
                        </a:rPr>
                        <a:t>It measures the direction and strength of the linear relationship between the given two variables.</a:t>
                      </a:r>
                      <a:endParaRPr lang="en-US" sz="2800" dirty="0">
                        <a:effectLst/>
                      </a:endParaRPr>
                    </a:p>
                  </a:txBody>
                  <a:tcPr marL="39852" marR="39852" marT="38644" marB="38644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574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4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143000"/>
          </a:xfrm>
        </p:spPr>
        <p:txBody>
          <a:bodyPr/>
          <a:lstStyle/>
          <a:p>
            <a:r>
              <a:rPr lang="en-US" dirty="0" err="1" smtClean="0"/>
              <a:t>Bregman</a:t>
            </a:r>
            <a:r>
              <a:rPr lang="en-US" dirty="0" smtClean="0"/>
              <a:t> Divergence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5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correlation refers to the statistical relationship between two or more variables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measures the strength and direction of the linear relationship between these variables. </a:t>
            </a:r>
            <a:endParaRPr lang="en-US" dirty="0" smtClean="0"/>
          </a:p>
          <a:p>
            <a:r>
              <a:rPr lang="en-US" dirty="0" smtClean="0"/>
              <a:t>Correlation </a:t>
            </a:r>
            <a:r>
              <a:rPr lang="en-US" dirty="0"/>
              <a:t>does not imply causation; even if two variables are correlated, it doesn't necessarily mean that changes in one variable cause changes in the other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1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6BCE6-8841-4F26-9930-C8B94965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Bregman divergence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0721E3-3F81-4579-BD8F-3FACDD51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US" dirty="0" err="1" smtClean="0">
                <a:solidFill>
                  <a:srgbClr val="0645AD"/>
                </a:solidFill>
                <a:latin typeface="Arial" panose="020B0604020202020204" pitchFamily="34" charset="0"/>
              </a:rPr>
              <a:t>mathematics</a:t>
            </a:r>
            <a:r>
              <a:rPr lang="en-US" b="0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,specifically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statistics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information geometry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 </a:t>
            </a:r>
            <a:r>
              <a:rPr lang="en-US" b="1" i="0" dirty="0" err="1" smtClean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Bregmandivergence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Bregman distance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measure of difference between two points, defined in terms of a strictly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convex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they form an important class of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divergences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When the points are interpreted as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probability distributions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– notably as either values of the parameter of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parametric model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 as a data set of observed values – the resulting distance is a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statistical distance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 most basic Bregman divergence is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squared Euclidean distance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4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BFBE-A31B-47F7-A328-14233996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Bregman divergences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FE2E9A-5BAD-4CE4-A67B-C62474729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Bregman divergences are similar to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metrics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but satisfy neither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triangle inequality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(ever) nor symmetry (in general). However, they satisfy a generalization of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Pythagorean theorem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in information geometry the corresponding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statistical manifold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interpreted as a (dually)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flat manifold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This allows many techniques of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optimization theory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be generalized to Bregman divergences, geometrically as generalizations of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least squares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Bregman divergences are named after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Lev M. Bregman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who introduced the concept in 1967.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6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98FB02-5FE0-418C-B391-1A7CFAEA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Bregman divergences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1D9124-FB5A-4BE9-9534-167E16DD6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machine learning, Bregman divergences are used to calculate the bi-tempered logistic loss, performing better than the </a:t>
            </a:r>
            <a:r>
              <a:rPr lang="en-US" dirty="0" err="1">
                <a:solidFill>
                  <a:srgbClr val="0645AD"/>
                </a:solidFill>
                <a:latin typeface="Arial" panose="020B0604020202020204" pitchFamily="34" charset="0"/>
              </a:rPr>
              <a:t>softmax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</a:rPr>
              <a:t> function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noisy datasets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99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E7047B-734F-4516-A32C-EC36BD56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Bregman divergence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4F4519-8BAC-4FCB-904C-6341AABD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Let ψ : Ω → R be a function that is: </a:t>
            </a:r>
          </a:p>
          <a:p>
            <a:pPr marL="457200" lvl="1" indent="0">
              <a:buNone/>
            </a:pPr>
            <a:r>
              <a:rPr lang="en-US" dirty="0"/>
              <a:t>a) strictly convex, </a:t>
            </a:r>
          </a:p>
          <a:p>
            <a:pPr marL="457200" lvl="1" indent="0">
              <a:buNone/>
            </a:pPr>
            <a:r>
              <a:rPr lang="en-US" dirty="0"/>
              <a:t>b) continuously differentiable,</a:t>
            </a:r>
          </a:p>
          <a:p>
            <a:pPr marL="457200" lvl="1" indent="0">
              <a:buNone/>
            </a:pPr>
            <a:r>
              <a:rPr lang="en-US" dirty="0"/>
              <a:t> c) defined on a closed convex set Ω.</a:t>
            </a:r>
          </a:p>
          <a:p>
            <a:r>
              <a:rPr lang="en-US" dirty="0"/>
              <a:t> Then the Bregman divergence is defined as</a:t>
            </a:r>
          </a:p>
          <a:p>
            <a:pPr marL="0" indent="0">
              <a:buNone/>
            </a:pPr>
            <a:r>
              <a:rPr lang="en-US" dirty="0" smtClean="0"/>
              <a:t>∆</a:t>
            </a:r>
            <a:r>
              <a:rPr lang="en-US" dirty="0"/>
              <a:t>ψ(x, y) =( ψ(x) − ψ(y) )− (</a:t>
            </a:r>
            <a:r>
              <a:rPr lang="en-US" dirty="0" err="1"/>
              <a:t>h∇ψ</a:t>
            </a:r>
            <a:r>
              <a:rPr lang="en-US" dirty="0"/>
              <a:t>(y), x − </a:t>
            </a:r>
            <a:r>
              <a:rPr lang="en-US" dirty="0" err="1"/>
              <a:t>yi</a:t>
            </a:r>
            <a:r>
              <a:rPr lang="en-US" dirty="0"/>
              <a:t>), ∀ x, y ∈ Ω. </a:t>
            </a:r>
          </a:p>
          <a:p>
            <a:r>
              <a:rPr lang="en-US" dirty="0"/>
              <a:t>That is, the difference between the value of ψ at x and the first order Taylor expansion of ψ around y evaluated at point 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06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315" y="23017"/>
            <a:ext cx="4972784" cy="691338"/>
          </a:xfrm>
          <a:prstGeom prst="rect">
            <a:avLst/>
          </a:prstGeom>
        </p:spPr>
        <p:txBody>
          <a:bodyPr vert="horz" wrap="square" lIns="0" tIns="14092" rIns="0" bIns="0" rtlCol="0">
            <a:spAutoFit/>
          </a:bodyPr>
          <a:lstStyle/>
          <a:p>
            <a:pPr marL="11744">
              <a:spcBef>
                <a:spcPts val="111"/>
              </a:spcBef>
            </a:pPr>
            <a:r>
              <a:rPr spc="-5" dirty="0"/>
              <a:t>Bregman</a:t>
            </a:r>
            <a:r>
              <a:rPr spc="-46" dirty="0"/>
              <a:t> </a:t>
            </a:r>
            <a:r>
              <a:rPr spc="-5" dirty="0"/>
              <a:t>Divergences</a:t>
            </a:r>
          </a:p>
        </p:txBody>
      </p:sp>
      <p:sp>
        <p:nvSpPr>
          <p:cNvPr id="3" name="object 3"/>
          <p:cNvSpPr/>
          <p:nvPr/>
        </p:nvSpPr>
        <p:spPr>
          <a:xfrm>
            <a:off x="3131176" y="1452719"/>
            <a:ext cx="52592" cy="101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45546"/>
            <a:endParaRPr sz="1664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57477" y="2082145"/>
            <a:ext cx="3249476" cy="3114871"/>
            <a:chOff x="2735491" y="2251800"/>
            <a:chExt cx="4685665" cy="3368675"/>
          </a:xfrm>
        </p:grpSpPr>
        <p:sp>
          <p:nvSpPr>
            <p:cNvPr id="5" name="object 5"/>
            <p:cNvSpPr/>
            <p:nvPr/>
          </p:nvSpPr>
          <p:spPr>
            <a:xfrm>
              <a:off x="2735491" y="5580203"/>
              <a:ext cx="4672965" cy="4445"/>
            </a:xfrm>
            <a:custGeom>
              <a:avLst/>
              <a:gdLst/>
              <a:ahLst/>
              <a:cxnLst/>
              <a:rect l="l" t="t" r="r" b="b"/>
              <a:pathLst>
                <a:path w="4672965" h="4445">
                  <a:moveTo>
                    <a:pt x="4672685" y="2106"/>
                  </a:moveTo>
                  <a:lnTo>
                    <a:pt x="4665664" y="0"/>
                  </a:lnTo>
                  <a:lnTo>
                    <a:pt x="0" y="0"/>
                  </a:lnTo>
                  <a:lnTo>
                    <a:pt x="0" y="4213"/>
                  </a:lnTo>
                  <a:lnTo>
                    <a:pt x="4665664" y="4213"/>
                  </a:lnTo>
                  <a:lnTo>
                    <a:pt x="4672685" y="2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11272" y="5544398"/>
              <a:ext cx="109543" cy="75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36491" y="2801620"/>
              <a:ext cx="2317750" cy="2781300"/>
            </a:xfrm>
            <a:custGeom>
              <a:avLst/>
              <a:gdLst/>
              <a:ahLst/>
              <a:cxnLst/>
              <a:rect l="l" t="t" r="r" b="b"/>
              <a:pathLst>
                <a:path w="2317750" h="2781300">
                  <a:moveTo>
                    <a:pt x="1853793" y="0"/>
                  </a:moveTo>
                  <a:lnTo>
                    <a:pt x="1853793" y="2780690"/>
                  </a:lnTo>
                </a:path>
                <a:path w="2317750" h="2781300">
                  <a:moveTo>
                    <a:pt x="0" y="2359380"/>
                  </a:moveTo>
                  <a:lnTo>
                    <a:pt x="2317242" y="1390345"/>
                  </a:lnTo>
                </a:path>
                <a:path w="2317750" h="2781300">
                  <a:moveTo>
                    <a:pt x="631977" y="2106587"/>
                  </a:moveTo>
                  <a:lnTo>
                    <a:pt x="631977" y="2780690"/>
                  </a:lnTo>
                </a:path>
                <a:path w="2317750" h="2781300">
                  <a:moveTo>
                    <a:pt x="631977" y="2106587"/>
                  </a:moveTo>
                  <a:lnTo>
                    <a:pt x="2317242" y="2106587"/>
                  </a:lnTo>
                </a:path>
                <a:path w="2317750" h="2781300">
                  <a:moveTo>
                    <a:pt x="1853793" y="1601000"/>
                  </a:moveTo>
                  <a:lnTo>
                    <a:pt x="2106587" y="1601000"/>
                  </a:lnTo>
                </a:path>
                <a:path w="2317750" h="2781300">
                  <a:moveTo>
                    <a:pt x="1853793" y="0"/>
                  </a:moveTo>
                  <a:lnTo>
                    <a:pt x="1474609" y="0"/>
                  </a:lnTo>
                </a:path>
                <a:path w="2317750" h="2781300">
                  <a:moveTo>
                    <a:pt x="1853793" y="0"/>
                  </a:moveTo>
                  <a:lnTo>
                    <a:pt x="2106587" y="0"/>
                  </a:lnTo>
                </a:path>
                <a:path w="2317750" h="2781300">
                  <a:moveTo>
                    <a:pt x="1938058" y="0"/>
                  </a:moveTo>
                  <a:lnTo>
                    <a:pt x="2064448" y="84264"/>
                  </a:lnTo>
                  <a:lnTo>
                    <a:pt x="2064448" y="674103"/>
                  </a:lnTo>
                  <a:lnTo>
                    <a:pt x="2148713" y="716241"/>
                  </a:lnTo>
                  <a:lnTo>
                    <a:pt x="2064448" y="800506"/>
                  </a:lnTo>
                  <a:lnTo>
                    <a:pt x="2064448" y="1516735"/>
                  </a:lnTo>
                  <a:lnTo>
                    <a:pt x="1980184" y="1601000"/>
                  </a:lnTo>
                </a:path>
              </a:pathLst>
            </a:custGeom>
            <a:ln w="4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35967" y="2814116"/>
              <a:ext cx="3810" cy="2755900"/>
            </a:xfrm>
            <a:custGeom>
              <a:avLst/>
              <a:gdLst/>
              <a:ahLst/>
              <a:cxnLst/>
              <a:rect l="l" t="t" r="r" b="b"/>
              <a:pathLst>
                <a:path w="3810" h="2755900">
                  <a:moveTo>
                    <a:pt x="3810" y="2691803"/>
                  </a:moveTo>
                  <a:lnTo>
                    <a:pt x="1270" y="2691803"/>
                  </a:lnTo>
                  <a:lnTo>
                    <a:pt x="0" y="2691803"/>
                  </a:lnTo>
                  <a:lnTo>
                    <a:pt x="0" y="2755709"/>
                  </a:lnTo>
                  <a:lnTo>
                    <a:pt x="1270" y="2755709"/>
                  </a:lnTo>
                  <a:lnTo>
                    <a:pt x="1270" y="2755087"/>
                  </a:lnTo>
                  <a:lnTo>
                    <a:pt x="3810" y="2755087"/>
                  </a:lnTo>
                  <a:lnTo>
                    <a:pt x="3810" y="2691803"/>
                  </a:lnTo>
                  <a:close/>
                </a:path>
                <a:path w="3810" h="2755900">
                  <a:moveTo>
                    <a:pt x="3810" y="622"/>
                  </a:moveTo>
                  <a:lnTo>
                    <a:pt x="1270" y="622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63919"/>
                  </a:lnTo>
                  <a:lnTo>
                    <a:pt x="1270" y="63919"/>
                  </a:lnTo>
                  <a:lnTo>
                    <a:pt x="3810" y="63919"/>
                  </a:lnTo>
                  <a:lnTo>
                    <a:pt x="3810" y="622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920638" y="2810611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4">
                  <a:moveTo>
                    <a:pt x="33705" y="67411"/>
                  </a:moveTo>
                  <a:lnTo>
                    <a:pt x="16852" y="0"/>
                  </a:lnTo>
                  <a:lnTo>
                    <a:pt x="0" y="67411"/>
                  </a:lnTo>
                  <a:lnTo>
                    <a:pt x="33705" y="67411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920638" y="2810611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4">
                  <a:moveTo>
                    <a:pt x="33705" y="67411"/>
                  </a:moveTo>
                  <a:lnTo>
                    <a:pt x="16852" y="0"/>
                  </a:lnTo>
                  <a:lnTo>
                    <a:pt x="0" y="67411"/>
                  </a:lnTo>
                  <a:lnTo>
                    <a:pt x="33705" y="67411"/>
                  </a:lnTo>
                  <a:close/>
                </a:path>
              </a:pathLst>
            </a:custGeom>
            <a:ln w="4213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920638" y="5505907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33705" y="0"/>
                  </a:moveTo>
                  <a:lnTo>
                    <a:pt x="0" y="0"/>
                  </a:lnTo>
                  <a:lnTo>
                    <a:pt x="16852" y="67411"/>
                  </a:lnTo>
                  <a:lnTo>
                    <a:pt x="33705" y="0"/>
                  </a:lnTo>
                  <a:close/>
                </a:path>
              </a:pathLst>
            </a:custGeom>
            <a:solidFill>
              <a:srgbClr val="00D1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920638" y="5505907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0" y="0"/>
                  </a:moveTo>
                  <a:lnTo>
                    <a:pt x="16852" y="67411"/>
                  </a:lnTo>
                  <a:lnTo>
                    <a:pt x="33705" y="0"/>
                  </a:lnTo>
                  <a:lnTo>
                    <a:pt x="0" y="0"/>
                  </a:lnTo>
                  <a:close/>
                </a:path>
              </a:pathLst>
            </a:custGeom>
            <a:ln w="4213">
              <a:solidFill>
                <a:srgbClr val="00D1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314427" y="4415383"/>
              <a:ext cx="3810" cy="480695"/>
            </a:xfrm>
            <a:custGeom>
              <a:avLst/>
              <a:gdLst/>
              <a:ahLst/>
              <a:cxnLst/>
              <a:rect l="l" t="t" r="r" b="b"/>
              <a:pathLst>
                <a:path w="3810" h="480695">
                  <a:moveTo>
                    <a:pt x="3810" y="416433"/>
                  </a:moveTo>
                  <a:lnTo>
                    <a:pt x="2540" y="416433"/>
                  </a:lnTo>
                  <a:lnTo>
                    <a:pt x="0" y="416433"/>
                  </a:lnTo>
                  <a:lnTo>
                    <a:pt x="0" y="479983"/>
                  </a:lnTo>
                  <a:lnTo>
                    <a:pt x="2540" y="479983"/>
                  </a:lnTo>
                  <a:lnTo>
                    <a:pt x="3810" y="480072"/>
                  </a:lnTo>
                  <a:lnTo>
                    <a:pt x="3810" y="416433"/>
                  </a:lnTo>
                  <a:close/>
                </a:path>
                <a:path w="3810" h="480695">
                  <a:moveTo>
                    <a:pt x="3810" y="0"/>
                  </a:moveTo>
                  <a:lnTo>
                    <a:pt x="2540" y="0"/>
                  </a:lnTo>
                  <a:lnTo>
                    <a:pt x="0" y="88"/>
                  </a:lnTo>
                  <a:lnTo>
                    <a:pt x="0" y="63652"/>
                  </a:lnTo>
                  <a:lnTo>
                    <a:pt x="2540" y="63652"/>
                  </a:lnTo>
                  <a:lnTo>
                    <a:pt x="3810" y="63652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299822" y="4411611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33705" y="67411"/>
                  </a:moveTo>
                  <a:lnTo>
                    <a:pt x="16852" y="0"/>
                  </a:lnTo>
                  <a:lnTo>
                    <a:pt x="0" y="67411"/>
                  </a:lnTo>
                  <a:lnTo>
                    <a:pt x="33705" y="674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299822" y="4411611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33705" y="67411"/>
                  </a:moveTo>
                  <a:lnTo>
                    <a:pt x="16852" y="0"/>
                  </a:lnTo>
                  <a:lnTo>
                    <a:pt x="0" y="67411"/>
                  </a:lnTo>
                  <a:lnTo>
                    <a:pt x="33705" y="67411"/>
                  </a:lnTo>
                  <a:close/>
                </a:path>
              </a:pathLst>
            </a:custGeom>
            <a:ln w="42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299822" y="4831803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33705" y="0"/>
                  </a:moveTo>
                  <a:lnTo>
                    <a:pt x="0" y="0"/>
                  </a:lnTo>
                  <a:lnTo>
                    <a:pt x="16852" y="67411"/>
                  </a:lnTo>
                  <a:lnTo>
                    <a:pt x="337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299822" y="4831803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0" y="0"/>
                  </a:moveTo>
                  <a:lnTo>
                    <a:pt x="16852" y="67411"/>
                  </a:lnTo>
                  <a:lnTo>
                    <a:pt x="33705" y="0"/>
                  </a:lnTo>
                  <a:lnTo>
                    <a:pt x="0" y="0"/>
                  </a:lnTo>
                  <a:close/>
                </a:path>
              </a:pathLst>
            </a:custGeom>
            <a:ln w="42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314427" y="4920970"/>
              <a:ext cx="3810" cy="648970"/>
            </a:xfrm>
            <a:custGeom>
              <a:avLst/>
              <a:gdLst/>
              <a:ahLst/>
              <a:cxnLst/>
              <a:rect l="l" t="t" r="r" b="b"/>
              <a:pathLst>
                <a:path w="3810" h="648970">
                  <a:moveTo>
                    <a:pt x="3810" y="584949"/>
                  </a:moveTo>
                  <a:lnTo>
                    <a:pt x="2540" y="584949"/>
                  </a:lnTo>
                  <a:lnTo>
                    <a:pt x="0" y="584949"/>
                  </a:lnTo>
                  <a:lnTo>
                    <a:pt x="0" y="648500"/>
                  </a:lnTo>
                  <a:lnTo>
                    <a:pt x="2540" y="648500"/>
                  </a:lnTo>
                  <a:lnTo>
                    <a:pt x="3810" y="648589"/>
                  </a:lnTo>
                  <a:lnTo>
                    <a:pt x="3810" y="584949"/>
                  </a:lnTo>
                  <a:close/>
                </a:path>
                <a:path w="3810" h="648970">
                  <a:moveTo>
                    <a:pt x="3810" y="0"/>
                  </a:moveTo>
                  <a:lnTo>
                    <a:pt x="2540" y="0"/>
                  </a:lnTo>
                  <a:lnTo>
                    <a:pt x="0" y="88"/>
                  </a:lnTo>
                  <a:lnTo>
                    <a:pt x="0" y="63639"/>
                  </a:lnTo>
                  <a:lnTo>
                    <a:pt x="2540" y="63639"/>
                  </a:lnTo>
                  <a:lnTo>
                    <a:pt x="3810" y="63639"/>
                  </a:lnTo>
                  <a:lnTo>
                    <a:pt x="381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99822" y="4917198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33705" y="67398"/>
                  </a:moveTo>
                  <a:lnTo>
                    <a:pt x="16852" y="0"/>
                  </a:lnTo>
                  <a:lnTo>
                    <a:pt x="0" y="67398"/>
                  </a:lnTo>
                  <a:lnTo>
                    <a:pt x="33705" y="673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299822" y="4917198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33705" y="67398"/>
                  </a:moveTo>
                  <a:lnTo>
                    <a:pt x="16852" y="0"/>
                  </a:lnTo>
                  <a:lnTo>
                    <a:pt x="0" y="67398"/>
                  </a:lnTo>
                  <a:lnTo>
                    <a:pt x="33705" y="67398"/>
                  </a:lnTo>
                  <a:close/>
                </a:path>
              </a:pathLst>
            </a:custGeom>
            <a:ln w="42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99822" y="5505907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33705" y="0"/>
                  </a:moveTo>
                  <a:lnTo>
                    <a:pt x="0" y="0"/>
                  </a:lnTo>
                  <a:lnTo>
                    <a:pt x="16852" y="67411"/>
                  </a:lnTo>
                  <a:lnTo>
                    <a:pt x="337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299822" y="5505907"/>
              <a:ext cx="34290" cy="67945"/>
            </a:xfrm>
            <a:custGeom>
              <a:avLst/>
              <a:gdLst/>
              <a:ahLst/>
              <a:cxnLst/>
              <a:rect l="l" t="t" r="r" b="b"/>
              <a:pathLst>
                <a:path w="34289" h="67945">
                  <a:moveTo>
                    <a:pt x="0" y="0"/>
                  </a:moveTo>
                  <a:lnTo>
                    <a:pt x="16852" y="67411"/>
                  </a:lnTo>
                  <a:lnTo>
                    <a:pt x="33705" y="0"/>
                  </a:lnTo>
                  <a:lnTo>
                    <a:pt x="0" y="0"/>
                  </a:lnTo>
                  <a:close/>
                </a:path>
              </a:pathLst>
            </a:custGeom>
            <a:ln w="421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946146" y="2253907"/>
              <a:ext cx="3286760" cy="2750820"/>
            </a:xfrm>
            <a:custGeom>
              <a:avLst/>
              <a:gdLst/>
              <a:ahLst/>
              <a:cxnLst/>
              <a:rect l="l" t="t" r="r" b="b"/>
              <a:pathLst>
                <a:path w="3286760" h="2750820">
                  <a:moveTo>
                    <a:pt x="0" y="0"/>
                  </a:moveTo>
                  <a:lnTo>
                    <a:pt x="0" y="3365"/>
                  </a:lnTo>
                  <a:lnTo>
                    <a:pt x="558" y="8432"/>
                  </a:lnTo>
                  <a:lnTo>
                    <a:pt x="1117" y="15163"/>
                  </a:lnTo>
                  <a:lnTo>
                    <a:pt x="1689" y="25844"/>
                  </a:lnTo>
                  <a:lnTo>
                    <a:pt x="2247" y="39319"/>
                  </a:lnTo>
                  <a:lnTo>
                    <a:pt x="3365" y="56172"/>
                  </a:lnTo>
                  <a:lnTo>
                    <a:pt x="4495" y="76403"/>
                  </a:lnTo>
                  <a:lnTo>
                    <a:pt x="6172" y="99428"/>
                  </a:lnTo>
                  <a:lnTo>
                    <a:pt x="7302" y="125831"/>
                  </a:lnTo>
                  <a:lnTo>
                    <a:pt x="9550" y="154482"/>
                  </a:lnTo>
                  <a:lnTo>
                    <a:pt x="11239" y="184823"/>
                  </a:lnTo>
                  <a:lnTo>
                    <a:pt x="13474" y="216839"/>
                  </a:lnTo>
                  <a:lnTo>
                    <a:pt x="15163" y="249415"/>
                  </a:lnTo>
                  <a:lnTo>
                    <a:pt x="17411" y="283121"/>
                  </a:lnTo>
                  <a:lnTo>
                    <a:pt x="19659" y="316826"/>
                  </a:lnTo>
                  <a:lnTo>
                    <a:pt x="24155" y="383120"/>
                  </a:lnTo>
                  <a:lnTo>
                    <a:pt x="28651" y="446036"/>
                  </a:lnTo>
                  <a:lnTo>
                    <a:pt x="33147" y="505015"/>
                  </a:lnTo>
                  <a:lnTo>
                    <a:pt x="37630" y="559511"/>
                  </a:lnTo>
                  <a:lnTo>
                    <a:pt x="42125" y="610069"/>
                  </a:lnTo>
                  <a:lnTo>
                    <a:pt x="43815" y="634225"/>
                  </a:lnTo>
                  <a:lnTo>
                    <a:pt x="46062" y="657250"/>
                  </a:lnTo>
                  <a:lnTo>
                    <a:pt x="48310" y="679729"/>
                  </a:lnTo>
                  <a:lnTo>
                    <a:pt x="50558" y="701636"/>
                  </a:lnTo>
                  <a:lnTo>
                    <a:pt x="53365" y="723544"/>
                  </a:lnTo>
                  <a:lnTo>
                    <a:pt x="55613" y="744893"/>
                  </a:lnTo>
                  <a:lnTo>
                    <a:pt x="57861" y="765670"/>
                  </a:lnTo>
                  <a:lnTo>
                    <a:pt x="60667" y="786460"/>
                  </a:lnTo>
                  <a:lnTo>
                    <a:pt x="63474" y="807808"/>
                  </a:lnTo>
                  <a:lnTo>
                    <a:pt x="65722" y="827468"/>
                  </a:lnTo>
                  <a:lnTo>
                    <a:pt x="68529" y="847128"/>
                  </a:lnTo>
                  <a:lnTo>
                    <a:pt x="71335" y="867346"/>
                  </a:lnTo>
                  <a:lnTo>
                    <a:pt x="74155" y="887577"/>
                  </a:lnTo>
                  <a:lnTo>
                    <a:pt x="76962" y="908354"/>
                  </a:lnTo>
                  <a:lnTo>
                    <a:pt x="80327" y="928585"/>
                  </a:lnTo>
                  <a:lnTo>
                    <a:pt x="83705" y="949934"/>
                  </a:lnTo>
                  <a:lnTo>
                    <a:pt x="87071" y="971270"/>
                  </a:lnTo>
                  <a:lnTo>
                    <a:pt x="90436" y="992619"/>
                  </a:lnTo>
                  <a:lnTo>
                    <a:pt x="94373" y="1014526"/>
                  </a:lnTo>
                  <a:lnTo>
                    <a:pt x="97739" y="1036434"/>
                  </a:lnTo>
                  <a:lnTo>
                    <a:pt x="102235" y="1058913"/>
                  </a:lnTo>
                  <a:lnTo>
                    <a:pt x="106172" y="1081938"/>
                  </a:lnTo>
                  <a:lnTo>
                    <a:pt x="110667" y="1104417"/>
                  </a:lnTo>
                  <a:lnTo>
                    <a:pt x="115163" y="1127442"/>
                  </a:lnTo>
                  <a:lnTo>
                    <a:pt x="119646" y="1151039"/>
                  </a:lnTo>
                  <a:lnTo>
                    <a:pt x="124142" y="1174076"/>
                  </a:lnTo>
                  <a:lnTo>
                    <a:pt x="129197" y="1197660"/>
                  </a:lnTo>
                  <a:lnTo>
                    <a:pt x="134251" y="1220698"/>
                  </a:lnTo>
                  <a:lnTo>
                    <a:pt x="139319" y="1244295"/>
                  </a:lnTo>
                  <a:lnTo>
                    <a:pt x="149987" y="1290916"/>
                  </a:lnTo>
                  <a:lnTo>
                    <a:pt x="161226" y="1336979"/>
                  </a:lnTo>
                  <a:lnTo>
                    <a:pt x="166839" y="1359446"/>
                  </a:lnTo>
                  <a:lnTo>
                    <a:pt x="172453" y="1381925"/>
                  </a:lnTo>
                  <a:lnTo>
                    <a:pt x="178079" y="1403832"/>
                  </a:lnTo>
                  <a:lnTo>
                    <a:pt x="183692" y="1425740"/>
                  </a:lnTo>
                  <a:lnTo>
                    <a:pt x="189877" y="1447647"/>
                  </a:lnTo>
                  <a:lnTo>
                    <a:pt x="196049" y="1468996"/>
                  </a:lnTo>
                  <a:lnTo>
                    <a:pt x="201663" y="1489773"/>
                  </a:lnTo>
                  <a:lnTo>
                    <a:pt x="207848" y="1510563"/>
                  </a:lnTo>
                  <a:lnTo>
                    <a:pt x="214033" y="1530781"/>
                  </a:lnTo>
                  <a:lnTo>
                    <a:pt x="220205" y="1551012"/>
                  </a:lnTo>
                  <a:lnTo>
                    <a:pt x="226390" y="1570672"/>
                  </a:lnTo>
                  <a:lnTo>
                    <a:pt x="232562" y="1590332"/>
                  </a:lnTo>
                  <a:lnTo>
                    <a:pt x="239306" y="1609991"/>
                  </a:lnTo>
                  <a:lnTo>
                    <a:pt x="246049" y="1629092"/>
                  </a:lnTo>
                  <a:lnTo>
                    <a:pt x="252222" y="1648193"/>
                  </a:lnTo>
                  <a:lnTo>
                    <a:pt x="259524" y="1667852"/>
                  </a:lnTo>
                  <a:lnTo>
                    <a:pt x="266268" y="1686953"/>
                  </a:lnTo>
                  <a:lnTo>
                    <a:pt x="273570" y="1706613"/>
                  </a:lnTo>
                  <a:lnTo>
                    <a:pt x="280873" y="1726272"/>
                  </a:lnTo>
                  <a:lnTo>
                    <a:pt x="288747" y="1745932"/>
                  </a:lnTo>
                  <a:lnTo>
                    <a:pt x="296608" y="1765604"/>
                  </a:lnTo>
                  <a:lnTo>
                    <a:pt x="304469" y="1785823"/>
                  </a:lnTo>
                  <a:lnTo>
                    <a:pt x="312902" y="1806041"/>
                  </a:lnTo>
                  <a:lnTo>
                    <a:pt x="321881" y="1826272"/>
                  </a:lnTo>
                  <a:lnTo>
                    <a:pt x="330873" y="1846491"/>
                  </a:lnTo>
                  <a:lnTo>
                    <a:pt x="339864" y="1867281"/>
                  </a:lnTo>
                  <a:lnTo>
                    <a:pt x="349415" y="1888058"/>
                  </a:lnTo>
                  <a:lnTo>
                    <a:pt x="358965" y="1908848"/>
                  </a:lnTo>
                  <a:lnTo>
                    <a:pt x="369074" y="1929638"/>
                  </a:lnTo>
                  <a:lnTo>
                    <a:pt x="379183" y="1950415"/>
                  </a:lnTo>
                  <a:lnTo>
                    <a:pt x="389293" y="1971205"/>
                  </a:lnTo>
                  <a:lnTo>
                    <a:pt x="399973" y="1991982"/>
                  </a:lnTo>
                  <a:lnTo>
                    <a:pt x="411200" y="2012772"/>
                  </a:lnTo>
                  <a:lnTo>
                    <a:pt x="421881" y="2032990"/>
                  </a:lnTo>
                  <a:lnTo>
                    <a:pt x="433108" y="2053221"/>
                  </a:lnTo>
                  <a:lnTo>
                    <a:pt x="444347" y="2073440"/>
                  </a:lnTo>
                  <a:lnTo>
                    <a:pt x="455587" y="2093099"/>
                  </a:lnTo>
                  <a:lnTo>
                    <a:pt x="467385" y="2112759"/>
                  </a:lnTo>
                  <a:lnTo>
                    <a:pt x="478612" y="2131860"/>
                  </a:lnTo>
                  <a:lnTo>
                    <a:pt x="490410" y="2150402"/>
                  </a:lnTo>
                  <a:lnTo>
                    <a:pt x="501650" y="2168944"/>
                  </a:lnTo>
                  <a:lnTo>
                    <a:pt x="513448" y="2186914"/>
                  </a:lnTo>
                  <a:lnTo>
                    <a:pt x="525246" y="2204326"/>
                  </a:lnTo>
                  <a:lnTo>
                    <a:pt x="537032" y="2221750"/>
                  </a:lnTo>
                  <a:lnTo>
                    <a:pt x="548830" y="2238603"/>
                  </a:lnTo>
                  <a:lnTo>
                    <a:pt x="572427" y="2270620"/>
                  </a:lnTo>
                  <a:lnTo>
                    <a:pt x="596023" y="2301519"/>
                  </a:lnTo>
                  <a:lnTo>
                    <a:pt x="607822" y="2316124"/>
                  </a:lnTo>
                  <a:lnTo>
                    <a:pt x="619620" y="2330729"/>
                  </a:lnTo>
                  <a:lnTo>
                    <a:pt x="631977" y="2345334"/>
                  </a:lnTo>
                  <a:lnTo>
                    <a:pt x="644893" y="2360498"/>
                  </a:lnTo>
                  <a:lnTo>
                    <a:pt x="658380" y="2375103"/>
                  </a:lnTo>
                  <a:lnTo>
                    <a:pt x="671855" y="2389708"/>
                  </a:lnTo>
                  <a:lnTo>
                    <a:pt x="699389" y="2418359"/>
                  </a:lnTo>
                  <a:lnTo>
                    <a:pt x="728599" y="2446451"/>
                  </a:lnTo>
                  <a:lnTo>
                    <a:pt x="759498" y="2474531"/>
                  </a:lnTo>
                  <a:lnTo>
                    <a:pt x="792073" y="2502065"/>
                  </a:lnTo>
                  <a:lnTo>
                    <a:pt x="826338" y="2529027"/>
                  </a:lnTo>
                  <a:lnTo>
                    <a:pt x="861733" y="2554871"/>
                  </a:lnTo>
                  <a:lnTo>
                    <a:pt x="880275" y="2567228"/>
                  </a:lnTo>
                  <a:lnTo>
                    <a:pt x="898804" y="2579585"/>
                  </a:lnTo>
                  <a:lnTo>
                    <a:pt x="917346" y="2591943"/>
                  </a:lnTo>
                  <a:lnTo>
                    <a:pt x="936447" y="2603182"/>
                  </a:lnTo>
                  <a:lnTo>
                    <a:pt x="955548" y="2614409"/>
                  </a:lnTo>
                  <a:lnTo>
                    <a:pt x="975207" y="2625090"/>
                  </a:lnTo>
                  <a:lnTo>
                    <a:pt x="994308" y="2635758"/>
                  </a:lnTo>
                  <a:lnTo>
                    <a:pt x="1033068" y="2654858"/>
                  </a:lnTo>
                  <a:lnTo>
                    <a:pt x="1071829" y="2672270"/>
                  </a:lnTo>
                  <a:lnTo>
                    <a:pt x="1110589" y="2688005"/>
                  </a:lnTo>
                  <a:lnTo>
                    <a:pt x="1149350" y="2701480"/>
                  </a:lnTo>
                  <a:lnTo>
                    <a:pt x="1168450" y="2707665"/>
                  </a:lnTo>
                  <a:lnTo>
                    <a:pt x="1187551" y="2713278"/>
                  </a:lnTo>
                  <a:lnTo>
                    <a:pt x="1206652" y="2718333"/>
                  </a:lnTo>
                  <a:lnTo>
                    <a:pt x="1225753" y="2723388"/>
                  </a:lnTo>
                  <a:lnTo>
                    <a:pt x="1244854" y="2727325"/>
                  </a:lnTo>
                  <a:lnTo>
                    <a:pt x="1263954" y="2731820"/>
                  </a:lnTo>
                  <a:lnTo>
                    <a:pt x="1283614" y="2735186"/>
                  </a:lnTo>
                  <a:lnTo>
                    <a:pt x="1303274" y="2738564"/>
                  </a:lnTo>
                  <a:lnTo>
                    <a:pt x="1322933" y="2741371"/>
                  </a:lnTo>
                  <a:lnTo>
                    <a:pt x="1363941" y="2745867"/>
                  </a:lnTo>
                  <a:lnTo>
                    <a:pt x="1406067" y="2748673"/>
                  </a:lnTo>
                  <a:lnTo>
                    <a:pt x="1450454" y="2750362"/>
                  </a:lnTo>
                  <a:lnTo>
                    <a:pt x="1495958" y="2750362"/>
                  </a:lnTo>
                  <a:lnTo>
                    <a:pt x="1518983" y="2749791"/>
                  </a:lnTo>
                  <a:lnTo>
                    <a:pt x="1542580" y="2748673"/>
                  </a:lnTo>
                  <a:lnTo>
                    <a:pt x="1566176" y="2746984"/>
                  </a:lnTo>
                  <a:lnTo>
                    <a:pt x="1590332" y="2745308"/>
                  </a:lnTo>
                  <a:lnTo>
                    <a:pt x="1614487" y="2743060"/>
                  </a:lnTo>
                  <a:lnTo>
                    <a:pt x="1638642" y="2740240"/>
                  </a:lnTo>
                  <a:lnTo>
                    <a:pt x="1663357" y="2737434"/>
                  </a:lnTo>
                  <a:lnTo>
                    <a:pt x="1687512" y="2733509"/>
                  </a:lnTo>
                  <a:lnTo>
                    <a:pt x="1711667" y="2730131"/>
                  </a:lnTo>
                  <a:lnTo>
                    <a:pt x="1735823" y="2725635"/>
                  </a:lnTo>
                  <a:lnTo>
                    <a:pt x="1783575" y="2716085"/>
                  </a:lnTo>
                  <a:lnTo>
                    <a:pt x="1830197" y="2705417"/>
                  </a:lnTo>
                  <a:lnTo>
                    <a:pt x="1852663" y="2699232"/>
                  </a:lnTo>
                  <a:lnTo>
                    <a:pt x="1875142" y="2693060"/>
                  </a:lnTo>
                  <a:lnTo>
                    <a:pt x="1897049" y="2686875"/>
                  </a:lnTo>
                  <a:lnTo>
                    <a:pt x="1918398" y="2680144"/>
                  </a:lnTo>
                  <a:lnTo>
                    <a:pt x="1939175" y="2672842"/>
                  </a:lnTo>
                  <a:lnTo>
                    <a:pt x="1959965" y="2666098"/>
                  </a:lnTo>
                  <a:lnTo>
                    <a:pt x="1980184" y="2658224"/>
                  </a:lnTo>
                  <a:lnTo>
                    <a:pt x="1999843" y="2650921"/>
                  </a:lnTo>
                  <a:lnTo>
                    <a:pt x="2019515" y="2643060"/>
                  </a:lnTo>
                  <a:lnTo>
                    <a:pt x="2038616" y="2634640"/>
                  </a:lnTo>
                  <a:lnTo>
                    <a:pt x="2057704" y="2626207"/>
                  </a:lnTo>
                  <a:lnTo>
                    <a:pt x="2076246" y="2617216"/>
                  </a:lnTo>
                  <a:lnTo>
                    <a:pt x="2094788" y="2608237"/>
                  </a:lnTo>
                  <a:lnTo>
                    <a:pt x="2113318" y="2599245"/>
                  </a:lnTo>
                  <a:lnTo>
                    <a:pt x="2131301" y="2589136"/>
                  </a:lnTo>
                  <a:lnTo>
                    <a:pt x="2149843" y="2579027"/>
                  </a:lnTo>
                  <a:lnTo>
                    <a:pt x="2186914" y="2557119"/>
                  </a:lnTo>
                  <a:lnTo>
                    <a:pt x="2223985" y="2534081"/>
                  </a:lnTo>
                  <a:lnTo>
                    <a:pt x="2261069" y="2508808"/>
                  </a:lnTo>
                  <a:lnTo>
                    <a:pt x="2298141" y="2481275"/>
                  </a:lnTo>
                  <a:lnTo>
                    <a:pt x="2316683" y="2467229"/>
                  </a:lnTo>
                  <a:lnTo>
                    <a:pt x="2335212" y="2452624"/>
                  </a:lnTo>
                  <a:lnTo>
                    <a:pt x="2353754" y="2438019"/>
                  </a:lnTo>
                  <a:lnTo>
                    <a:pt x="2371737" y="2422855"/>
                  </a:lnTo>
                  <a:lnTo>
                    <a:pt x="2389708" y="2407119"/>
                  </a:lnTo>
                  <a:lnTo>
                    <a:pt x="2407678" y="2391397"/>
                  </a:lnTo>
                  <a:lnTo>
                    <a:pt x="2425103" y="2375103"/>
                  </a:lnTo>
                  <a:lnTo>
                    <a:pt x="2442514" y="2358809"/>
                  </a:lnTo>
                  <a:lnTo>
                    <a:pt x="2459926" y="2342527"/>
                  </a:lnTo>
                  <a:lnTo>
                    <a:pt x="2476220" y="2325674"/>
                  </a:lnTo>
                  <a:lnTo>
                    <a:pt x="2508796" y="2291969"/>
                  </a:lnTo>
                  <a:lnTo>
                    <a:pt x="2539695" y="2258822"/>
                  </a:lnTo>
                  <a:lnTo>
                    <a:pt x="2554300" y="2241969"/>
                  </a:lnTo>
                  <a:lnTo>
                    <a:pt x="2568905" y="2225116"/>
                  </a:lnTo>
                  <a:lnTo>
                    <a:pt x="2582951" y="2208263"/>
                  </a:lnTo>
                  <a:lnTo>
                    <a:pt x="2596997" y="2191410"/>
                  </a:lnTo>
                  <a:lnTo>
                    <a:pt x="2610472" y="2174557"/>
                  </a:lnTo>
                  <a:lnTo>
                    <a:pt x="2623400" y="2157704"/>
                  </a:lnTo>
                  <a:lnTo>
                    <a:pt x="2636316" y="2140851"/>
                  </a:lnTo>
                  <a:lnTo>
                    <a:pt x="2648673" y="2123440"/>
                  </a:lnTo>
                  <a:lnTo>
                    <a:pt x="2661602" y="2106587"/>
                  </a:lnTo>
                  <a:lnTo>
                    <a:pt x="2672829" y="2090293"/>
                  </a:lnTo>
                  <a:lnTo>
                    <a:pt x="2684627" y="2073440"/>
                  </a:lnTo>
                  <a:lnTo>
                    <a:pt x="2695867" y="2056587"/>
                  </a:lnTo>
                  <a:lnTo>
                    <a:pt x="2707665" y="2039734"/>
                  </a:lnTo>
                  <a:lnTo>
                    <a:pt x="2718892" y="2022322"/>
                  </a:lnTo>
                  <a:lnTo>
                    <a:pt x="2730131" y="2004352"/>
                  </a:lnTo>
                  <a:lnTo>
                    <a:pt x="2741371" y="1986368"/>
                  </a:lnTo>
                  <a:lnTo>
                    <a:pt x="2753169" y="1967826"/>
                  </a:lnTo>
                  <a:lnTo>
                    <a:pt x="2764396" y="1948726"/>
                  </a:lnTo>
                  <a:lnTo>
                    <a:pt x="2775635" y="1929066"/>
                  </a:lnTo>
                  <a:lnTo>
                    <a:pt x="2787434" y="1909406"/>
                  </a:lnTo>
                  <a:lnTo>
                    <a:pt x="2798660" y="1888629"/>
                  </a:lnTo>
                  <a:lnTo>
                    <a:pt x="2809900" y="1868398"/>
                  </a:lnTo>
                  <a:lnTo>
                    <a:pt x="2821698" y="1847049"/>
                  </a:lnTo>
                  <a:lnTo>
                    <a:pt x="2832938" y="1825713"/>
                  </a:lnTo>
                  <a:lnTo>
                    <a:pt x="2844165" y="1803793"/>
                  </a:lnTo>
                  <a:lnTo>
                    <a:pt x="2855404" y="1781886"/>
                  </a:lnTo>
                  <a:lnTo>
                    <a:pt x="2866072" y="1759419"/>
                  </a:lnTo>
                  <a:lnTo>
                    <a:pt x="2877312" y="1736953"/>
                  </a:lnTo>
                  <a:lnTo>
                    <a:pt x="2887980" y="1713915"/>
                  </a:lnTo>
                  <a:lnTo>
                    <a:pt x="2898660" y="1690890"/>
                  </a:lnTo>
                  <a:lnTo>
                    <a:pt x="2909328" y="1667852"/>
                  </a:lnTo>
                  <a:lnTo>
                    <a:pt x="2919437" y="1644827"/>
                  </a:lnTo>
                  <a:lnTo>
                    <a:pt x="2929559" y="1621790"/>
                  </a:lnTo>
                  <a:lnTo>
                    <a:pt x="2949219" y="1575727"/>
                  </a:lnTo>
                  <a:lnTo>
                    <a:pt x="2967761" y="1530223"/>
                  </a:lnTo>
                  <a:lnTo>
                    <a:pt x="2985173" y="1484718"/>
                  </a:lnTo>
                  <a:lnTo>
                    <a:pt x="2994152" y="1462252"/>
                  </a:lnTo>
                  <a:lnTo>
                    <a:pt x="3002026" y="1439786"/>
                  </a:lnTo>
                  <a:lnTo>
                    <a:pt x="3009887" y="1417307"/>
                  </a:lnTo>
                  <a:lnTo>
                    <a:pt x="3017748" y="1394841"/>
                  </a:lnTo>
                  <a:lnTo>
                    <a:pt x="3025609" y="1372933"/>
                  </a:lnTo>
                  <a:lnTo>
                    <a:pt x="3032925" y="1350467"/>
                  </a:lnTo>
                  <a:lnTo>
                    <a:pt x="3040227" y="1328559"/>
                  </a:lnTo>
                  <a:lnTo>
                    <a:pt x="3047530" y="1306080"/>
                  </a:lnTo>
                  <a:lnTo>
                    <a:pt x="3053702" y="1285862"/>
                  </a:lnTo>
                  <a:lnTo>
                    <a:pt x="3060446" y="1265072"/>
                  </a:lnTo>
                  <a:lnTo>
                    <a:pt x="3072803" y="1223505"/>
                  </a:lnTo>
                  <a:lnTo>
                    <a:pt x="3085160" y="1180249"/>
                  </a:lnTo>
                  <a:lnTo>
                    <a:pt x="3097517" y="1134745"/>
                  </a:lnTo>
                  <a:lnTo>
                    <a:pt x="3109874" y="1086434"/>
                  </a:lnTo>
                  <a:lnTo>
                    <a:pt x="3116618" y="1060589"/>
                  </a:lnTo>
                  <a:lnTo>
                    <a:pt x="3123361" y="1034199"/>
                  </a:lnTo>
                  <a:lnTo>
                    <a:pt x="3130105" y="1006665"/>
                  </a:lnTo>
                  <a:lnTo>
                    <a:pt x="3136849" y="978014"/>
                  </a:lnTo>
                  <a:lnTo>
                    <a:pt x="3143580" y="948245"/>
                  </a:lnTo>
                  <a:lnTo>
                    <a:pt x="3150882" y="917346"/>
                  </a:lnTo>
                  <a:lnTo>
                    <a:pt x="3158756" y="885329"/>
                  </a:lnTo>
                  <a:lnTo>
                    <a:pt x="3166059" y="852182"/>
                  </a:lnTo>
                  <a:lnTo>
                    <a:pt x="3173920" y="817918"/>
                  </a:lnTo>
                  <a:lnTo>
                    <a:pt x="3181781" y="782523"/>
                  </a:lnTo>
                  <a:lnTo>
                    <a:pt x="3189643" y="746569"/>
                  </a:lnTo>
                  <a:lnTo>
                    <a:pt x="3197517" y="710057"/>
                  </a:lnTo>
                  <a:lnTo>
                    <a:pt x="3205937" y="673544"/>
                  </a:lnTo>
                  <a:lnTo>
                    <a:pt x="3213798" y="636473"/>
                  </a:lnTo>
                  <a:lnTo>
                    <a:pt x="3221672" y="599389"/>
                  </a:lnTo>
                  <a:lnTo>
                    <a:pt x="3229533" y="563448"/>
                  </a:lnTo>
                  <a:lnTo>
                    <a:pt x="3236836" y="528612"/>
                  </a:lnTo>
                  <a:lnTo>
                    <a:pt x="3244138" y="494906"/>
                  </a:lnTo>
                  <a:lnTo>
                    <a:pt x="3250882" y="462889"/>
                  </a:lnTo>
                  <a:lnTo>
                    <a:pt x="3257054" y="433679"/>
                  </a:lnTo>
                  <a:lnTo>
                    <a:pt x="3262680" y="406717"/>
                  </a:lnTo>
                  <a:lnTo>
                    <a:pt x="3268294" y="381990"/>
                  </a:lnTo>
                  <a:lnTo>
                    <a:pt x="3272231" y="361213"/>
                  </a:lnTo>
                  <a:lnTo>
                    <a:pt x="3276155" y="343230"/>
                  </a:lnTo>
                  <a:lnTo>
                    <a:pt x="3279533" y="328066"/>
                  </a:lnTo>
                  <a:lnTo>
                    <a:pt x="3281781" y="316826"/>
                  </a:lnTo>
                  <a:lnTo>
                    <a:pt x="3283458" y="307848"/>
                  </a:lnTo>
                  <a:lnTo>
                    <a:pt x="3284588" y="301663"/>
                  </a:lnTo>
                  <a:lnTo>
                    <a:pt x="3285705" y="297726"/>
                  </a:lnTo>
                  <a:lnTo>
                    <a:pt x="3286264" y="296049"/>
                  </a:lnTo>
                  <a:lnTo>
                    <a:pt x="3286264" y="294919"/>
                  </a:lnTo>
                </a:path>
              </a:pathLst>
            </a:custGeom>
            <a:ln w="4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45546"/>
              <a:endParaRPr sz="1664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87341" y="5188937"/>
            <a:ext cx="69578" cy="199809"/>
          </a:xfrm>
          <a:prstGeom prst="rect">
            <a:avLst/>
          </a:prstGeom>
        </p:spPr>
        <p:txBody>
          <a:bodyPr vert="horz" wrap="square" lIns="0" tIns="14679" rIns="0" bIns="0" rtlCol="0">
            <a:spAutoFit/>
          </a:bodyPr>
          <a:lstStyle/>
          <a:p>
            <a:pPr marL="11744" defTabSz="845546">
              <a:spcBef>
                <a:spcPts val="116"/>
              </a:spcBef>
            </a:pPr>
            <a:r>
              <a:rPr sz="1202" spc="9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endParaRPr sz="120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4294967295"/>
          </p:nvPr>
        </p:nvSpPr>
        <p:spPr>
          <a:xfrm>
            <a:off x="1093316" y="6275489"/>
            <a:ext cx="8041735" cy="120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96" b="0" i="0" kern="1200">
                <a:solidFill>
                  <a:srgbClr val="001899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393239" defTabSz="845546">
              <a:spcBef>
                <a:spcPts val="74"/>
              </a:spcBef>
            </a:pPr>
            <a:r>
              <a:rPr lang="en-IN" sz="786" spc="-5">
                <a:solidFill>
                  <a:srgbClr val="000000"/>
                </a:solidFill>
              </a:rPr>
              <a:t>–</a:t>
            </a:r>
            <a:r>
              <a:rPr lang="en-IN" sz="786" spc="-60">
                <a:solidFill>
                  <a:srgbClr val="000000"/>
                </a:solidFill>
              </a:rPr>
              <a:t> </a:t>
            </a:r>
            <a:r>
              <a:rPr lang="en-IN" sz="786" spc="-9">
                <a:solidFill>
                  <a:srgbClr val="000000"/>
                </a:solidFill>
              </a:rPr>
              <a:t>p.</a:t>
            </a:r>
            <a:fld id="{81D60167-4931-47E6-BA6A-407CBD079E47}" type="slidenum">
              <a:rPr sz="786" spc="-9" smtClean="0">
                <a:solidFill>
                  <a:srgbClr val="000000"/>
                </a:solidFill>
              </a:rPr>
              <a:pPr marL="7393239" defTabSz="845546">
                <a:spcBef>
                  <a:spcPts val="74"/>
                </a:spcBef>
              </a:pPr>
              <a:t>24</a:t>
            </a:fld>
            <a:r>
              <a:rPr sz="786" spc="-9">
                <a:solidFill>
                  <a:srgbClr val="000000"/>
                </a:solidFill>
              </a:rPr>
              <a:t>/</a:t>
            </a:r>
            <a:r>
              <a:rPr sz="786" b="1" spc="-9">
                <a:solidFill>
                  <a:srgbClr val="000000"/>
                </a:solidFill>
              </a:rPr>
              <a:t>?</a:t>
            </a:r>
            <a:endParaRPr sz="786"/>
          </a:p>
        </p:txBody>
      </p:sp>
      <p:sp>
        <p:nvSpPr>
          <p:cNvPr id="25" name="object 25"/>
          <p:cNvSpPr txBox="1"/>
          <p:nvPr/>
        </p:nvSpPr>
        <p:spPr>
          <a:xfrm>
            <a:off x="4668005" y="5188937"/>
            <a:ext cx="76184" cy="199809"/>
          </a:xfrm>
          <a:prstGeom prst="rect">
            <a:avLst/>
          </a:prstGeom>
        </p:spPr>
        <p:txBody>
          <a:bodyPr vert="horz" wrap="square" lIns="0" tIns="14679" rIns="0" bIns="0" rtlCol="0">
            <a:spAutoFit/>
          </a:bodyPr>
          <a:lstStyle/>
          <a:p>
            <a:pPr marL="11744" defTabSz="845546">
              <a:spcBef>
                <a:spcPts val="116"/>
              </a:spcBef>
            </a:pPr>
            <a:r>
              <a:rPr sz="1202" spc="9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endParaRPr sz="120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15327" y="5188937"/>
            <a:ext cx="76184" cy="199809"/>
          </a:xfrm>
          <a:prstGeom prst="rect">
            <a:avLst/>
          </a:prstGeom>
        </p:spPr>
        <p:txBody>
          <a:bodyPr vert="horz" wrap="square" lIns="0" tIns="14679" rIns="0" bIns="0" rtlCol="0">
            <a:spAutoFit/>
          </a:bodyPr>
          <a:lstStyle/>
          <a:p>
            <a:pPr marL="11744" defTabSz="845546">
              <a:spcBef>
                <a:spcPts val="116"/>
              </a:spcBef>
            </a:pPr>
            <a:r>
              <a:rPr sz="1202" spc="9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120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68251" y="2960581"/>
            <a:ext cx="1065691" cy="1233105"/>
          </a:xfrm>
          <a:prstGeom prst="rect">
            <a:avLst/>
          </a:prstGeom>
        </p:spPr>
        <p:txBody>
          <a:bodyPr vert="horz" wrap="square" lIns="0" tIns="14679" rIns="0" bIns="0" rtlCol="0">
            <a:spAutoFit/>
          </a:bodyPr>
          <a:lstStyle/>
          <a:p>
            <a:pPr marL="23487" defTabSz="845546">
              <a:lnSpc>
                <a:spcPts val="1743"/>
              </a:lnSpc>
              <a:spcBef>
                <a:spcPts val="116"/>
              </a:spcBef>
            </a:pPr>
            <a:r>
              <a:rPr sz="1572" spc="28" dirty="0">
                <a:solidFill>
                  <a:prstClr val="black"/>
                </a:solidFill>
                <a:latin typeface="Symbol"/>
                <a:cs typeface="Symbol"/>
              </a:rPr>
              <a:t></a:t>
            </a:r>
            <a:r>
              <a:rPr sz="1202" spc="28" dirty="0">
                <a:solidFill>
                  <a:prstClr val="black"/>
                </a:solidFill>
                <a:latin typeface="Times New Roman"/>
                <a:cs typeface="Times New Roman"/>
              </a:rPr>
              <a:t>(x)</a:t>
            </a:r>
            <a:endParaRPr sz="1202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958284" defTabSz="845546">
              <a:lnSpc>
                <a:spcPts val="1299"/>
              </a:lnSpc>
            </a:pPr>
            <a:r>
              <a:rPr sz="1202" spc="-32" dirty="0">
                <a:solidFill>
                  <a:prstClr val="black"/>
                </a:solidFill>
                <a:latin typeface="Times New Roman"/>
                <a:cs typeface="Times New Roman"/>
              </a:rPr>
              <a:t>d</a:t>
            </a:r>
            <a:r>
              <a:rPr sz="1664" spc="-48" baseline="-16203" dirty="0">
                <a:solidFill>
                  <a:prstClr val="black"/>
                </a:solidFill>
                <a:latin typeface="Symbol"/>
                <a:cs typeface="Symbol"/>
              </a:rPr>
              <a:t></a:t>
            </a:r>
            <a:r>
              <a:rPr sz="1202" spc="-32" dirty="0">
                <a:solidFill>
                  <a:prstClr val="black"/>
                </a:solidFill>
                <a:latin typeface="Times New Roman"/>
                <a:cs typeface="Times New Roman"/>
              </a:rPr>
              <a:t>(x,y)</a:t>
            </a:r>
            <a:endParaRPr sz="1202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56484" y="1597070"/>
            <a:ext cx="235157" cy="441734"/>
          </a:xfrm>
          <a:prstGeom prst="rect">
            <a:avLst/>
          </a:prstGeom>
        </p:spPr>
        <p:txBody>
          <a:bodyPr vert="horz" wrap="square" lIns="0" tIns="14679" rIns="0" bIns="0" rtlCol="0">
            <a:spAutoFit/>
          </a:bodyPr>
          <a:lstStyle/>
          <a:p>
            <a:pPr marL="11744" defTabSz="845546">
              <a:spcBef>
                <a:spcPts val="116"/>
              </a:spcBef>
            </a:pPr>
            <a:r>
              <a:rPr sz="1572" spc="97" dirty="0">
                <a:solidFill>
                  <a:prstClr val="black"/>
                </a:solidFill>
                <a:latin typeface="Symbol"/>
                <a:cs typeface="Symbol"/>
              </a:rPr>
              <a:t></a:t>
            </a:r>
            <a:r>
              <a:rPr sz="1202" spc="9" dirty="0">
                <a:solidFill>
                  <a:prstClr val="black"/>
                </a:solidFill>
                <a:latin typeface="Times New Roman"/>
                <a:cs typeface="Times New Roman"/>
              </a:rPr>
              <a:t>(z)</a:t>
            </a:r>
            <a:endParaRPr sz="1202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81824" y="4168258"/>
            <a:ext cx="635010" cy="1003876"/>
          </a:xfrm>
          <a:prstGeom prst="rect">
            <a:avLst/>
          </a:prstGeom>
        </p:spPr>
        <p:txBody>
          <a:bodyPr vert="horz" wrap="square" lIns="0" tIns="14679" rIns="0" bIns="0" rtlCol="0">
            <a:spAutoFit/>
          </a:bodyPr>
          <a:lstStyle/>
          <a:p>
            <a:pPr marL="62242" defTabSz="845546">
              <a:spcBef>
                <a:spcPts val="116"/>
              </a:spcBef>
            </a:pPr>
            <a:r>
              <a:rPr sz="1202" spc="9" dirty="0">
                <a:solidFill>
                  <a:prstClr val="black"/>
                </a:solidFill>
                <a:latin typeface="Times New Roman"/>
                <a:cs typeface="Times New Roman"/>
              </a:rPr>
              <a:t>(x−y).</a:t>
            </a:r>
            <a:r>
              <a:rPr sz="1202" spc="-9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358" spc="-62" baseline="-11437" dirty="0">
                <a:solidFill>
                  <a:prstClr val="black"/>
                </a:solidFill>
                <a:latin typeface="Symbol"/>
                <a:cs typeface="Symbol"/>
              </a:rPr>
              <a:t></a:t>
            </a:r>
            <a:r>
              <a:rPr sz="1202" spc="-42" dirty="0">
                <a:solidFill>
                  <a:prstClr val="black"/>
                </a:solidFill>
                <a:latin typeface="Times New Roman"/>
                <a:cs typeface="Times New Roman"/>
              </a:rPr>
              <a:t>’(y)</a:t>
            </a:r>
            <a:endParaRPr sz="1202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845546">
              <a:spcBef>
                <a:spcPts val="14"/>
              </a:spcBef>
            </a:pPr>
            <a:endParaRPr sz="2081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23487" defTabSz="845546"/>
            <a:r>
              <a:rPr sz="1572" spc="28" dirty="0">
                <a:solidFill>
                  <a:prstClr val="black"/>
                </a:solidFill>
                <a:latin typeface="Symbol"/>
                <a:cs typeface="Symbol"/>
              </a:rPr>
              <a:t></a:t>
            </a:r>
            <a:r>
              <a:rPr sz="1202" spc="28" dirty="0">
                <a:solidFill>
                  <a:prstClr val="black"/>
                </a:solidFill>
                <a:latin typeface="Times New Roman"/>
                <a:cs typeface="Times New Roman"/>
              </a:rPr>
              <a:t>(y)</a:t>
            </a:r>
            <a:endParaRPr sz="1202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921756" y="5676223"/>
            <a:ext cx="4962611" cy="827961"/>
          </a:xfrm>
          <a:prstGeom prst="rect">
            <a:avLst/>
          </a:prstGeom>
        </p:spPr>
        <p:txBody>
          <a:bodyPr vert="horz" wrap="square" lIns="0" tIns="13504" rIns="0" bIns="0" rtlCol="0">
            <a:spAutoFit/>
          </a:bodyPr>
          <a:lstStyle/>
          <a:p>
            <a:pPr marL="277738" defTabSz="845546">
              <a:spcBef>
                <a:spcPts val="105"/>
              </a:spcBef>
            </a:pPr>
            <a:r>
              <a:rPr sz="1896" i="1" spc="88" dirty="0">
                <a:solidFill>
                  <a:srgbClr val="001899"/>
                </a:solidFill>
                <a:latin typeface="Times New Roman"/>
                <a:cs typeface="Times New Roman"/>
              </a:rPr>
              <a:t>φ </a:t>
            </a:r>
            <a:r>
              <a:rPr sz="1896" spc="5" dirty="0">
                <a:solidFill>
                  <a:srgbClr val="001899"/>
                </a:solidFill>
                <a:latin typeface="Arial"/>
                <a:cs typeface="Arial"/>
              </a:rPr>
              <a:t>is strictly </a:t>
            </a:r>
            <a:r>
              <a:rPr sz="1896" spc="-18" dirty="0">
                <a:solidFill>
                  <a:srgbClr val="001899"/>
                </a:solidFill>
                <a:latin typeface="Arial"/>
                <a:cs typeface="Arial"/>
              </a:rPr>
              <a:t>convex,</a:t>
            </a:r>
            <a:r>
              <a:rPr sz="1896" spc="-51" dirty="0">
                <a:solidFill>
                  <a:srgbClr val="001899"/>
                </a:solidFill>
                <a:latin typeface="Arial"/>
                <a:cs typeface="Arial"/>
              </a:rPr>
              <a:t> </a:t>
            </a:r>
            <a:r>
              <a:rPr sz="1896" spc="-5" dirty="0">
                <a:solidFill>
                  <a:srgbClr val="001899"/>
                </a:solidFill>
                <a:latin typeface="Arial"/>
                <a:cs typeface="Arial"/>
              </a:rPr>
              <a:t>differentiable</a:t>
            </a:r>
            <a:endParaRPr sz="1896" dirty="0">
              <a:solidFill>
                <a:prstClr val="black"/>
              </a:solidFill>
              <a:latin typeface="Arial"/>
              <a:cs typeface="Arial"/>
            </a:endParaRPr>
          </a:p>
          <a:p>
            <a:pPr marL="35231" defTabSz="845546">
              <a:spcBef>
                <a:spcPts val="1785"/>
              </a:spcBef>
            </a:pPr>
            <a:r>
              <a:rPr sz="1896" i="1" spc="111" dirty="0">
                <a:solidFill>
                  <a:srgbClr val="990033"/>
                </a:solidFill>
                <a:latin typeface="Times New Roman"/>
                <a:cs typeface="Times New Roman"/>
              </a:rPr>
              <a:t>d</a:t>
            </a:r>
            <a:r>
              <a:rPr sz="2011" i="1" spc="166" baseline="-11494" dirty="0">
                <a:solidFill>
                  <a:srgbClr val="990033"/>
                </a:solidFill>
                <a:latin typeface="Times New Roman"/>
                <a:cs typeface="Times New Roman"/>
              </a:rPr>
              <a:t>φ</a:t>
            </a:r>
            <a:r>
              <a:rPr sz="1896" spc="111" dirty="0">
                <a:solidFill>
                  <a:srgbClr val="990033"/>
                </a:solidFill>
                <a:latin typeface="Latin Modern Math"/>
                <a:cs typeface="Latin Modern Math"/>
              </a:rPr>
              <a:t>(</a:t>
            </a:r>
            <a:r>
              <a:rPr sz="1896" spc="111" dirty="0">
                <a:solidFill>
                  <a:srgbClr val="990033"/>
                </a:solidFill>
                <a:latin typeface="Times New Roman"/>
                <a:cs typeface="Times New Roman"/>
              </a:rPr>
              <a:t>x</a:t>
            </a:r>
            <a:r>
              <a:rPr sz="1896" i="1" spc="111" dirty="0">
                <a:solidFill>
                  <a:srgbClr val="990033"/>
                </a:solidFill>
                <a:latin typeface="Times New Roman"/>
                <a:cs typeface="Times New Roman"/>
              </a:rPr>
              <a:t>,</a:t>
            </a:r>
            <a:r>
              <a:rPr sz="1896" i="1" spc="-166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896" spc="120" dirty="0">
                <a:solidFill>
                  <a:srgbClr val="990033"/>
                </a:solidFill>
                <a:latin typeface="Times New Roman"/>
                <a:cs typeface="Times New Roman"/>
              </a:rPr>
              <a:t>y</a:t>
            </a:r>
            <a:r>
              <a:rPr sz="1896" spc="120" dirty="0">
                <a:solidFill>
                  <a:srgbClr val="990033"/>
                </a:solidFill>
                <a:latin typeface="Latin Modern Math"/>
                <a:cs typeface="Latin Modern Math"/>
              </a:rPr>
              <a:t>)</a:t>
            </a:r>
            <a:r>
              <a:rPr sz="1896" spc="-102" dirty="0">
                <a:solidFill>
                  <a:srgbClr val="990033"/>
                </a:solidFill>
                <a:latin typeface="Latin Modern Math"/>
                <a:cs typeface="Latin Modern Math"/>
              </a:rPr>
              <a:t> </a:t>
            </a:r>
            <a:r>
              <a:rPr sz="1896" spc="9" dirty="0">
                <a:solidFill>
                  <a:srgbClr val="990033"/>
                </a:solidFill>
                <a:latin typeface="Latin Modern Math"/>
                <a:cs typeface="Latin Modern Math"/>
              </a:rPr>
              <a:t>=</a:t>
            </a:r>
            <a:r>
              <a:rPr sz="1896" spc="-102" dirty="0">
                <a:solidFill>
                  <a:srgbClr val="990033"/>
                </a:solidFill>
                <a:latin typeface="Latin Modern Math"/>
                <a:cs typeface="Latin Modern Math"/>
              </a:rPr>
              <a:t> </a:t>
            </a:r>
            <a:r>
              <a:rPr sz="1896" i="1" spc="74" dirty="0">
                <a:solidFill>
                  <a:srgbClr val="990033"/>
                </a:solidFill>
                <a:latin typeface="Times New Roman"/>
                <a:cs typeface="Times New Roman"/>
              </a:rPr>
              <a:t>φ</a:t>
            </a:r>
            <a:r>
              <a:rPr sz="1896" spc="74" dirty="0">
                <a:solidFill>
                  <a:srgbClr val="990033"/>
                </a:solidFill>
                <a:latin typeface="Latin Modern Math"/>
                <a:cs typeface="Latin Modern Math"/>
              </a:rPr>
              <a:t>(</a:t>
            </a:r>
            <a:r>
              <a:rPr sz="1896" spc="74" dirty="0">
                <a:solidFill>
                  <a:srgbClr val="990033"/>
                </a:solidFill>
                <a:latin typeface="Times New Roman"/>
                <a:cs typeface="Times New Roman"/>
              </a:rPr>
              <a:t>x</a:t>
            </a:r>
            <a:r>
              <a:rPr sz="1896" spc="74" dirty="0">
                <a:solidFill>
                  <a:srgbClr val="990033"/>
                </a:solidFill>
                <a:latin typeface="Latin Modern Math"/>
                <a:cs typeface="Latin Modern Math"/>
              </a:rPr>
              <a:t>)</a:t>
            </a:r>
            <a:r>
              <a:rPr sz="1896" spc="-212" dirty="0">
                <a:solidFill>
                  <a:srgbClr val="990033"/>
                </a:solidFill>
                <a:latin typeface="Latin Modern Math"/>
                <a:cs typeface="Latin Modern Math"/>
              </a:rPr>
              <a:t> </a:t>
            </a:r>
            <a:r>
              <a:rPr sz="1896" spc="88" dirty="0">
                <a:solidFill>
                  <a:srgbClr val="990033"/>
                </a:solidFill>
                <a:latin typeface="VL PGothic"/>
                <a:cs typeface="VL PGothic"/>
              </a:rPr>
              <a:t>−</a:t>
            </a:r>
            <a:r>
              <a:rPr sz="1896" spc="-88" dirty="0">
                <a:solidFill>
                  <a:srgbClr val="990033"/>
                </a:solidFill>
                <a:latin typeface="VL PGothic"/>
                <a:cs typeface="VL PGothic"/>
              </a:rPr>
              <a:t> </a:t>
            </a:r>
            <a:r>
              <a:rPr sz="1896" i="1" spc="79" dirty="0">
                <a:solidFill>
                  <a:srgbClr val="990033"/>
                </a:solidFill>
                <a:latin typeface="Times New Roman"/>
                <a:cs typeface="Times New Roman"/>
              </a:rPr>
              <a:t>φ</a:t>
            </a:r>
            <a:r>
              <a:rPr sz="1896" spc="79" dirty="0">
                <a:solidFill>
                  <a:srgbClr val="990033"/>
                </a:solidFill>
                <a:latin typeface="Latin Modern Math"/>
                <a:cs typeface="Latin Modern Math"/>
              </a:rPr>
              <a:t>(</a:t>
            </a:r>
            <a:r>
              <a:rPr sz="1896" spc="79" dirty="0">
                <a:solidFill>
                  <a:srgbClr val="990033"/>
                </a:solidFill>
                <a:latin typeface="Times New Roman"/>
                <a:cs typeface="Times New Roman"/>
              </a:rPr>
              <a:t>y</a:t>
            </a:r>
            <a:r>
              <a:rPr sz="1896" spc="79" dirty="0">
                <a:solidFill>
                  <a:srgbClr val="990033"/>
                </a:solidFill>
                <a:latin typeface="Latin Modern Math"/>
                <a:cs typeface="Latin Modern Math"/>
              </a:rPr>
              <a:t>)</a:t>
            </a:r>
            <a:r>
              <a:rPr sz="1896" spc="-212" dirty="0">
                <a:solidFill>
                  <a:srgbClr val="990033"/>
                </a:solidFill>
                <a:latin typeface="Latin Modern Math"/>
                <a:cs typeface="Latin Modern Math"/>
              </a:rPr>
              <a:t> </a:t>
            </a:r>
            <a:r>
              <a:rPr sz="1896" spc="88" dirty="0">
                <a:solidFill>
                  <a:srgbClr val="990033"/>
                </a:solidFill>
                <a:latin typeface="VL PGothic"/>
                <a:cs typeface="VL PGothic"/>
              </a:rPr>
              <a:t>−</a:t>
            </a:r>
            <a:r>
              <a:rPr sz="1896" spc="-88" dirty="0">
                <a:solidFill>
                  <a:srgbClr val="990033"/>
                </a:solidFill>
                <a:latin typeface="VL PGothic"/>
                <a:cs typeface="VL PGothic"/>
              </a:rPr>
              <a:t> </a:t>
            </a:r>
            <a:r>
              <a:rPr sz="1896" spc="105" dirty="0">
                <a:solidFill>
                  <a:srgbClr val="990033"/>
                </a:solidFill>
                <a:latin typeface="VL PGothic"/>
                <a:cs typeface="VL PGothic"/>
              </a:rPr>
              <a:t>(</a:t>
            </a:r>
            <a:r>
              <a:rPr sz="1896" spc="105" dirty="0">
                <a:solidFill>
                  <a:srgbClr val="990033"/>
                </a:solidFill>
                <a:latin typeface="Times New Roman"/>
                <a:cs typeface="Times New Roman"/>
              </a:rPr>
              <a:t>x</a:t>
            </a:r>
            <a:r>
              <a:rPr sz="1896" spc="-55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896" spc="88" dirty="0">
                <a:solidFill>
                  <a:srgbClr val="990033"/>
                </a:solidFill>
                <a:latin typeface="VL PGothic"/>
                <a:cs typeface="VL PGothic"/>
              </a:rPr>
              <a:t>−</a:t>
            </a:r>
            <a:r>
              <a:rPr sz="1896" spc="-92" dirty="0">
                <a:solidFill>
                  <a:srgbClr val="990033"/>
                </a:solidFill>
                <a:latin typeface="VL PGothic"/>
                <a:cs typeface="VL PGothic"/>
              </a:rPr>
              <a:t> </a:t>
            </a:r>
            <a:r>
              <a:rPr sz="1896" spc="148" dirty="0">
                <a:solidFill>
                  <a:srgbClr val="990033"/>
                </a:solidFill>
                <a:latin typeface="Times New Roman"/>
                <a:cs typeface="Times New Roman"/>
              </a:rPr>
              <a:t>y</a:t>
            </a:r>
            <a:r>
              <a:rPr sz="1896" i="1" spc="148" dirty="0">
                <a:solidFill>
                  <a:srgbClr val="990033"/>
                </a:solidFill>
                <a:latin typeface="Times New Roman"/>
                <a:cs typeface="Times New Roman"/>
              </a:rPr>
              <a:t>,</a:t>
            </a:r>
            <a:r>
              <a:rPr sz="1896" i="1" spc="-162" dirty="0">
                <a:solidFill>
                  <a:srgbClr val="990033"/>
                </a:solidFill>
                <a:latin typeface="Times New Roman"/>
                <a:cs typeface="Times New Roman"/>
              </a:rPr>
              <a:t> </a:t>
            </a:r>
            <a:r>
              <a:rPr sz="1896" spc="102" dirty="0">
                <a:solidFill>
                  <a:srgbClr val="990033"/>
                </a:solidFill>
                <a:latin typeface="VL PGothic"/>
                <a:cs typeface="VL PGothic"/>
              </a:rPr>
              <a:t>∇</a:t>
            </a:r>
            <a:r>
              <a:rPr sz="1896" i="1" spc="102" dirty="0">
                <a:solidFill>
                  <a:srgbClr val="990033"/>
                </a:solidFill>
                <a:latin typeface="Times New Roman"/>
                <a:cs typeface="Times New Roman"/>
              </a:rPr>
              <a:t>φ</a:t>
            </a:r>
            <a:r>
              <a:rPr sz="1896" spc="102" dirty="0">
                <a:solidFill>
                  <a:srgbClr val="990033"/>
                </a:solidFill>
                <a:latin typeface="Latin Modern Math"/>
                <a:cs typeface="Latin Modern Math"/>
              </a:rPr>
              <a:t>(</a:t>
            </a:r>
            <a:r>
              <a:rPr sz="1896" spc="102" dirty="0">
                <a:solidFill>
                  <a:srgbClr val="990033"/>
                </a:solidFill>
                <a:latin typeface="Times New Roman"/>
                <a:cs typeface="Times New Roman"/>
              </a:rPr>
              <a:t>y</a:t>
            </a:r>
            <a:r>
              <a:rPr sz="1896" spc="102" dirty="0">
                <a:solidFill>
                  <a:srgbClr val="990033"/>
                </a:solidFill>
                <a:latin typeface="Latin Modern Math"/>
                <a:cs typeface="Latin Modern Math"/>
              </a:rPr>
              <a:t>)</a:t>
            </a:r>
            <a:r>
              <a:rPr sz="1896" spc="102" dirty="0">
                <a:solidFill>
                  <a:srgbClr val="990033"/>
                </a:solidFill>
                <a:latin typeface="VL PGothic"/>
                <a:cs typeface="VL PGothic"/>
              </a:rPr>
              <a:t>)</a:t>
            </a:r>
            <a:endParaRPr sz="1896" dirty="0">
              <a:solidFill>
                <a:prstClr val="black"/>
              </a:solidFill>
              <a:latin typeface="VL PGothic"/>
              <a:cs typeface="VL PGothic"/>
            </a:endParaRPr>
          </a:p>
        </p:txBody>
      </p:sp>
    </p:spTree>
    <p:extLst>
      <p:ext uri="{BB962C8B-B14F-4D97-AF65-F5344CB8AC3E}">
        <p14:creationId xmlns:p14="http://schemas.microsoft.com/office/powerpoint/2010/main" val="2476035194"/>
      </p:ext>
    </p:extLst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dirty="0" err="1" smtClean="0"/>
              <a:t>Bregman</a:t>
            </a:r>
            <a:r>
              <a:rPr lang="en-US" dirty="0" smtClean="0"/>
              <a:t> Divergence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Bregman</a:t>
            </a:r>
            <a:r>
              <a:rPr lang="en-US" dirty="0" smtClean="0"/>
              <a:t> </a:t>
            </a:r>
            <a:r>
              <a:rPr lang="en-US" dirty="0"/>
              <a:t>divergence is a way to measure the "difference" or "distance" between two points in a mathematical space. Imagine you have two points, A and B, in a space. </a:t>
            </a:r>
            <a:endParaRPr lang="en-US" dirty="0" smtClean="0"/>
          </a:p>
          <a:p>
            <a:r>
              <a:rPr lang="en-US" dirty="0" err="1" smtClean="0"/>
              <a:t>Bregman</a:t>
            </a:r>
            <a:r>
              <a:rPr lang="en-US" dirty="0" smtClean="0"/>
              <a:t> </a:t>
            </a:r>
            <a:r>
              <a:rPr lang="en-US" dirty="0"/>
              <a:t>divergence helps you quantify how much "stuff" you need to move from point A to point 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068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Bregman</a:t>
            </a:r>
            <a:r>
              <a:rPr lang="en-US" dirty="0" smtClean="0"/>
              <a:t> Divergence -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of it like this: Imagine point A is your starting point, and point B is your destination. </a:t>
            </a:r>
          </a:p>
          <a:p>
            <a:r>
              <a:rPr lang="en-US" dirty="0"/>
              <a:t>Instead of using a regular ruler to measure the distance, you have a special ruler that accounts for the shape of the space you're in. </a:t>
            </a:r>
          </a:p>
          <a:p>
            <a:r>
              <a:rPr lang="en-US" dirty="0"/>
              <a:t>This special ruler considers how the space is curved or bent.</a:t>
            </a:r>
          </a:p>
          <a:p>
            <a:r>
              <a:rPr lang="en-US" dirty="0"/>
              <a:t> When you measure the distance between A and B using this special ruler, you get the </a:t>
            </a:r>
            <a:r>
              <a:rPr lang="en-US" dirty="0" err="1"/>
              <a:t>Bregman</a:t>
            </a:r>
            <a:r>
              <a:rPr lang="en-US" dirty="0"/>
              <a:t> divergence.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805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/>
              <a:t>idea: </a:t>
            </a:r>
            <a:r>
              <a:rPr lang="en-US" dirty="0" err="1"/>
              <a:t>Bregman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Bregman</a:t>
            </a:r>
            <a:r>
              <a:rPr lang="en-US" dirty="0" smtClean="0"/>
              <a:t> </a:t>
            </a:r>
            <a:r>
              <a:rPr lang="en-US" dirty="0"/>
              <a:t>divergence captures not only how far apart the points are, but also how they differ in some specific way.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like measuring the difference in a unique and tailored manner for the specific space you're in.</a:t>
            </a:r>
          </a:p>
          <a:p>
            <a:r>
              <a:rPr lang="en-US" dirty="0"/>
              <a:t>In summary, </a:t>
            </a:r>
            <a:r>
              <a:rPr lang="en-US" dirty="0" err="1"/>
              <a:t>Bregman</a:t>
            </a:r>
            <a:r>
              <a:rPr lang="en-US" dirty="0"/>
              <a:t> divergence is a way to measure the difference between two points in a space, taking into account the specific characteristics of that space. </a:t>
            </a:r>
            <a:endParaRPr lang="en-US" dirty="0" smtClean="0"/>
          </a:p>
          <a:p>
            <a:r>
              <a:rPr lang="en-US" dirty="0" smtClean="0"/>
              <a:t>It's </a:t>
            </a:r>
            <a:r>
              <a:rPr lang="en-US" dirty="0"/>
              <a:t>a bit like using a custom-made measuring tool that considers the shape of the space to provide a more meaningful measurement of "difference."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67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05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85740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most common measure of correlation is the Pearson correlation coefficient, denoted as "r". It ranges from -1 to 1:</a:t>
            </a:r>
          </a:p>
          <a:p>
            <a:r>
              <a:rPr lang="en-US" dirty="0"/>
              <a:t>A positive value close to 1 indicates a strong positive correlation, meaning that as one variable increases, the other tends to increase as well.</a:t>
            </a:r>
          </a:p>
          <a:p>
            <a:r>
              <a:rPr lang="en-US" dirty="0"/>
              <a:t>A negative value close to -1 indicates a strong negative correlation, meaning that as one variable increases, the other tends to decrease</a:t>
            </a:r>
            <a:r>
              <a:rPr lang="en-US" dirty="0" smtClean="0"/>
              <a:t>.</a:t>
            </a:r>
          </a:p>
          <a:p>
            <a:r>
              <a:rPr lang="en-US" dirty="0"/>
              <a:t>A value close to 0 indicates a weak or no linear correlation between the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Interpretations from Correlation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If the relationship between variables is nonlinear, the correlation coefficient might not accurately capture the true </a:t>
            </a:r>
            <a:r>
              <a:rPr lang="en-US" dirty="0" smtClean="0"/>
              <a:t>relationship. </a:t>
            </a:r>
          </a:p>
          <a:p>
            <a:r>
              <a:rPr lang="en-US" dirty="0" smtClean="0"/>
              <a:t>Correlation </a:t>
            </a:r>
            <a:r>
              <a:rPr lang="en-US" dirty="0"/>
              <a:t>can be visualized using scatter plots, where data points are plotted on a graph with one variable on the x-axis and the other on the y-axis. </a:t>
            </a:r>
            <a:endParaRPr lang="en-US" dirty="0" smtClean="0"/>
          </a:p>
          <a:p>
            <a:r>
              <a:rPr lang="en-US" dirty="0" smtClean="0"/>
              <a:t>Patterns </a:t>
            </a:r>
            <a:r>
              <a:rPr lang="en-US" dirty="0"/>
              <a:t>in the scatter plot can provide insights into the relationship between the variables.</a:t>
            </a:r>
          </a:p>
          <a:p>
            <a:r>
              <a:rPr lang="en-US" dirty="0" smtClean="0"/>
              <a:t>Correlation </a:t>
            </a:r>
            <a:r>
              <a:rPr lang="en-US" dirty="0"/>
              <a:t>does not determine </a:t>
            </a:r>
            <a:r>
              <a:rPr lang="en-US" dirty="0" smtClean="0"/>
              <a:t>causation; </a:t>
            </a:r>
            <a:r>
              <a:rPr lang="en-US" dirty="0"/>
              <a:t>While correlated variables might suggest a potential relationship, additional research and analysis are needed to establish any causal link between them.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04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8776" cy="4525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679804"/>
              </p:ext>
            </p:extLst>
          </p:nvPr>
        </p:nvGraphicFramePr>
        <p:xfrm>
          <a:off x="395537" y="1772816"/>
          <a:ext cx="3706614" cy="4846320"/>
        </p:xfrm>
        <a:graphic>
          <a:graphicData uri="http://schemas.openxmlformats.org/drawingml/2006/table">
            <a:tbl>
              <a:tblPr/>
              <a:tblGrid>
                <a:gridCol w="1235538"/>
                <a:gridCol w="1235538"/>
                <a:gridCol w="1235538"/>
              </a:tblGrid>
              <a:tr h="0">
                <a:tc>
                  <a:txBody>
                    <a:bodyPr/>
                    <a:lstStyle/>
                    <a:p>
                      <a:pPr fontAlgn="b"/>
                      <a:r>
                        <a:rPr lang="en-IN" sz="2400" b="1" dirty="0">
                          <a:effectLst/>
                        </a:rPr>
                        <a:t>Student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400" b="1">
                          <a:effectLst/>
                        </a:rPr>
                        <a:t>Hours Studied (X)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sz="2400" b="1">
                          <a:effectLst/>
                        </a:rPr>
                        <a:t>Exam Score (Y)</a:t>
                      </a:r>
                    </a:p>
                  </a:txBody>
                  <a:tcPr anchor="b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A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65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B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1.5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60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C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D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2.5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70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E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1.75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62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F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80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G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2.25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68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H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>
                          <a:effectLst/>
                        </a:rPr>
                        <a:t>3.5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400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9D9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11960" y="177281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To determine whether there is a correlation between the "Hours Studied" and "Exam Score" </a:t>
            </a:r>
            <a:r>
              <a:rPr lang="en-US" sz="2800" dirty="0" smtClean="0"/>
              <a:t>data . Calculate </a:t>
            </a:r>
            <a:r>
              <a:rPr lang="en-US" sz="2800" dirty="0"/>
              <a:t>the Pearson correlation coefficient and interpret the results.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687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Computation of Correlation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14450"/>
            <a:ext cx="5976664" cy="542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4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Result of Computation &amp; Interpretation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8136904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9466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Covariance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repeat Lecture 11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920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934DE7-E146-487F-B925-5A561E7F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25563"/>
          </a:xfrm>
        </p:spPr>
        <p:txBody>
          <a:bodyPr/>
          <a:lstStyle/>
          <a:p>
            <a:r>
              <a:rPr lang="en-US" dirty="0"/>
              <a:t>Covariance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E94E0B-51F3-488F-940F-634A8E402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9676"/>
            <a:ext cx="7886700" cy="5283200"/>
          </a:xfrm>
        </p:spPr>
        <p:txBody>
          <a:bodyPr>
            <a:normAutofit fontScale="70000" lnSpcReduction="2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In statistics and probability theory, covariance deals with the joint variability of two random variables: x and y.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Generally, it is treated as a statistical tool used to define the relationship between two variables.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Covariance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is a measure of the relationship between two random variables and to what extent, they change together. </a:t>
            </a:r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Or we can say, in other words, it defines the changes between the two variables, such that change in one variable is equal to change in another variable.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This is the property of a function of maintaining its form when the variables are linearly transformed.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Covariance is measured in units, which are calculated by multiplying the units of the two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375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1450</Words>
  <Application>Microsoft Office PowerPoint</Application>
  <PresentationFormat>On-screen Show (4:3)</PresentationFormat>
  <Paragraphs>162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Lecture 17</vt:lpstr>
      <vt:lpstr>Data Correlation</vt:lpstr>
      <vt:lpstr>Types of Correlation</vt:lpstr>
      <vt:lpstr>Interpretations from Correlation</vt:lpstr>
      <vt:lpstr>Example</vt:lpstr>
      <vt:lpstr>Computation of Correlation</vt:lpstr>
      <vt:lpstr>Result of Computation &amp; Interpretation</vt:lpstr>
      <vt:lpstr>Covariance</vt:lpstr>
      <vt:lpstr>Covariance</vt:lpstr>
      <vt:lpstr>Types of Covariance </vt:lpstr>
      <vt:lpstr>Covariance formula</vt:lpstr>
      <vt:lpstr>Covariance Formula </vt:lpstr>
      <vt:lpstr>Example: Calculate the coefficient of covariance for the following data:</vt:lpstr>
      <vt:lpstr>Interpretations Covariance</vt:lpstr>
      <vt:lpstr>Interpretations Covariance</vt:lpstr>
      <vt:lpstr>Correlation Coefficient &amp; Formula </vt:lpstr>
      <vt:lpstr>Graphical representation of correlation among two variables</vt:lpstr>
      <vt:lpstr>Difference Between Covariance-Correlation</vt:lpstr>
      <vt:lpstr>Bregman Divergence</vt:lpstr>
      <vt:lpstr>Bregman divergence </vt:lpstr>
      <vt:lpstr>History of Bregman divergences </vt:lpstr>
      <vt:lpstr>Applications of Bregman divergences </vt:lpstr>
      <vt:lpstr>Bregman divergence</vt:lpstr>
      <vt:lpstr>Bregman Divergences</vt:lpstr>
      <vt:lpstr>Summary of Bregman Divergence</vt:lpstr>
      <vt:lpstr>Bregman Divergence - Example</vt:lpstr>
      <vt:lpstr>Key idea: Bregman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</dc:title>
  <dc:creator>Admin</dc:creator>
  <cp:lastModifiedBy>Admin</cp:lastModifiedBy>
  <cp:revision>7</cp:revision>
  <dcterms:created xsi:type="dcterms:W3CDTF">2023-08-31T17:21:53Z</dcterms:created>
  <dcterms:modified xsi:type="dcterms:W3CDTF">2023-08-31T18:18:14Z</dcterms:modified>
</cp:coreProperties>
</file>