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6858000" cx="9144000"/>
  <p:notesSz cx="6858000" cy="9144000"/>
  <p:embeddedFontLst>
    <p:embeddedFont>
      <p:font typeface="Proxima Nova"/>
      <p:regular r:id="rId43"/>
      <p:bold r:id="rId44"/>
      <p:italic r:id="rId45"/>
      <p:boldItalic r:id="rId46"/>
    </p:embeddedFont>
    <p:embeddedFont>
      <p:font typeface="Arial Black"/>
      <p:regular r:id="rId47"/>
    </p:embeddedFont>
    <p:embeddedFont>
      <p:font typeface="Open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52" roundtripDataSignature="AMtx7mih83gtHvvPbj4DT/xduudY+7pT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AF08BB-45D5-453A-86DC-C922ED0F7AEF}">
  <a:tblStyle styleId="{A9AF08BB-45D5-453A-86DC-C922ED0F7AE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ProximaNova-bold.fntdata"/><Relationship Id="rId43" Type="http://schemas.openxmlformats.org/officeDocument/2006/relationships/font" Target="fonts/ProximaNova-regular.fntdata"/><Relationship Id="rId46" Type="http://schemas.openxmlformats.org/officeDocument/2006/relationships/font" Target="fonts/ProximaNova-boldItalic.fntdata"/><Relationship Id="rId45"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OpenSans-regular.fntdata"/><Relationship Id="rId47" Type="http://schemas.openxmlformats.org/officeDocument/2006/relationships/font" Target="fonts/ArialBlack-regular.fntdata"/><Relationship Id="rId49" Type="http://schemas.openxmlformats.org/officeDocument/2006/relationships/font" Target="fonts/Open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boldItalic.fntdata"/><Relationship Id="rId50" Type="http://schemas.openxmlformats.org/officeDocument/2006/relationships/font" Target="fonts/OpenSans-italic.fntdata"/><Relationship Id="rId52"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4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4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4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4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4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6"/>
          <p:cNvSpPr/>
          <p:nvPr>
            <p:ph idx="2" type="pic"/>
          </p:nvPr>
        </p:nvSpPr>
        <p:spPr>
          <a:xfrm>
            <a:off x="1792288" y="612775"/>
            <a:ext cx="5486400" cy="4114800"/>
          </a:xfrm>
          <a:prstGeom prst="rect">
            <a:avLst/>
          </a:prstGeom>
          <a:noFill/>
          <a:ln>
            <a:noFill/>
          </a:ln>
        </p:spPr>
      </p:sp>
      <p:sp>
        <p:nvSpPr>
          <p:cNvPr id="64" name="Google Shape;64;p4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0.png"/><Relationship Id="rId4" Type="http://schemas.openxmlformats.org/officeDocument/2006/relationships/image" Target="../media/image17.png"/><Relationship Id="rId5"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sz="6000">
                <a:latin typeface="Times New Roman"/>
                <a:ea typeface="Times New Roman"/>
                <a:cs typeface="Times New Roman"/>
                <a:sym typeface="Times New Roman"/>
              </a:rPr>
              <a:t>Lecture 7</a:t>
            </a:r>
            <a:br>
              <a:rPr lang="en-US" sz="6000">
                <a:latin typeface="Times New Roman"/>
                <a:ea typeface="Times New Roman"/>
                <a:cs typeface="Times New Roman"/>
                <a:sym typeface="Times New Roman"/>
              </a:rPr>
            </a:br>
            <a:br>
              <a:rPr lang="en-US" sz="6000">
                <a:latin typeface="Times New Roman"/>
                <a:ea typeface="Times New Roman"/>
                <a:cs typeface="Times New Roman"/>
                <a:sym typeface="Times New Roman"/>
              </a:rPr>
            </a:br>
            <a:r>
              <a:rPr lang="en-US" sz="6000">
                <a:latin typeface="Times New Roman"/>
                <a:ea typeface="Times New Roman"/>
                <a:cs typeface="Times New Roman"/>
                <a:sym typeface="Times New Roman"/>
              </a:rPr>
              <a:t>Measures of Central Tendency</a:t>
            </a:r>
            <a:br>
              <a:rPr lang="en-US" sz="6000">
                <a:latin typeface="Times New Roman"/>
                <a:ea typeface="Times New Roman"/>
                <a:cs typeface="Times New Roman"/>
                <a:sym typeface="Times New Roman"/>
              </a:rPr>
            </a:br>
            <a:br>
              <a:rPr lang="en-US" sz="6000">
                <a:latin typeface="Times New Roman"/>
                <a:ea typeface="Times New Roman"/>
                <a:cs typeface="Times New Roman"/>
                <a:sym typeface="Times New Roman"/>
              </a:rPr>
            </a:br>
            <a:r>
              <a:rPr lang="en-US" sz="6000">
                <a:latin typeface="Times New Roman"/>
                <a:ea typeface="Times New Roman"/>
                <a:cs typeface="Times New Roman"/>
                <a:sym typeface="Times New Roman"/>
              </a:rPr>
              <a:t>07-08-2023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Median </a:t>
            </a:r>
            <a:endParaRPr/>
          </a:p>
        </p:txBody>
      </p:sp>
      <p:sp>
        <p:nvSpPr>
          <p:cNvPr id="141" name="Google Shape;141;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median is the middle score for a set of data that has been arranged in order of magnitude.</a:t>
            </a:r>
            <a:endParaRPr/>
          </a:p>
          <a:p>
            <a:pPr indent="-342900" lvl="0" marL="342900" rtl="0" algn="l">
              <a:spcBef>
                <a:spcPts val="640"/>
              </a:spcBef>
              <a:spcAft>
                <a:spcPts val="0"/>
              </a:spcAft>
              <a:buClr>
                <a:srgbClr val="000000"/>
              </a:buClr>
              <a:buSzPts val="3200"/>
              <a:buChar char="•"/>
            </a:pPr>
            <a:r>
              <a:rPr b="0" i="0" lang="en-US">
                <a:solidFill>
                  <a:srgbClr val="000000"/>
                </a:solidFill>
                <a:latin typeface="Proxima Nova"/>
                <a:ea typeface="Proxima Nova"/>
                <a:cs typeface="Proxima Nova"/>
                <a:sym typeface="Proxima Nova"/>
              </a:rPr>
              <a:t>The median is less affected by outliers and skewed data. </a:t>
            </a:r>
            <a:endParaRPr/>
          </a:p>
          <a:p>
            <a:pPr indent="-342900" lvl="0" marL="342900" rtl="0" algn="l">
              <a:spcBef>
                <a:spcPts val="640"/>
              </a:spcBef>
              <a:spcAft>
                <a:spcPts val="0"/>
              </a:spcAft>
              <a:buClr>
                <a:srgbClr val="000000"/>
              </a:buClr>
              <a:buSzPts val="3200"/>
              <a:buChar char="•"/>
            </a:pPr>
            <a:r>
              <a:rPr lang="en-US">
                <a:solidFill>
                  <a:srgbClr val="000000"/>
                </a:solidFill>
                <a:latin typeface="Proxima Nova"/>
                <a:ea typeface="Proxima Nova"/>
                <a:cs typeface="Proxima Nova"/>
                <a:sym typeface="Proxima Nova"/>
              </a:rPr>
              <a:t>Compute Median of following data:</a:t>
            </a:r>
            <a:endParaRPr b="0" i="0">
              <a:solidFill>
                <a:srgbClr val="000000"/>
              </a:solidFill>
              <a:latin typeface="Proxima Nova"/>
              <a:ea typeface="Proxima Nova"/>
              <a:cs typeface="Proxima Nova"/>
              <a:sym typeface="Proxima Nova"/>
            </a:endParaRPr>
          </a:p>
          <a:p>
            <a:pPr indent="-139700" lvl="0" marL="342900" rtl="0" algn="l">
              <a:spcBef>
                <a:spcPts val="640"/>
              </a:spcBef>
              <a:spcAft>
                <a:spcPts val="0"/>
              </a:spcAft>
              <a:buClr>
                <a:schemeClr val="dk1"/>
              </a:buClr>
              <a:buSzPts val="3200"/>
              <a:buNone/>
            </a:pPr>
            <a:r>
              <a:t/>
            </a:r>
            <a:endParaRPr/>
          </a:p>
        </p:txBody>
      </p:sp>
      <p:pic>
        <p:nvPicPr>
          <p:cNvPr id="142" name="Google Shape;142;p10"/>
          <p:cNvPicPr preferRelativeResize="0"/>
          <p:nvPr/>
        </p:nvPicPr>
        <p:blipFill rotWithShape="1">
          <a:blip r:embed="rId3">
            <a:alphaModFix/>
          </a:blip>
          <a:srcRect b="0" l="0" r="0" t="0"/>
          <a:stretch/>
        </p:blipFill>
        <p:spPr>
          <a:xfrm>
            <a:off x="739378" y="4001295"/>
            <a:ext cx="6850856" cy="1876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Median Computation continue..</a:t>
            </a:r>
            <a:endParaRPr/>
          </a:p>
        </p:txBody>
      </p:sp>
      <p:pic>
        <p:nvPicPr>
          <p:cNvPr id="148" name="Google Shape;148;p11"/>
          <p:cNvPicPr preferRelativeResize="0"/>
          <p:nvPr>
            <p:ph idx="1" type="body"/>
          </p:nvPr>
        </p:nvPicPr>
        <p:blipFill rotWithShape="1">
          <a:blip r:embed="rId3">
            <a:alphaModFix/>
          </a:blip>
          <a:srcRect b="0" l="0" r="0" t="0"/>
          <a:stretch/>
        </p:blipFill>
        <p:spPr>
          <a:xfrm>
            <a:off x="628650" y="1690688"/>
            <a:ext cx="6807994" cy="1866900"/>
          </a:xfrm>
          <a:prstGeom prst="rect">
            <a:avLst/>
          </a:prstGeom>
          <a:noFill/>
          <a:ln>
            <a:noFill/>
          </a:ln>
        </p:spPr>
      </p:pic>
      <p:sp>
        <p:nvSpPr>
          <p:cNvPr id="149" name="Google Shape;149;p11"/>
          <p:cNvSpPr txBox="1"/>
          <p:nvPr/>
        </p:nvSpPr>
        <p:spPr>
          <a:xfrm>
            <a:off x="628651" y="3934510"/>
            <a:ext cx="777954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000000"/>
                </a:solidFill>
                <a:latin typeface="Proxima Nova"/>
                <a:ea typeface="Proxima Nova"/>
                <a:cs typeface="Proxima Nova"/>
                <a:sym typeface="Proxima Nova"/>
              </a:rPr>
              <a:t>Now  take the 5th and 6th score in our data set and average them to get a median of 55.5</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Mode</a:t>
            </a:r>
            <a:endParaRPr/>
          </a:p>
        </p:txBody>
      </p:sp>
      <p:sp>
        <p:nvSpPr>
          <p:cNvPr id="155" name="Google Shape;155;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333333"/>
              </a:buClr>
              <a:buSzPts val="3200"/>
              <a:buChar char="•"/>
            </a:pPr>
            <a:r>
              <a:rPr b="0" i="0" lang="en-US">
                <a:solidFill>
                  <a:srgbClr val="333333"/>
                </a:solidFill>
                <a:latin typeface="Arial"/>
                <a:ea typeface="Arial"/>
                <a:cs typeface="Arial"/>
                <a:sym typeface="Arial"/>
              </a:rPr>
              <a:t>Mode means a value or a number that appears most frequently in a dataset.</a:t>
            </a:r>
            <a:endParaRPr/>
          </a:p>
          <a:p>
            <a:pPr indent="-342900" lvl="0" marL="342900" rtl="0" algn="l">
              <a:spcBef>
                <a:spcPts val="640"/>
              </a:spcBef>
              <a:spcAft>
                <a:spcPts val="0"/>
              </a:spcAft>
              <a:buClr>
                <a:srgbClr val="333333"/>
              </a:buClr>
              <a:buSzPts val="3200"/>
              <a:buChar char="•"/>
            </a:pPr>
            <a:r>
              <a:rPr b="1" i="0" lang="en-US">
                <a:solidFill>
                  <a:srgbClr val="333333"/>
                </a:solidFill>
                <a:latin typeface="Arial"/>
                <a:ea typeface="Arial"/>
                <a:cs typeface="Arial"/>
                <a:sym typeface="Arial"/>
              </a:rPr>
              <a:t>Unimodal List: </a:t>
            </a:r>
            <a:r>
              <a:rPr b="0" i="0" lang="en-US">
                <a:solidFill>
                  <a:srgbClr val="333333"/>
                </a:solidFill>
                <a:latin typeface="Arial"/>
                <a:ea typeface="Arial"/>
                <a:cs typeface="Arial"/>
                <a:sym typeface="Arial"/>
              </a:rPr>
              <a:t>A list of given data with only one mode is called a unimodal list.</a:t>
            </a:r>
            <a:endParaRPr/>
          </a:p>
          <a:p>
            <a:pPr indent="-342900" lvl="0" marL="342900" rtl="0" algn="l">
              <a:spcBef>
                <a:spcPts val="640"/>
              </a:spcBef>
              <a:spcAft>
                <a:spcPts val="0"/>
              </a:spcAft>
              <a:buClr>
                <a:srgbClr val="333333"/>
              </a:buClr>
              <a:buSzPts val="3200"/>
              <a:buChar char="•"/>
            </a:pPr>
            <a:r>
              <a:rPr b="1" i="0" lang="en-US">
                <a:solidFill>
                  <a:srgbClr val="333333"/>
                </a:solidFill>
                <a:latin typeface="Arial"/>
                <a:ea typeface="Arial"/>
                <a:cs typeface="Arial"/>
                <a:sym typeface="Arial"/>
              </a:rPr>
              <a:t>Bimodal List:</a:t>
            </a:r>
            <a:r>
              <a:rPr b="0" i="0" lang="en-US">
                <a:solidFill>
                  <a:srgbClr val="333333"/>
                </a:solidFill>
                <a:latin typeface="Arial"/>
                <a:ea typeface="Arial"/>
                <a:cs typeface="Arial"/>
                <a:sym typeface="Arial"/>
              </a:rPr>
              <a:t> A list of given data with two modes is called a bimodal list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Mode Formula</a:t>
            </a:r>
            <a:endParaRPr/>
          </a:p>
        </p:txBody>
      </p:sp>
      <p:pic>
        <p:nvPicPr>
          <p:cNvPr id="161" name="Google Shape;161;p13"/>
          <p:cNvPicPr preferRelativeResize="0"/>
          <p:nvPr>
            <p:ph idx="1" type="body"/>
          </p:nvPr>
        </p:nvPicPr>
        <p:blipFill rotWithShape="1">
          <a:blip r:embed="rId3">
            <a:alphaModFix/>
          </a:blip>
          <a:srcRect b="0" l="0" r="0" t="0"/>
          <a:stretch/>
        </p:blipFill>
        <p:spPr>
          <a:xfrm>
            <a:off x="507206" y="1862932"/>
            <a:ext cx="3043238" cy="1304925"/>
          </a:xfrm>
          <a:prstGeom prst="rect">
            <a:avLst/>
          </a:prstGeom>
          <a:noFill/>
          <a:ln>
            <a:noFill/>
          </a:ln>
        </p:spPr>
      </p:pic>
      <p:sp>
        <p:nvSpPr>
          <p:cNvPr id="162" name="Google Shape;162;p13"/>
          <p:cNvSpPr txBox="1"/>
          <p:nvPr/>
        </p:nvSpPr>
        <p:spPr>
          <a:xfrm>
            <a:off x="628650" y="3429000"/>
            <a:ext cx="7429500" cy="2677656"/>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333333"/>
              </a:buClr>
              <a:buSzPts val="2400"/>
              <a:buFont typeface="Arial"/>
              <a:buChar char="•"/>
            </a:pPr>
            <a:r>
              <a:rPr b="0" i="0" lang="en-US" sz="2400">
                <a:solidFill>
                  <a:srgbClr val="333333"/>
                </a:solidFill>
                <a:latin typeface="Arial"/>
                <a:ea typeface="Arial"/>
                <a:cs typeface="Arial"/>
                <a:sym typeface="Arial"/>
              </a:rPr>
              <a:t>L is the lower limit of the modal class</a:t>
            </a:r>
            <a:endParaRPr/>
          </a:p>
          <a:p>
            <a:pPr indent="-152400" lvl="0" marL="0" marR="0" rtl="0" algn="l">
              <a:spcBef>
                <a:spcPts val="0"/>
              </a:spcBef>
              <a:spcAft>
                <a:spcPts val="0"/>
              </a:spcAft>
              <a:buClr>
                <a:srgbClr val="333333"/>
              </a:buClr>
              <a:buSzPts val="2400"/>
              <a:buFont typeface="Arial"/>
              <a:buChar char="•"/>
            </a:pPr>
            <a:r>
              <a:rPr b="0" i="0" lang="en-US" sz="2400">
                <a:solidFill>
                  <a:srgbClr val="333333"/>
                </a:solidFill>
                <a:latin typeface="Arial"/>
                <a:ea typeface="Arial"/>
                <a:cs typeface="Arial"/>
                <a:sym typeface="Arial"/>
              </a:rPr>
              <a:t>h is the size of the class interval</a:t>
            </a:r>
            <a:endParaRPr/>
          </a:p>
          <a:p>
            <a:pPr indent="-152400" lvl="0" marL="0" marR="0" rtl="0" algn="l">
              <a:spcBef>
                <a:spcPts val="0"/>
              </a:spcBef>
              <a:spcAft>
                <a:spcPts val="0"/>
              </a:spcAft>
              <a:buClr>
                <a:srgbClr val="333333"/>
              </a:buClr>
              <a:buSzPts val="2400"/>
              <a:buFont typeface="Arial"/>
              <a:buChar char="•"/>
            </a:pPr>
            <a:r>
              <a:rPr b="0" i="0" lang="en-US" sz="2400">
                <a:solidFill>
                  <a:srgbClr val="333333"/>
                </a:solidFill>
                <a:latin typeface="Arial"/>
                <a:ea typeface="Arial"/>
                <a:cs typeface="Arial"/>
                <a:sym typeface="Arial"/>
              </a:rPr>
              <a:t>Fm is the frequency of the modal class</a:t>
            </a:r>
            <a:endParaRPr/>
          </a:p>
          <a:p>
            <a:pPr indent="-152400" lvl="0" marL="0" marR="0" rtl="0" algn="l">
              <a:spcBef>
                <a:spcPts val="0"/>
              </a:spcBef>
              <a:spcAft>
                <a:spcPts val="0"/>
              </a:spcAft>
              <a:buClr>
                <a:srgbClr val="333333"/>
              </a:buClr>
              <a:buSzPts val="2400"/>
              <a:buFont typeface="Arial"/>
              <a:buChar char="•"/>
            </a:pPr>
            <a:r>
              <a:rPr b="0" i="0" lang="en-US" sz="2400">
                <a:solidFill>
                  <a:srgbClr val="333333"/>
                </a:solidFill>
                <a:latin typeface="Arial"/>
                <a:ea typeface="Arial"/>
                <a:cs typeface="Arial"/>
                <a:sym typeface="Arial"/>
              </a:rPr>
              <a:t>f1 is the frequency of the class preceding the modal class</a:t>
            </a:r>
            <a:endParaRPr/>
          </a:p>
          <a:p>
            <a:pPr indent="-152400" lvl="0" marL="0" marR="0" rtl="0" algn="l">
              <a:spcBef>
                <a:spcPts val="0"/>
              </a:spcBef>
              <a:spcAft>
                <a:spcPts val="0"/>
              </a:spcAft>
              <a:buClr>
                <a:srgbClr val="333333"/>
              </a:buClr>
              <a:buSzPts val="2400"/>
              <a:buFont typeface="Arial"/>
              <a:buChar char="•"/>
            </a:pPr>
            <a:r>
              <a:rPr b="0" i="0" lang="en-US" sz="2400">
                <a:solidFill>
                  <a:srgbClr val="333333"/>
                </a:solidFill>
                <a:latin typeface="Arial"/>
                <a:ea typeface="Arial"/>
                <a:cs typeface="Arial"/>
                <a:sym typeface="Arial"/>
              </a:rPr>
              <a:t>f2is the frequency of the class succeeding the modal class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4"/>
          <p:cNvSpPr txBox="1"/>
          <p:nvPr/>
        </p:nvSpPr>
        <p:spPr>
          <a:xfrm>
            <a:off x="514350" y="270302"/>
            <a:ext cx="6858000" cy="83099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400">
                <a:solidFill>
                  <a:srgbClr val="006699"/>
                </a:solidFill>
                <a:latin typeface="Arial Black"/>
                <a:ea typeface="Arial Black"/>
                <a:cs typeface="Arial Black"/>
                <a:sym typeface="Arial Black"/>
              </a:rPr>
              <a:t>Example 1: Finding Measures of Central Tendency</a:t>
            </a:r>
            <a:endParaRPr/>
          </a:p>
        </p:txBody>
      </p:sp>
      <p:sp>
        <p:nvSpPr>
          <p:cNvPr id="168" name="Google Shape;168;p14"/>
          <p:cNvSpPr/>
          <p:nvPr/>
        </p:nvSpPr>
        <p:spPr>
          <a:xfrm>
            <a:off x="1257301" y="1674168"/>
            <a:ext cx="8166018" cy="46166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Verdana"/>
                <a:ea typeface="Verdana"/>
                <a:cs typeface="Verdana"/>
                <a:sym typeface="Verdana"/>
              </a:rPr>
              <a:t>Find the mean, median, and mode of the data.</a:t>
            </a:r>
            <a:endParaRPr/>
          </a:p>
        </p:txBody>
      </p:sp>
      <p:sp>
        <p:nvSpPr>
          <p:cNvPr id="169" name="Google Shape;169;p14"/>
          <p:cNvSpPr/>
          <p:nvPr/>
        </p:nvSpPr>
        <p:spPr>
          <a:xfrm>
            <a:off x="1268731" y="2119938"/>
            <a:ext cx="7832593" cy="46166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Verdana"/>
                <a:ea typeface="Verdana"/>
                <a:cs typeface="Verdana"/>
                <a:sym typeface="Verdana"/>
              </a:rPr>
              <a:t>deer at a feeder each hour: 3, 0, 2, 0, 1, 2, 4</a:t>
            </a:r>
            <a:endParaRPr/>
          </a:p>
        </p:txBody>
      </p:sp>
      <p:sp>
        <p:nvSpPr>
          <p:cNvPr id="170" name="Google Shape;170;p14"/>
          <p:cNvSpPr/>
          <p:nvPr/>
        </p:nvSpPr>
        <p:spPr>
          <a:xfrm>
            <a:off x="1257300" y="2893368"/>
            <a:ext cx="1338828" cy="46166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Verdana"/>
                <a:ea typeface="Verdana"/>
                <a:cs typeface="Verdana"/>
                <a:sym typeface="Verdana"/>
              </a:rPr>
              <a:t>Mean:</a:t>
            </a:r>
            <a:r>
              <a:rPr lang="en-US" sz="2400">
                <a:solidFill>
                  <a:schemeClr val="dk1"/>
                </a:solidFill>
                <a:latin typeface="Verdana"/>
                <a:ea typeface="Verdana"/>
                <a:cs typeface="Verdana"/>
                <a:sym typeface="Verdana"/>
              </a:rPr>
              <a:t> </a:t>
            </a:r>
            <a:endParaRPr/>
          </a:p>
        </p:txBody>
      </p:sp>
      <p:sp>
        <p:nvSpPr>
          <p:cNvPr id="171" name="Google Shape;171;p14"/>
          <p:cNvSpPr/>
          <p:nvPr/>
        </p:nvSpPr>
        <p:spPr>
          <a:xfrm>
            <a:off x="1257300" y="3810000"/>
            <a:ext cx="155042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Verdana"/>
                <a:ea typeface="Verdana"/>
                <a:cs typeface="Verdana"/>
                <a:sym typeface="Verdana"/>
              </a:rPr>
              <a:t>Median:</a:t>
            </a:r>
            <a:endParaRPr sz="2400">
              <a:solidFill>
                <a:schemeClr val="dk1"/>
              </a:solidFill>
              <a:latin typeface="Verdana"/>
              <a:ea typeface="Verdana"/>
              <a:cs typeface="Verdana"/>
              <a:sym typeface="Verdana"/>
            </a:endParaRPr>
          </a:p>
        </p:txBody>
      </p:sp>
      <p:sp>
        <p:nvSpPr>
          <p:cNvPr id="172" name="Google Shape;172;p14"/>
          <p:cNvSpPr/>
          <p:nvPr/>
        </p:nvSpPr>
        <p:spPr>
          <a:xfrm>
            <a:off x="1257300" y="4417368"/>
            <a:ext cx="1231427" cy="46166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Verdana"/>
                <a:ea typeface="Verdana"/>
                <a:cs typeface="Verdana"/>
                <a:sym typeface="Verdana"/>
              </a:rPr>
              <a:t>Mode:</a:t>
            </a:r>
            <a:endParaRPr sz="2400">
              <a:solidFill>
                <a:schemeClr val="dk1"/>
              </a:solidFill>
              <a:latin typeface="Verdana"/>
              <a:ea typeface="Verdana"/>
              <a:cs typeface="Verdana"/>
              <a:sym typeface="Verdana"/>
            </a:endParaRPr>
          </a:p>
        </p:txBody>
      </p:sp>
      <p:grpSp>
        <p:nvGrpSpPr>
          <p:cNvPr id="173" name="Google Shape;173;p14"/>
          <p:cNvGrpSpPr/>
          <p:nvPr/>
        </p:nvGrpSpPr>
        <p:grpSpPr>
          <a:xfrm>
            <a:off x="2228850" y="2857500"/>
            <a:ext cx="4252913" cy="723900"/>
            <a:chOff x="912" y="1800"/>
            <a:chExt cx="3572" cy="456"/>
          </a:xfrm>
        </p:grpSpPr>
        <p:sp>
          <p:nvSpPr>
            <p:cNvPr id="174" name="Google Shape;174;p14"/>
            <p:cNvSpPr/>
            <p:nvPr/>
          </p:nvSpPr>
          <p:spPr>
            <a:xfrm>
              <a:off x="3658" y="1871"/>
              <a:ext cx="826" cy="291"/>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Verdana"/>
                  <a:ea typeface="Verdana"/>
                  <a:cs typeface="Verdana"/>
                  <a:sym typeface="Verdana"/>
                </a:rPr>
                <a:t>deer </a:t>
              </a:r>
              <a:endParaRPr/>
            </a:p>
          </p:txBody>
        </p:sp>
        <p:pic>
          <p:nvPicPr>
            <p:cNvPr descr="1" id="175" name="Google Shape;175;p14"/>
            <p:cNvPicPr preferRelativeResize="0"/>
            <p:nvPr/>
          </p:nvPicPr>
          <p:blipFill rotWithShape="1">
            <a:blip r:embed="rId3">
              <a:alphaModFix/>
            </a:blip>
            <a:srcRect b="0" l="0" r="0" t="0"/>
            <a:stretch/>
          </p:blipFill>
          <p:spPr>
            <a:xfrm>
              <a:off x="912" y="1800"/>
              <a:ext cx="2718" cy="456"/>
            </a:xfrm>
            <a:prstGeom prst="rect">
              <a:avLst/>
            </a:prstGeom>
            <a:noFill/>
            <a:ln>
              <a:noFill/>
            </a:ln>
          </p:spPr>
        </p:pic>
      </p:grpSp>
      <p:sp>
        <p:nvSpPr>
          <p:cNvPr id="176" name="Google Shape;176;p14"/>
          <p:cNvSpPr/>
          <p:nvPr/>
        </p:nvSpPr>
        <p:spPr>
          <a:xfrm>
            <a:off x="3028950" y="3863975"/>
            <a:ext cx="285750" cy="381000"/>
          </a:xfrm>
          <a:prstGeom prst="ellipse">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Verdana"/>
              <a:ea typeface="Verdana"/>
              <a:cs typeface="Verdana"/>
              <a:sym typeface="Verdana"/>
            </a:endParaRPr>
          </a:p>
        </p:txBody>
      </p:sp>
      <p:sp>
        <p:nvSpPr>
          <p:cNvPr id="177" name="Google Shape;177;p14"/>
          <p:cNvSpPr txBox="1"/>
          <p:nvPr/>
        </p:nvSpPr>
        <p:spPr>
          <a:xfrm>
            <a:off x="2343150" y="3810000"/>
            <a:ext cx="19431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Verdana"/>
                <a:ea typeface="Verdana"/>
                <a:cs typeface="Verdana"/>
                <a:sym typeface="Verdana"/>
              </a:rPr>
              <a:t>0 0 1 2 2 3 4</a:t>
            </a:r>
            <a:endParaRPr sz="2400">
              <a:solidFill>
                <a:schemeClr val="dk1"/>
              </a:solidFill>
              <a:latin typeface="Verdana"/>
              <a:ea typeface="Verdana"/>
              <a:cs typeface="Verdana"/>
              <a:sym typeface="Verdana"/>
            </a:endParaRPr>
          </a:p>
        </p:txBody>
      </p:sp>
      <p:sp>
        <p:nvSpPr>
          <p:cNvPr id="178" name="Google Shape;178;p14"/>
          <p:cNvSpPr txBox="1"/>
          <p:nvPr/>
        </p:nvSpPr>
        <p:spPr>
          <a:xfrm>
            <a:off x="3943350" y="3810000"/>
            <a:ext cx="131445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Verdana"/>
                <a:ea typeface="Verdana"/>
                <a:cs typeface="Verdana"/>
                <a:sym typeface="Verdana"/>
              </a:rPr>
              <a:t>= 2 deer</a:t>
            </a:r>
            <a:endParaRPr sz="2400">
              <a:solidFill>
                <a:schemeClr val="dk1"/>
              </a:solidFill>
              <a:latin typeface="Verdana"/>
              <a:ea typeface="Verdana"/>
              <a:cs typeface="Verdana"/>
              <a:sym typeface="Verdana"/>
            </a:endParaRPr>
          </a:p>
        </p:txBody>
      </p:sp>
      <p:sp>
        <p:nvSpPr>
          <p:cNvPr id="179" name="Google Shape;179;p14"/>
          <p:cNvSpPr txBox="1"/>
          <p:nvPr/>
        </p:nvSpPr>
        <p:spPr>
          <a:xfrm>
            <a:off x="2114550" y="4419600"/>
            <a:ext cx="49149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Verdana"/>
                <a:ea typeface="Verdana"/>
                <a:cs typeface="Verdana"/>
                <a:sym typeface="Verdana"/>
              </a:rPr>
              <a:t>The most common results are 0 and 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p:nvPr/>
        </p:nvSpPr>
        <p:spPr>
          <a:xfrm>
            <a:off x="1269207" y="749325"/>
            <a:ext cx="673179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Verdana"/>
                <a:ea typeface="Verdana"/>
                <a:cs typeface="Verdana"/>
                <a:sym typeface="Verdana"/>
              </a:rPr>
              <a:t>Find the mean, median, and mode of the data set.</a:t>
            </a:r>
            <a:endParaRPr/>
          </a:p>
        </p:txBody>
      </p:sp>
      <p:sp>
        <p:nvSpPr>
          <p:cNvPr id="185" name="Google Shape;185;p15"/>
          <p:cNvSpPr/>
          <p:nvPr/>
        </p:nvSpPr>
        <p:spPr>
          <a:xfrm>
            <a:off x="1314450" y="2133600"/>
            <a:ext cx="3429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Verdana"/>
                <a:ea typeface="Verdana"/>
                <a:cs typeface="Verdana"/>
                <a:sym typeface="Verdana"/>
              </a:rPr>
              <a:t>{2, 5, 6, 2, 6}</a:t>
            </a:r>
            <a:endParaRPr/>
          </a:p>
        </p:txBody>
      </p:sp>
      <p:sp>
        <p:nvSpPr>
          <p:cNvPr id="186" name="Google Shape;186;p15"/>
          <p:cNvSpPr/>
          <p:nvPr/>
        </p:nvSpPr>
        <p:spPr>
          <a:xfrm>
            <a:off x="599793" y="2976196"/>
            <a:ext cx="1338828" cy="46166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Verdana"/>
                <a:ea typeface="Verdana"/>
                <a:cs typeface="Verdana"/>
                <a:sym typeface="Verdana"/>
              </a:rPr>
              <a:t>Mean:</a:t>
            </a:r>
            <a:r>
              <a:rPr lang="en-US" sz="2400">
                <a:solidFill>
                  <a:schemeClr val="dk1"/>
                </a:solidFill>
                <a:latin typeface="Verdana"/>
                <a:ea typeface="Verdana"/>
                <a:cs typeface="Verdana"/>
                <a:sym typeface="Verdana"/>
              </a:rPr>
              <a:t> </a:t>
            </a:r>
            <a:endParaRPr/>
          </a:p>
        </p:txBody>
      </p:sp>
      <p:sp>
        <p:nvSpPr>
          <p:cNvPr id="187" name="Google Shape;187;p15"/>
          <p:cNvSpPr/>
          <p:nvPr/>
        </p:nvSpPr>
        <p:spPr>
          <a:xfrm>
            <a:off x="706331" y="3916233"/>
            <a:ext cx="155042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Verdana"/>
                <a:ea typeface="Verdana"/>
                <a:cs typeface="Verdana"/>
                <a:sym typeface="Verdana"/>
              </a:rPr>
              <a:t>Median:</a:t>
            </a:r>
            <a:endParaRPr sz="2400">
              <a:solidFill>
                <a:schemeClr val="dk1"/>
              </a:solidFill>
              <a:latin typeface="Verdana"/>
              <a:ea typeface="Verdana"/>
              <a:cs typeface="Verdana"/>
              <a:sym typeface="Verdana"/>
            </a:endParaRPr>
          </a:p>
        </p:txBody>
      </p:sp>
      <p:sp>
        <p:nvSpPr>
          <p:cNvPr id="188" name="Google Shape;188;p15"/>
          <p:cNvSpPr/>
          <p:nvPr/>
        </p:nvSpPr>
        <p:spPr>
          <a:xfrm>
            <a:off x="736605" y="4617231"/>
            <a:ext cx="1231427" cy="46166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Verdana"/>
                <a:ea typeface="Verdana"/>
                <a:cs typeface="Verdana"/>
                <a:sym typeface="Verdana"/>
              </a:rPr>
              <a:t>Mode:</a:t>
            </a:r>
            <a:endParaRPr sz="2400">
              <a:solidFill>
                <a:schemeClr val="dk1"/>
              </a:solidFill>
              <a:latin typeface="Verdana"/>
              <a:ea typeface="Verdana"/>
              <a:cs typeface="Verdana"/>
              <a:sym typeface="Verdana"/>
            </a:endParaRPr>
          </a:p>
        </p:txBody>
      </p:sp>
      <p:pic>
        <p:nvPicPr>
          <p:cNvPr descr="1" id="189" name="Google Shape;189;p15"/>
          <p:cNvPicPr preferRelativeResize="0"/>
          <p:nvPr/>
        </p:nvPicPr>
        <p:blipFill rotWithShape="1">
          <a:blip r:embed="rId3">
            <a:alphaModFix/>
          </a:blip>
          <a:srcRect b="0" l="0" r="0" t="0"/>
          <a:stretch/>
        </p:blipFill>
        <p:spPr>
          <a:xfrm>
            <a:off x="2291955" y="2971802"/>
            <a:ext cx="2607469" cy="733425"/>
          </a:xfrm>
          <a:prstGeom prst="rect">
            <a:avLst/>
          </a:prstGeom>
          <a:noFill/>
          <a:ln>
            <a:noFill/>
          </a:ln>
        </p:spPr>
      </p:pic>
      <p:sp>
        <p:nvSpPr>
          <p:cNvPr id="190" name="Google Shape;190;p15"/>
          <p:cNvSpPr txBox="1"/>
          <p:nvPr/>
        </p:nvSpPr>
        <p:spPr>
          <a:xfrm>
            <a:off x="2520554" y="3962400"/>
            <a:ext cx="248349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Verdana"/>
                <a:ea typeface="Verdana"/>
                <a:cs typeface="Verdana"/>
                <a:sym typeface="Verdana"/>
              </a:rPr>
              <a:t>2 2 5 6 6</a:t>
            </a:r>
            <a:endParaRPr sz="2400">
              <a:solidFill>
                <a:schemeClr val="dk1"/>
              </a:solidFill>
              <a:latin typeface="Verdana"/>
              <a:ea typeface="Verdana"/>
              <a:cs typeface="Verdana"/>
              <a:sym typeface="Verdana"/>
            </a:endParaRPr>
          </a:p>
        </p:txBody>
      </p:sp>
      <p:sp>
        <p:nvSpPr>
          <p:cNvPr id="191" name="Google Shape;191;p15"/>
          <p:cNvSpPr txBox="1"/>
          <p:nvPr/>
        </p:nvSpPr>
        <p:spPr>
          <a:xfrm>
            <a:off x="2291954" y="4572000"/>
            <a:ext cx="16573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Verdana"/>
                <a:ea typeface="Verdana"/>
                <a:cs typeface="Verdana"/>
                <a:sym typeface="Verdana"/>
              </a:rPr>
              <a:t>2 and 6</a:t>
            </a:r>
            <a:endParaRPr/>
          </a:p>
        </p:txBody>
      </p:sp>
      <p:sp>
        <p:nvSpPr>
          <p:cNvPr id="192" name="Google Shape;192;p15"/>
          <p:cNvSpPr/>
          <p:nvPr/>
        </p:nvSpPr>
        <p:spPr>
          <a:xfrm>
            <a:off x="2834879" y="3996898"/>
            <a:ext cx="285750" cy="381000"/>
          </a:xfrm>
          <a:prstGeom prst="ellipse">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Verdana"/>
              <a:ea typeface="Verdana"/>
              <a:cs typeface="Verdana"/>
              <a:sym typeface="Verdana"/>
            </a:endParaRPr>
          </a:p>
        </p:txBody>
      </p:sp>
      <p:sp>
        <p:nvSpPr>
          <p:cNvPr id="193" name="Google Shape;193;p15"/>
          <p:cNvSpPr txBox="1"/>
          <p:nvPr/>
        </p:nvSpPr>
        <p:spPr>
          <a:xfrm>
            <a:off x="4283968" y="3917385"/>
            <a:ext cx="15430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Verdana"/>
                <a:ea typeface="Verdana"/>
                <a:cs typeface="Verdana"/>
                <a:sym typeface="Verdana"/>
              </a:rPr>
              <a:t>= 5</a:t>
            </a:r>
            <a:endParaRPr sz="2400">
              <a:solidFill>
                <a:schemeClr val="dk1"/>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p:nvPr/>
        </p:nvSpPr>
        <p:spPr>
          <a:xfrm>
            <a:off x="1095049" y="548680"/>
            <a:ext cx="645795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Verdana"/>
                <a:ea typeface="Verdana"/>
                <a:cs typeface="Verdana"/>
                <a:sym typeface="Verdana"/>
              </a:rPr>
              <a:t>A </a:t>
            </a:r>
            <a:r>
              <a:rPr i="1" lang="en-US" sz="2400">
                <a:solidFill>
                  <a:schemeClr val="dk1"/>
                </a:solidFill>
                <a:latin typeface="Verdana"/>
                <a:ea typeface="Verdana"/>
                <a:cs typeface="Verdana"/>
                <a:sym typeface="Verdana"/>
              </a:rPr>
              <a:t>weighted average </a:t>
            </a:r>
            <a:r>
              <a:rPr lang="en-US" sz="2400">
                <a:solidFill>
                  <a:schemeClr val="dk1"/>
                </a:solidFill>
                <a:latin typeface="Verdana"/>
                <a:ea typeface="Verdana"/>
                <a:cs typeface="Verdana"/>
                <a:sym typeface="Verdana"/>
              </a:rPr>
              <a:t>is a mean calculated by using frequencies of data values. Suppose that 30 movies are rated as follows:</a:t>
            </a:r>
            <a:endParaRPr/>
          </a:p>
        </p:txBody>
      </p:sp>
      <p:pic>
        <p:nvPicPr>
          <p:cNvPr id="199" name="Google Shape;199;p16"/>
          <p:cNvPicPr preferRelativeResize="0"/>
          <p:nvPr/>
        </p:nvPicPr>
        <p:blipFill rotWithShape="1">
          <a:blip r:embed="rId3">
            <a:alphaModFix/>
          </a:blip>
          <a:srcRect b="0" l="0" r="0" t="0"/>
          <a:stretch/>
        </p:blipFill>
        <p:spPr>
          <a:xfrm>
            <a:off x="1314450" y="2362202"/>
            <a:ext cx="6572250" cy="1446213"/>
          </a:xfrm>
          <a:prstGeom prst="rect">
            <a:avLst/>
          </a:prstGeom>
          <a:noFill/>
          <a:ln>
            <a:noFill/>
          </a:ln>
        </p:spPr>
      </p:pic>
      <p:sp>
        <p:nvSpPr>
          <p:cNvPr id="200" name="Google Shape;200;p16"/>
          <p:cNvSpPr/>
          <p:nvPr/>
        </p:nvSpPr>
        <p:spPr>
          <a:xfrm>
            <a:off x="1314451" y="4038600"/>
            <a:ext cx="456727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Verdana"/>
                <a:ea typeface="Verdana"/>
                <a:cs typeface="Verdana"/>
                <a:sym typeface="Verdana"/>
              </a:rPr>
              <a:t>weighted average of stars </a:t>
            </a:r>
            <a:r>
              <a:rPr lang="en-US" sz="2400">
                <a:solidFill>
                  <a:schemeClr val="dk1"/>
                </a:solidFill>
                <a:latin typeface="Verdana"/>
                <a:ea typeface="Verdana"/>
                <a:cs typeface="Verdana"/>
                <a:sym typeface="Verdana"/>
              </a:rPr>
              <a:t>=</a:t>
            </a:r>
            <a:endParaRPr/>
          </a:p>
        </p:txBody>
      </p:sp>
      <p:pic>
        <p:nvPicPr>
          <p:cNvPr id="201" name="Google Shape;201;p16"/>
          <p:cNvPicPr preferRelativeResize="0"/>
          <p:nvPr/>
        </p:nvPicPr>
        <p:blipFill rotWithShape="1">
          <a:blip r:embed="rId4">
            <a:alphaModFix/>
          </a:blip>
          <a:srcRect b="0" l="0" r="0" t="0"/>
          <a:stretch/>
        </p:blipFill>
        <p:spPr>
          <a:xfrm>
            <a:off x="2000251" y="4724402"/>
            <a:ext cx="5522119" cy="885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7"/>
          <p:cNvSpPr/>
          <p:nvPr/>
        </p:nvSpPr>
        <p:spPr>
          <a:xfrm>
            <a:off x="1043608" y="1196752"/>
            <a:ext cx="611505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Verdana"/>
                <a:ea typeface="Verdana"/>
                <a:cs typeface="Verdana"/>
                <a:sym typeface="Verdana"/>
              </a:rPr>
              <a:t>For numerical data, the weighted average of all of those outcomes is called the </a:t>
            </a:r>
            <a:r>
              <a:rPr b="1" lang="en-US" sz="2400" u="sng">
                <a:solidFill>
                  <a:schemeClr val="dk1"/>
                </a:solidFill>
                <a:latin typeface="Verdana"/>
                <a:ea typeface="Verdana"/>
                <a:cs typeface="Verdana"/>
                <a:sym typeface="Verdana"/>
              </a:rPr>
              <a:t>expected value</a:t>
            </a:r>
            <a:r>
              <a:rPr b="1" lang="en-US" sz="2400">
                <a:solidFill>
                  <a:schemeClr val="dk1"/>
                </a:solidFill>
                <a:latin typeface="Verdana"/>
                <a:ea typeface="Verdana"/>
                <a:cs typeface="Verdana"/>
                <a:sym typeface="Verdana"/>
              </a:rPr>
              <a:t> </a:t>
            </a:r>
            <a:r>
              <a:rPr lang="en-US" sz="2400">
                <a:solidFill>
                  <a:schemeClr val="dk1"/>
                </a:solidFill>
                <a:latin typeface="Verdana"/>
                <a:ea typeface="Verdana"/>
                <a:cs typeface="Verdana"/>
                <a:sym typeface="Verdana"/>
              </a:rPr>
              <a:t>for that experiment. </a:t>
            </a:r>
            <a:endParaRPr/>
          </a:p>
        </p:txBody>
      </p:sp>
      <p:sp>
        <p:nvSpPr>
          <p:cNvPr id="207" name="Google Shape;207;p17"/>
          <p:cNvSpPr/>
          <p:nvPr/>
        </p:nvSpPr>
        <p:spPr>
          <a:xfrm>
            <a:off x="1314450" y="3124202"/>
            <a:ext cx="622935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Verdana"/>
                <a:ea typeface="Verdana"/>
                <a:cs typeface="Verdana"/>
                <a:sym typeface="Verdana"/>
              </a:rPr>
              <a:t>The </a:t>
            </a:r>
            <a:r>
              <a:rPr b="1" lang="en-US" sz="2400" u="sng">
                <a:solidFill>
                  <a:schemeClr val="dk1"/>
                </a:solidFill>
                <a:latin typeface="Verdana"/>
                <a:ea typeface="Verdana"/>
                <a:cs typeface="Verdana"/>
                <a:sym typeface="Verdana"/>
              </a:rPr>
              <a:t>probability distribution</a:t>
            </a:r>
            <a:r>
              <a:rPr b="1" lang="en-US" sz="2400">
                <a:solidFill>
                  <a:schemeClr val="dk1"/>
                </a:solidFill>
                <a:latin typeface="Verdana"/>
                <a:ea typeface="Verdana"/>
                <a:cs typeface="Verdana"/>
                <a:sym typeface="Verdana"/>
              </a:rPr>
              <a:t> </a:t>
            </a:r>
            <a:r>
              <a:rPr lang="en-US" sz="2400">
                <a:solidFill>
                  <a:schemeClr val="dk1"/>
                </a:solidFill>
                <a:latin typeface="Verdana"/>
                <a:ea typeface="Verdana"/>
                <a:cs typeface="Verdana"/>
                <a:sym typeface="Verdana"/>
              </a:rPr>
              <a:t>for an experiment is the function that pairs each outcome with its probability.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8"/>
          <p:cNvSpPr txBox="1"/>
          <p:nvPr/>
        </p:nvSpPr>
        <p:spPr>
          <a:xfrm>
            <a:off x="1143000" y="1143000"/>
            <a:ext cx="6858000" cy="4572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400">
                <a:solidFill>
                  <a:srgbClr val="006699"/>
                </a:solidFill>
                <a:latin typeface="Arial Black"/>
                <a:ea typeface="Arial Black"/>
                <a:cs typeface="Arial Black"/>
                <a:sym typeface="Arial Black"/>
              </a:rPr>
              <a:t>Example 2: Finding Expected Value</a:t>
            </a:r>
            <a:endParaRPr/>
          </a:p>
        </p:txBody>
      </p:sp>
      <p:sp>
        <p:nvSpPr>
          <p:cNvPr id="213" name="Google Shape;213;p18"/>
          <p:cNvSpPr/>
          <p:nvPr/>
        </p:nvSpPr>
        <p:spPr>
          <a:xfrm>
            <a:off x="1153716" y="1485298"/>
            <a:ext cx="6847284" cy="156966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Verdana"/>
                <a:ea typeface="Verdana"/>
                <a:cs typeface="Verdana"/>
                <a:sym typeface="Verdana"/>
              </a:rPr>
              <a:t>The probability distribution of successful free throws for a practice set is given below. Find the expected number of successes for one set.</a:t>
            </a:r>
            <a:endParaRPr/>
          </a:p>
        </p:txBody>
      </p:sp>
      <p:pic>
        <p:nvPicPr>
          <p:cNvPr id="214" name="Google Shape;214;p18"/>
          <p:cNvPicPr preferRelativeResize="0"/>
          <p:nvPr/>
        </p:nvPicPr>
        <p:blipFill rotWithShape="1">
          <a:blip r:embed="rId3">
            <a:alphaModFix/>
          </a:blip>
          <a:srcRect b="0" l="0" r="0" t="0"/>
          <a:stretch/>
        </p:blipFill>
        <p:spPr>
          <a:xfrm>
            <a:off x="1257300" y="3263900"/>
            <a:ext cx="6629400" cy="1155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9"/>
          <p:cNvSpPr txBox="1"/>
          <p:nvPr/>
        </p:nvSpPr>
        <p:spPr>
          <a:xfrm>
            <a:off x="1143000" y="1143000"/>
            <a:ext cx="6858000" cy="4572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400">
                <a:solidFill>
                  <a:srgbClr val="006699"/>
                </a:solidFill>
                <a:latin typeface="Arial Black"/>
                <a:ea typeface="Arial Black"/>
                <a:cs typeface="Arial Black"/>
                <a:sym typeface="Arial Black"/>
              </a:rPr>
              <a:t>Example 2 Continued</a:t>
            </a:r>
            <a:endParaRPr/>
          </a:p>
        </p:txBody>
      </p:sp>
      <p:sp>
        <p:nvSpPr>
          <p:cNvPr id="220" name="Google Shape;220;p19"/>
          <p:cNvSpPr/>
          <p:nvPr/>
        </p:nvSpPr>
        <p:spPr>
          <a:xfrm>
            <a:off x="6286500" y="1860552"/>
            <a:ext cx="13716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rgbClr val="3366FF"/>
                </a:solidFill>
                <a:latin typeface="Verdana"/>
                <a:ea typeface="Verdana"/>
                <a:cs typeface="Verdana"/>
                <a:sym typeface="Verdana"/>
              </a:rPr>
              <a:t>Use the weighted average.</a:t>
            </a:r>
            <a:endParaRPr/>
          </a:p>
        </p:txBody>
      </p:sp>
      <p:sp>
        <p:nvSpPr>
          <p:cNvPr id="221" name="Google Shape;221;p19"/>
          <p:cNvSpPr/>
          <p:nvPr/>
        </p:nvSpPr>
        <p:spPr>
          <a:xfrm>
            <a:off x="6286500" y="3350568"/>
            <a:ext cx="1653017" cy="46166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i="1" lang="en-US" sz="2400">
                <a:solidFill>
                  <a:srgbClr val="3366FF"/>
                </a:solidFill>
                <a:latin typeface="Verdana"/>
                <a:ea typeface="Verdana"/>
                <a:cs typeface="Verdana"/>
                <a:sym typeface="Verdana"/>
              </a:rPr>
              <a:t>Simplify.</a:t>
            </a:r>
            <a:r>
              <a:rPr lang="en-US" sz="2400">
                <a:solidFill>
                  <a:srgbClr val="3366FF"/>
                </a:solidFill>
                <a:latin typeface="Verdana"/>
                <a:ea typeface="Verdana"/>
                <a:cs typeface="Verdana"/>
                <a:sym typeface="Verdana"/>
              </a:rPr>
              <a:t> </a:t>
            </a:r>
            <a:endParaRPr/>
          </a:p>
        </p:txBody>
      </p:sp>
      <p:sp>
        <p:nvSpPr>
          <p:cNvPr id="222" name="Google Shape;222;p19"/>
          <p:cNvSpPr/>
          <p:nvPr/>
        </p:nvSpPr>
        <p:spPr>
          <a:xfrm>
            <a:off x="1257300" y="5223302"/>
            <a:ext cx="7086600" cy="83099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Verdana"/>
                <a:ea typeface="Verdana"/>
                <a:cs typeface="Verdana"/>
                <a:sym typeface="Verdana"/>
              </a:rPr>
              <a:t>The expected number of successful free throws is 2.05.</a:t>
            </a:r>
            <a:endParaRPr/>
          </a:p>
        </p:txBody>
      </p:sp>
      <p:pic>
        <p:nvPicPr>
          <p:cNvPr descr="1" id="223" name="Google Shape;223;p19"/>
          <p:cNvPicPr preferRelativeResize="0"/>
          <p:nvPr/>
        </p:nvPicPr>
        <p:blipFill rotWithShape="1">
          <a:blip r:embed="rId3">
            <a:alphaModFix/>
          </a:blip>
          <a:srcRect b="0" l="0" r="0" t="0"/>
          <a:stretch/>
        </p:blipFill>
        <p:spPr>
          <a:xfrm>
            <a:off x="1257300" y="1981202"/>
            <a:ext cx="4814888" cy="809625"/>
          </a:xfrm>
          <a:prstGeom prst="rect">
            <a:avLst/>
          </a:prstGeom>
          <a:noFill/>
          <a:ln>
            <a:noFill/>
          </a:ln>
        </p:spPr>
      </p:pic>
      <p:pic>
        <p:nvPicPr>
          <p:cNvPr descr="1" id="224" name="Google Shape;224;p19"/>
          <p:cNvPicPr preferRelativeResize="0"/>
          <p:nvPr/>
        </p:nvPicPr>
        <p:blipFill rotWithShape="1">
          <a:blip r:embed="rId4">
            <a:alphaModFix/>
          </a:blip>
          <a:srcRect b="0" l="0" r="0" t="0"/>
          <a:stretch/>
        </p:blipFill>
        <p:spPr>
          <a:xfrm>
            <a:off x="2857500" y="3124201"/>
            <a:ext cx="1585913" cy="733425"/>
          </a:xfrm>
          <a:prstGeom prst="rect">
            <a:avLst/>
          </a:prstGeom>
          <a:noFill/>
          <a:ln>
            <a:noFill/>
          </a:ln>
        </p:spPr>
      </p:pic>
      <p:pic>
        <p:nvPicPr>
          <p:cNvPr descr="1" id="225" name="Google Shape;225;p19"/>
          <p:cNvPicPr preferRelativeResize="0"/>
          <p:nvPr/>
        </p:nvPicPr>
        <p:blipFill rotWithShape="1">
          <a:blip r:embed="rId5">
            <a:alphaModFix/>
          </a:blip>
          <a:srcRect b="0" l="0" r="0" t="0"/>
          <a:stretch/>
        </p:blipFill>
        <p:spPr>
          <a:xfrm>
            <a:off x="2857501" y="4191002"/>
            <a:ext cx="3207544" cy="733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4400"/>
              <a:buFont typeface="Proxima Nova"/>
              <a:buNone/>
            </a:pPr>
            <a:r>
              <a:rPr lang="en-US">
                <a:solidFill>
                  <a:srgbClr val="000000"/>
                </a:solidFill>
                <a:latin typeface="Proxima Nova"/>
                <a:ea typeface="Proxima Nova"/>
                <a:cs typeface="Proxima Nova"/>
                <a:sym typeface="Proxima Nova"/>
              </a:rPr>
              <a:t>M</a:t>
            </a:r>
            <a:r>
              <a:rPr b="0" i="0" lang="en-US">
                <a:solidFill>
                  <a:srgbClr val="000000"/>
                </a:solidFill>
                <a:latin typeface="Proxima Nova"/>
                <a:ea typeface="Proxima Nova"/>
                <a:cs typeface="Proxima Nova"/>
                <a:sym typeface="Proxima Nova"/>
              </a:rPr>
              <a:t>easure of central tendency</a:t>
            </a:r>
            <a:endParaRPr/>
          </a:p>
        </p:txBody>
      </p:sp>
      <p:sp>
        <p:nvSpPr>
          <p:cNvPr id="90" name="Google Shape;90;p2"/>
          <p:cNvSpPr txBox="1"/>
          <p:nvPr>
            <p:ph idx="1" type="body"/>
          </p:nvPr>
        </p:nvSpPr>
        <p:spPr>
          <a:xfrm>
            <a:off x="628650" y="1476375"/>
            <a:ext cx="7886700" cy="5267325"/>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rgbClr val="000000"/>
              </a:buClr>
              <a:buSzPct val="100000"/>
              <a:buChar char="•"/>
            </a:pPr>
            <a:r>
              <a:rPr b="0" i="0" lang="en-US">
                <a:solidFill>
                  <a:srgbClr val="000000"/>
                </a:solidFill>
                <a:latin typeface="Proxima Nova"/>
                <a:ea typeface="Proxima Nova"/>
                <a:cs typeface="Proxima Nova"/>
                <a:sym typeface="Proxima Nova"/>
              </a:rPr>
              <a:t>A measure of central tendency is a single value that attempts to describe a set of data by identifying the central position within that set of data.</a:t>
            </a:r>
            <a:endParaRPr/>
          </a:p>
          <a:p>
            <a:pPr indent="-342900" lvl="0" marL="342900" rtl="0" algn="l">
              <a:spcBef>
                <a:spcPts val="448"/>
              </a:spcBef>
              <a:spcAft>
                <a:spcPts val="0"/>
              </a:spcAft>
              <a:buClr>
                <a:srgbClr val="000000"/>
              </a:buClr>
              <a:buSzPct val="100000"/>
              <a:buChar char="•"/>
            </a:pPr>
            <a:r>
              <a:rPr b="0" i="0" lang="en-US">
                <a:solidFill>
                  <a:srgbClr val="000000"/>
                </a:solidFill>
                <a:latin typeface="Proxima Nova"/>
                <a:ea typeface="Proxima Nova"/>
                <a:cs typeface="Proxima Nova"/>
                <a:sym typeface="Proxima Nova"/>
              </a:rPr>
              <a:t> As such, measures of central tendency are sometimes called measures of central location. </a:t>
            </a:r>
            <a:endParaRPr/>
          </a:p>
          <a:p>
            <a:pPr indent="-342900" lvl="0" marL="342900" rtl="0" algn="l">
              <a:spcBef>
                <a:spcPts val="448"/>
              </a:spcBef>
              <a:spcAft>
                <a:spcPts val="0"/>
              </a:spcAft>
              <a:buClr>
                <a:srgbClr val="000000"/>
              </a:buClr>
              <a:buSzPct val="100000"/>
              <a:buChar char="•"/>
            </a:pPr>
            <a:r>
              <a:rPr b="0" i="0" lang="en-US">
                <a:solidFill>
                  <a:srgbClr val="000000"/>
                </a:solidFill>
                <a:latin typeface="Proxima Nova"/>
                <a:ea typeface="Proxima Nova"/>
                <a:cs typeface="Proxima Nova"/>
                <a:sym typeface="Proxima Nova"/>
              </a:rPr>
              <a:t>They are also classed as summary statistics.</a:t>
            </a:r>
            <a:endParaRPr/>
          </a:p>
          <a:p>
            <a:pPr indent="-342900" lvl="0" marL="342900" rtl="0" algn="l">
              <a:spcBef>
                <a:spcPts val="448"/>
              </a:spcBef>
              <a:spcAft>
                <a:spcPts val="0"/>
              </a:spcAft>
              <a:buClr>
                <a:srgbClr val="000000"/>
              </a:buClr>
              <a:buSzPct val="100000"/>
              <a:buChar char="•"/>
            </a:pPr>
            <a:r>
              <a:rPr b="0" i="0" lang="en-US">
                <a:solidFill>
                  <a:srgbClr val="000000"/>
                </a:solidFill>
                <a:latin typeface="Proxima Nova"/>
                <a:ea typeface="Proxima Nova"/>
                <a:cs typeface="Proxima Nova"/>
                <a:sym typeface="Proxima Nova"/>
              </a:rPr>
              <a:t> The mean (often called the average) is most likely the measure of central tendency that you are most familiar with, but there are others, such as the median and the mode.</a:t>
            </a:r>
            <a:endParaRPr/>
          </a:p>
          <a:p>
            <a:pPr indent="-342900" lvl="0" marL="342900" rtl="0" algn="l">
              <a:spcBef>
                <a:spcPts val="448"/>
              </a:spcBef>
              <a:spcAft>
                <a:spcPts val="0"/>
              </a:spcAft>
              <a:buClr>
                <a:srgbClr val="000000"/>
              </a:buClr>
              <a:buSzPct val="100000"/>
              <a:buChar char="•"/>
            </a:pPr>
            <a:r>
              <a:rPr b="0" i="0" lang="en-US">
                <a:solidFill>
                  <a:srgbClr val="000000"/>
                </a:solidFill>
                <a:latin typeface="Proxima Nova"/>
                <a:ea typeface="Proxima Nova"/>
                <a:cs typeface="Proxima Nova"/>
                <a:sym typeface="Proxima Nova"/>
              </a:rPr>
              <a:t>The mean, median and mode are all valid measures of central tendency, but under different conditions, some measures of central tendency become more appropriate to use than others. In the following sections, we will look at the mean, mode and median, and learn how to calculate them and under what conditions they are most appropriate to be used.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0"/>
          <p:cNvSpPr txBox="1"/>
          <p:nvPr/>
        </p:nvSpPr>
        <p:spPr>
          <a:xfrm>
            <a:off x="342900" y="342900"/>
            <a:ext cx="5336381" cy="4572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400">
                <a:solidFill>
                  <a:srgbClr val="FF0000"/>
                </a:solidFill>
                <a:latin typeface="Arial Black"/>
                <a:ea typeface="Arial Black"/>
                <a:cs typeface="Arial Black"/>
                <a:sym typeface="Arial Black"/>
              </a:rPr>
              <a:t>Another </a:t>
            </a:r>
            <a:r>
              <a:rPr lang="en-US" sz="2400">
                <a:solidFill>
                  <a:srgbClr val="006699"/>
                </a:solidFill>
                <a:latin typeface="Arial Black"/>
                <a:ea typeface="Arial Black"/>
                <a:cs typeface="Arial Black"/>
                <a:sym typeface="Arial Black"/>
              </a:rPr>
              <a:t>Example </a:t>
            </a:r>
            <a:endParaRPr sz="2600">
              <a:solidFill>
                <a:schemeClr val="accent2"/>
              </a:solidFill>
              <a:latin typeface="Arial"/>
              <a:ea typeface="Arial"/>
              <a:cs typeface="Arial"/>
              <a:sym typeface="Arial"/>
            </a:endParaRPr>
          </a:p>
        </p:txBody>
      </p:sp>
      <p:sp>
        <p:nvSpPr>
          <p:cNvPr id="231" name="Google Shape;231;p20"/>
          <p:cNvSpPr/>
          <p:nvPr/>
        </p:nvSpPr>
        <p:spPr>
          <a:xfrm>
            <a:off x="1085850" y="800100"/>
            <a:ext cx="65151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Verdana"/>
                <a:ea typeface="Verdana"/>
                <a:cs typeface="Verdana"/>
                <a:sym typeface="Verdana"/>
              </a:rPr>
              <a:t>The probability distribution of the number of accidents in a week at an intersection, based on past data, is given below. Find the expected number of accidents for one week.</a:t>
            </a:r>
            <a:endParaRPr/>
          </a:p>
        </p:txBody>
      </p:sp>
      <p:pic>
        <p:nvPicPr>
          <p:cNvPr id="232" name="Google Shape;232;p20"/>
          <p:cNvPicPr preferRelativeResize="0"/>
          <p:nvPr/>
        </p:nvPicPr>
        <p:blipFill rotWithShape="1">
          <a:blip r:embed="rId3">
            <a:alphaModFix/>
          </a:blip>
          <a:srcRect b="0" l="0" r="0" t="0"/>
          <a:stretch/>
        </p:blipFill>
        <p:spPr>
          <a:xfrm>
            <a:off x="1308770" y="2924944"/>
            <a:ext cx="6572250" cy="1187450"/>
          </a:xfrm>
          <a:prstGeom prst="rect">
            <a:avLst/>
          </a:prstGeom>
          <a:noFill/>
          <a:ln>
            <a:noFill/>
          </a:ln>
        </p:spPr>
      </p:pic>
      <p:sp>
        <p:nvSpPr>
          <p:cNvPr id="233" name="Google Shape;233;p20"/>
          <p:cNvSpPr txBox="1"/>
          <p:nvPr/>
        </p:nvSpPr>
        <p:spPr>
          <a:xfrm>
            <a:off x="0" y="4221088"/>
            <a:ext cx="896448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Verdana"/>
                <a:ea typeface="Verdana"/>
                <a:cs typeface="Verdana"/>
                <a:sym typeface="Verdana"/>
              </a:rPr>
              <a:t>expected value = </a:t>
            </a:r>
            <a:r>
              <a:rPr lang="en-US" sz="2400">
                <a:solidFill>
                  <a:srgbClr val="FF0000"/>
                </a:solidFill>
                <a:latin typeface="Verdana"/>
                <a:ea typeface="Verdana"/>
                <a:cs typeface="Verdana"/>
                <a:sym typeface="Verdana"/>
              </a:rPr>
              <a:t>0</a:t>
            </a:r>
            <a:r>
              <a:rPr lang="en-US" sz="2400">
                <a:solidFill>
                  <a:schemeClr val="dk1"/>
                </a:solidFill>
                <a:latin typeface="Verdana"/>
                <a:ea typeface="Verdana"/>
                <a:cs typeface="Verdana"/>
                <a:sym typeface="Verdana"/>
              </a:rPr>
              <a:t>(0.75) + </a:t>
            </a:r>
            <a:r>
              <a:rPr lang="en-US" sz="2400">
                <a:solidFill>
                  <a:srgbClr val="FF0000"/>
                </a:solidFill>
                <a:latin typeface="Verdana"/>
                <a:ea typeface="Verdana"/>
                <a:cs typeface="Verdana"/>
                <a:sym typeface="Verdana"/>
              </a:rPr>
              <a:t>1</a:t>
            </a:r>
            <a:r>
              <a:rPr lang="en-US" sz="2400">
                <a:solidFill>
                  <a:schemeClr val="dk1"/>
                </a:solidFill>
                <a:latin typeface="Verdana"/>
                <a:ea typeface="Verdana"/>
                <a:cs typeface="Verdana"/>
                <a:sym typeface="Verdana"/>
              </a:rPr>
              <a:t>(0.15) + </a:t>
            </a:r>
            <a:r>
              <a:rPr lang="en-US" sz="2400">
                <a:solidFill>
                  <a:srgbClr val="FF0000"/>
                </a:solidFill>
                <a:latin typeface="Verdana"/>
                <a:ea typeface="Verdana"/>
                <a:cs typeface="Verdana"/>
                <a:sym typeface="Verdana"/>
              </a:rPr>
              <a:t>2</a:t>
            </a:r>
            <a:r>
              <a:rPr lang="en-US" sz="2400">
                <a:solidFill>
                  <a:schemeClr val="dk1"/>
                </a:solidFill>
                <a:latin typeface="Verdana"/>
                <a:ea typeface="Verdana"/>
                <a:cs typeface="Verdana"/>
                <a:sym typeface="Verdana"/>
              </a:rPr>
              <a:t>(0.08) + </a:t>
            </a:r>
            <a:r>
              <a:rPr lang="en-US" sz="2400">
                <a:solidFill>
                  <a:srgbClr val="FF0000"/>
                </a:solidFill>
                <a:latin typeface="Verdana"/>
                <a:ea typeface="Verdana"/>
                <a:cs typeface="Verdana"/>
                <a:sym typeface="Verdana"/>
              </a:rPr>
              <a:t>3</a:t>
            </a:r>
            <a:r>
              <a:rPr lang="en-US" sz="2400">
                <a:solidFill>
                  <a:schemeClr val="dk1"/>
                </a:solidFill>
                <a:latin typeface="Verdana"/>
                <a:ea typeface="Verdana"/>
                <a:cs typeface="Verdana"/>
                <a:sym typeface="Verdana"/>
              </a:rPr>
              <a:t>(0.02)</a:t>
            </a:r>
            <a:endParaRPr/>
          </a:p>
        </p:txBody>
      </p:sp>
      <p:sp>
        <p:nvSpPr>
          <p:cNvPr id="234" name="Google Shape;234;p20"/>
          <p:cNvSpPr/>
          <p:nvPr/>
        </p:nvSpPr>
        <p:spPr>
          <a:xfrm>
            <a:off x="5148064" y="4951989"/>
            <a:ext cx="325755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rgbClr val="3366FF"/>
                </a:solidFill>
                <a:latin typeface="Verdana"/>
                <a:ea typeface="Verdana"/>
                <a:cs typeface="Verdana"/>
                <a:sym typeface="Verdana"/>
              </a:rPr>
              <a:t>Use the weighted average.</a:t>
            </a:r>
            <a:endParaRPr/>
          </a:p>
        </p:txBody>
      </p:sp>
      <p:sp>
        <p:nvSpPr>
          <p:cNvPr id="235" name="Google Shape;235;p20"/>
          <p:cNvSpPr txBox="1"/>
          <p:nvPr/>
        </p:nvSpPr>
        <p:spPr>
          <a:xfrm>
            <a:off x="2843808" y="5136656"/>
            <a:ext cx="1143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Verdana"/>
                <a:ea typeface="Verdana"/>
                <a:cs typeface="Verdana"/>
                <a:sym typeface="Verdana"/>
              </a:rPr>
              <a:t>=0.37</a:t>
            </a:r>
            <a:endParaRPr sz="2400">
              <a:solidFill>
                <a:schemeClr val="dk1"/>
              </a:solidFill>
              <a:latin typeface="Verdana"/>
              <a:ea typeface="Verdana"/>
              <a:cs typeface="Verdana"/>
              <a:sym typeface="Verdana"/>
            </a:endParaRPr>
          </a:p>
        </p:txBody>
      </p:sp>
      <p:sp>
        <p:nvSpPr>
          <p:cNvPr id="236" name="Google Shape;236;p20"/>
          <p:cNvSpPr/>
          <p:nvPr/>
        </p:nvSpPr>
        <p:spPr>
          <a:xfrm>
            <a:off x="611560" y="5169068"/>
            <a:ext cx="1653017" cy="46166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i="1" lang="en-US" sz="2400">
                <a:solidFill>
                  <a:srgbClr val="3366FF"/>
                </a:solidFill>
                <a:latin typeface="Verdana"/>
                <a:ea typeface="Verdana"/>
                <a:cs typeface="Verdana"/>
                <a:sym typeface="Verdana"/>
              </a:rPr>
              <a:t>Simplify.</a:t>
            </a:r>
            <a:r>
              <a:rPr lang="en-US" sz="2400">
                <a:solidFill>
                  <a:srgbClr val="3366FF"/>
                </a:solidFill>
                <a:latin typeface="Verdana"/>
                <a:ea typeface="Verdana"/>
                <a:cs typeface="Verdana"/>
                <a:sym typeface="Verdana"/>
              </a:rPr>
              <a:t> </a:t>
            </a:r>
            <a:endParaRPr/>
          </a:p>
        </p:txBody>
      </p:sp>
      <p:sp>
        <p:nvSpPr>
          <p:cNvPr id="237" name="Google Shape;237;p20"/>
          <p:cNvSpPr/>
          <p:nvPr/>
        </p:nvSpPr>
        <p:spPr>
          <a:xfrm>
            <a:off x="1200150" y="6241197"/>
            <a:ext cx="7620322" cy="46166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Verdana"/>
                <a:ea typeface="Verdana"/>
                <a:cs typeface="Verdana"/>
                <a:sym typeface="Verdana"/>
              </a:rPr>
              <a:t>The expected number of accidents is 0.37.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1"/>
          <p:cNvSpPr/>
          <p:nvPr/>
        </p:nvSpPr>
        <p:spPr>
          <a:xfrm>
            <a:off x="1371600" y="990600"/>
            <a:ext cx="64008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Verdana"/>
                <a:ea typeface="Verdana"/>
                <a:cs typeface="Verdana"/>
                <a:sym typeface="Verdana"/>
              </a:rPr>
              <a:t>A </a:t>
            </a:r>
            <a:r>
              <a:rPr i="1" lang="en-US" sz="2400">
                <a:solidFill>
                  <a:schemeClr val="dk1"/>
                </a:solidFill>
                <a:latin typeface="Verdana"/>
                <a:ea typeface="Verdana"/>
                <a:cs typeface="Verdana"/>
                <a:sym typeface="Verdana"/>
              </a:rPr>
              <a:t>box-and-whisker plot </a:t>
            </a:r>
            <a:r>
              <a:rPr lang="en-US" sz="2400">
                <a:solidFill>
                  <a:schemeClr val="dk1"/>
                </a:solidFill>
                <a:latin typeface="Verdana"/>
                <a:ea typeface="Verdana"/>
                <a:cs typeface="Verdana"/>
                <a:sym typeface="Verdana"/>
              </a:rPr>
              <a:t>shows the spread of a data set. It displays 5 key points: the </a:t>
            </a:r>
            <a:r>
              <a:rPr b="1" lang="en-US" sz="2400">
                <a:solidFill>
                  <a:srgbClr val="009900"/>
                </a:solidFill>
                <a:latin typeface="Verdana"/>
                <a:ea typeface="Verdana"/>
                <a:cs typeface="Verdana"/>
                <a:sym typeface="Verdana"/>
              </a:rPr>
              <a:t>minimum</a:t>
            </a:r>
            <a:r>
              <a:rPr b="1" lang="en-US" sz="2400">
                <a:solidFill>
                  <a:schemeClr val="dk1"/>
                </a:solidFill>
                <a:latin typeface="Verdana"/>
                <a:ea typeface="Verdana"/>
                <a:cs typeface="Verdana"/>
                <a:sym typeface="Verdana"/>
              </a:rPr>
              <a:t> </a:t>
            </a:r>
            <a:r>
              <a:rPr lang="en-US" sz="2400">
                <a:solidFill>
                  <a:schemeClr val="dk1"/>
                </a:solidFill>
                <a:latin typeface="Verdana"/>
                <a:ea typeface="Verdana"/>
                <a:cs typeface="Verdana"/>
                <a:sym typeface="Verdana"/>
              </a:rPr>
              <a:t>and </a:t>
            </a:r>
            <a:r>
              <a:rPr b="1" lang="en-US" sz="2400">
                <a:solidFill>
                  <a:srgbClr val="009900"/>
                </a:solidFill>
                <a:latin typeface="Verdana"/>
                <a:ea typeface="Verdana"/>
                <a:cs typeface="Verdana"/>
                <a:sym typeface="Verdana"/>
              </a:rPr>
              <a:t>maximum</a:t>
            </a:r>
            <a:r>
              <a:rPr b="1" lang="en-US" sz="2400">
                <a:solidFill>
                  <a:schemeClr val="dk1"/>
                </a:solidFill>
                <a:latin typeface="Verdana"/>
                <a:ea typeface="Verdana"/>
                <a:cs typeface="Verdana"/>
                <a:sym typeface="Verdana"/>
              </a:rPr>
              <a:t> </a:t>
            </a:r>
            <a:r>
              <a:rPr lang="en-US" sz="2400">
                <a:solidFill>
                  <a:schemeClr val="dk1"/>
                </a:solidFill>
                <a:latin typeface="Verdana"/>
                <a:ea typeface="Verdana"/>
                <a:cs typeface="Verdana"/>
                <a:sym typeface="Verdana"/>
              </a:rPr>
              <a:t>values, the </a:t>
            </a:r>
            <a:r>
              <a:rPr b="1" lang="en-US" sz="2400">
                <a:solidFill>
                  <a:srgbClr val="3366FF"/>
                </a:solidFill>
                <a:latin typeface="Verdana"/>
                <a:ea typeface="Verdana"/>
                <a:cs typeface="Verdana"/>
                <a:sym typeface="Verdana"/>
              </a:rPr>
              <a:t>median</a:t>
            </a:r>
            <a:r>
              <a:rPr lang="en-US" sz="2400">
                <a:solidFill>
                  <a:schemeClr val="dk1"/>
                </a:solidFill>
                <a:latin typeface="Verdana"/>
                <a:ea typeface="Verdana"/>
                <a:cs typeface="Verdana"/>
                <a:sym typeface="Verdana"/>
              </a:rPr>
              <a:t>, and the </a:t>
            </a:r>
            <a:r>
              <a:rPr b="1" lang="en-US" sz="2400">
                <a:solidFill>
                  <a:srgbClr val="FF0000"/>
                </a:solidFill>
                <a:latin typeface="Verdana"/>
                <a:ea typeface="Verdana"/>
                <a:cs typeface="Verdana"/>
                <a:sym typeface="Verdana"/>
              </a:rPr>
              <a:t>first</a:t>
            </a:r>
            <a:r>
              <a:rPr b="1" lang="en-US" sz="2400">
                <a:solidFill>
                  <a:schemeClr val="dk1"/>
                </a:solidFill>
                <a:latin typeface="Verdana"/>
                <a:ea typeface="Verdana"/>
                <a:cs typeface="Verdana"/>
                <a:sym typeface="Verdana"/>
              </a:rPr>
              <a:t> </a:t>
            </a:r>
            <a:r>
              <a:rPr lang="en-US" sz="2400">
                <a:solidFill>
                  <a:schemeClr val="dk1"/>
                </a:solidFill>
                <a:latin typeface="Verdana"/>
                <a:ea typeface="Verdana"/>
                <a:cs typeface="Verdana"/>
                <a:sym typeface="Verdana"/>
              </a:rPr>
              <a:t>and </a:t>
            </a:r>
            <a:r>
              <a:rPr b="1" lang="en-US" sz="2400">
                <a:solidFill>
                  <a:srgbClr val="FF0000"/>
                </a:solidFill>
                <a:latin typeface="Verdana"/>
                <a:ea typeface="Verdana"/>
                <a:cs typeface="Verdana"/>
                <a:sym typeface="Verdana"/>
              </a:rPr>
              <a:t>third quartiles</a:t>
            </a:r>
            <a:r>
              <a:rPr lang="en-US" sz="2400">
                <a:solidFill>
                  <a:schemeClr val="dk1"/>
                </a:solidFill>
                <a:latin typeface="Verdana"/>
                <a:ea typeface="Verdana"/>
                <a:cs typeface="Verdana"/>
                <a:sym typeface="Verdana"/>
              </a:rPr>
              <a:t>.</a:t>
            </a:r>
            <a:endParaRPr/>
          </a:p>
        </p:txBody>
      </p:sp>
      <p:pic>
        <p:nvPicPr>
          <p:cNvPr id="243" name="Google Shape;243;p21"/>
          <p:cNvPicPr preferRelativeResize="0"/>
          <p:nvPr/>
        </p:nvPicPr>
        <p:blipFill rotWithShape="1">
          <a:blip r:embed="rId3">
            <a:alphaModFix/>
          </a:blip>
          <a:srcRect b="0" l="0" r="0" t="0"/>
          <a:stretch/>
        </p:blipFill>
        <p:spPr>
          <a:xfrm>
            <a:off x="1350170" y="3233738"/>
            <a:ext cx="6479381" cy="24050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2"/>
          <p:cNvSpPr/>
          <p:nvPr/>
        </p:nvSpPr>
        <p:spPr>
          <a:xfrm>
            <a:off x="1458568" y="1247639"/>
            <a:ext cx="64008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Verdana"/>
                <a:ea typeface="Verdana"/>
                <a:cs typeface="Verdana"/>
                <a:sym typeface="Verdana"/>
              </a:rPr>
              <a:t>The quartiles are the medians of the lower and upper halves of the data set. If there are an odd number of data values, do not include the median in either half.</a:t>
            </a:r>
            <a:endParaRPr/>
          </a:p>
        </p:txBody>
      </p:sp>
      <p:sp>
        <p:nvSpPr>
          <p:cNvPr id="249" name="Google Shape;249;p22"/>
          <p:cNvSpPr/>
          <p:nvPr/>
        </p:nvSpPr>
        <p:spPr>
          <a:xfrm>
            <a:off x="1428750" y="3429000"/>
            <a:ext cx="645795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Verdana"/>
                <a:ea typeface="Verdana"/>
                <a:cs typeface="Verdana"/>
                <a:sym typeface="Verdana"/>
              </a:rPr>
              <a:t>The </a:t>
            </a:r>
            <a:r>
              <a:rPr i="1" lang="en-US" sz="2400">
                <a:solidFill>
                  <a:schemeClr val="dk1"/>
                </a:solidFill>
                <a:latin typeface="Verdana"/>
                <a:ea typeface="Verdana"/>
                <a:cs typeface="Verdana"/>
                <a:sym typeface="Verdana"/>
              </a:rPr>
              <a:t>interquartile range</a:t>
            </a:r>
            <a:r>
              <a:rPr lang="en-US" sz="2400">
                <a:solidFill>
                  <a:schemeClr val="dk1"/>
                </a:solidFill>
                <a:latin typeface="Verdana"/>
                <a:ea typeface="Verdana"/>
                <a:cs typeface="Verdana"/>
                <a:sym typeface="Verdana"/>
              </a:rPr>
              <a:t>, or IQR, is the difference between the 1st and 3</a:t>
            </a:r>
            <a:r>
              <a:rPr baseline="30000" lang="en-US" sz="2400">
                <a:solidFill>
                  <a:schemeClr val="dk1"/>
                </a:solidFill>
                <a:latin typeface="Verdana"/>
                <a:ea typeface="Verdana"/>
                <a:cs typeface="Verdana"/>
                <a:sym typeface="Verdana"/>
              </a:rPr>
              <a:t>rd</a:t>
            </a:r>
            <a:r>
              <a:rPr lang="en-US" sz="2400">
                <a:solidFill>
                  <a:schemeClr val="dk1"/>
                </a:solidFill>
                <a:latin typeface="Verdana"/>
                <a:ea typeface="Verdana"/>
                <a:cs typeface="Verdana"/>
                <a:sym typeface="Verdana"/>
              </a:rPr>
              <a:t> quartiles, or Q3 – Q1. It represents the middle 50% of the data.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3"/>
          <p:cNvSpPr txBox="1"/>
          <p:nvPr/>
        </p:nvSpPr>
        <p:spPr>
          <a:xfrm>
            <a:off x="1143000" y="771438"/>
            <a:ext cx="6858000" cy="1200329"/>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400">
                <a:solidFill>
                  <a:srgbClr val="006699"/>
                </a:solidFill>
                <a:latin typeface="Arial Black"/>
                <a:ea typeface="Arial Black"/>
                <a:cs typeface="Arial Black"/>
                <a:sym typeface="Arial Black"/>
              </a:rPr>
              <a:t>Example 3: Making a Box-and-Whisker Plot and Finding the Interquartile Range</a:t>
            </a:r>
            <a:endParaRPr/>
          </a:p>
        </p:txBody>
      </p:sp>
      <p:sp>
        <p:nvSpPr>
          <p:cNvPr id="255" name="Google Shape;255;p23"/>
          <p:cNvSpPr/>
          <p:nvPr/>
        </p:nvSpPr>
        <p:spPr>
          <a:xfrm>
            <a:off x="1428750" y="1822450"/>
            <a:ext cx="6343650" cy="120173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Verdana"/>
                <a:ea typeface="Verdana"/>
                <a:cs typeface="Verdana"/>
                <a:sym typeface="Verdana"/>
              </a:rPr>
              <a:t>Make a box-and-whisker plot of the data. Find the interquartile range. </a:t>
            </a:r>
            <a:endParaRPr/>
          </a:p>
          <a:p>
            <a:pPr indent="0" lvl="0" marL="0" marR="0" rtl="0" algn="l">
              <a:spcBef>
                <a:spcPts val="0"/>
              </a:spcBef>
              <a:spcAft>
                <a:spcPts val="0"/>
              </a:spcAft>
              <a:buNone/>
            </a:pPr>
            <a:r>
              <a:rPr b="1" lang="en-US" sz="2400">
                <a:solidFill>
                  <a:schemeClr val="dk1"/>
                </a:solidFill>
                <a:latin typeface="Verdana"/>
                <a:ea typeface="Verdana"/>
                <a:cs typeface="Verdana"/>
                <a:sym typeface="Verdana"/>
              </a:rPr>
              <a:t>{6, 8, 7, 5, 10, 6, 9, 8, 4}</a:t>
            </a:r>
            <a:endParaRPr/>
          </a:p>
        </p:txBody>
      </p:sp>
      <p:sp>
        <p:nvSpPr>
          <p:cNvPr id="256" name="Google Shape;256;p23"/>
          <p:cNvSpPr/>
          <p:nvPr/>
        </p:nvSpPr>
        <p:spPr>
          <a:xfrm>
            <a:off x="1428750" y="3119866"/>
            <a:ext cx="7274748" cy="83099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Verdana"/>
                <a:ea typeface="Verdana"/>
                <a:cs typeface="Verdana"/>
                <a:sym typeface="Verdana"/>
              </a:rPr>
              <a:t>Step 1</a:t>
            </a:r>
            <a:r>
              <a:rPr lang="en-US" sz="2400">
                <a:solidFill>
                  <a:schemeClr val="dk1"/>
                </a:solidFill>
                <a:latin typeface="Verdana"/>
                <a:ea typeface="Verdana"/>
                <a:cs typeface="Verdana"/>
                <a:sym typeface="Verdana"/>
              </a:rPr>
              <a:t> Order the data from least to greatest.</a:t>
            </a:r>
            <a:endParaRPr/>
          </a:p>
          <a:p>
            <a:pPr indent="0" lvl="0" marL="0" marR="0" rtl="0" algn="l">
              <a:spcBef>
                <a:spcPts val="0"/>
              </a:spcBef>
              <a:spcAft>
                <a:spcPts val="0"/>
              </a:spcAft>
              <a:buNone/>
            </a:pPr>
            <a:r>
              <a:rPr lang="en-US" sz="2400">
                <a:solidFill>
                  <a:schemeClr val="dk1"/>
                </a:solidFill>
                <a:latin typeface="Verdana"/>
                <a:ea typeface="Verdana"/>
                <a:cs typeface="Verdana"/>
                <a:sym typeface="Verdana"/>
              </a:rPr>
              <a:t>4, 5, 6, 6, 7, 8, 8, 9, 10</a:t>
            </a:r>
            <a:endParaRPr/>
          </a:p>
        </p:txBody>
      </p:sp>
      <p:sp>
        <p:nvSpPr>
          <p:cNvPr id="257" name="Google Shape;257;p23"/>
          <p:cNvSpPr/>
          <p:nvPr/>
        </p:nvSpPr>
        <p:spPr>
          <a:xfrm>
            <a:off x="1428750" y="3973941"/>
            <a:ext cx="6400800" cy="83099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Verdana"/>
                <a:ea typeface="Verdana"/>
                <a:cs typeface="Verdana"/>
                <a:sym typeface="Verdana"/>
              </a:rPr>
              <a:t>Step 2 </a:t>
            </a:r>
            <a:r>
              <a:rPr lang="en-US" sz="2400">
                <a:solidFill>
                  <a:schemeClr val="dk1"/>
                </a:solidFill>
                <a:latin typeface="Verdana"/>
                <a:ea typeface="Verdana"/>
                <a:cs typeface="Verdana"/>
                <a:sym typeface="Verdana"/>
              </a:rPr>
              <a:t>Find the minimum, maximum, median, and quartiles.</a:t>
            </a:r>
            <a:endParaRPr/>
          </a:p>
        </p:txBody>
      </p:sp>
      <p:sp>
        <p:nvSpPr>
          <p:cNvPr id="258" name="Google Shape;258;p23"/>
          <p:cNvSpPr txBox="1"/>
          <p:nvPr/>
        </p:nvSpPr>
        <p:spPr>
          <a:xfrm>
            <a:off x="2571750" y="4876800"/>
            <a:ext cx="39433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9900"/>
                </a:solidFill>
                <a:latin typeface="Verdana"/>
                <a:ea typeface="Verdana"/>
                <a:cs typeface="Verdana"/>
                <a:sym typeface="Verdana"/>
              </a:rPr>
              <a:t>4</a:t>
            </a:r>
            <a:r>
              <a:rPr lang="en-US" sz="2400">
                <a:solidFill>
                  <a:schemeClr val="dk1"/>
                </a:solidFill>
                <a:latin typeface="Verdana"/>
                <a:ea typeface="Verdana"/>
                <a:cs typeface="Verdana"/>
                <a:sym typeface="Verdana"/>
              </a:rPr>
              <a:t>, 5, 6, 6, </a:t>
            </a:r>
            <a:r>
              <a:rPr lang="en-US" sz="2400">
                <a:solidFill>
                  <a:srgbClr val="3366FF"/>
                </a:solidFill>
                <a:latin typeface="Verdana"/>
                <a:ea typeface="Verdana"/>
                <a:cs typeface="Verdana"/>
                <a:sym typeface="Verdana"/>
              </a:rPr>
              <a:t>7</a:t>
            </a:r>
            <a:r>
              <a:rPr lang="en-US" sz="2400">
                <a:solidFill>
                  <a:schemeClr val="dk1"/>
                </a:solidFill>
                <a:latin typeface="Verdana"/>
                <a:ea typeface="Verdana"/>
                <a:cs typeface="Verdana"/>
                <a:sym typeface="Verdana"/>
              </a:rPr>
              <a:t>, 8, 8, 9, </a:t>
            </a:r>
            <a:r>
              <a:rPr lang="en-US" sz="2400">
                <a:solidFill>
                  <a:srgbClr val="009900"/>
                </a:solidFill>
                <a:latin typeface="Verdana"/>
                <a:ea typeface="Verdana"/>
                <a:cs typeface="Verdana"/>
                <a:sym typeface="Verdana"/>
              </a:rPr>
              <a:t>10</a:t>
            </a:r>
            <a:endParaRPr/>
          </a:p>
        </p:txBody>
      </p:sp>
      <p:sp>
        <p:nvSpPr>
          <p:cNvPr id="259" name="Google Shape;259;p23"/>
          <p:cNvSpPr/>
          <p:nvPr/>
        </p:nvSpPr>
        <p:spPr>
          <a:xfrm>
            <a:off x="2571750" y="4953000"/>
            <a:ext cx="1200150" cy="304800"/>
          </a:xfrm>
          <a:prstGeom prst="flowChartAlternateProcess">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Verdana"/>
              <a:ea typeface="Verdana"/>
              <a:cs typeface="Verdana"/>
              <a:sym typeface="Verdana"/>
            </a:endParaRPr>
          </a:p>
        </p:txBody>
      </p:sp>
      <p:sp>
        <p:nvSpPr>
          <p:cNvPr id="260" name="Google Shape;260;p23"/>
          <p:cNvSpPr/>
          <p:nvPr/>
        </p:nvSpPr>
        <p:spPr>
          <a:xfrm>
            <a:off x="4171950" y="4953000"/>
            <a:ext cx="1314450" cy="304800"/>
          </a:xfrm>
          <a:prstGeom prst="flowChartAlternateProcess">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Verdana"/>
              <a:ea typeface="Verdana"/>
              <a:cs typeface="Verdana"/>
              <a:sym typeface="Verdana"/>
            </a:endParaRPr>
          </a:p>
        </p:txBody>
      </p:sp>
      <p:sp>
        <p:nvSpPr>
          <p:cNvPr id="261" name="Google Shape;261;p23"/>
          <p:cNvSpPr txBox="1"/>
          <p:nvPr/>
        </p:nvSpPr>
        <p:spPr>
          <a:xfrm>
            <a:off x="1600200" y="5257802"/>
            <a:ext cx="165735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9900"/>
                </a:solidFill>
                <a:latin typeface="Verdana"/>
                <a:ea typeface="Verdana"/>
                <a:cs typeface="Verdana"/>
                <a:sym typeface="Verdana"/>
              </a:rPr>
              <a:t>Mimimum</a:t>
            </a:r>
            <a:endParaRPr/>
          </a:p>
        </p:txBody>
      </p:sp>
      <p:sp>
        <p:nvSpPr>
          <p:cNvPr id="262" name="Google Shape;262;p23"/>
          <p:cNvSpPr txBox="1"/>
          <p:nvPr/>
        </p:nvSpPr>
        <p:spPr>
          <a:xfrm>
            <a:off x="3486150" y="5334000"/>
            <a:ext cx="16573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366FF"/>
                </a:solidFill>
                <a:latin typeface="Verdana"/>
                <a:ea typeface="Verdana"/>
                <a:cs typeface="Verdana"/>
                <a:sym typeface="Verdana"/>
              </a:rPr>
              <a:t>Median</a:t>
            </a:r>
            <a:endParaRPr/>
          </a:p>
        </p:txBody>
      </p:sp>
      <p:sp>
        <p:nvSpPr>
          <p:cNvPr id="263" name="Google Shape;263;p23"/>
          <p:cNvSpPr txBox="1"/>
          <p:nvPr/>
        </p:nvSpPr>
        <p:spPr>
          <a:xfrm>
            <a:off x="4972050" y="5334000"/>
            <a:ext cx="165735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9900"/>
                </a:solidFill>
                <a:latin typeface="Verdana"/>
                <a:ea typeface="Verdana"/>
                <a:cs typeface="Verdana"/>
                <a:sym typeface="Verdana"/>
              </a:rPr>
              <a:t>Maximum</a:t>
            </a:r>
            <a:endParaRPr/>
          </a:p>
        </p:txBody>
      </p:sp>
      <p:sp>
        <p:nvSpPr>
          <p:cNvPr id="264" name="Google Shape;264;p23"/>
          <p:cNvSpPr txBox="1"/>
          <p:nvPr/>
        </p:nvSpPr>
        <p:spPr>
          <a:xfrm>
            <a:off x="2286000" y="5791202"/>
            <a:ext cx="1657350"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FF0000"/>
                </a:solidFill>
                <a:latin typeface="Verdana"/>
                <a:ea typeface="Verdana"/>
                <a:cs typeface="Verdana"/>
                <a:sym typeface="Verdana"/>
              </a:rPr>
              <a:t>First quartile</a:t>
            </a:r>
            <a:endParaRPr/>
          </a:p>
          <a:p>
            <a:pPr indent="0" lvl="0" marL="0" marR="0" rtl="0" algn="ctr">
              <a:spcBef>
                <a:spcPts val="0"/>
              </a:spcBef>
              <a:spcAft>
                <a:spcPts val="0"/>
              </a:spcAft>
              <a:buNone/>
            </a:pPr>
            <a:r>
              <a:rPr lang="en-US" sz="2400">
                <a:solidFill>
                  <a:srgbClr val="FF0000"/>
                </a:solidFill>
                <a:latin typeface="Verdana"/>
                <a:ea typeface="Verdana"/>
                <a:cs typeface="Verdana"/>
                <a:sym typeface="Verdana"/>
              </a:rPr>
              <a:t>5.5</a:t>
            </a:r>
            <a:endParaRPr/>
          </a:p>
        </p:txBody>
      </p:sp>
      <p:sp>
        <p:nvSpPr>
          <p:cNvPr id="265" name="Google Shape;265;p23"/>
          <p:cNvSpPr txBox="1"/>
          <p:nvPr/>
        </p:nvSpPr>
        <p:spPr>
          <a:xfrm>
            <a:off x="3943350" y="5730877"/>
            <a:ext cx="1828800"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FF0000"/>
                </a:solidFill>
                <a:latin typeface="Verdana"/>
                <a:ea typeface="Verdana"/>
                <a:cs typeface="Verdana"/>
                <a:sym typeface="Verdana"/>
              </a:rPr>
              <a:t>Third quartile</a:t>
            </a:r>
            <a:endParaRPr/>
          </a:p>
          <a:p>
            <a:pPr indent="0" lvl="0" marL="0" marR="0" rtl="0" algn="ctr">
              <a:spcBef>
                <a:spcPts val="0"/>
              </a:spcBef>
              <a:spcAft>
                <a:spcPts val="0"/>
              </a:spcAft>
              <a:buNone/>
            </a:pPr>
            <a:r>
              <a:rPr lang="en-US" sz="2400">
                <a:solidFill>
                  <a:srgbClr val="FF0000"/>
                </a:solidFill>
                <a:latin typeface="Verdana"/>
                <a:ea typeface="Verdana"/>
                <a:cs typeface="Verdana"/>
                <a:sym typeface="Verdana"/>
              </a:rPr>
              <a:t>8.5</a:t>
            </a:r>
            <a:endParaRPr/>
          </a:p>
        </p:txBody>
      </p:sp>
      <p:cxnSp>
        <p:nvCxnSpPr>
          <p:cNvPr id="266" name="Google Shape;266;p23"/>
          <p:cNvCxnSpPr/>
          <p:nvPr/>
        </p:nvCxnSpPr>
        <p:spPr>
          <a:xfrm>
            <a:off x="3143250" y="5105400"/>
            <a:ext cx="0" cy="762000"/>
          </a:xfrm>
          <a:prstGeom prst="straightConnector1">
            <a:avLst/>
          </a:prstGeom>
          <a:noFill/>
          <a:ln cap="flat" cmpd="sng" w="28575">
            <a:solidFill>
              <a:srgbClr val="FF0000"/>
            </a:solidFill>
            <a:prstDash val="dash"/>
            <a:round/>
            <a:headEnd len="med" w="med" type="none"/>
            <a:tailEnd len="med" w="med" type="none"/>
          </a:ln>
        </p:spPr>
      </p:cxnSp>
      <p:cxnSp>
        <p:nvCxnSpPr>
          <p:cNvPr id="267" name="Google Shape;267;p23"/>
          <p:cNvCxnSpPr/>
          <p:nvPr/>
        </p:nvCxnSpPr>
        <p:spPr>
          <a:xfrm>
            <a:off x="4743450" y="5029200"/>
            <a:ext cx="0" cy="762000"/>
          </a:xfrm>
          <a:prstGeom prst="straightConnector1">
            <a:avLst/>
          </a:prstGeom>
          <a:noFill/>
          <a:ln cap="flat" cmpd="sng" w="28575">
            <a:solidFill>
              <a:srgbClr val="FF0000"/>
            </a:solidFill>
            <a:prstDash val="dash"/>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500"/>
                                        <p:tgtEl>
                                          <p:spTgt spid="267"/>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4"/>
          <p:cNvSpPr txBox="1"/>
          <p:nvPr/>
        </p:nvSpPr>
        <p:spPr>
          <a:xfrm>
            <a:off x="1143000" y="762000"/>
            <a:ext cx="6858000" cy="4572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400">
                <a:solidFill>
                  <a:srgbClr val="006699"/>
                </a:solidFill>
                <a:latin typeface="Arial Black"/>
                <a:ea typeface="Arial Black"/>
                <a:cs typeface="Arial Black"/>
                <a:sym typeface="Arial Black"/>
              </a:rPr>
              <a:t>Example 3 Continued</a:t>
            </a:r>
            <a:endParaRPr/>
          </a:p>
        </p:txBody>
      </p:sp>
      <p:sp>
        <p:nvSpPr>
          <p:cNvPr id="273" name="Google Shape;273;p24"/>
          <p:cNvSpPr/>
          <p:nvPr/>
        </p:nvSpPr>
        <p:spPr>
          <a:xfrm>
            <a:off x="1600200" y="2131368"/>
            <a:ext cx="5988371" cy="46166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Verdana"/>
                <a:ea typeface="Verdana"/>
                <a:cs typeface="Verdana"/>
                <a:sym typeface="Verdana"/>
              </a:rPr>
              <a:t>Step 3</a:t>
            </a:r>
            <a:r>
              <a:rPr lang="en-US" sz="2400">
                <a:solidFill>
                  <a:schemeClr val="dk1"/>
                </a:solidFill>
                <a:latin typeface="Verdana"/>
                <a:ea typeface="Verdana"/>
                <a:cs typeface="Verdana"/>
                <a:sym typeface="Verdana"/>
              </a:rPr>
              <a:t> Draw a box-and-whisker plot.</a:t>
            </a:r>
            <a:endParaRPr/>
          </a:p>
        </p:txBody>
      </p:sp>
      <p:sp>
        <p:nvSpPr>
          <p:cNvPr id="274" name="Google Shape;274;p24"/>
          <p:cNvSpPr/>
          <p:nvPr/>
        </p:nvSpPr>
        <p:spPr>
          <a:xfrm>
            <a:off x="1930721" y="2852936"/>
            <a:ext cx="5657850" cy="304698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Verdana"/>
                <a:ea typeface="Verdana"/>
                <a:cs typeface="Verdana"/>
                <a:sym typeface="Verdana"/>
              </a:rPr>
              <a:t>Draw a number line, and plot a point above each of the five values. Then draw a box from the first quartile to the third quartile with a line segment through the median. Draw whiskers from the box to the minimum and maximum.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5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5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5"/>
          <p:cNvSpPr/>
          <p:nvPr/>
        </p:nvSpPr>
        <p:spPr>
          <a:xfrm>
            <a:off x="1428750" y="4567238"/>
            <a:ext cx="6457950" cy="83185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Verdana"/>
                <a:ea typeface="Verdana"/>
                <a:cs typeface="Verdana"/>
                <a:sym typeface="Verdana"/>
              </a:rPr>
              <a:t>The interquartile range is 3, the length of the box in the diagram.</a:t>
            </a:r>
            <a:endParaRPr/>
          </a:p>
        </p:txBody>
      </p:sp>
      <p:pic>
        <p:nvPicPr>
          <p:cNvPr id="280" name="Google Shape;280;p25"/>
          <p:cNvPicPr preferRelativeResize="0"/>
          <p:nvPr/>
        </p:nvPicPr>
        <p:blipFill rotWithShape="1">
          <a:blip r:embed="rId3">
            <a:alphaModFix/>
          </a:blip>
          <a:srcRect b="0" l="0" r="0" t="0"/>
          <a:stretch/>
        </p:blipFill>
        <p:spPr>
          <a:xfrm>
            <a:off x="2743200" y="2057400"/>
            <a:ext cx="2886075" cy="1652588"/>
          </a:xfrm>
          <a:prstGeom prst="rect">
            <a:avLst/>
          </a:prstGeom>
          <a:noFill/>
          <a:ln>
            <a:noFill/>
          </a:ln>
        </p:spPr>
      </p:pic>
      <p:sp>
        <p:nvSpPr>
          <p:cNvPr id="281" name="Google Shape;281;p25"/>
          <p:cNvSpPr txBox="1"/>
          <p:nvPr/>
        </p:nvSpPr>
        <p:spPr>
          <a:xfrm>
            <a:off x="3314700" y="3886200"/>
            <a:ext cx="28575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Verdana"/>
                <a:ea typeface="Verdana"/>
                <a:cs typeface="Verdana"/>
                <a:sym typeface="Verdana"/>
              </a:rPr>
              <a:t>IRQ = 8.5 – 5.5 = 3 </a:t>
            </a:r>
            <a:endParaRPr/>
          </a:p>
        </p:txBody>
      </p:sp>
      <p:sp>
        <p:nvSpPr>
          <p:cNvPr id="282" name="Google Shape;282;p25"/>
          <p:cNvSpPr txBox="1"/>
          <p:nvPr/>
        </p:nvSpPr>
        <p:spPr>
          <a:xfrm>
            <a:off x="1143000" y="1219200"/>
            <a:ext cx="6858000" cy="4572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400">
                <a:solidFill>
                  <a:srgbClr val="006699"/>
                </a:solidFill>
                <a:latin typeface="Arial Black"/>
                <a:ea typeface="Arial Black"/>
                <a:cs typeface="Arial Black"/>
                <a:sym typeface="Arial Black"/>
              </a:rPr>
              <a:t>Example 3 Continued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5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6"/>
          <p:cNvSpPr txBox="1"/>
          <p:nvPr/>
        </p:nvSpPr>
        <p:spPr>
          <a:xfrm>
            <a:off x="1028700" y="530087"/>
            <a:ext cx="6858000" cy="4572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400">
                <a:solidFill>
                  <a:srgbClr val="006699"/>
                </a:solidFill>
                <a:latin typeface="Arial Black"/>
                <a:ea typeface="Arial Black"/>
                <a:cs typeface="Arial Black"/>
                <a:sym typeface="Arial Black"/>
              </a:rPr>
              <a:t> Example 3 </a:t>
            </a:r>
            <a:endParaRPr sz="2600">
              <a:solidFill>
                <a:schemeClr val="accent2"/>
              </a:solidFill>
              <a:latin typeface="Arial"/>
              <a:ea typeface="Arial"/>
              <a:cs typeface="Arial"/>
              <a:sym typeface="Arial"/>
            </a:endParaRPr>
          </a:p>
        </p:txBody>
      </p:sp>
      <p:sp>
        <p:nvSpPr>
          <p:cNvPr id="288" name="Google Shape;288;p26"/>
          <p:cNvSpPr/>
          <p:nvPr/>
        </p:nvSpPr>
        <p:spPr>
          <a:xfrm>
            <a:off x="0" y="982438"/>
            <a:ext cx="918051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Verdana"/>
                <a:ea typeface="Verdana"/>
                <a:cs typeface="Verdana"/>
                <a:sym typeface="Verdana"/>
              </a:rPr>
              <a:t>Make a box-and-whisker plot of the data. Find the interquartile range. {13, 14, 18, 13, 12, 17, 15, 12, 13, 19, 11, 14, 14, 18, 22, 23}</a:t>
            </a:r>
            <a:endParaRPr/>
          </a:p>
        </p:txBody>
      </p:sp>
      <p:sp>
        <p:nvSpPr>
          <p:cNvPr id="289" name="Google Shape;289;p26"/>
          <p:cNvSpPr/>
          <p:nvPr/>
        </p:nvSpPr>
        <p:spPr>
          <a:xfrm>
            <a:off x="107504" y="2533545"/>
            <a:ext cx="8928992" cy="120032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Verdana"/>
                <a:ea typeface="Verdana"/>
                <a:cs typeface="Verdana"/>
                <a:sym typeface="Verdana"/>
              </a:rPr>
              <a:t>Step 1</a:t>
            </a:r>
            <a:r>
              <a:rPr lang="en-US" sz="2400">
                <a:solidFill>
                  <a:schemeClr val="dk1"/>
                </a:solidFill>
                <a:latin typeface="Verdana"/>
                <a:ea typeface="Verdana"/>
                <a:cs typeface="Verdana"/>
                <a:sym typeface="Verdana"/>
              </a:rPr>
              <a:t> Order the data from least to greatest.</a:t>
            </a:r>
            <a:endParaRPr/>
          </a:p>
          <a:p>
            <a:pPr indent="0" lvl="0" marL="0" marR="0" rtl="0" algn="l">
              <a:spcBef>
                <a:spcPts val="0"/>
              </a:spcBef>
              <a:spcAft>
                <a:spcPts val="0"/>
              </a:spcAft>
              <a:buNone/>
            </a:pPr>
            <a:r>
              <a:rPr lang="en-US" sz="2400">
                <a:solidFill>
                  <a:schemeClr val="dk1"/>
                </a:solidFill>
                <a:latin typeface="Verdana"/>
                <a:ea typeface="Verdana"/>
                <a:cs typeface="Verdana"/>
                <a:sym typeface="Verdana"/>
              </a:rPr>
              <a:t>11, 12, 12, 13, 13, 13, 14, 14, 14, 15, 17, 18, 18, 19, 22, 23</a:t>
            </a:r>
            <a:endParaRPr/>
          </a:p>
        </p:txBody>
      </p:sp>
      <p:sp>
        <p:nvSpPr>
          <p:cNvPr id="290" name="Google Shape;290;p26"/>
          <p:cNvSpPr/>
          <p:nvPr/>
        </p:nvSpPr>
        <p:spPr>
          <a:xfrm>
            <a:off x="130626" y="3733874"/>
            <a:ext cx="8905869" cy="83099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Verdana"/>
                <a:ea typeface="Verdana"/>
                <a:cs typeface="Verdana"/>
                <a:sym typeface="Verdana"/>
              </a:rPr>
              <a:t>Step 2 </a:t>
            </a:r>
            <a:r>
              <a:rPr lang="en-US" sz="2400">
                <a:solidFill>
                  <a:schemeClr val="dk1"/>
                </a:solidFill>
                <a:latin typeface="Verdana"/>
                <a:ea typeface="Verdana"/>
                <a:cs typeface="Verdana"/>
                <a:sym typeface="Verdana"/>
              </a:rPr>
              <a:t>Find the minimum, maximum, median, and quartiles.</a:t>
            </a:r>
            <a:endParaRPr/>
          </a:p>
        </p:txBody>
      </p:sp>
      <p:sp>
        <p:nvSpPr>
          <p:cNvPr id="291" name="Google Shape;291;p26"/>
          <p:cNvSpPr/>
          <p:nvPr/>
        </p:nvSpPr>
        <p:spPr>
          <a:xfrm>
            <a:off x="323528" y="4626114"/>
            <a:ext cx="871296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rgbClr val="009900"/>
              </a:solidFill>
              <a:latin typeface="Verdana"/>
              <a:ea typeface="Verdana"/>
              <a:cs typeface="Verdana"/>
              <a:sym typeface="Verdana"/>
            </a:endParaRPr>
          </a:p>
          <a:p>
            <a:pPr indent="0" lvl="0" marL="0" marR="0" rtl="0" algn="l">
              <a:spcBef>
                <a:spcPts val="0"/>
              </a:spcBef>
              <a:spcAft>
                <a:spcPts val="0"/>
              </a:spcAft>
              <a:buNone/>
            </a:pPr>
            <a:r>
              <a:rPr lang="en-US" sz="2000">
                <a:solidFill>
                  <a:srgbClr val="009900"/>
                </a:solidFill>
                <a:latin typeface="Verdana"/>
                <a:ea typeface="Verdana"/>
                <a:cs typeface="Verdana"/>
                <a:sym typeface="Verdana"/>
              </a:rPr>
              <a:t>11</a:t>
            </a:r>
            <a:r>
              <a:rPr lang="en-US" sz="2000">
                <a:solidFill>
                  <a:schemeClr val="dk1"/>
                </a:solidFill>
                <a:latin typeface="Verdana"/>
                <a:ea typeface="Verdana"/>
                <a:cs typeface="Verdana"/>
                <a:sym typeface="Verdana"/>
              </a:rPr>
              <a:t>, 12, 12, </a:t>
            </a:r>
            <a:r>
              <a:rPr lang="en-US" sz="2000">
                <a:solidFill>
                  <a:srgbClr val="FF0000"/>
                </a:solidFill>
                <a:latin typeface="Verdana"/>
                <a:ea typeface="Verdana"/>
                <a:cs typeface="Verdana"/>
                <a:sym typeface="Verdana"/>
              </a:rPr>
              <a:t>13</a:t>
            </a:r>
            <a:r>
              <a:rPr lang="en-US" sz="2000">
                <a:solidFill>
                  <a:schemeClr val="dk1"/>
                </a:solidFill>
                <a:latin typeface="Verdana"/>
                <a:ea typeface="Verdana"/>
                <a:cs typeface="Verdana"/>
                <a:sym typeface="Verdana"/>
              </a:rPr>
              <a:t>, </a:t>
            </a:r>
            <a:r>
              <a:rPr lang="en-US" sz="2000">
                <a:solidFill>
                  <a:srgbClr val="FF0000"/>
                </a:solidFill>
                <a:latin typeface="Verdana"/>
                <a:ea typeface="Verdana"/>
                <a:cs typeface="Verdana"/>
                <a:sym typeface="Verdana"/>
              </a:rPr>
              <a:t>13</a:t>
            </a:r>
            <a:r>
              <a:rPr lang="en-US" sz="2000">
                <a:solidFill>
                  <a:schemeClr val="dk1"/>
                </a:solidFill>
                <a:latin typeface="Verdana"/>
                <a:ea typeface="Verdana"/>
                <a:cs typeface="Verdana"/>
                <a:sym typeface="Verdana"/>
              </a:rPr>
              <a:t>, 13, 14, </a:t>
            </a:r>
            <a:r>
              <a:rPr lang="en-US" sz="2000">
                <a:solidFill>
                  <a:srgbClr val="3366FF"/>
                </a:solidFill>
                <a:latin typeface="Verdana"/>
                <a:ea typeface="Verdana"/>
                <a:cs typeface="Verdana"/>
                <a:sym typeface="Verdana"/>
              </a:rPr>
              <a:t>14</a:t>
            </a:r>
            <a:r>
              <a:rPr lang="en-US" sz="2000">
                <a:solidFill>
                  <a:schemeClr val="dk1"/>
                </a:solidFill>
                <a:latin typeface="Verdana"/>
                <a:ea typeface="Verdana"/>
                <a:cs typeface="Verdana"/>
                <a:sym typeface="Verdana"/>
              </a:rPr>
              <a:t>, </a:t>
            </a:r>
            <a:r>
              <a:rPr lang="en-US" sz="2000">
                <a:solidFill>
                  <a:srgbClr val="3366FF"/>
                </a:solidFill>
                <a:latin typeface="Verdana"/>
                <a:ea typeface="Verdana"/>
                <a:cs typeface="Verdana"/>
                <a:sym typeface="Verdana"/>
              </a:rPr>
              <a:t>14</a:t>
            </a:r>
            <a:r>
              <a:rPr lang="en-US" sz="2000">
                <a:solidFill>
                  <a:schemeClr val="dk1"/>
                </a:solidFill>
                <a:latin typeface="Verdana"/>
                <a:ea typeface="Verdana"/>
                <a:cs typeface="Verdana"/>
                <a:sym typeface="Verdana"/>
              </a:rPr>
              <a:t>, 15, 17, </a:t>
            </a:r>
            <a:r>
              <a:rPr lang="en-US" sz="2000">
                <a:solidFill>
                  <a:srgbClr val="FF0000"/>
                </a:solidFill>
                <a:latin typeface="Verdana"/>
                <a:ea typeface="Verdana"/>
                <a:cs typeface="Verdana"/>
                <a:sym typeface="Verdana"/>
              </a:rPr>
              <a:t>18</a:t>
            </a:r>
            <a:r>
              <a:rPr lang="en-US" sz="2000">
                <a:solidFill>
                  <a:schemeClr val="dk1"/>
                </a:solidFill>
                <a:latin typeface="Verdana"/>
                <a:ea typeface="Verdana"/>
                <a:cs typeface="Verdana"/>
                <a:sym typeface="Verdana"/>
              </a:rPr>
              <a:t>, </a:t>
            </a:r>
            <a:r>
              <a:rPr lang="en-US" sz="2000">
                <a:solidFill>
                  <a:srgbClr val="FF0000"/>
                </a:solidFill>
                <a:latin typeface="Verdana"/>
                <a:ea typeface="Verdana"/>
                <a:cs typeface="Verdana"/>
                <a:sym typeface="Verdana"/>
              </a:rPr>
              <a:t>18</a:t>
            </a:r>
            <a:r>
              <a:rPr lang="en-US" sz="2000">
                <a:solidFill>
                  <a:schemeClr val="dk1"/>
                </a:solidFill>
                <a:latin typeface="Verdana"/>
                <a:ea typeface="Verdana"/>
                <a:cs typeface="Verdana"/>
                <a:sym typeface="Verdana"/>
              </a:rPr>
              <a:t>, 19, 22, </a:t>
            </a:r>
            <a:r>
              <a:rPr lang="en-US" sz="2000">
                <a:solidFill>
                  <a:srgbClr val="009900"/>
                </a:solidFill>
                <a:latin typeface="Verdana"/>
                <a:ea typeface="Verdana"/>
                <a:cs typeface="Verdana"/>
                <a:sym typeface="Verdana"/>
              </a:rPr>
              <a:t>23</a:t>
            </a:r>
            <a:endParaRPr/>
          </a:p>
        </p:txBody>
      </p:sp>
      <p:sp>
        <p:nvSpPr>
          <p:cNvPr id="292" name="Google Shape;292;p26"/>
          <p:cNvSpPr/>
          <p:nvPr/>
        </p:nvSpPr>
        <p:spPr>
          <a:xfrm>
            <a:off x="1371600" y="4999935"/>
            <a:ext cx="3028950" cy="304800"/>
          </a:xfrm>
          <a:prstGeom prst="flowChartAlternateProcess">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Verdana"/>
              <a:ea typeface="Verdana"/>
              <a:cs typeface="Verdana"/>
              <a:sym typeface="Verdana"/>
            </a:endParaRPr>
          </a:p>
        </p:txBody>
      </p:sp>
      <p:sp>
        <p:nvSpPr>
          <p:cNvPr id="293" name="Google Shape;293;p26"/>
          <p:cNvSpPr/>
          <p:nvPr/>
        </p:nvSpPr>
        <p:spPr>
          <a:xfrm>
            <a:off x="4457700" y="5029200"/>
            <a:ext cx="2914650" cy="304800"/>
          </a:xfrm>
          <a:prstGeom prst="flowChartAlternateProcess">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Verdana"/>
              <a:ea typeface="Verdana"/>
              <a:cs typeface="Verdana"/>
              <a:sym typeface="Verdana"/>
            </a:endParaRPr>
          </a:p>
        </p:txBody>
      </p:sp>
      <p:sp>
        <p:nvSpPr>
          <p:cNvPr id="294" name="Google Shape;294;p26"/>
          <p:cNvSpPr txBox="1"/>
          <p:nvPr/>
        </p:nvSpPr>
        <p:spPr>
          <a:xfrm>
            <a:off x="1257300" y="5410202"/>
            <a:ext cx="216257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9900"/>
                </a:solidFill>
                <a:latin typeface="Verdana"/>
                <a:ea typeface="Verdana"/>
                <a:cs typeface="Verdana"/>
                <a:sym typeface="Verdana"/>
              </a:rPr>
              <a:t>Mimimum</a:t>
            </a:r>
            <a:endParaRPr sz="2400">
              <a:solidFill>
                <a:srgbClr val="009900"/>
              </a:solidFill>
              <a:latin typeface="Verdana"/>
              <a:ea typeface="Verdana"/>
              <a:cs typeface="Verdana"/>
              <a:sym typeface="Verdana"/>
            </a:endParaRPr>
          </a:p>
        </p:txBody>
      </p:sp>
      <p:sp>
        <p:nvSpPr>
          <p:cNvPr id="295" name="Google Shape;295;p26"/>
          <p:cNvSpPr txBox="1"/>
          <p:nvPr/>
        </p:nvSpPr>
        <p:spPr>
          <a:xfrm>
            <a:off x="4000500" y="5410200"/>
            <a:ext cx="16573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366FF"/>
                </a:solidFill>
                <a:latin typeface="Verdana"/>
                <a:ea typeface="Verdana"/>
                <a:cs typeface="Verdana"/>
                <a:sym typeface="Verdana"/>
              </a:rPr>
              <a:t>Median</a:t>
            </a:r>
            <a:endParaRPr/>
          </a:p>
        </p:txBody>
      </p:sp>
      <p:sp>
        <p:nvSpPr>
          <p:cNvPr id="296" name="Google Shape;296;p26"/>
          <p:cNvSpPr txBox="1"/>
          <p:nvPr/>
        </p:nvSpPr>
        <p:spPr>
          <a:xfrm>
            <a:off x="6229350" y="5410200"/>
            <a:ext cx="165735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9900"/>
                </a:solidFill>
                <a:latin typeface="Verdana"/>
                <a:ea typeface="Verdana"/>
                <a:cs typeface="Verdana"/>
                <a:sym typeface="Verdana"/>
              </a:rPr>
              <a:t>Maximum</a:t>
            </a:r>
            <a:endParaRPr/>
          </a:p>
        </p:txBody>
      </p:sp>
      <p:sp>
        <p:nvSpPr>
          <p:cNvPr id="297" name="Google Shape;297;p26"/>
          <p:cNvSpPr txBox="1"/>
          <p:nvPr/>
        </p:nvSpPr>
        <p:spPr>
          <a:xfrm>
            <a:off x="2114550" y="5791202"/>
            <a:ext cx="1657350"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FF0000"/>
                </a:solidFill>
                <a:latin typeface="Verdana"/>
                <a:ea typeface="Verdana"/>
                <a:cs typeface="Verdana"/>
                <a:sym typeface="Verdana"/>
              </a:rPr>
              <a:t>First quartile 13</a:t>
            </a:r>
            <a:endParaRPr/>
          </a:p>
        </p:txBody>
      </p:sp>
      <p:sp>
        <p:nvSpPr>
          <p:cNvPr id="298" name="Google Shape;298;p26"/>
          <p:cNvSpPr txBox="1"/>
          <p:nvPr/>
        </p:nvSpPr>
        <p:spPr>
          <a:xfrm>
            <a:off x="5029200" y="5791202"/>
            <a:ext cx="1828800"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FF0000"/>
                </a:solidFill>
                <a:latin typeface="Verdana"/>
                <a:ea typeface="Verdana"/>
                <a:cs typeface="Verdana"/>
                <a:sym typeface="Verdana"/>
              </a:rPr>
              <a:t>Third quartile</a:t>
            </a:r>
            <a:endParaRPr/>
          </a:p>
          <a:p>
            <a:pPr indent="0" lvl="0" marL="0" marR="0" rtl="0" algn="ctr">
              <a:spcBef>
                <a:spcPts val="0"/>
              </a:spcBef>
              <a:spcAft>
                <a:spcPts val="0"/>
              </a:spcAft>
              <a:buNone/>
            </a:pPr>
            <a:r>
              <a:rPr lang="en-US" sz="2400">
                <a:solidFill>
                  <a:srgbClr val="FF0000"/>
                </a:solidFill>
                <a:latin typeface="Verdana"/>
                <a:ea typeface="Verdana"/>
                <a:cs typeface="Verdana"/>
                <a:sym typeface="Verdana"/>
              </a:rPr>
              <a:t>18</a:t>
            </a:r>
            <a:endParaRPr/>
          </a:p>
        </p:txBody>
      </p:sp>
      <p:cxnSp>
        <p:nvCxnSpPr>
          <p:cNvPr id="299" name="Google Shape;299;p26"/>
          <p:cNvCxnSpPr/>
          <p:nvPr/>
        </p:nvCxnSpPr>
        <p:spPr>
          <a:xfrm>
            <a:off x="2857500" y="5181600"/>
            <a:ext cx="0" cy="762000"/>
          </a:xfrm>
          <a:prstGeom prst="straightConnector1">
            <a:avLst/>
          </a:prstGeom>
          <a:noFill/>
          <a:ln cap="flat" cmpd="sng" w="28575">
            <a:solidFill>
              <a:srgbClr val="FF0000"/>
            </a:solidFill>
            <a:prstDash val="dash"/>
            <a:round/>
            <a:headEnd len="med" w="med" type="none"/>
            <a:tailEnd len="med" w="med" type="none"/>
          </a:ln>
        </p:spPr>
      </p:cxnSp>
      <p:cxnSp>
        <p:nvCxnSpPr>
          <p:cNvPr id="300" name="Google Shape;300;p26"/>
          <p:cNvCxnSpPr/>
          <p:nvPr/>
        </p:nvCxnSpPr>
        <p:spPr>
          <a:xfrm>
            <a:off x="5886450" y="5181600"/>
            <a:ext cx="0" cy="762000"/>
          </a:xfrm>
          <a:prstGeom prst="straightConnector1">
            <a:avLst/>
          </a:prstGeom>
          <a:noFill/>
          <a:ln cap="flat" cmpd="sng" w="28575">
            <a:solidFill>
              <a:srgbClr val="FF0000"/>
            </a:solidFill>
            <a:prstDash val="dash"/>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7"/>
          <p:cNvSpPr txBox="1"/>
          <p:nvPr/>
        </p:nvSpPr>
        <p:spPr>
          <a:xfrm>
            <a:off x="1143000" y="1143000"/>
            <a:ext cx="6858000" cy="4572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400">
                <a:solidFill>
                  <a:srgbClr val="006699"/>
                </a:solidFill>
                <a:latin typeface="Arial Black"/>
                <a:ea typeface="Arial Black"/>
                <a:cs typeface="Arial Black"/>
                <a:sym typeface="Arial Black"/>
              </a:rPr>
              <a:t>Example 3 Continued </a:t>
            </a:r>
            <a:endParaRPr sz="2600">
              <a:solidFill>
                <a:schemeClr val="accent2"/>
              </a:solidFill>
              <a:latin typeface="Arial"/>
              <a:ea typeface="Arial"/>
              <a:cs typeface="Arial"/>
              <a:sym typeface="Arial"/>
            </a:endParaRPr>
          </a:p>
        </p:txBody>
      </p:sp>
      <p:sp>
        <p:nvSpPr>
          <p:cNvPr id="306" name="Google Shape;306;p27"/>
          <p:cNvSpPr/>
          <p:nvPr/>
        </p:nvSpPr>
        <p:spPr>
          <a:xfrm>
            <a:off x="1428750" y="1674168"/>
            <a:ext cx="5988371" cy="46166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Verdana"/>
                <a:ea typeface="Verdana"/>
                <a:cs typeface="Verdana"/>
                <a:sym typeface="Verdana"/>
              </a:rPr>
              <a:t>Step 3</a:t>
            </a:r>
            <a:r>
              <a:rPr lang="en-US" sz="2400">
                <a:solidFill>
                  <a:schemeClr val="dk1"/>
                </a:solidFill>
                <a:latin typeface="Verdana"/>
                <a:ea typeface="Verdana"/>
                <a:cs typeface="Verdana"/>
                <a:sym typeface="Verdana"/>
              </a:rPr>
              <a:t> Draw a box-and-whisker plot.</a:t>
            </a:r>
            <a:endParaRPr/>
          </a:p>
        </p:txBody>
      </p:sp>
      <p:pic>
        <p:nvPicPr>
          <p:cNvPr id="307" name="Google Shape;307;p27"/>
          <p:cNvPicPr preferRelativeResize="0"/>
          <p:nvPr/>
        </p:nvPicPr>
        <p:blipFill rotWithShape="1">
          <a:blip r:embed="rId3">
            <a:alphaModFix/>
          </a:blip>
          <a:srcRect b="0" l="0" r="0" t="0"/>
          <a:stretch/>
        </p:blipFill>
        <p:spPr>
          <a:xfrm>
            <a:off x="1885950" y="2514600"/>
            <a:ext cx="4700588" cy="1874838"/>
          </a:xfrm>
          <a:prstGeom prst="rect">
            <a:avLst/>
          </a:prstGeom>
          <a:noFill/>
          <a:ln>
            <a:noFill/>
          </a:ln>
        </p:spPr>
      </p:pic>
      <p:sp>
        <p:nvSpPr>
          <p:cNvPr id="308" name="Google Shape;308;p27"/>
          <p:cNvSpPr/>
          <p:nvPr/>
        </p:nvSpPr>
        <p:spPr>
          <a:xfrm>
            <a:off x="2571750" y="4495800"/>
            <a:ext cx="31021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Verdana"/>
                <a:ea typeface="Verdana"/>
                <a:cs typeface="Verdana"/>
                <a:sym typeface="Verdana"/>
              </a:rPr>
              <a:t>IQR = 18 – 13 = 5</a:t>
            </a:r>
            <a:endParaRPr/>
          </a:p>
        </p:txBody>
      </p:sp>
      <p:sp>
        <p:nvSpPr>
          <p:cNvPr id="309" name="Google Shape;309;p27"/>
          <p:cNvSpPr/>
          <p:nvPr/>
        </p:nvSpPr>
        <p:spPr>
          <a:xfrm>
            <a:off x="1428750" y="5226050"/>
            <a:ext cx="6343650" cy="83185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Verdana"/>
                <a:ea typeface="Verdana"/>
                <a:cs typeface="Verdana"/>
                <a:sym typeface="Verdana"/>
              </a:rPr>
              <a:t>The interquartile range is 5, the length of the box in the diagram.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8"/>
          <p:cNvSpPr/>
          <p:nvPr/>
        </p:nvSpPr>
        <p:spPr>
          <a:xfrm>
            <a:off x="1314450" y="2438400"/>
            <a:ext cx="657225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Verdana"/>
                <a:ea typeface="Verdana"/>
                <a:cs typeface="Verdana"/>
                <a:sym typeface="Verdana"/>
              </a:rPr>
              <a:t>The data sets </a:t>
            </a:r>
            <a:r>
              <a:rPr b="1" lang="en-US" sz="2400">
                <a:solidFill>
                  <a:srgbClr val="FF0000"/>
                </a:solidFill>
                <a:latin typeface="Verdana"/>
                <a:ea typeface="Verdana"/>
                <a:cs typeface="Verdana"/>
                <a:sym typeface="Verdana"/>
              </a:rPr>
              <a:t>{19, 20, 21}</a:t>
            </a:r>
            <a:r>
              <a:rPr b="1" lang="en-US" sz="2400">
                <a:solidFill>
                  <a:schemeClr val="dk1"/>
                </a:solidFill>
                <a:latin typeface="Verdana"/>
                <a:ea typeface="Verdana"/>
                <a:cs typeface="Verdana"/>
                <a:sym typeface="Verdana"/>
              </a:rPr>
              <a:t> </a:t>
            </a:r>
            <a:r>
              <a:rPr lang="en-US" sz="2400">
                <a:solidFill>
                  <a:schemeClr val="dk1"/>
                </a:solidFill>
                <a:latin typeface="Verdana"/>
                <a:ea typeface="Verdana"/>
                <a:cs typeface="Verdana"/>
                <a:sym typeface="Verdana"/>
              </a:rPr>
              <a:t>and </a:t>
            </a:r>
            <a:r>
              <a:rPr b="1" lang="en-US" sz="2400">
                <a:solidFill>
                  <a:schemeClr val="accent2"/>
                </a:solidFill>
                <a:latin typeface="Verdana"/>
                <a:ea typeface="Verdana"/>
                <a:cs typeface="Verdana"/>
                <a:sym typeface="Verdana"/>
              </a:rPr>
              <a:t>{0, 20, 40}</a:t>
            </a:r>
            <a:r>
              <a:rPr b="1" lang="en-US" sz="2400">
                <a:solidFill>
                  <a:schemeClr val="dk1"/>
                </a:solidFill>
                <a:latin typeface="Verdana"/>
                <a:ea typeface="Verdana"/>
                <a:cs typeface="Verdana"/>
                <a:sym typeface="Verdana"/>
              </a:rPr>
              <a:t> </a:t>
            </a:r>
            <a:r>
              <a:rPr lang="en-US" sz="2400">
                <a:solidFill>
                  <a:schemeClr val="dk1"/>
                </a:solidFill>
                <a:latin typeface="Verdana"/>
                <a:ea typeface="Verdana"/>
                <a:cs typeface="Verdana"/>
                <a:sym typeface="Verdana"/>
              </a:rPr>
              <a:t>have the same mean and median, but the sets are very different. The way that data are spread out from the mean or median is important in the study of statistics.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9"/>
          <p:cNvSpPr/>
          <p:nvPr/>
        </p:nvSpPr>
        <p:spPr>
          <a:xfrm>
            <a:off x="1257300" y="2714626"/>
            <a:ext cx="6572250"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Verdana"/>
                <a:ea typeface="Verdana"/>
                <a:cs typeface="Verdana"/>
                <a:sym typeface="Verdana"/>
              </a:rPr>
              <a:t>A </a:t>
            </a:r>
            <a:r>
              <a:rPr i="1" lang="en-US" sz="2400">
                <a:solidFill>
                  <a:schemeClr val="dk1"/>
                </a:solidFill>
                <a:latin typeface="Verdana"/>
                <a:ea typeface="Verdana"/>
                <a:cs typeface="Verdana"/>
                <a:sym typeface="Verdana"/>
              </a:rPr>
              <a:t>measure of variation </a:t>
            </a:r>
            <a:r>
              <a:rPr lang="en-US" sz="2400">
                <a:solidFill>
                  <a:schemeClr val="dk1"/>
                </a:solidFill>
                <a:latin typeface="Verdana"/>
                <a:ea typeface="Verdana"/>
                <a:cs typeface="Verdana"/>
                <a:sym typeface="Verdana"/>
              </a:rPr>
              <a:t>is a value that describes the spread of a data set. </a:t>
            </a:r>
            <a:endParaRPr sz="2400">
              <a:solidFill>
                <a:schemeClr val="dk1"/>
              </a:solidFill>
              <a:latin typeface="Verdana"/>
              <a:ea typeface="Verdana"/>
              <a:cs typeface="Verdana"/>
              <a:sym typeface="Verdana"/>
            </a:endParaRPr>
          </a:p>
          <a:p>
            <a:pPr indent="0" lvl="0" marL="0" marR="0" rtl="0" algn="l">
              <a:spcBef>
                <a:spcPts val="0"/>
              </a:spcBef>
              <a:spcAft>
                <a:spcPts val="0"/>
              </a:spcAft>
              <a:buNone/>
            </a:pPr>
            <a:r>
              <a:t/>
            </a:r>
            <a:endParaRPr sz="2400">
              <a:solidFill>
                <a:schemeClr val="dk1"/>
              </a:solidFill>
              <a:latin typeface="Verdana"/>
              <a:ea typeface="Verdana"/>
              <a:cs typeface="Verdana"/>
              <a:sym typeface="Verdana"/>
            </a:endParaRPr>
          </a:p>
          <a:p>
            <a:pPr indent="0" lvl="0" marL="0" marR="0" rtl="0" algn="l">
              <a:spcBef>
                <a:spcPts val="0"/>
              </a:spcBef>
              <a:spcAft>
                <a:spcPts val="0"/>
              </a:spcAft>
              <a:buNone/>
            </a:pPr>
            <a:r>
              <a:rPr lang="en-US" sz="2400">
                <a:solidFill>
                  <a:schemeClr val="dk1"/>
                </a:solidFill>
                <a:latin typeface="Verdana"/>
                <a:ea typeface="Verdana"/>
                <a:cs typeface="Verdana"/>
                <a:sym typeface="Verdana"/>
              </a:rPr>
              <a:t>The most commonly used measures of variation are the </a:t>
            </a:r>
            <a:r>
              <a:rPr i="1" lang="en-US" sz="2400">
                <a:solidFill>
                  <a:schemeClr val="dk1"/>
                </a:solidFill>
                <a:latin typeface="Verdana"/>
                <a:ea typeface="Verdana"/>
                <a:cs typeface="Verdana"/>
                <a:sym typeface="Verdana"/>
              </a:rPr>
              <a:t>range</a:t>
            </a:r>
            <a:r>
              <a:rPr lang="en-US" sz="2400">
                <a:solidFill>
                  <a:schemeClr val="dk1"/>
                </a:solidFill>
                <a:latin typeface="Verdana"/>
                <a:ea typeface="Verdana"/>
                <a:cs typeface="Verdana"/>
                <a:sym typeface="Verdana"/>
              </a:rPr>
              <a:t>, the interquartile range, the </a:t>
            </a:r>
            <a:r>
              <a:rPr i="1" lang="en-US" sz="2400">
                <a:solidFill>
                  <a:schemeClr val="dk1"/>
                </a:solidFill>
                <a:latin typeface="Verdana"/>
                <a:ea typeface="Verdana"/>
                <a:cs typeface="Verdana"/>
                <a:sym typeface="Verdana"/>
              </a:rPr>
              <a:t>variance</a:t>
            </a:r>
            <a:r>
              <a:rPr lang="en-US" sz="2400">
                <a:solidFill>
                  <a:schemeClr val="dk1"/>
                </a:solidFill>
                <a:latin typeface="Verdana"/>
                <a:ea typeface="Verdana"/>
                <a:cs typeface="Verdana"/>
                <a:sym typeface="Verdana"/>
              </a:rPr>
              <a:t>, and the </a:t>
            </a:r>
            <a:r>
              <a:rPr i="1" lang="en-US" sz="2400">
                <a:solidFill>
                  <a:schemeClr val="dk1"/>
                </a:solidFill>
                <a:latin typeface="Verdana"/>
                <a:ea typeface="Verdana"/>
                <a:cs typeface="Verdana"/>
                <a:sym typeface="Verdana"/>
              </a:rPr>
              <a:t>standard deviation</a:t>
            </a:r>
            <a:r>
              <a:rPr lang="en-US" sz="2400">
                <a:solidFill>
                  <a:schemeClr val="dk1"/>
                </a:solidFill>
                <a:latin typeface="Verdana"/>
                <a:ea typeface="Verdana"/>
                <a:cs typeface="Verdana"/>
                <a:sym typeface="Verdana"/>
              </a:rPr>
              <a:t>.</a:t>
            </a:r>
            <a:endParaRPr/>
          </a:p>
        </p:txBody>
      </p:sp>
      <p:sp>
        <p:nvSpPr>
          <p:cNvPr id="320" name="Google Shape;320;p29"/>
          <p:cNvSpPr/>
          <p:nvPr/>
        </p:nvSpPr>
        <p:spPr>
          <a:xfrm>
            <a:off x="1257300" y="1196752"/>
            <a:ext cx="632125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Calibri"/>
                <a:ea typeface="Calibri"/>
                <a:cs typeface="Calibri"/>
                <a:sym typeface="Calibri"/>
              </a:rPr>
              <a:t>A </a:t>
            </a:r>
            <a:r>
              <a:rPr b="1" i="1" lang="en-US" sz="4000">
                <a:solidFill>
                  <a:schemeClr val="dk1"/>
                </a:solidFill>
                <a:latin typeface="Calibri"/>
                <a:ea typeface="Calibri"/>
                <a:cs typeface="Calibri"/>
                <a:sym typeface="Calibri"/>
              </a:rPr>
              <a:t>measure of Variation </a:t>
            </a:r>
            <a:endParaRPr b="1" sz="4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Measures of central tendency</a:t>
            </a:r>
            <a:endParaRPr/>
          </a:p>
        </p:txBody>
      </p:sp>
      <p:sp>
        <p:nvSpPr>
          <p:cNvPr id="96" name="Google Shape;96;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spcBef>
                <a:spcPts val="0"/>
              </a:spcBef>
              <a:spcAft>
                <a:spcPts val="0"/>
              </a:spcAft>
              <a:buClr>
                <a:schemeClr val="dk1"/>
              </a:buClr>
              <a:buSzPct val="100000"/>
              <a:buNone/>
            </a:pPr>
            <a:r>
              <a:rPr lang="en-US"/>
              <a:t>The </a:t>
            </a:r>
            <a:r>
              <a:rPr i="1" lang="en-US"/>
              <a:t>mean</a:t>
            </a:r>
            <a:r>
              <a:rPr lang="en-US"/>
              <a:t>, </a:t>
            </a:r>
            <a:r>
              <a:rPr i="1" lang="en-US"/>
              <a:t>median</a:t>
            </a:r>
            <a:r>
              <a:rPr lang="en-US"/>
              <a:t>, and </a:t>
            </a:r>
            <a:r>
              <a:rPr i="1" lang="en-US"/>
              <a:t>mode </a:t>
            </a:r>
            <a:r>
              <a:rPr lang="en-US"/>
              <a:t>are measures of central tendency—values that describe the center of a data set.</a:t>
            </a:r>
            <a:endParaRPr sz="3200">
              <a:latin typeface="Times New Roman"/>
              <a:ea typeface="Times New Roman"/>
              <a:cs typeface="Times New Roman"/>
              <a:sym typeface="Times New Roman"/>
            </a:endParaRPr>
          </a:p>
          <a:p>
            <a:pPr indent="-342900" lvl="0" marL="342900" rtl="0" algn="l">
              <a:spcBef>
                <a:spcPts val="544"/>
              </a:spcBef>
              <a:spcAft>
                <a:spcPts val="0"/>
              </a:spcAft>
              <a:buClr>
                <a:schemeClr val="dk1"/>
              </a:buClr>
              <a:buSzPct val="100000"/>
              <a:buChar char="•"/>
            </a:pPr>
            <a:r>
              <a:rPr lang="en-US"/>
              <a:t>The </a:t>
            </a:r>
            <a:r>
              <a:rPr i="1" lang="en-US"/>
              <a:t>mean </a:t>
            </a:r>
            <a:r>
              <a:rPr lang="en-US"/>
              <a:t>is the sum of the values in the set divided by the number of values. It is often represented as </a:t>
            </a:r>
            <a:r>
              <a:rPr i="1" lang="en-US"/>
              <a:t>x</a:t>
            </a:r>
            <a:r>
              <a:rPr lang="en-US"/>
              <a:t>. </a:t>
            </a:r>
            <a:endParaRPr/>
          </a:p>
          <a:p>
            <a:pPr indent="-342900" lvl="0" marL="342900" rtl="0" algn="l">
              <a:spcBef>
                <a:spcPts val="544"/>
              </a:spcBef>
              <a:spcAft>
                <a:spcPts val="0"/>
              </a:spcAft>
              <a:buClr>
                <a:schemeClr val="dk1"/>
              </a:buClr>
              <a:buSzPct val="100000"/>
              <a:buChar char="•"/>
            </a:pPr>
            <a:r>
              <a:rPr lang="en-US"/>
              <a:t>The </a:t>
            </a:r>
            <a:r>
              <a:rPr i="1" lang="en-US"/>
              <a:t>median </a:t>
            </a:r>
            <a:r>
              <a:rPr lang="en-US"/>
              <a:t>is the middle value or the mean of the two middle values when the set is ordered numerically. The</a:t>
            </a:r>
            <a:endParaRPr/>
          </a:p>
          <a:p>
            <a:pPr indent="-342900" lvl="0" marL="342900" rtl="0" algn="l">
              <a:spcBef>
                <a:spcPts val="544"/>
              </a:spcBef>
              <a:spcAft>
                <a:spcPts val="0"/>
              </a:spcAft>
              <a:buClr>
                <a:schemeClr val="dk1"/>
              </a:buClr>
              <a:buSzPct val="100000"/>
              <a:buChar char="•"/>
            </a:pPr>
            <a:r>
              <a:rPr i="1" lang="en-US"/>
              <a:t>mode </a:t>
            </a:r>
            <a:r>
              <a:rPr lang="en-US"/>
              <a:t>is the value or values that occur most often. A data set may have one mode, no mode, or several modes.</a:t>
            </a:r>
            <a:endParaRPr/>
          </a:p>
          <a:p>
            <a:pPr indent="0" lvl="0" marL="0" rtl="0" algn="l">
              <a:spcBef>
                <a:spcPts val="306"/>
              </a:spcBef>
              <a:spcAft>
                <a:spcPts val="0"/>
              </a:spcAft>
              <a:buClr>
                <a:schemeClr val="dk1"/>
              </a:buClr>
              <a:buSzPct val="100000"/>
              <a:buNone/>
            </a:pPr>
            <a:r>
              <a:t/>
            </a:r>
            <a:endParaRPr sz="1800">
              <a:latin typeface="Times New Roman"/>
              <a:ea typeface="Times New Roman"/>
              <a:cs typeface="Times New Roman"/>
              <a:sym typeface="Times New Roman"/>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0"/>
          <p:cNvSpPr/>
          <p:nvPr/>
        </p:nvSpPr>
        <p:spPr>
          <a:xfrm>
            <a:off x="0" y="692696"/>
            <a:ext cx="91440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Verdana"/>
                <a:ea typeface="Verdana"/>
                <a:cs typeface="Verdana"/>
                <a:sym typeface="Verdana"/>
              </a:rPr>
              <a:t>The</a:t>
            </a:r>
            <a:r>
              <a:rPr lang="en-US" sz="3600">
                <a:solidFill>
                  <a:schemeClr val="dk1"/>
                </a:solidFill>
                <a:latin typeface="Verdana"/>
                <a:ea typeface="Verdana"/>
                <a:cs typeface="Verdana"/>
                <a:sym typeface="Verdana"/>
              </a:rPr>
              <a:t> </a:t>
            </a:r>
            <a:r>
              <a:rPr b="1" lang="en-US" sz="3600" u="sng">
                <a:solidFill>
                  <a:schemeClr val="dk1"/>
                </a:solidFill>
                <a:latin typeface="Verdana"/>
                <a:ea typeface="Verdana"/>
                <a:cs typeface="Verdana"/>
                <a:sym typeface="Verdana"/>
              </a:rPr>
              <a:t>variance</a:t>
            </a:r>
            <a:r>
              <a:rPr lang="en-US" sz="3600">
                <a:solidFill>
                  <a:schemeClr val="dk1"/>
                </a:solidFill>
                <a:latin typeface="Verdana"/>
                <a:ea typeface="Verdana"/>
                <a:cs typeface="Verdana"/>
                <a:sym typeface="Verdana"/>
              </a:rPr>
              <a:t>, denoted by </a:t>
            </a:r>
            <a:r>
              <a:rPr i="1" lang="en-US" sz="3600">
                <a:solidFill>
                  <a:schemeClr val="dk1"/>
                </a:solidFill>
                <a:latin typeface="Verdana"/>
                <a:ea typeface="Verdana"/>
                <a:cs typeface="Verdana"/>
                <a:sym typeface="Verdana"/>
              </a:rPr>
              <a:t>σ</a:t>
            </a:r>
            <a:r>
              <a:rPr baseline="30000" lang="en-US" sz="3600">
                <a:solidFill>
                  <a:schemeClr val="dk1"/>
                </a:solidFill>
                <a:latin typeface="Verdana"/>
                <a:ea typeface="Verdana"/>
                <a:cs typeface="Verdana"/>
                <a:sym typeface="Verdana"/>
              </a:rPr>
              <a:t>2</a:t>
            </a:r>
            <a:r>
              <a:rPr lang="en-US" sz="3600">
                <a:solidFill>
                  <a:schemeClr val="dk1"/>
                </a:solidFill>
                <a:latin typeface="Verdana"/>
                <a:ea typeface="Verdana"/>
                <a:cs typeface="Verdana"/>
                <a:sym typeface="Verdana"/>
              </a:rPr>
              <a:t>, is the average of the squared differences from the mean.</a:t>
            </a:r>
            <a:endParaRPr/>
          </a:p>
          <a:p>
            <a:pPr indent="0" lvl="0" marL="0" marR="0" rtl="0" algn="l">
              <a:spcBef>
                <a:spcPts val="0"/>
              </a:spcBef>
              <a:spcAft>
                <a:spcPts val="0"/>
              </a:spcAft>
              <a:buNone/>
            </a:pPr>
            <a:r>
              <a:t/>
            </a:r>
            <a:endParaRPr sz="3600">
              <a:solidFill>
                <a:schemeClr val="dk1"/>
              </a:solidFill>
              <a:latin typeface="Verdana"/>
              <a:ea typeface="Verdana"/>
              <a:cs typeface="Verdana"/>
              <a:sym typeface="Verdana"/>
            </a:endParaRPr>
          </a:p>
          <a:p>
            <a:pPr indent="0" lvl="0" marL="0" marR="0" rtl="0" algn="l">
              <a:spcBef>
                <a:spcPts val="0"/>
              </a:spcBef>
              <a:spcAft>
                <a:spcPts val="0"/>
              </a:spcAft>
              <a:buNone/>
            </a:pPr>
            <a:r>
              <a:rPr lang="en-US" sz="3600">
                <a:solidFill>
                  <a:schemeClr val="dk1"/>
                </a:solidFill>
                <a:latin typeface="Verdana"/>
                <a:ea typeface="Verdana"/>
                <a:cs typeface="Verdana"/>
                <a:sym typeface="Verdana"/>
              </a:rPr>
              <a:t> </a:t>
            </a:r>
            <a:r>
              <a:rPr b="1" lang="en-US" sz="3600" u="sng">
                <a:solidFill>
                  <a:schemeClr val="dk1"/>
                </a:solidFill>
                <a:latin typeface="Verdana"/>
                <a:ea typeface="Verdana"/>
                <a:cs typeface="Verdana"/>
                <a:sym typeface="Verdana"/>
              </a:rPr>
              <a:t>Standard deviation</a:t>
            </a:r>
            <a:r>
              <a:rPr lang="en-US" sz="3600">
                <a:solidFill>
                  <a:schemeClr val="dk1"/>
                </a:solidFill>
                <a:latin typeface="Verdana"/>
                <a:ea typeface="Verdana"/>
                <a:cs typeface="Verdana"/>
                <a:sym typeface="Verdana"/>
              </a:rPr>
              <a:t>, denoted by </a:t>
            </a:r>
            <a:r>
              <a:rPr i="1" lang="en-US" sz="3600">
                <a:solidFill>
                  <a:schemeClr val="dk1"/>
                </a:solidFill>
                <a:latin typeface="Verdana"/>
                <a:ea typeface="Verdana"/>
                <a:cs typeface="Verdana"/>
                <a:sym typeface="Verdana"/>
              </a:rPr>
              <a:t>σ</a:t>
            </a:r>
            <a:r>
              <a:rPr lang="en-US" sz="3600">
                <a:solidFill>
                  <a:schemeClr val="dk1"/>
                </a:solidFill>
                <a:latin typeface="Verdana"/>
                <a:ea typeface="Verdana"/>
                <a:cs typeface="Verdana"/>
                <a:sym typeface="Verdana"/>
              </a:rPr>
              <a:t>, is the square root of the variance and is one of the most common and useful measures of variation.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1"/>
          <p:cNvSpPr/>
          <p:nvPr/>
        </p:nvSpPr>
        <p:spPr>
          <a:xfrm>
            <a:off x="1314450" y="692696"/>
            <a:ext cx="6515100"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Verdana"/>
                <a:ea typeface="Verdana"/>
                <a:cs typeface="Verdana"/>
                <a:sym typeface="Verdana"/>
              </a:rPr>
              <a:t>Low standard deviations indicate data that are clustered near the measures of central tendency, whereas high standard deviations indicate data that are spread out from the center.</a:t>
            </a:r>
            <a:endParaRPr/>
          </a:p>
        </p:txBody>
      </p:sp>
      <p:pic>
        <p:nvPicPr>
          <p:cNvPr id="331" name="Google Shape;331;p31"/>
          <p:cNvPicPr preferRelativeResize="0"/>
          <p:nvPr/>
        </p:nvPicPr>
        <p:blipFill rotWithShape="1">
          <a:blip r:embed="rId3">
            <a:alphaModFix/>
          </a:blip>
          <a:srcRect b="0" l="0" r="0" t="0"/>
          <a:stretch/>
        </p:blipFill>
        <p:spPr>
          <a:xfrm>
            <a:off x="1257300" y="3933056"/>
            <a:ext cx="6629400" cy="2317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5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2"/>
          <p:cNvSpPr txBox="1"/>
          <p:nvPr/>
        </p:nvSpPr>
        <p:spPr>
          <a:xfrm>
            <a:off x="1114425" y="166807"/>
            <a:ext cx="6858000" cy="83099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400">
                <a:solidFill>
                  <a:srgbClr val="006699"/>
                </a:solidFill>
                <a:latin typeface="Arial Black"/>
                <a:ea typeface="Arial Black"/>
                <a:cs typeface="Arial Black"/>
                <a:sym typeface="Arial Black"/>
              </a:rPr>
              <a:t>Example 4: Finding the Mean and Standard Deviation</a:t>
            </a:r>
            <a:endParaRPr/>
          </a:p>
        </p:txBody>
      </p:sp>
      <p:sp>
        <p:nvSpPr>
          <p:cNvPr id="337" name="Google Shape;337;p32"/>
          <p:cNvSpPr/>
          <p:nvPr/>
        </p:nvSpPr>
        <p:spPr>
          <a:xfrm>
            <a:off x="1257300" y="1269953"/>
            <a:ext cx="6572250" cy="230832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Verdana"/>
                <a:ea typeface="Verdana"/>
                <a:cs typeface="Verdana"/>
                <a:sym typeface="Verdana"/>
              </a:rPr>
              <a:t>Find the mean and standard deviation for the data set of the number of people getting on and off a bus for several stops. </a:t>
            </a:r>
            <a:endParaRPr/>
          </a:p>
          <a:p>
            <a:pPr indent="0" lvl="0" marL="0" marR="0" rtl="0" algn="l">
              <a:spcBef>
                <a:spcPts val="0"/>
              </a:spcBef>
              <a:spcAft>
                <a:spcPts val="0"/>
              </a:spcAft>
              <a:buNone/>
            </a:pPr>
            <a:r>
              <a:rPr b="1" lang="en-US" sz="2400">
                <a:solidFill>
                  <a:schemeClr val="dk1"/>
                </a:solidFill>
                <a:latin typeface="Verdana"/>
                <a:ea typeface="Verdana"/>
                <a:cs typeface="Verdana"/>
                <a:sym typeface="Verdana"/>
              </a:rPr>
              <a:t>{6, 8, 7, 5, 10, 6, 9, 8, 4}</a:t>
            </a:r>
            <a:endParaRPr/>
          </a:p>
          <a:p>
            <a:pPr indent="0" lvl="0" marL="0" marR="0" rtl="0" algn="l">
              <a:spcBef>
                <a:spcPts val="0"/>
              </a:spcBef>
              <a:spcAft>
                <a:spcPts val="0"/>
              </a:spcAft>
              <a:buNone/>
            </a:pPr>
            <a:r>
              <a:t/>
            </a:r>
            <a:endParaRPr b="1" sz="2400">
              <a:solidFill>
                <a:schemeClr val="dk1"/>
              </a:solidFill>
              <a:latin typeface="Verdana"/>
              <a:ea typeface="Verdana"/>
              <a:cs typeface="Verdana"/>
              <a:sym typeface="Verdana"/>
            </a:endParaRPr>
          </a:p>
        </p:txBody>
      </p:sp>
      <p:sp>
        <p:nvSpPr>
          <p:cNvPr id="338" name="Google Shape;338;p32"/>
          <p:cNvSpPr/>
          <p:nvPr/>
        </p:nvSpPr>
        <p:spPr>
          <a:xfrm>
            <a:off x="1257300" y="3503761"/>
            <a:ext cx="3738524" cy="46166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Verdana"/>
                <a:ea typeface="Verdana"/>
                <a:cs typeface="Verdana"/>
                <a:sym typeface="Verdana"/>
              </a:rPr>
              <a:t>Step 1</a:t>
            </a:r>
            <a:r>
              <a:rPr lang="en-US" sz="2400">
                <a:solidFill>
                  <a:schemeClr val="dk1"/>
                </a:solidFill>
                <a:latin typeface="Verdana"/>
                <a:ea typeface="Verdana"/>
                <a:cs typeface="Verdana"/>
                <a:sym typeface="Verdana"/>
              </a:rPr>
              <a:t> Find the mean.</a:t>
            </a:r>
            <a:endParaRPr/>
          </a:p>
        </p:txBody>
      </p:sp>
      <p:pic>
        <p:nvPicPr>
          <p:cNvPr descr="1" id="339" name="Google Shape;339;p32"/>
          <p:cNvPicPr preferRelativeResize="0"/>
          <p:nvPr/>
        </p:nvPicPr>
        <p:blipFill rotWithShape="1">
          <a:blip r:embed="rId3">
            <a:alphaModFix/>
          </a:blip>
          <a:srcRect b="0" l="0" r="0" t="0"/>
          <a:stretch/>
        </p:blipFill>
        <p:spPr>
          <a:xfrm>
            <a:off x="2123728" y="4755464"/>
            <a:ext cx="3771900" cy="733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3"/>
          <p:cNvSpPr txBox="1"/>
          <p:nvPr/>
        </p:nvSpPr>
        <p:spPr>
          <a:xfrm>
            <a:off x="1143000" y="1143000"/>
            <a:ext cx="6858000" cy="4572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400">
                <a:solidFill>
                  <a:srgbClr val="006699"/>
                </a:solidFill>
                <a:latin typeface="Arial Black"/>
                <a:ea typeface="Arial Black"/>
                <a:cs typeface="Arial Black"/>
                <a:sym typeface="Arial Black"/>
              </a:rPr>
              <a:t>Example 4 Continued</a:t>
            </a:r>
            <a:endParaRPr/>
          </a:p>
        </p:txBody>
      </p:sp>
      <p:sp>
        <p:nvSpPr>
          <p:cNvPr id="345" name="Google Shape;345;p33"/>
          <p:cNvSpPr/>
          <p:nvPr/>
        </p:nvSpPr>
        <p:spPr>
          <a:xfrm>
            <a:off x="1257300" y="1944600"/>
            <a:ext cx="6515100" cy="120032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Verdana"/>
                <a:ea typeface="Verdana"/>
                <a:cs typeface="Verdana"/>
                <a:sym typeface="Verdana"/>
              </a:rPr>
              <a:t>Step 2</a:t>
            </a:r>
            <a:r>
              <a:rPr lang="en-US" sz="2400">
                <a:solidFill>
                  <a:schemeClr val="dk1"/>
                </a:solidFill>
                <a:latin typeface="Verdana"/>
                <a:ea typeface="Verdana"/>
                <a:cs typeface="Verdana"/>
                <a:sym typeface="Verdana"/>
              </a:rPr>
              <a:t> Find the difference between the mean and each data value, and square it. </a:t>
            </a:r>
            <a:endParaRPr/>
          </a:p>
        </p:txBody>
      </p:sp>
      <p:pic>
        <p:nvPicPr>
          <p:cNvPr id="346" name="Google Shape;346;p33"/>
          <p:cNvPicPr preferRelativeResize="0"/>
          <p:nvPr/>
        </p:nvPicPr>
        <p:blipFill rotWithShape="1">
          <a:blip r:embed="rId3">
            <a:alphaModFix/>
          </a:blip>
          <a:srcRect b="0" l="0" r="0" t="0"/>
          <a:stretch/>
        </p:blipFill>
        <p:spPr>
          <a:xfrm>
            <a:off x="1257300" y="3124202"/>
            <a:ext cx="6629400" cy="1419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4"/>
          <p:cNvSpPr/>
          <p:nvPr/>
        </p:nvSpPr>
        <p:spPr>
          <a:xfrm>
            <a:off x="1287878" y="825313"/>
            <a:ext cx="651510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Verdana"/>
                <a:ea typeface="Verdana"/>
                <a:cs typeface="Verdana"/>
                <a:sym typeface="Verdana"/>
              </a:rPr>
              <a:t>Find the mean and standard deviation for the data set of the number of elevator stops for several rides.</a:t>
            </a:r>
            <a:endParaRPr/>
          </a:p>
        </p:txBody>
      </p:sp>
      <p:sp>
        <p:nvSpPr>
          <p:cNvPr id="352" name="Google Shape;352;p34"/>
          <p:cNvSpPr/>
          <p:nvPr/>
        </p:nvSpPr>
        <p:spPr>
          <a:xfrm>
            <a:off x="1314450" y="2819400"/>
            <a:ext cx="664192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Verdana"/>
                <a:ea typeface="Verdana"/>
                <a:cs typeface="Verdana"/>
                <a:sym typeface="Verdana"/>
              </a:rPr>
              <a:t>{0, 3, 1, 1, 0, 5, 1, 0, 3, 0}</a:t>
            </a:r>
            <a:endParaRPr/>
          </a:p>
        </p:txBody>
      </p:sp>
      <p:sp>
        <p:nvSpPr>
          <p:cNvPr id="353" name="Google Shape;353;p34"/>
          <p:cNvSpPr/>
          <p:nvPr/>
        </p:nvSpPr>
        <p:spPr>
          <a:xfrm>
            <a:off x="1428750" y="3426768"/>
            <a:ext cx="3738524" cy="46166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Verdana"/>
                <a:ea typeface="Verdana"/>
                <a:cs typeface="Verdana"/>
                <a:sym typeface="Verdana"/>
              </a:rPr>
              <a:t>Step 1</a:t>
            </a:r>
            <a:r>
              <a:rPr lang="en-US" sz="2400">
                <a:solidFill>
                  <a:schemeClr val="dk1"/>
                </a:solidFill>
                <a:latin typeface="Verdana"/>
                <a:ea typeface="Verdana"/>
                <a:cs typeface="Verdana"/>
                <a:sym typeface="Verdana"/>
              </a:rPr>
              <a:t> Find the mean.</a:t>
            </a:r>
            <a:endParaRPr/>
          </a:p>
        </p:txBody>
      </p:sp>
      <p:pic>
        <p:nvPicPr>
          <p:cNvPr descr="1" id="354" name="Google Shape;354;p34"/>
          <p:cNvPicPr preferRelativeResize="0"/>
          <p:nvPr/>
        </p:nvPicPr>
        <p:blipFill rotWithShape="1">
          <a:blip r:embed="rId3">
            <a:alphaModFix/>
          </a:blip>
          <a:srcRect b="0" l="0" r="0" t="0"/>
          <a:stretch/>
        </p:blipFill>
        <p:spPr>
          <a:xfrm>
            <a:off x="2171700" y="4114802"/>
            <a:ext cx="4014788" cy="733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500"/>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500"/>
                                        <p:tgtEl>
                                          <p:spTgt spid="3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5"/>
          <p:cNvSpPr/>
          <p:nvPr/>
        </p:nvSpPr>
        <p:spPr>
          <a:xfrm>
            <a:off x="1371600" y="1905002"/>
            <a:ext cx="6400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Verdana"/>
                <a:ea typeface="Verdana"/>
                <a:cs typeface="Verdana"/>
                <a:sym typeface="Verdana"/>
              </a:rPr>
              <a:t>Step 2</a:t>
            </a:r>
            <a:r>
              <a:rPr lang="en-US" sz="2400">
                <a:solidFill>
                  <a:schemeClr val="dk1"/>
                </a:solidFill>
                <a:latin typeface="Verdana"/>
                <a:ea typeface="Verdana"/>
                <a:cs typeface="Verdana"/>
                <a:sym typeface="Verdana"/>
              </a:rPr>
              <a:t> Find the difference between the mean and each data value, and square it. </a:t>
            </a:r>
            <a:endParaRPr/>
          </a:p>
        </p:txBody>
      </p:sp>
      <p:graphicFrame>
        <p:nvGraphicFramePr>
          <p:cNvPr id="360" name="Google Shape;360;p35"/>
          <p:cNvGraphicFramePr/>
          <p:nvPr/>
        </p:nvGraphicFramePr>
        <p:xfrm>
          <a:off x="1043608" y="3429000"/>
          <a:ext cx="3000000" cy="3000000"/>
        </p:xfrm>
        <a:graphic>
          <a:graphicData uri="http://schemas.openxmlformats.org/drawingml/2006/table">
            <a:tbl>
              <a:tblPr>
                <a:noFill/>
                <a:tableStyleId>{A9AF08BB-45D5-453A-86DC-C922ED0F7AEF}</a:tableStyleId>
              </a:tblPr>
              <a:tblGrid>
                <a:gridCol w="1927750"/>
                <a:gridCol w="531800"/>
                <a:gridCol w="664750"/>
                <a:gridCol w="531800"/>
                <a:gridCol w="598275"/>
                <a:gridCol w="531800"/>
                <a:gridCol w="664750"/>
                <a:gridCol w="531800"/>
                <a:gridCol w="531800"/>
                <a:gridCol w="531800"/>
                <a:gridCol w="531800"/>
              </a:tblGrid>
              <a:tr h="609600">
                <a:tc>
                  <a:txBody>
                    <a:bodyPr/>
                    <a:lstStyle/>
                    <a:p>
                      <a:pPr indent="0" lvl="0" marL="0" marR="0" rtl="0" algn="l">
                        <a:lnSpc>
                          <a:spcPct val="100000"/>
                        </a:lnSpc>
                        <a:spcBef>
                          <a:spcPts val="0"/>
                        </a:spcBef>
                        <a:spcAft>
                          <a:spcPts val="0"/>
                        </a:spcAft>
                        <a:buClr>
                          <a:schemeClr val="dk1"/>
                        </a:buClr>
                        <a:buSzPts val="2400"/>
                        <a:buFont typeface="Verdana"/>
                        <a:buNone/>
                      </a:pPr>
                      <a:r>
                        <a:rPr b="0" i="0" lang="en-US" sz="2400" u="none" cap="none" strike="noStrike">
                          <a:solidFill>
                            <a:schemeClr val="dk1"/>
                          </a:solidFill>
                          <a:latin typeface="Verdana"/>
                          <a:ea typeface="Verdana"/>
                          <a:cs typeface="Verdana"/>
                          <a:sym typeface="Verdana"/>
                        </a:rPr>
                        <a:t>Data Value </a:t>
                      </a:r>
                      <a:r>
                        <a:rPr b="0" i="1" lang="en-US" sz="2400" u="none" cap="none" strike="noStrike">
                          <a:solidFill>
                            <a:schemeClr val="dk1"/>
                          </a:solidFill>
                          <a:latin typeface="Verdana"/>
                          <a:ea typeface="Verdana"/>
                          <a:cs typeface="Verdana"/>
                          <a:sym typeface="Verdana"/>
                        </a:rPr>
                        <a:t>x</a:t>
                      </a:r>
                      <a:endParaRPr/>
                    </a:p>
                  </a:txBody>
                  <a:tcPr marT="45725" marB="45725" marR="68575" marL="68575"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folHlink"/>
                    </a:solidFill>
                  </a:tcPr>
                </a:tc>
                <a:tc>
                  <a:txBody>
                    <a:bodyPr/>
                    <a:lstStyle/>
                    <a:p>
                      <a:pPr indent="0" lvl="0" marL="0" marR="0" rtl="0" algn="ctr">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0</a:t>
                      </a:r>
                      <a:endParaRPr/>
                    </a:p>
                  </a:txBody>
                  <a:tcPr marT="45725" marB="45725"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3</a:t>
                      </a:r>
                      <a:endParaRPr/>
                    </a:p>
                  </a:txBody>
                  <a:tcPr marT="45725" marB="45725"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1</a:t>
                      </a:r>
                      <a:endParaRPr/>
                    </a:p>
                  </a:txBody>
                  <a:tcPr marT="45725" marB="45725"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1</a:t>
                      </a:r>
                      <a:endParaRPr/>
                    </a:p>
                  </a:txBody>
                  <a:tcPr marT="45725" marB="45725"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0</a:t>
                      </a:r>
                      <a:endParaRPr/>
                    </a:p>
                  </a:txBody>
                  <a:tcPr marT="45725" marB="45725"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5</a:t>
                      </a:r>
                      <a:endParaRPr/>
                    </a:p>
                  </a:txBody>
                  <a:tcPr marT="45725" marB="45725"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1</a:t>
                      </a:r>
                      <a:endParaRPr/>
                    </a:p>
                  </a:txBody>
                  <a:tcPr marT="45725" marB="45725"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0</a:t>
                      </a:r>
                      <a:endParaRPr/>
                    </a:p>
                  </a:txBody>
                  <a:tcPr marT="45725" marB="45725"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3</a:t>
                      </a:r>
                      <a:endParaRPr/>
                    </a:p>
                  </a:txBody>
                  <a:tcPr marT="45725" marB="45725"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0</a:t>
                      </a:r>
                      <a:endParaRPr/>
                    </a:p>
                  </a:txBody>
                  <a:tcPr marT="45725" marB="45725" marR="68575" marL="68575"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chemeClr val="dk1"/>
                        </a:buClr>
                        <a:buSzPts val="2400"/>
                        <a:buFont typeface="Verdana"/>
                        <a:buNone/>
                      </a:pPr>
                      <a:r>
                        <a:rPr b="0" i="1" lang="en-US" sz="2400" u="none" cap="none" strike="noStrike">
                          <a:solidFill>
                            <a:schemeClr val="dk1"/>
                          </a:solidFill>
                          <a:latin typeface="Verdana"/>
                          <a:ea typeface="Verdana"/>
                          <a:cs typeface="Verdana"/>
                          <a:sym typeface="Verdana"/>
                        </a:rPr>
                        <a:t>x</a:t>
                      </a:r>
                      <a:r>
                        <a:rPr b="0" i="0" lang="en-US" sz="2400" u="none" cap="none" strike="noStrike">
                          <a:solidFill>
                            <a:schemeClr val="dk1"/>
                          </a:solidFill>
                          <a:latin typeface="Verdana"/>
                          <a:ea typeface="Verdana"/>
                          <a:cs typeface="Verdana"/>
                          <a:sym typeface="Verdana"/>
                        </a:rPr>
                        <a:t> – </a:t>
                      </a:r>
                      <a:r>
                        <a:rPr b="0" i="1" lang="en-US" sz="2400" u="none" cap="none" strike="noStrike">
                          <a:solidFill>
                            <a:schemeClr val="dk1"/>
                          </a:solidFill>
                          <a:latin typeface="Verdana"/>
                          <a:ea typeface="Verdana"/>
                          <a:cs typeface="Verdana"/>
                          <a:sym typeface="Verdana"/>
                        </a:rPr>
                        <a:t>x</a:t>
                      </a:r>
                      <a:endParaRPr/>
                    </a:p>
                  </a:txBody>
                  <a:tcPr marT="45725" marB="45725" marR="68575" marL="68575"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folHlink"/>
                    </a:solidFill>
                  </a:tcPr>
                </a:tc>
                <a:tc>
                  <a:txBody>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-1.4</a:t>
                      </a:r>
                      <a:endParaRPr/>
                    </a:p>
                  </a:txBody>
                  <a:tcPr marT="45725" marB="45725"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1.6</a:t>
                      </a:r>
                      <a:endParaRPr/>
                    </a:p>
                  </a:txBody>
                  <a:tcPr marT="45725" marB="45725"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-0.4</a:t>
                      </a:r>
                      <a:endParaRPr/>
                    </a:p>
                  </a:txBody>
                  <a:tcPr marT="45725" marB="45725"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-0.4</a:t>
                      </a:r>
                      <a:endParaRPr/>
                    </a:p>
                  </a:txBody>
                  <a:tcPr marT="45725" marB="45725"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-1.4</a:t>
                      </a:r>
                      <a:endParaRPr/>
                    </a:p>
                  </a:txBody>
                  <a:tcPr marT="45725" marB="45725"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3.6</a:t>
                      </a:r>
                      <a:endParaRPr/>
                    </a:p>
                  </a:txBody>
                  <a:tcPr marT="45725" marB="45725"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-0.4</a:t>
                      </a:r>
                      <a:endParaRPr/>
                    </a:p>
                  </a:txBody>
                  <a:tcPr marT="45725" marB="45725"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-1.4</a:t>
                      </a:r>
                      <a:endParaRPr/>
                    </a:p>
                  </a:txBody>
                  <a:tcPr marT="45725" marB="45725"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1.6</a:t>
                      </a:r>
                      <a:endParaRPr/>
                    </a:p>
                  </a:txBody>
                  <a:tcPr marT="45725" marB="45725"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-1.4</a:t>
                      </a:r>
                      <a:endParaRPr/>
                    </a:p>
                  </a:txBody>
                  <a:tcPr marT="45725" marB="45725" marR="68575" marL="68575"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09600">
                <a:tc>
                  <a:txBody>
                    <a:bodyPr/>
                    <a:lstStyle/>
                    <a:p>
                      <a:pPr indent="0" lvl="0" marL="0" marR="0" rtl="0" algn="l">
                        <a:lnSpc>
                          <a:spcPct val="100000"/>
                        </a:lnSpc>
                        <a:spcBef>
                          <a:spcPts val="0"/>
                        </a:spcBef>
                        <a:spcAft>
                          <a:spcPts val="0"/>
                        </a:spcAft>
                        <a:buClr>
                          <a:schemeClr val="dk1"/>
                        </a:buClr>
                        <a:buSzPts val="2400"/>
                        <a:buFont typeface="Verdana"/>
                        <a:buNone/>
                      </a:pPr>
                      <a:r>
                        <a:rPr b="0" i="0" lang="en-US" sz="2400" u="none" cap="none" strike="noStrike">
                          <a:solidFill>
                            <a:schemeClr val="dk1"/>
                          </a:solidFill>
                          <a:latin typeface="Verdana"/>
                          <a:ea typeface="Verdana"/>
                          <a:cs typeface="Verdana"/>
                          <a:sym typeface="Verdana"/>
                        </a:rPr>
                        <a:t>(</a:t>
                      </a:r>
                      <a:r>
                        <a:rPr b="0" i="1" lang="en-US" sz="2400" u="none" cap="none" strike="noStrike">
                          <a:solidFill>
                            <a:schemeClr val="dk1"/>
                          </a:solidFill>
                          <a:latin typeface="Verdana"/>
                          <a:ea typeface="Verdana"/>
                          <a:cs typeface="Verdana"/>
                          <a:sym typeface="Verdana"/>
                        </a:rPr>
                        <a:t>x</a:t>
                      </a:r>
                      <a:r>
                        <a:rPr b="0" i="0" lang="en-US" sz="2400" u="none" cap="none" strike="noStrike">
                          <a:solidFill>
                            <a:schemeClr val="dk1"/>
                          </a:solidFill>
                          <a:latin typeface="Verdana"/>
                          <a:ea typeface="Verdana"/>
                          <a:cs typeface="Verdana"/>
                          <a:sym typeface="Verdana"/>
                        </a:rPr>
                        <a:t> – </a:t>
                      </a:r>
                      <a:r>
                        <a:rPr b="0" i="1" lang="en-US" sz="2400" u="none" cap="none" strike="noStrike">
                          <a:solidFill>
                            <a:schemeClr val="dk1"/>
                          </a:solidFill>
                          <a:latin typeface="Verdana"/>
                          <a:ea typeface="Verdana"/>
                          <a:cs typeface="Verdana"/>
                          <a:sym typeface="Verdana"/>
                        </a:rPr>
                        <a:t>x</a:t>
                      </a:r>
                      <a:r>
                        <a:rPr b="0" i="0" lang="en-US" sz="2400" u="none" cap="none" strike="noStrike">
                          <a:solidFill>
                            <a:schemeClr val="dk1"/>
                          </a:solidFill>
                          <a:latin typeface="Verdana"/>
                          <a:ea typeface="Verdana"/>
                          <a:cs typeface="Verdana"/>
                          <a:sym typeface="Verdana"/>
                        </a:rPr>
                        <a:t>)</a:t>
                      </a:r>
                      <a:r>
                        <a:rPr b="0" baseline="30000" i="0" lang="en-US" sz="2400" u="none" cap="none" strike="noStrike">
                          <a:solidFill>
                            <a:schemeClr val="dk1"/>
                          </a:solidFill>
                          <a:latin typeface="Verdana"/>
                          <a:ea typeface="Verdana"/>
                          <a:cs typeface="Verdana"/>
                          <a:sym typeface="Verdana"/>
                        </a:rPr>
                        <a:t>2</a:t>
                      </a:r>
                      <a:r>
                        <a:rPr b="0" i="0" lang="en-US" sz="2400" u="none" cap="none" strike="noStrike">
                          <a:solidFill>
                            <a:schemeClr val="dk1"/>
                          </a:solidFill>
                          <a:latin typeface="Verdana"/>
                          <a:ea typeface="Verdana"/>
                          <a:cs typeface="Verdana"/>
                          <a:sym typeface="Verdana"/>
                        </a:rPr>
                        <a:t> </a:t>
                      </a:r>
                      <a:endParaRPr/>
                    </a:p>
                  </a:txBody>
                  <a:tcPr marT="45725" marB="45725" marR="68575" marL="68575"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folHlink"/>
                    </a:solidFill>
                  </a:tcPr>
                </a:tc>
                <a:tc>
                  <a:txBody>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1.96</a:t>
                      </a:r>
                      <a:endParaRPr/>
                    </a:p>
                  </a:txBody>
                  <a:tcPr marT="45725" marB="45725"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2.56</a:t>
                      </a:r>
                      <a:endParaRPr/>
                    </a:p>
                  </a:txBody>
                  <a:tcPr marT="45725" marB="45725"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0.16</a:t>
                      </a:r>
                      <a:endParaRPr/>
                    </a:p>
                  </a:txBody>
                  <a:tcPr marT="45725" marB="45725"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0.16</a:t>
                      </a:r>
                      <a:endParaRPr/>
                    </a:p>
                  </a:txBody>
                  <a:tcPr marT="45725" marB="45725"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1.96</a:t>
                      </a:r>
                      <a:endParaRPr/>
                    </a:p>
                  </a:txBody>
                  <a:tcPr marT="45725" marB="45725"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12.96</a:t>
                      </a:r>
                      <a:endParaRPr/>
                    </a:p>
                  </a:txBody>
                  <a:tcPr marT="45725" marB="45725"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0.16</a:t>
                      </a:r>
                      <a:endParaRPr/>
                    </a:p>
                  </a:txBody>
                  <a:tcPr marT="45725" marB="45725"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1.96</a:t>
                      </a:r>
                      <a:endParaRPr/>
                    </a:p>
                  </a:txBody>
                  <a:tcPr marT="45725" marB="45725"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2.56</a:t>
                      </a:r>
                      <a:endParaRPr/>
                    </a:p>
                  </a:txBody>
                  <a:tcPr marT="45725" marB="45725"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1.96</a:t>
                      </a:r>
                      <a:endParaRPr/>
                    </a:p>
                  </a:txBody>
                  <a:tcPr marT="45725" marB="45725" marR="68575" marL="68575"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cxnSp>
        <p:nvCxnSpPr>
          <p:cNvPr id="361" name="Google Shape;361;p35"/>
          <p:cNvCxnSpPr/>
          <p:nvPr/>
        </p:nvCxnSpPr>
        <p:spPr>
          <a:xfrm>
            <a:off x="1796654" y="3995738"/>
            <a:ext cx="228600" cy="0"/>
          </a:xfrm>
          <a:prstGeom prst="straightConnector1">
            <a:avLst/>
          </a:prstGeom>
          <a:noFill/>
          <a:ln cap="flat" cmpd="sng" w="19050">
            <a:solidFill>
              <a:schemeClr val="dk1"/>
            </a:solidFill>
            <a:prstDash val="solid"/>
            <a:round/>
            <a:headEnd len="med" w="med" type="none"/>
            <a:tailEnd len="med" w="med" type="none"/>
          </a:ln>
        </p:spPr>
      </p:cxnSp>
      <p:cxnSp>
        <p:nvCxnSpPr>
          <p:cNvPr id="362" name="Google Shape;362;p35"/>
          <p:cNvCxnSpPr/>
          <p:nvPr/>
        </p:nvCxnSpPr>
        <p:spPr>
          <a:xfrm>
            <a:off x="1894285" y="4495800"/>
            <a:ext cx="2286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5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500"/>
                                        <p:tgtEl>
                                          <p:spTgt spid="361"/>
                                        </p:tgtEl>
                                      </p:cBhvr>
                                    </p:animEffect>
                                  </p:childTnLst>
                                </p:cTn>
                              </p:par>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5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500"/>
                                        <p:tgtEl>
                                          <p:spTgt spid="3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6"/>
          <p:cNvSpPr/>
          <p:nvPr/>
        </p:nvSpPr>
        <p:spPr>
          <a:xfrm>
            <a:off x="1314451" y="1674168"/>
            <a:ext cx="4176528" cy="46166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Verdana"/>
                <a:ea typeface="Verdana"/>
                <a:cs typeface="Verdana"/>
                <a:sym typeface="Verdana"/>
              </a:rPr>
              <a:t>Step 3</a:t>
            </a:r>
            <a:r>
              <a:rPr lang="en-US" sz="2400">
                <a:solidFill>
                  <a:schemeClr val="dk1"/>
                </a:solidFill>
                <a:latin typeface="Verdana"/>
                <a:ea typeface="Verdana"/>
                <a:cs typeface="Verdana"/>
                <a:sym typeface="Verdana"/>
              </a:rPr>
              <a:t> Find the variance.</a:t>
            </a:r>
            <a:endParaRPr/>
          </a:p>
        </p:txBody>
      </p:sp>
      <p:sp>
        <p:nvSpPr>
          <p:cNvPr id="368" name="Google Shape;368;p36"/>
          <p:cNvSpPr/>
          <p:nvPr/>
        </p:nvSpPr>
        <p:spPr>
          <a:xfrm>
            <a:off x="1162878" y="2131368"/>
            <a:ext cx="8674810" cy="46166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i="1" lang="en-US" sz="2400">
                <a:solidFill>
                  <a:srgbClr val="3366FF"/>
                </a:solidFill>
                <a:latin typeface="Verdana"/>
                <a:ea typeface="Verdana"/>
                <a:cs typeface="Verdana"/>
                <a:sym typeface="Verdana"/>
              </a:rPr>
              <a:t>Find the average of the last row of the table</a:t>
            </a:r>
            <a:r>
              <a:rPr lang="en-US" sz="2400">
                <a:solidFill>
                  <a:srgbClr val="3366FF"/>
                </a:solidFill>
                <a:latin typeface="Verdana"/>
                <a:ea typeface="Verdana"/>
                <a:cs typeface="Verdana"/>
                <a:sym typeface="Verdana"/>
              </a:rPr>
              <a:t> </a:t>
            </a:r>
            <a:endParaRPr/>
          </a:p>
        </p:txBody>
      </p:sp>
      <p:sp>
        <p:nvSpPr>
          <p:cNvPr id="369" name="Google Shape;369;p36"/>
          <p:cNvSpPr/>
          <p:nvPr/>
        </p:nvSpPr>
        <p:spPr>
          <a:xfrm>
            <a:off x="1257301" y="3960168"/>
            <a:ext cx="5761514" cy="46166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Verdana"/>
                <a:ea typeface="Verdana"/>
                <a:cs typeface="Verdana"/>
                <a:sym typeface="Verdana"/>
              </a:rPr>
              <a:t>Step 4 </a:t>
            </a:r>
            <a:r>
              <a:rPr lang="en-US" sz="2400">
                <a:solidFill>
                  <a:schemeClr val="dk1"/>
                </a:solidFill>
                <a:latin typeface="Verdana"/>
                <a:ea typeface="Verdana"/>
                <a:cs typeface="Verdana"/>
                <a:sym typeface="Verdana"/>
              </a:rPr>
              <a:t>Find the standard deviation.</a:t>
            </a:r>
            <a:endParaRPr/>
          </a:p>
        </p:txBody>
      </p:sp>
      <p:sp>
        <p:nvSpPr>
          <p:cNvPr id="370" name="Google Shape;370;p36"/>
          <p:cNvSpPr/>
          <p:nvPr/>
        </p:nvSpPr>
        <p:spPr>
          <a:xfrm>
            <a:off x="3543300" y="4431141"/>
            <a:ext cx="5205164" cy="83099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i="1" lang="en-US" sz="2400">
                <a:solidFill>
                  <a:srgbClr val="3366FF"/>
                </a:solidFill>
                <a:latin typeface="Verdana"/>
                <a:ea typeface="Verdana"/>
                <a:cs typeface="Verdana"/>
                <a:sym typeface="Verdana"/>
              </a:rPr>
              <a:t>The standard deviation is the square root of the variance.</a:t>
            </a:r>
            <a:r>
              <a:rPr lang="en-US" sz="2400">
                <a:solidFill>
                  <a:srgbClr val="3366FF"/>
                </a:solidFill>
                <a:latin typeface="Verdana"/>
                <a:ea typeface="Verdana"/>
                <a:cs typeface="Verdana"/>
                <a:sym typeface="Verdana"/>
              </a:rPr>
              <a:t> </a:t>
            </a:r>
            <a:endParaRPr/>
          </a:p>
        </p:txBody>
      </p:sp>
      <p:sp>
        <p:nvSpPr>
          <p:cNvPr id="371" name="Google Shape;371;p36"/>
          <p:cNvSpPr/>
          <p:nvPr/>
        </p:nvSpPr>
        <p:spPr>
          <a:xfrm>
            <a:off x="1314450" y="5558266"/>
            <a:ext cx="6400800" cy="83099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Verdana"/>
                <a:ea typeface="Verdana"/>
                <a:cs typeface="Verdana"/>
                <a:sym typeface="Verdana"/>
              </a:rPr>
              <a:t>The mean is 1.4 stops and the standard deviation is about 1.6 stops.</a:t>
            </a:r>
            <a:endParaRPr/>
          </a:p>
        </p:txBody>
      </p:sp>
      <p:pic>
        <p:nvPicPr>
          <p:cNvPr descr="1" id="372" name="Google Shape;372;p36"/>
          <p:cNvPicPr preferRelativeResize="0"/>
          <p:nvPr/>
        </p:nvPicPr>
        <p:blipFill rotWithShape="1">
          <a:blip r:embed="rId3">
            <a:alphaModFix/>
          </a:blip>
          <a:srcRect b="0" l="0" r="0" t="0"/>
          <a:stretch/>
        </p:blipFill>
        <p:spPr>
          <a:xfrm>
            <a:off x="1269065" y="2733813"/>
            <a:ext cx="6686550" cy="698500"/>
          </a:xfrm>
          <a:prstGeom prst="rect">
            <a:avLst/>
          </a:prstGeom>
          <a:noFill/>
          <a:ln>
            <a:noFill/>
          </a:ln>
        </p:spPr>
      </p:pic>
      <p:pic>
        <p:nvPicPr>
          <p:cNvPr descr="1" id="373" name="Google Shape;373;p36"/>
          <p:cNvPicPr preferRelativeResize="0"/>
          <p:nvPr/>
        </p:nvPicPr>
        <p:blipFill rotWithShape="1">
          <a:blip r:embed="rId4">
            <a:alphaModFix/>
          </a:blip>
          <a:srcRect b="0" l="0" r="0" t="0"/>
          <a:stretch/>
        </p:blipFill>
        <p:spPr>
          <a:xfrm>
            <a:off x="1314451" y="3429000"/>
            <a:ext cx="978694" cy="342900"/>
          </a:xfrm>
          <a:prstGeom prst="rect">
            <a:avLst/>
          </a:prstGeom>
          <a:noFill/>
          <a:ln>
            <a:noFill/>
          </a:ln>
        </p:spPr>
      </p:pic>
      <p:pic>
        <p:nvPicPr>
          <p:cNvPr descr="1" id="374" name="Google Shape;374;p36"/>
          <p:cNvPicPr preferRelativeResize="0"/>
          <p:nvPr/>
        </p:nvPicPr>
        <p:blipFill rotWithShape="1">
          <a:blip r:embed="rId5">
            <a:alphaModFix/>
          </a:blip>
          <a:srcRect b="0" l="0" r="0" t="0"/>
          <a:stretch/>
        </p:blipFill>
        <p:spPr>
          <a:xfrm>
            <a:off x="1543050" y="4648202"/>
            <a:ext cx="1585913" cy="390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500"/>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500"/>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5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500"/>
                                        <p:tgtEl>
                                          <p:spTgt spid="3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5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500"/>
                                        <p:tgtEl>
                                          <p:spTgt spid="3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4"/>
          <p:cNvPicPr preferRelativeResize="0"/>
          <p:nvPr/>
        </p:nvPicPr>
        <p:blipFill rotWithShape="1">
          <a:blip r:embed="rId3">
            <a:alphaModFix/>
          </a:blip>
          <a:srcRect b="0" l="0" r="0" t="0"/>
          <a:stretch/>
        </p:blipFill>
        <p:spPr>
          <a:xfrm>
            <a:off x="239316" y="909638"/>
            <a:ext cx="8665369" cy="5038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5595"/>
              </a:buClr>
              <a:buSzPct val="100000"/>
              <a:buFont typeface="Open Sans"/>
              <a:buNone/>
            </a:pPr>
            <a:r>
              <a:rPr b="0" i="0" lang="en-US">
                <a:solidFill>
                  <a:srgbClr val="005595"/>
                </a:solidFill>
                <a:latin typeface="Open Sans"/>
                <a:ea typeface="Open Sans"/>
                <a:cs typeface="Open Sans"/>
                <a:sym typeface="Open Sans"/>
              </a:rPr>
              <a:t>Mean (Arithmetic)</a:t>
            </a:r>
            <a:br>
              <a:rPr b="0" i="0" lang="en-US">
                <a:solidFill>
                  <a:srgbClr val="005595"/>
                </a:solidFill>
                <a:latin typeface="Open Sans"/>
                <a:ea typeface="Open Sans"/>
                <a:cs typeface="Open Sans"/>
                <a:sym typeface="Open Sans"/>
              </a:rPr>
            </a:br>
            <a:endParaRPr/>
          </a:p>
        </p:txBody>
      </p:sp>
      <p:sp>
        <p:nvSpPr>
          <p:cNvPr id="107" name="Google Shape;107;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rgbClr val="000000"/>
              </a:buClr>
              <a:buSzPct val="100000"/>
              <a:buChar char="•"/>
            </a:pPr>
            <a:r>
              <a:rPr b="0" i="0" lang="en-US">
                <a:solidFill>
                  <a:srgbClr val="000000"/>
                </a:solidFill>
                <a:latin typeface="Proxima Nova"/>
                <a:ea typeface="Proxima Nova"/>
                <a:cs typeface="Proxima Nova"/>
                <a:sym typeface="Proxima Nova"/>
              </a:rPr>
              <a:t>The mean (or average) is the most popular and well known measure of central tendency.</a:t>
            </a:r>
            <a:endParaRPr/>
          </a:p>
          <a:p>
            <a:pPr indent="-342900" lvl="0" marL="342900" rtl="0" algn="l">
              <a:spcBef>
                <a:spcPts val="592"/>
              </a:spcBef>
              <a:spcAft>
                <a:spcPts val="0"/>
              </a:spcAft>
              <a:buClr>
                <a:srgbClr val="000000"/>
              </a:buClr>
              <a:buSzPct val="100000"/>
              <a:buChar char="•"/>
            </a:pPr>
            <a:r>
              <a:rPr b="0" i="0" lang="en-US">
                <a:solidFill>
                  <a:srgbClr val="000000"/>
                </a:solidFill>
                <a:latin typeface="Proxima Nova"/>
                <a:ea typeface="Proxima Nova"/>
                <a:cs typeface="Proxima Nova"/>
                <a:sym typeface="Proxima Nova"/>
              </a:rPr>
              <a:t> It can be used with both discrete and continuous data.</a:t>
            </a:r>
            <a:endParaRPr/>
          </a:p>
          <a:p>
            <a:pPr indent="-342900" lvl="0" marL="342900" rtl="0" algn="l">
              <a:spcBef>
                <a:spcPts val="592"/>
              </a:spcBef>
              <a:spcAft>
                <a:spcPts val="0"/>
              </a:spcAft>
              <a:buClr>
                <a:srgbClr val="000000"/>
              </a:buClr>
              <a:buSzPct val="100000"/>
              <a:buChar char="•"/>
            </a:pPr>
            <a:r>
              <a:rPr b="0" i="0" lang="en-US">
                <a:solidFill>
                  <a:srgbClr val="000000"/>
                </a:solidFill>
                <a:latin typeface="Proxima Nova"/>
                <a:ea typeface="Proxima Nova"/>
                <a:cs typeface="Proxima Nova"/>
                <a:sym typeface="Proxima Nova"/>
              </a:rPr>
              <a:t> The mean is equal to the sum of all the values in the data set divided by the number of values in the data set. So, if we have </a:t>
            </a:r>
            <a:r>
              <a:rPr lang="en-US"/>
              <a:t>n</a:t>
            </a:r>
            <a:r>
              <a:rPr b="0" i="0" lang="en-US">
                <a:solidFill>
                  <a:srgbClr val="000000"/>
                </a:solidFill>
                <a:latin typeface="Proxima Nova"/>
                <a:ea typeface="Proxima Nova"/>
                <a:cs typeface="Proxima Nova"/>
                <a:sym typeface="Proxima Nova"/>
              </a:rPr>
              <a:t> values in a data set and they have values</a:t>
            </a:r>
            <a:endParaRPr/>
          </a:p>
          <a:p>
            <a:pPr indent="-154940" lvl="0" marL="342900" rtl="0" algn="l">
              <a:spcBef>
                <a:spcPts val="592"/>
              </a:spcBef>
              <a:spcAft>
                <a:spcPts val="0"/>
              </a:spcAft>
              <a:buClr>
                <a:schemeClr val="dk1"/>
              </a:buClr>
              <a:buSzPct val="100000"/>
              <a:buNone/>
            </a:pPr>
            <a:r>
              <a:t/>
            </a:r>
            <a:endParaRPr/>
          </a:p>
        </p:txBody>
      </p:sp>
      <p:pic>
        <p:nvPicPr>
          <p:cNvPr id="108" name="Google Shape;108;p5"/>
          <p:cNvPicPr preferRelativeResize="0"/>
          <p:nvPr/>
        </p:nvPicPr>
        <p:blipFill rotWithShape="1">
          <a:blip r:embed="rId3">
            <a:alphaModFix/>
          </a:blip>
          <a:srcRect b="0" l="0" r="0" t="0"/>
          <a:stretch/>
        </p:blipFill>
        <p:spPr>
          <a:xfrm>
            <a:off x="999200" y="5424488"/>
            <a:ext cx="2428875" cy="790575"/>
          </a:xfrm>
          <a:prstGeom prst="rect">
            <a:avLst/>
          </a:prstGeom>
          <a:noFill/>
          <a:ln>
            <a:noFill/>
          </a:ln>
        </p:spPr>
      </p:pic>
      <p:pic>
        <p:nvPicPr>
          <p:cNvPr id="109" name="Google Shape;109;p5"/>
          <p:cNvPicPr preferRelativeResize="0"/>
          <p:nvPr/>
        </p:nvPicPr>
        <p:blipFill rotWithShape="1">
          <a:blip r:embed="rId4">
            <a:alphaModFix/>
          </a:blip>
          <a:srcRect b="0" l="0" r="0" t="0"/>
          <a:stretch/>
        </p:blipFill>
        <p:spPr>
          <a:xfrm>
            <a:off x="3743326" y="5410225"/>
            <a:ext cx="1221581" cy="819150"/>
          </a:xfrm>
          <a:prstGeom prst="rect">
            <a:avLst/>
          </a:prstGeom>
          <a:noFill/>
          <a:ln>
            <a:noFill/>
          </a:ln>
        </p:spPr>
      </p:pic>
      <p:pic>
        <p:nvPicPr>
          <p:cNvPr id="110" name="Google Shape;110;p5"/>
          <p:cNvPicPr preferRelativeResize="0"/>
          <p:nvPr/>
        </p:nvPicPr>
        <p:blipFill rotWithShape="1">
          <a:blip r:embed="rId5">
            <a:alphaModFix/>
          </a:blip>
          <a:srcRect b="0" l="0" r="0" t="0"/>
          <a:stretch/>
        </p:blipFill>
        <p:spPr>
          <a:xfrm>
            <a:off x="5400675" y="5354638"/>
            <a:ext cx="1514475" cy="771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Pros of Mean</a:t>
            </a:r>
            <a:endParaRPr/>
          </a:p>
        </p:txBody>
      </p:sp>
      <p:sp>
        <p:nvSpPr>
          <p:cNvPr id="116" name="Google Shape;116;p6"/>
          <p:cNvSpPr txBox="1"/>
          <p:nvPr>
            <p:ph idx="1" type="body"/>
          </p:nvPr>
        </p:nvSpPr>
        <p:spPr>
          <a:xfrm>
            <a:off x="628650" y="1825625"/>
            <a:ext cx="7886700" cy="4784725"/>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rgbClr val="000000"/>
              </a:buClr>
              <a:buSzPct val="100000"/>
              <a:buChar char="•"/>
            </a:pPr>
            <a:r>
              <a:rPr b="0" i="0" lang="en-US">
                <a:solidFill>
                  <a:srgbClr val="000000"/>
                </a:solidFill>
                <a:latin typeface="Proxima Nova"/>
                <a:ea typeface="Proxima Nova"/>
                <a:cs typeface="Proxima Nova"/>
                <a:sym typeface="Proxima Nova"/>
              </a:rPr>
              <a:t>The mean is essentially a model of your data set. It is the value that is most common. </a:t>
            </a:r>
            <a:endParaRPr/>
          </a:p>
          <a:p>
            <a:pPr indent="-342900" lvl="0" marL="342900" rtl="0" algn="l">
              <a:spcBef>
                <a:spcPts val="448"/>
              </a:spcBef>
              <a:spcAft>
                <a:spcPts val="0"/>
              </a:spcAft>
              <a:buClr>
                <a:srgbClr val="000000"/>
              </a:buClr>
              <a:buSzPct val="100000"/>
              <a:buChar char="•"/>
            </a:pPr>
            <a:r>
              <a:rPr b="0" i="0" lang="en-US">
                <a:solidFill>
                  <a:srgbClr val="000000"/>
                </a:solidFill>
                <a:latin typeface="Proxima Nova"/>
                <a:ea typeface="Proxima Nova"/>
                <a:cs typeface="Proxima Nova"/>
                <a:sym typeface="Proxima Nova"/>
              </a:rPr>
              <a:t>You will notice, however, that the mean is not often one of the actual values that you have observed in your data set. </a:t>
            </a:r>
            <a:endParaRPr/>
          </a:p>
          <a:p>
            <a:pPr indent="-342900" lvl="0" marL="342900" rtl="0" algn="l">
              <a:spcBef>
                <a:spcPts val="448"/>
              </a:spcBef>
              <a:spcAft>
                <a:spcPts val="0"/>
              </a:spcAft>
              <a:buClr>
                <a:srgbClr val="000000"/>
              </a:buClr>
              <a:buSzPct val="100000"/>
              <a:buChar char="•"/>
            </a:pPr>
            <a:r>
              <a:rPr b="0" i="0" lang="en-US">
                <a:solidFill>
                  <a:srgbClr val="000000"/>
                </a:solidFill>
                <a:latin typeface="Proxima Nova"/>
                <a:ea typeface="Proxima Nova"/>
                <a:cs typeface="Proxima Nova"/>
                <a:sym typeface="Proxima Nova"/>
              </a:rPr>
              <a:t>However, one of its important properties is that it minimises error in the prediction of any one value in your data set. </a:t>
            </a:r>
            <a:endParaRPr/>
          </a:p>
          <a:p>
            <a:pPr indent="-342900" lvl="0" marL="342900" rtl="0" algn="l">
              <a:spcBef>
                <a:spcPts val="448"/>
              </a:spcBef>
              <a:spcAft>
                <a:spcPts val="0"/>
              </a:spcAft>
              <a:buClr>
                <a:srgbClr val="000000"/>
              </a:buClr>
              <a:buSzPct val="100000"/>
              <a:buChar char="•"/>
            </a:pPr>
            <a:r>
              <a:rPr b="0" i="0" lang="en-US">
                <a:solidFill>
                  <a:srgbClr val="000000"/>
                </a:solidFill>
                <a:latin typeface="Proxima Nova"/>
                <a:ea typeface="Proxima Nova"/>
                <a:cs typeface="Proxima Nova"/>
                <a:sym typeface="Proxima Nova"/>
              </a:rPr>
              <a:t>That is, it is the value that produces the lowest amount of error from all other values in the data set.</a:t>
            </a:r>
            <a:endParaRPr/>
          </a:p>
          <a:p>
            <a:pPr indent="-342900" lvl="0" marL="342900" rtl="0" algn="l">
              <a:spcBef>
                <a:spcPts val="448"/>
              </a:spcBef>
              <a:spcAft>
                <a:spcPts val="0"/>
              </a:spcAft>
              <a:buClr>
                <a:srgbClr val="000000"/>
              </a:buClr>
              <a:buSzPct val="100000"/>
              <a:buChar char="•"/>
            </a:pPr>
            <a:r>
              <a:rPr b="0" i="0" lang="en-US">
                <a:solidFill>
                  <a:srgbClr val="000000"/>
                </a:solidFill>
                <a:latin typeface="Proxima Nova"/>
                <a:ea typeface="Proxima Nova"/>
                <a:cs typeface="Proxima Nova"/>
                <a:sym typeface="Proxima Nova"/>
              </a:rPr>
              <a:t>An important property of the mean is that it includes every value in your data set as part of the calculation. </a:t>
            </a:r>
            <a:endParaRPr/>
          </a:p>
          <a:p>
            <a:pPr indent="-342900" lvl="0" marL="342900" rtl="0" algn="l">
              <a:spcBef>
                <a:spcPts val="448"/>
              </a:spcBef>
              <a:spcAft>
                <a:spcPts val="0"/>
              </a:spcAft>
              <a:buClr>
                <a:srgbClr val="000000"/>
              </a:buClr>
              <a:buSzPct val="100000"/>
              <a:buChar char="•"/>
            </a:pPr>
            <a:r>
              <a:rPr b="0" i="0" lang="en-US">
                <a:solidFill>
                  <a:srgbClr val="000000"/>
                </a:solidFill>
                <a:latin typeface="Proxima Nova"/>
                <a:ea typeface="Proxima Nova"/>
                <a:cs typeface="Proxima Nova"/>
                <a:sym typeface="Proxima Nova"/>
              </a:rPr>
              <a:t>In addition, the mean is the only measure of central tendency where the sum of the deviations of each value from the mean is always zero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592931" y="288926"/>
            <a:ext cx="7886700" cy="8445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Cons of mean</a:t>
            </a:r>
            <a:endParaRPr/>
          </a:p>
        </p:txBody>
      </p:sp>
      <p:sp>
        <p:nvSpPr>
          <p:cNvPr id="122" name="Google Shape;122;p7"/>
          <p:cNvSpPr txBox="1"/>
          <p:nvPr>
            <p:ph idx="1" type="body"/>
          </p:nvPr>
        </p:nvSpPr>
        <p:spPr>
          <a:xfrm>
            <a:off x="646510" y="1371600"/>
            <a:ext cx="7850981" cy="5486400"/>
          </a:xfrm>
          <a:prstGeom prst="rect">
            <a:avLst/>
          </a:prstGeom>
          <a:noFill/>
          <a:ln>
            <a:noFill/>
          </a:ln>
        </p:spPr>
        <p:txBody>
          <a:bodyPr anchorCtr="0" anchor="t" bIns="45700" lIns="91425" spcFirstLastPara="1" rIns="91425" wrap="square" tIns="45700">
            <a:normAutofit fontScale="70000" lnSpcReduction="20000"/>
          </a:bodyPr>
          <a:lstStyle/>
          <a:p>
            <a:pPr indent="-514350" lvl="0" marL="514350" rtl="0" algn="l">
              <a:spcBef>
                <a:spcPts val="0"/>
              </a:spcBef>
              <a:spcAft>
                <a:spcPts val="0"/>
              </a:spcAft>
              <a:buClr>
                <a:srgbClr val="000000"/>
              </a:buClr>
              <a:buSzPct val="100000"/>
              <a:buAutoNum type="arabicPeriod"/>
            </a:pPr>
            <a:r>
              <a:rPr b="0" i="0" lang="en-US">
                <a:solidFill>
                  <a:srgbClr val="000000"/>
                </a:solidFill>
                <a:latin typeface="Proxima Nova"/>
                <a:ea typeface="Proxima Nova"/>
                <a:cs typeface="Proxima Nova"/>
                <a:sym typeface="Proxima Nova"/>
              </a:rPr>
              <a:t>It is particularly susceptible to the influence of outliers. These are values that are unusual compared to the rest of the data set by being especially small or large in numerical value.</a:t>
            </a:r>
            <a:endParaRPr/>
          </a:p>
          <a:p>
            <a:pPr indent="-514350" lvl="0" marL="514350" rtl="0" algn="l">
              <a:spcBef>
                <a:spcPts val="448"/>
              </a:spcBef>
              <a:spcAft>
                <a:spcPts val="0"/>
              </a:spcAft>
              <a:buClr>
                <a:srgbClr val="000000"/>
              </a:buClr>
              <a:buSzPct val="100000"/>
              <a:buAutoNum type="arabicPeriod"/>
            </a:pPr>
            <a:r>
              <a:rPr lang="en-US">
                <a:solidFill>
                  <a:srgbClr val="000000"/>
                </a:solidFill>
                <a:latin typeface="Proxima Nova"/>
                <a:ea typeface="Proxima Nova"/>
                <a:cs typeface="Proxima Nova"/>
                <a:sym typeface="Proxima Nova"/>
              </a:rPr>
              <a:t>Take Example</a:t>
            </a:r>
            <a:r>
              <a:rPr b="0" i="0" lang="en-US">
                <a:solidFill>
                  <a:srgbClr val="000000"/>
                </a:solidFill>
                <a:latin typeface="Proxima Nova"/>
                <a:ea typeface="Proxima Nova"/>
                <a:cs typeface="Proxima Nova"/>
                <a:sym typeface="Proxima Nova"/>
              </a:rPr>
              <a:t> wages of staff at a factory below:</a:t>
            </a:r>
            <a:endParaRPr/>
          </a:p>
          <a:p>
            <a:pPr indent="-372110" lvl="0" marL="514350" rtl="0" algn="l">
              <a:spcBef>
                <a:spcPts val="448"/>
              </a:spcBef>
              <a:spcAft>
                <a:spcPts val="0"/>
              </a:spcAft>
              <a:buClr>
                <a:schemeClr val="dk1"/>
              </a:buClr>
              <a:buSzPct val="100000"/>
              <a:buNone/>
            </a:pPr>
            <a:r>
              <a:t/>
            </a:r>
            <a:endParaRPr b="0" i="0">
              <a:solidFill>
                <a:srgbClr val="000000"/>
              </a:solidFill>
              <a:latin typeface="Proxima Nova"/>
              <a:ea typeface="Proxima Nova"/>
              <a:cs typeface="Proxima Nova"/>
              <a:sym typeface="Proxima Nova"/>
            </a:endParaRPr>
          </a:p>
          <a:p>
            <a:pPr indent="-372110" lvl="0" marL="514350" rtl="0" algn="l">
              <a:spcBef>
                <a:spcPts val="448"/>
              </a:spcBef>
              <a:spcAft>
                <a:spcPts val="0"/>
              </a:spcAft>
              <a:buClr>
                <a:schemeClr val="dk1"/>
              </a:buClr>
              <a:buSzPct val="100000"/>
              <a:buNone/>
            </a:pPr>
            <a:r>
              <a:t/>
            </a:r>
            <a:endParaRPr>
              <a:solidFill>
                <a:srgbClr val="000000"/>
              </a:solidFill>
              <a:latin typeface="Proxima Nova"/>
              <a:ea typeface="Proxima Nova"/>
              <a:cs typeface="Proxima Nova"/>
              <a:sym typeface="Proxima Nova"/>
            </a:endParaRPr>
          </a:p>
          <a:p>
            <a:pPr indent="-372110" lvl="0" marL="514350" rtl="0" algn="l">
              <a:spcBef>
                <a:spcPts val="448"/>
              </a:spcBef>
              <a:spcAft>
                <a:spcPts val="0"/>
              </a:spcAft>
              <a:buClr>
                <a:schemeClr val="dk1"/>
              </a:buClr>
              <a:buSzPct val="100000"/>
              <a:buNone/>
            </a:pPr>
            <a:r>
              <a:t/>
            </a:r>
            <a:endParaRPr b="0" i="0">
              <a:solidFill>
                <a:srgbClr val="000000"/>
              </a:solidFill>
              <a:latin typeface="Proxima Nova"/>
              <a:ea typeface="Proxima Nova"/>
              <a:cs typeface="Proxima Nova"/>
              <a:sym typeface="Proxima Nova"/>
            </a:endParaRPr>
          </a:p>
          <a:p>
            <a:pPr indent="-514350" lvl="0" marL="514350" rtl="0" algn="l">
              <a:spcBef>
                <a:spcPts val="448"/>
              </a:spcBef>
              <a:spcAft>
                <a:spcPts val="0"/>
              </a:spcAft>
              <a:buClr>
                <a:srgbClr val="000000"/>
              </a:buClr>
              <a:buSzPct val="100000"/>
              <a:buAutoNum type="arabicPeriod"/>
            </a:pPr>
            <a:r>
              <a:rPr b="0" i="0" lang="en-US">
                <a:solidFill>
                  <a:srgbClr val="000000"/>
                </a:solidFill>
                <a:latin typeface="Proxima Nova"/>
                <a:ea typeface="Proxima Nova"/>
                <a:cs typeface="Proxima Nova"/>
                <a:sym typeface="Proxima Nova"/>
              </a:rPr>
              <a:t>The mean salary for these ten staff is $30.7k. However, inspecting the raw data suggests that this mean value might not be the best way to accurately reflect the typical salary of a worker, as most workers have salaries in the $12k to 18k range. </a:t>
            </a:r>
            <a:endParaRPr/>
          </a:p>
          <a:p>
            <a:pPr indent="-514350" lvl="0" marL="514350" rtl="0" algn="l">
              <a:spcBef>
                <a:spcPts val="448"/>
              </a:spcBef>
              <a:spcAft>
                <a:spcPts val="0"/>
              </a:spcAft>
              <a:buClr>
                <a:srgbClr val="000000"/>
              </a:buClr>
              <a:buSzPct val="100000"/>
              <a:buAutoNum type="arabicPeriod"/>
            </a:pPr>
            <a:r>
              <a:rPr b="0" i="0" lang="en-US">
                <a:solidFill>
                  <a:srgbClr val="000000"/>
                </a:solidFill>
                <a:latin typeface="Proxima Nova"/>
                <a:ea typeface="Proxima Nova"/>
                <a:cs typeface="Proxima Nova"/>
                <a:sym typeface="Proxima Nova"/>
              </a:rPr>
              <a:t>The mean is being skewed by the two large salaries. Therefore, in this situation, we would like to have a better measure of central tendency. As we will find out later, taking the median would be a better measure of central tendency in this situation</a:t>
            </a:r>
            <a:endParaRPr/>
          </a:p>
        </p:txBody>
      </p:sp>
      <p:pic>
        <p:nvPicPr>
          <p:cNvPr id="123" name="Google Shape;123;p7"/>
          <p:cNvPicPr preferRelativeResize="0"/>
          <p:nvPr/>
        </p:nvPicPr>
        <p:blipFill rotWithShape="1">
          <a:blip r:embed="rId3">
            <a:alphaModFix/>
          </a:blip>
          <a:srcRect b="0" l="0" r="0" t="0"/>
          <a:stretch/>
        </p:blipFill>
        <p:spPr>
          <a:xfrm>
            <a:off x="1307306" y="2790825"/>
            <a:ext cx="6729413" cy="857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Median </a:t>
            </a:r>
            <a:endParaRPr/>
          </a:p>
        </p:txBody>
      </p:sp>
      <p:sp>
        <p:nvSpPr>
          <p:cNvPr id="129" name="Google Shape;129;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median is the middle score for a set of data that has been arranged in order of magnitude.</a:t>
            </a:r>
            <a:endParaRPr/>
          </a:p>
          <a:p>
            <a:pPr indent="-342900" lvl="0" marL="342900" rtl="0" algn="l">
              <a:spcBef>
                <a:spcPts val="640"/>
              </a:spcBef>
              <a:spcAft>
                <a:spcPts val="0"/>
              </a:spcAft>
              <a:buClr>
                <a:srgbClr val="000000"/>
              </a:buClr>
              <a:buSzPts val="3200"/>
              <a:buChar char="•"/>
            </a:pPr>
            <a:r>
              <a:rPr b="0" i="0" lang="en-US">
                <a:solidFill>
                  <a:srgbClr val="000000"/>
                </a:solidFill>
                <a:latin typeface="Proxima Nova"/>
                <a:ea typeface="Proxima Nova"/>
                <a:cs typeface="Proxima Nova"/>
                <a:sym typeface="Proxima Nova"/>
              </a:rPr>
              <a:t>The median is less affected by outliers and skewed data.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Outliers</a:t>
            </a:r>
            <a:endParaRPr/>
          </a:p>
        </p:txBody>
      </p:sp>
      <p:sp>
        <p:nvSpPr>
          <p:cNvPr id="135" name="Google Shape;135;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An </a:t>
            </a:r>
            <a:r>
              <a:rPr b="1" lang="en-US" u="sng"/>
              <a:t>outlier</a:t>
            </a:r>
            <a:r>
              <a:rPr b="1" lang="en-US"/>
              <a:t> </a:t>
            </a:r>
            <a:r>
              <a:rPr lang="en-US"/>
              <a:t>is an extreme value that is much less than or much greater than the other data values. Outliers have a strong effect on the mean and standard</a:t>
            </a:r>
            <a:endParaRPr/>
          </a:p>
          <a:p>
            <a:pPr indent="-342900" lvl="0" marL="342900" rtl="0" algn="l">
              <a:spcBef>
                <a:spcPts val="592"/>
              </a:spcBef>
              <a:spcAft>
                <a:spcPts val="0"/>
              </a:spcAft>
              <a:buClr>
                <a:schemeClr val="dk1"/>
              </a:buClr>
              <a:buSzPct val="100000"/>
              <a:buChar char="•"/>
            </a:pPr>
            <a:r>
              <a:rPr lang="en-US"/>
              <a:t>deviation. If an outlier is the result of measurement error or represents data from the wrong population, it is usually removed. There are different ways to</a:t>
            </a:r>
            <a:endParaRPr/>
          </a:p>
          <a:p>
            <a:pPr indent="-342900" lvl="0" marL="342900" rtl="0" algn="l">
              <a:spcBef>
                <a:spcPts val="592"/>
              </a:spcBef>
              <a:spcAft>
                <a:spcPts val="0"/>
              </a:spcAft>
              <a:buClr>
                <a:schemeClr val="dk1"/>
              </a:buClr>
              <a:buSzPct val="100000"/>
              <a:buChar char="•"/>
            </a:pPr>
            <a:r>
              <a:rPr lang="en-US"/>
              <a:t>determine whether a value is an outlier. One is to look for data values that are more than 3 standard deviations from the mean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2023-08-06T17:05:47Z</dcterms:created>
  <dc:creator>Admin</dc:creator>
</cp:coreProperties>
</file>