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6858000" cx="9144000"/>
  <p:notesSz cx="6858000" cy="9144000"/>
  <p:embeddedFontLst>
    <p:embeddedFont>
      <p:font typeface="Tahoma"/>
      <p:regular r:id="rId61"/>
      <p:bold r:id="rId62"/>
    </p:embeddedFont>
    <p:embeddedFont>
      <p:font typeface="EB Garamond"/>
      <p:regular r:id="rId63"/>
      <p:bold r:id="rId64"/>
      <p:italic r:id="rId65"/>
      <p:boldItalic r:id="rId66"/>
    </p:embeddedFont>
    <p:embeddedFont>
      <p:font typeface="Open Sans"/>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71" roundtripDataSignature="AMtx7mgzUaW+jVGlzZlTfvgxSPa7ET6k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5F275E-78FA-42D6-A2DD-AA4335835D0E}">
  <a:tblStyle styleId="{4E5F275E-78FA-42D6-A2DD-AA4335835D0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25840D8F-C1E5-4532-89A1-D2A2870B85C2}"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13FCDB6-FFAC-475C-9859-84A660F26B50}" styleName="Table_2">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71" Type="http://customschemas.google.com/relationships/presentationmetadata" Target="metadata"/><Relationship Id="rId70" Type="http://schemas.openxmlformats.org/officeDocument/2006/relationships/font" Target="fonts/OpenSans-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Tahoma-bold.fntdata"/><Relationship Id="rId61" Type="http://schemas.openxmlformats.org/officeDocument/2006/relationships/font" Target="fonts/Tahoma-regular.fntdata"/><Relationship Id="rId20" Type="http://schemas.openxmlformats.org/officeDocument/2006/relationships/slide" Target="slides/slide14.xml"/><Relationship Id="rId64" Type="http://schemas.openxmlformats.org/officeDocument/2006/relationships/font" Target="fonts/EBGaramond-bold.fntdata"/><Relationship Id="rId63" Type="http://schemas.openxmlformats.org/officeDocument/2006/relationships/font" Target="fonts/EBGaramond-regular.fntdata"/><Relationship Id="rId22" Type="http://schemas.openxmlformats.org/officeDocument/2006/relationships/slide" Target="slides/slide16.xml"/><Relationship Id="rId66" Type="http://schemas.openxmlformats.org/officeDocument/2006/relationships/font" Target="fonts/EBGaramond-boldItalic.fntdata"/><Relationship Id="rId21" Type="http://schemas.openxmlformats.org/officeDocument/2006/relationships/slide" Target="slides/slide15.xml"/><Relationship Id="rId65" Type="http://schemas.openxmlformats.org/officeDocument/2006/relationships/font" Target="fonts/EBGaramond-italic.fntdata"/><Relationship Id="rId24" Type="http://schemas.openxmlformats.org/officeDocument/2006/relationships/slide" Target="slides/slide18.xml"/><Relationship Id="rId68" Type="http://schemas.openxmlformats.org/officeDocument/2006/relationships/font" Target="fonts/OpenSans-bold.fntdata"/><Relationship Id="rId23" Type="http://schemas.openxmlformats.org/officeDocument/2006/relationships/slide" Target="slides/slide17.xml"/><Relationship Id="rId67" Type="http://schemas.openxmlformats.org/officeDocument/2006/relationships/font" Target="fonts/OpenSans-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OpenSans-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8" name="Google Shape;39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1" name="Google Shape;51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4" name="Google Shape;524;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2" name="Google Shape;542;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4" name="Google Shape;55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2" name="Google Shape;572;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1" name="Google Shape;591;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5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65"/>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66"/>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66"/>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9" name="Google Shape;39;p6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3" name="Shape 43"/>
        <p:cNvGrpSpPr/>
        <p:nvPr/>
      </p:nvGrpSpPr>
      <p:grpSpPr>
        <a:xfrm>
          <a:off x="0" y="0"/>
          <a:ext cx="0" cy="0"/>
          <a:chOff x="0" y="0"/>
          <a:chExt cx="0" cy="0"/>
        </a:xfrm>
      </p:grpSpPr>
      <p:sp>
        <p:nvSpPr>
          <p:cNvPr id="44" name="Google Shape;44;p6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6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6" name="Google Shape;46;p6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7" name="Google Shape;47;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6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6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3" name="Google Shape;53;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6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9" name="Google Shape;59;p6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0" name="Google Shape;60;p6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1" name="Google Shape;61;p6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2" name="Google Shape;62;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6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64"/>
          <p:cNvSpPr/>
          <p:nvPr>
            <p:ph idx="2" type="pic"/>
          </p:nvPr>
        </p:nvSpPr>
        <p:spPr>
          <a:xfrm>
            <a:off x="1792288" y="612775"/>
            <a:ext cx="5486400" cy="4114800"/>
          </a:xfrm>
          <a:prstGeom prst="rect">
            <a:avLst/>
          </a:prstGeom>
          <a:noFill/>
          <a:ln>
            <a:noFill/>
          </a:ln>
        </p:spPr>
      </p:sp>
      <p:sp>
        <p:nvSpPr>
          <p:cNvPr id="68" name="Google Shape;68;p6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20" Type="http://schemas.openxmlformats.org/officeDocument/2006/relationships/image" Target="../media/image26.png"/><Relationship Id="rId22" Type="http://schemas.openxmlformats.org/officeDocument/2006/relationships/image" Target="../media/image32.png"/><Relationship Id="rId21" Type="http://schemas.openxmlformats.org/officeDocument/2006/relationships/image" Target="../media/image28.png"/><Relationship Id="rId24" Type="http://schemas.openxmlformats.org/officeDocument/2006/relationships/image" Target="../media/image37.png"/><Relationship Id="rId23" Type="http://schemas.openxmlformats.org/officeDocument/2006/relationships/image" Target="../media/image30.png"/><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21.png"/><Relationship Id="rId26" Type="http://schemas.openxmlformats.org/officeDocument/2006/relationships/image" Target="../media/image38.png"/><Relationship Id="rId25" Type="http://schemas.openxmlformats.org/officeDocument/2006/relationships/image" Target="../media/image36.png"/><Relationship Id="rId28" Type="http://schemas.openxmlformats.org/officeDocument/2006/relationships/image" Target="../media/image39.png"/><Relationship Id="rId27" Type="http://schemas.openxmlformats.org/officeDocument/2006/relationships/image" Target="../media/image35.png"/><Relationship Id="rId5" Type="http://schemas.openxmlformats.org/officeDocument/2006/relationships/image" Target="../media/image10.png"/><Relationship Id="rId6" Type="http://schemas.openxmlformats.org/officeDocument/2006/relationships/image" Target="../media/image9.png"/><Relationship Id="rId29" Type="http://schemas.openxmlformats.org/officeDocument/2006/relationships/image" Target="../media/image34.png"/><Relationship Id="rId7" Type="http://schemas.openxmlformats.org/officeDocument/2006/relationships/image" Target="../media/image11.png"/><Relationship Id="rId8" Type="http://schemas.openxmlformats.org/officeDocument/2006/relationships/image" Target="../media/image7.png"/><Relationship Id="rId31" Type="http://schemas.openxmlformats.org/officeDocument/2006/relationships/image" Target="../media/image40.png"/><Relationship Id="rId30" Type="http://schemas.openxmlformats.org/officeDocument/2006/relationships/image" Target="../media/image33.png"/><Relationship Id="rId11" Type="http://schemas.openxmlformats.org/officeDocument/2006/relationships/image" Target="../media/image16.png"/><Relationship Id="rId33" Type="http://schemas.openxmlformats.org/officeDocument/2006/relationships/image" Target="../media/image43.png"/><Relationship Id="rId10" Type="http://schemas.openxmlformats.org/officeDocument/2006/relationships/image" Target="../media/image18.png"/><Relationship Id="rId32" Type="http://schemas.openxmlformats.org/officeDocument/2006/relationships/image" Target="../media/image50.png"/><Relationship Id="rId13" Type="http://schemas.openxmlformats.org/officeDocument/2006/relationships/image" Target="../media/image20.png"/><Relationship Id="rId35" Type="http://schemas.openxmlformats.org/officeDocument/2006/relationships/image" Target="../media/image41.png"/><Relationship Id="rId12" Type="http://schemas.openxmlformats.org/officeDocument/2006/relationships/image" Target="../media/image14.png"/><Relationship Id="rId34" Type="http://schemas.openxmlformats.org/officeDocument/2006/relationships/image" Target="../media/image44.png"/><Relationship Id="rId15" Type="http://schemas.openxmlformats.org/officeDocument/2006/relationships/image" Target="../media/image25.png"/><Relationship Id="rId37" Type="http://schemas.openxmlformats.org/officeDocument/2006/relationships/image" Target="../media/image80.png"/><Relationship Id="rId14" Type="http://schemas.openxmlformats.org/officeDocument/2006/relationships/image" Target="../media/image23.png"/><Relationship Id="rId36" Type="http://schemas.openxmlformats.org/officeDocument/2006/relationships/image" Target="../media/image42.png"/><Relationship Id="rId17" Type="http://schemas.openxmlformats.org/officeDocument/2006/relationships/image" Target="../media/image24.png"/><Relationship Id="rId39" Type="http://schemas.openxmlformats.org/officeDocument/2006/relationships/image" Target="../media/image45.png"/><Relationship Id="rId16" Type="http://schemas.openxmlformats.org/officeDocument/2006/relationships/image" Target="../media/image29.png"/><Relationship Id="rId38" Type="http://schemas.openxmlformats.org/officeDocument/2006/relationships/image" Target="../media/image46.png"/><Relationship Id="rId19" Type="http://schemas.openxmlformats.org/officeDocument/2006/relationships/image" Target="../media/image27.png"/><Relationship Id="rId18"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4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2.png"/><Relationship Id="rId4" Type="http://schemas.openxmlformats.org/officeDocument/2006/relationships/image" Target="../media/image59.png"/><Relationship Id="rId5" Type="http://schemas.openxmlformats.org/officeDocument/2006/relationships/image" Target="../media/image5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7.jpg"/><Relationship Id="rId4" Type="http://schemas.openxmlformats.org/officeDocument/2006/relationships/image" Target="../media/image65.jpg"/><Relationship Id="rId5" Type="http://schemas.openxmlformats.org/officeDocument/2006/relationships/image" Target="../media/image68.jpg"/><Relationship Id="rId6" Type="http://schemas.openxmlformats.org/officeDocument/2006/relationships/image" Target="../media/image55.jpg"/><Relationship Id="rId7" Type="http://schemas.openxmlformats.org/officeDocument/2006/relationships/image" Target="../media/image6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8.png"/><Relationship Id="rId4" Type="http://schemas.openxmlformats.org/officeDocument/2006/relationships/image" Target="../media/image6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0.png"/><Relationship Id="rId4" Type="http://schemas.openxmlformats.org/officeDocument/2006/relationships/image" Target="../media/image66.png"/><Relationship Id="rId5" Type="http://schemas.openxmlformats.org/officeDocument/2006/relationships/image" Target="../media/image5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64.jpg"/><Relationship Id="rId4" Type="http://schemas.openxmlformats.org/officeDocument/2006/relationships/image" Target="../media/image6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7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74.png"/><Relationship Id="rId4" Type="http://schemas.openxmlformats.org/officeDocument/2006/relationships/image" Target="../media/image71.png"/><Relationship Id="rId5" Type="http://schemas.openxmlformats.org/officeDocument/2006/relationships/image" Target="../media/image7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7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75.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7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7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7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7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50007" y="1122363"/>
            <a:ext cx="8672512" cy="23876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Lecture 9:  Frequency Distribution</a:t>
            </a:r>
            <a:endParaRPr/>
          </a:p>
        </p:txBody>
      </p:sp>
      <p:sp>
        <p:nvSpPr>
          <p:cNvPr id="89" name="Google Shape;89;p1"/>
          <p:cNvSpPr txBox="1"/>
          <p:nvPr>
            <p:ph idx="1" type="subTitle"/>
          </p:nvPr>
        </p:nvSpPr>
        <p:spPr>
          <a:xfrm>
            <a:off x="1143000" y="4548188"/>
            <a:ext cx="6858000" cy="1655762"/>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Vaibhav Chunekar</a:t>
            </a:r>
            <a:endParaRPr/>
          </a:p>
          <a:p>
            <a:pPr indent="0" lvl="0" marL="0" rtl="0" algn="ctr">
              <a:spcBef>
                <a:spcPts val="640"/>
              </a:spcBef>
              <a:spcAft>
                <a:spcPts val="0"/>
              </a:spcAft>
              <a:buClr>
                <a:srgbClr val="888888"/>
              </a:buClr>
              <a:buSzPts val="3200"/>
              <a:buNone/>
            </a:pPr>
            <a:r>
              <a:rPr lang="en-US"/>
              <a:t>11 August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0"/>
          <p:cNvSpPr txBox="1"/>
          <p:nvPr>
            <p:ph type="title"/>
          </p:nvPr>
        </p:nvSpPr>
        <p:spPr>
          <a:xfrm>
            <a:off x="3758992" y="374192"/>
            <a:ext cx="4835400" cy="1275600"/>
          </a:xfrm>
          <a:prstGeom prst="rect">
            <a:avLst/>
          </a:prstGeom>
          <a:noFill/>
          <a:ln>
            <a:noFill/>
          </a:ln>
        </p:spPr>
        <p:txBody>
          <a:bodyPr anchorCtr="0" anchor="ctr" bIns="0" lIns="0" spcFirstLastPara="1" rIns="0" wrap="square" tIns="13325">
            <a:spAutoFit/>
          </a:bodyPr>
          <a:lstStyle/>
          <a:p>
            <a:pPr indent="0" lvl="0" marL="12700" rtl="0" algn="ctr">
              <a:lnSpc>
                <a:spcPct val="100000"/>
              </a:lnSpc>
              <a:spcBef>
                <a:spcPts val="0"/>
              </a:spcBef>
              <a:spcAft>
                <a:spcPts val="0"/>
              </a:spcAft>
              <a:buClr>
                <a:srgbClr val="000000"/>
              </a:buClr>
              <a:buSzPts val="4100"/>
              <a:buFont typeface="Calibri"/>
              <a:buNone/>
            </a:pPr>
            <a:r>
              <a:rPr lang="en-US" sz="4100">
                <a:solidFill>
                  <a:srgbClr val="000000"/>
                </a:solidFill>
                <a:latin typeface="Calibri"/>
                <a:ea typeface="Calibri"/>
                <a:cs typeface="Calibri"/>
                <a:sym typeface="Calibri"/>
              </a:rPr>
              <a:t>Frequency Distribution: Simple</a:t>
            </a:r>
            <a:endParaRPr sz="4100">
              <a:latin typeface="Calibri"/>
              <a:ea typeface="Calibri"/>
              <a:cs typeface="Calibri"/>
              <a:sym typeface="Calibri"/>
            </a:endParaRPr>
          </a:p>
        </p:txBody>
      </p:sp>
      <p:sp>
        <p:nvSpPr>
          <p:cNvPr id="156" name="Google Shape;156;p10"/>
          <p:cNvSpPr txBox="1"/>
          <p:nvPr/>
        </p:nvSpPr>
        <p:spPr>
          <a:xfrm>
            <a:off x="3701686" y="1756138"/>
            <a:ext cx="5274000" cy="5842200"/>
          </a:xfrm>
          <a:prstGeom prst="rect">
            <a:avLst/>
          </a:prstGeom>
          <a:noFill/>
          <a:ln>
            <a:noFill/>
          </a:ln>
        </p:spPr>
        <p:txBody>
          <a:bodyPr anchorCtr="0" anchor="t" bIns="0" lIns="0" spcFirstLastPara="1" rIns="0" wrap="square" tIns="43800">
            <a:spAutoFit/>
          </a:bodyPr>
          <a:lstStyle/>
          <a:p>
            <a:pPr indent="-228600" lvl="0" marL="241300" marR="10160" rtl="0" algn="just">
              <a:lnSpc>
                <a:spcPct val="107722"/>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When observations are available on a single characteristics of large  number of individuals it is necessary to condense data without losing  information.</a:t>
            </a:r>
            <a:endParaRPr sz="1800">
              <a:solidFill>
                <a:schemeClr val="dk1"/>
              </a:solidFill>
              <a:latin typeface="Calibri"/>
              <a:ea typeface="Calibri"/>
              <a:cs typeface="Calibri"/>
              <a:sym typeface="Calibri"/>
            </a:endParaRPr>
          </a:p>
          <a:p>
            <a:pPr indent="-228600" lvl="0" marL="241300" marR="7620" rtl="0" algn="just">
              <a:lnSpc>
                <a:spcPct val="90100"/>
              </a:lnSpc>
              <a:spcBef>
                <a:spcPts val="990"/>
              </a:spcBef>
              <a:spcAft>
                <a:spcPts val="0"/>
              </a:spcAft>
              <a:buClr>
                <a:srgbClr val="C00000"/>
              </a:buClr>
              <a:buSzPts val="1800"/>
              <a:buFont typeface="Noto Sans Symbols"/>
              <a:buChar char="⮚"/>
            </a:pPr>
            <a:r>
              <a:rPr b="1" lang="en-US" sz="1800">
                <a:solidFill>
                  <a:srgbClr val="C00000"/>
                </a:solidFill>
                <a:latin typeface="Calibri"/>
                <a:ea typeface="Calibri"/>
                <a:cs typeface="Calibri"/>
                <a:sym typeface="Calibri"/>
              </a:rPr>
              <a:t>Frequency distributions </a:t>
            </a:r>
            <a:r>
              <a:rPr lang="en-US" sz="1800">
                <a:solidFill>
                  <a:schemeClr val="dk1"/>
                </a:solidFill>
                <a:latin typeface="Calibri"/>
                <a:ea typeface="Calibri"/>
                <a:cs typeface="Calibri"/>
                <a:sym typeface="Calibri"/>
              </a:rPr>
              <a:t>summarize and compress data by grouping it  into classes and recording how many data points fall into each class.  </a:t>
            </a:r>
            <a:r>
              <a:rPr b="1" i="1" lang="en-US" sz="1800">
                <a:solidFill>
                  <a:srgbClr val="6F2F9F"/>
                </a:solidFill>
                <a:latin typeface="Calibri"/>
                <a:ea typeface="Calibri"/>
                <a:cs typeface="Calibri"/>
                <a:sym typeface="Calibri"/>
              </a:rPr>
              <a:t>Frequency refers how frequently a variable occurs. </a:t>
            </a:r>
            <a:r>
              <a:rPr lang="en-US" sz="1800">
                <a:solidFill>
                  <a:schemeClr val="dk1"/>
                </a:solidFill>
                <a:latin typeface="Calibri"/>
                <a:ea typeface="Calibri"/>
                <a:cs typeface="Calibri"/>
                <a:sym typeface="Calibri"/>
              </a:rPr>
              <a:t>The </a:t>
            </a:r>
            <a:r>
              <a:rPr b="1" lang="en-US" sz="1800">
                <a:solidFill>
                  <a:schemeClr val="dk1"/>
                </a:solidFill>
                <a:latin typeface="Calibri"/>
                <a:ea typeface="Calibri"/>
                <a:cs typeface="Calibri"/>
                <a:sym typeface="Calibri"/>
              </a:rPr>
              <a:t>frequency  distribution </a:t>
            </a:r>
            <a:r>
              <a:rPr lang="en-US" sz="1800">
                <a:solidFill>
                  <a:schemeClr val="dk1"/>
                </a:solidFill>
                <a:latin typeface="Calibri"/>
                <a:ea typeface="Calibri"/>
                <a:cs typeface="Calibri"/>
                <a:sym typeface="Calibri"/>
              </a:rPr>
              <a:t>is the foundation of </a:t>
            </a:r>
            <a:r>
              <a:rPr b="1" lang="en-US" sz="1800">
                <a:solidFill>
                  <a:schemeClr val="dk1"/>
                </a:solidFill>
                <a:latin typeface="Calibri"/>
                <a:ea typeface="Calibri"/>
                <a:cs typeface="Calibri"/>
                <a:sym typeface="Calibri"/>
              </a:rPr>
              <a:t>descriptive statistics.</a:t>
            </a:r>
            <a:endParaRPr sz="1800">
              <a:solidFill>
                <a:schemeClr val="dk1"/>
              </a:solidFill>
              <a:latin typeface="Calibri"/>
              <a:ea typeface="Calibri"/>
              <a:cs typeface="Calibri"/>
              <a:sym typeface="Calibri"/>
            </a:endParaRPr>
          </a:p>
          <a:p>
            <a:pPr indent="-228600" lvl="0" marL="241300" marR="5080" rtl="0" algn="just">
              <a:lnSpc>
                <a:spcPct val="107722"/>
              </a:lnSpc>
              <a:spcBef>
                <a:spcPts val="104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table showing distribution of frequencies in different classes is  called </a:t>
            </a:r>
            <a:r>
              <a:rPr b="1" lang="en-US" sz="1800">
                <a:solidFill>
                  <a:srgbClr val="C00000"/>
                </a:solidFill>
                <a:latin typeface="Calibri"/>
                <a:ea typeface="Calibri"/>
                <a:cs typeface="Calibri"/>
                <a:sym typeface="Calibri"/>
              </a:rPr>
              <a:t>frequency table.</a:t>
            </a:r>
            <a:endParaRPr sz="1800">
              <a:solidFill>
                <a:schemeClr val="dk1"/>
              </a:solidFill>
              <a:latin typeface="Calibri"/>
              <a:ea typeface="Calibri"/>
              <a:cs typeface="Calibri"/>
              <a:sym typeface="Calibri"/>
            </a:endParaRPr>
          </a:p>
          <a:p>
            <a:pPr indent="-228600" lvl="0" marL="241300" marR="6350" rtl="0" algn="just">
              <a:lnSpc>
                <a:spcPct val="90100"/>
              </a:lnSpc>
              <a:spcBef>
                <a:spcPts val="96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It is a prerequisite for both the various graphs used to display data and  the basic statistics used to describe a data set -- mean, median, mode,  variance, standard deviation, and so forth.</a:t>
            </a:r>
            <a:endParaRPr sz="1800">
              <a:solidFill>
                <a:schemeClr val="dk1"/>
              </a:solidFill>
              <a:latin typeface="Calibri"/>
              <a:ea typeface="Calibri"/>
              <a:cs typeface="Calibri"/>
              <a:sym typeface="Calibri"/>
            </a:endParaRPr>
          </a:p>
          <a:p>
            <a:pPr indent="-228600" lvl="0" marL="241300" marR="7620" rtl="0" algn="just">
              <a:lnSpc>
                <a:spcPct val="90100"/>
              </a:lnSpc>
              <a:spcBef>
                <a:spcPts val="1005"/>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Frequency distributions are generally used to describe both  </a:t>
            </a:r>
            <a:r>
              <a:rPr b="1" lang="en-US" sz="1800">
                <a:solidFill>
                  <a:schemeClr val="dk1"/>
                </a:solidFill>
                <a:latin typeface="Calibri"/>
                <a:ea typeface="Calibri"/>
                <a:cs typeface="Calibri"/>
                <a:sym typeface="Calibri"/>
              </a:rPr>
              <a:t>nominal/categorical data </a:t>
            </a:r>
            <a:r>
              <a:rPr lang="en-US" sz="1800">
                <a:solidFill>
                  <a:schemeClr val="dk1"/>
                </a:solidFill>
                <a:latin typeface="Calibri"/>
                <a:ea typeface="Calibri"/>
                <a:cs typeface="Calibri"/>
                <a:sym typeface="Calibri"/>
              </a:rPr>
              <a:t>and </a:t>
            </a:r>
            <a:r>
              <a:rPr b="1" lang="en-US" sz="1800">
                <a:solidFill>
                  <a:schemeClr val="dk1"/>
                </a:solidFill>
                <a:latin typeface="Calibri"/>
                <a:ea typeface="Calibri"/>
                <a:cs typeface="Calibri"/>
                <a:sym typeface="Calibri"/>
              </a:rPr>
              <a:t>interval data</a:t>
            </a:r>
            <a:r>
              <a:rPr lang="en-US" sz="1800">
                <a:solidFill>
                  <a:schemeClr val="dk1"/>
                </a:solidFill>
                <a:latin typeface="Calibri"/>
                <a:ea typeface="Calibri"/>
                <a:cs typeface="Calibri"/>
                <a:sym typeface="Calibri"/>
              </a:rPr>
              <a:t>, though they can describe  </a:t>
            </a:r>
            <a:r>
              <a:rPr b="1" lang="en-US" sz="1800">
                <a:solidFill>
                  <a:schemeClr val="dk1"/>
                </a:solidFill>
                <a:latin typeface="Calibri"/>
                <a:ea typeface="Calibri"/>
                <a:cs typeface="Calibri"/>
                <a:sym typeface="Calibri"/>
              </a:rPr>
              <a:t>ordinal data</a:t>
            </a:r>
            <a:r>
              <a:rPr lang="en-US" sz="1800">
                <a:solidFill>
                  <a:schemeClr val="dk1"/>
                </a:solidFill>
                <a:latin typeface="Calibri"/>
                <a:ea typeface="Calibri"/>
                <a:cs typeface="Calibri"/>
                <a:sym typeface="Calibri"/>
              </a:rPr>
              <a:t>. If the data are nominal, a contingency table may be useful.</a:t>
            </a:r>
            <a:endParaRPr sz="1800">
              <a:solidFill>
                <a:schemeClr val="dk1"/>
              </a:solidFill>
              <a:latin typeface="Calibri"/>
              <a:ea typeface="Calibri"/>
              <a:cs typeface="Calibri"/>
              <a:sym typeface="Calibri"/>
            </a:endParaRPr>
          </a:p>
        </p:txBody>
      </p:sp>
      <p:pic>
        <p:nvPicPr>
          <p:cNvPr id="157" name="Google Shape;157;p10"/>
          <p:cNvPicPr preferRelativeResize="0"/>
          <p:nvPr/>
        </p:nvPicPr>
        <p:blipFill rotWithShape="1">
          <a:blip r:embed="rId3">
            <a:alphaModFix/>
          </a:blip>
          <a:srcRect b="0" l="0" r="0" t="0"/>
          <a:stretch/>
        </p:blipFill>
        <p:spPr>
          <a:xfrm>
            <a:off x="15" y="1"/>
            <a:ext cx="3476720" cy="6857451"/>
          </a:xfrm>
          <a:prstGeom prst="rect">
            <a:avLst/>
          </a:prstGeom>
          <a:noFill/>
          <a:ln>
            <a:noFill/>
          </a:ln>
        </p:spPr>
      </p:pic>
      <p:sp>
        <p:nvSpPr>
          <p:cNvPr id="158" name="Google Shape;158;p10"/>
          <p:cNvSpPr/>
          <p:nvPr/>
        </p:nvSpPr>
        <p:spPr>
          <a:xfrm>
            <a:off x="3810667" y="2115057"/>
            <a:ext cx="4732020" cy="0"/>
          </a:xfrm>
          <a:custGeom>
            <a:rect b="b" l="l" r="r" t="t"/>
            <a:pathLst>
              <a:path extrusionOk="0" h="120000" w="6309359">
                <a:moveTo>
                  <a:pt x="0" y="0"/>
                </a:moveTo>
                <a:lnTo>
                  <a:pt x="6309360" y="0"/>
                </a:lnTo>
              </a:path>
            </a:pathLst>
          </a:custGeom>
          <a:noFill/>
          <a:ln cap="flat" cmpd="sng" w="19050">
            <a:solidFill>
              <a:srgbClr val="D3DF16"/>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grpSp>
        <p:nvGrpSpPr>
          <p:cNvPr id="163" name="Google Shape;163;p11"/>
          <p:cNvGrpSpPr/>
          <p:nvPr/>
        </p:nvGrpSpPr>
        <p:grpSpPr>
          <a:xfrm>
            <a:off x="397765" y="341382"/>
            <a:ext cx="8450196" cy="2191499"/>
            <a:chOff x="530353" y="341382"/>
            <a:chExt cx="11266928" cy="2191499"/>
          </a:xfrm>
        </p:grpSpPr>
        <p:pic>
          <p:nvPicPr>
            <p:cNvPr id="164" name="Google Shape;164;p11"/>
            <p:cNvPicPr preferRelativeResize="0"/>
            <p:nvPr/>
          </p:nvPicPr>
          <p:blipFill rotWithShape="1">
            <a:blip r:embed="rId3">
              <a:alphaModFix/>
            </a:blip>
            <a:srcRect b="0" l="0" r="0" t="0"/>
            <a:stretch/>
          </p:blipFill>
          <p:spPr>
            <a:xfrm>
              <a:off x="530353" y="341382"/>
              <a:ext cx="11266928" cy="2191499"/>
            </a:xfrm>
            <a:prstGeom prst="rect">
              <a:avLst/>
            </a:prstGeom>
            <a:noFill/>
            <a:ln>
              <a:noFill/>
            </a:ln>
          </p:spPr>
        </p:pic>
        <p:sp>
          <p:nvSpPr>
            <p:cNvPr id="165" name="Google Shape;165;p11"/>
            <p:cNvSpPr/>
            <p:nvPr/>
          </p:nvSpPr>
          <p:spPr>
            <a:xfrm>
              <a:off x="554418" y="365125"/>
              <a:ext cx="11167745" cy="2089785"/>
            </a:xfrm>
            <a:custGeom>
              <a:rect b="b" l="l" r="r" t="t"/>
              <a:pathLst>
                <a:path extrusionOk="0" h="2089785" w="11167745">
                  <a:moveTo>
                    <a:pt x="11167491" y="0"/>
                  </a:moveTo>
                  <a:lnTo>
                    <a:pt x="0" y="0"/>
                  </a:lnTo>
                  <a:lnTo>
                    <a:pt x="0" y="2089277"/>
                  </a:lnTo>
                  <a:lnTo>
                    <a:pt x="11167491" y="2089277"/>
                  </a:lnTo>
                  <a:lnTo>
                    <a:pt x="1116749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11"/>
            <p:cNvSpPr/>
            <p:nvPr/>
          </p:nvSpPr>
          <p:spPr>
            <a:xfrm>
              <a:off x="554418" y="365125"/>
              <a:ext cx="11167745" cy="2089785"/>
            </a:xfrm>
            <a:custGeom>
              <a:rect b="b" l="l" r="r" t="t"/>
              <a:pathLst>
                <a:path extrusionOk="0" h="2089785" w="11167745">
                  <a:moveTo>
                    <a:pt x="0" y="2089277"/>
                  </a:moveTo>
                  <a:lnTo>
                    <a:pt x="11167491" y="2089277"/>
                  </a:lnTo>
                  <a:lnTo>
                    <a:pt x="11167491" y="0"/>
                  </a:lnTo>
                  <a:lnTo>
                    <a:pt x="0" y="0"/>
                  </a:lnTo>
                  <a:lnTo>
                    <a:pt x="0" y="2089277"/>
                  </a:lnTo>
                  <a:close/>
                </a:path>
              </a:pathLst>
            </a:custGeom>
            <a:noFill/>
            <a:ln cap="flat" cmpd="sng" w="12700">
              <a:solidFill>
                <a:srgbClr val="DEDED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7" name="Google Shape;167;p11"/>
          <p:cNvSpPr txBox="1"/>
          <p:nvPr/>
        </p:nvSpPr>
        <p:spPr>
          <a:xfrm>
            <a:off x="847952" y="1105027"/>
            <a:ext cx="2283887" cy="503984"/>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None/>
            </a:pPr>
            <a:r>
              <a:rPr lang="en-US" sz="3200">
                <a:solidFill>
                  <a:schemeClr val="dk1"/>
                </a:solidFill>
                <a:latin typeface="Calibri"/>
                <a:ea typeface="Calibri"/>
                <a:cs typeface="Calibri"/>
                <a:sym typeface="Calibri"/>
              </a:rPr>
              <a:t>EXAMPLE</a:t>
            </a:r>
            <a:endParaRPr sz="3200">
              <a:solidFill>
                <a:schemeClr val="dk1"/>
              </a:solidFill>
              <a:latin typeface="Calibri"/>
              <a:ea typeface="Calibri"/>
              <a:cs typeface="Calibri"/>
              <a:sym typeface="Calibri"/>
            </a:endParaRPr>
          </a:p>
        </p:txBody>
      </p:sp>
      <p:grpSp>
        <p:nvGrpSpPr>
          <p:cNvPr id="168" name="Google Shape;168;p11"/>
          <p:cNvGrpSpPr/>
          <p:nvPr/>
        </p:nvGrpSpPr>
        <p:grpSpPr>
          <a:xfrm>
            <a:off x="367808" y="678306"/>
            <a:ext cx="3370469" cy="1463040"/>
            <a:chOff x="490410" y="678306"/>
            <a:chExt cx="4493959" cy="1463040"/>
          </a:xfrm>
        </p:grpSpPr>
        <p:sp>
          <p:nvSpPr>
            <p:cNvPr id="169" name="Google Shape;169;p11"/>
            <p:cNvSpPr/>
            <p:nvPr/>
          </p:nvSpPr>
          <p:spPr>
            <a:xfrm>
              <a:off x="490410" y="1057782"/>
              <a:ext cx="128270" cy="704215"/>
            </a:xfrm>
            <a:custGeom>
              <a:rect b="b" l="l" r="r" t="t"/>
              <a:pathLst>
                <a:path extrusionOk="0" h="704214" w="128270">
                  <a:moveTo>
                    <a:pt x="128015" y="0"/>
                  </a:moveTo>
                  <a:lnTo>
                    <a:pt x="0" y="0"/>
                  </a:lnTo>
                  <a:lnTo>
                    <a:pt x="0" y="704088"/>
                  </a:lnTo>
                  <a:lnTo>
                    <a:pt x="128015" y="704088"/>
                  </a:lnTo>
                  <a:lnTo>
                    <a:pt x="128015" y="0"/>
                  </a:lnTo>
                  <a:close/>
                </a:path>
              </a:pathLst>
            </a:custGeom>
            <a:solidFill>
              <a:srgbClr val="EC7C3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11"/>
            <p:cNvSpPr/>
            <p:nvPr/>
          </p:nvSpPr>
          <p:spPr>
            <a:xfrm>
              <a:off x="4965954" y="678306"/>
              <a:ext cx="18415" cy="1463040"/>
            </a:xfrm>
            <a:custGeom>
              <a:rect b="b" l="l" r="r" t="t"/>
              <a:pathLst>
                <a:path extrusionOk="0" h="1463039" w="18414">
                  <a:moveTo>
                    <a:pt x="18287" y="0"/>
                  </a:moveTo>
                  <a:lnTo>
                    <a:pt x="0" y="0"/>
                  </a:lnTo>
                  <a:lnTo>
                    <a:pt x="0" y="1463039"/>
                  </a:lnTo>
                  <a:lnTo>
                    <a:pt x="18287" y="1463039"/>
                  </a:lnTo>
                  <a:lnTo>
                    <a:pt x="18287" y="0"/>
                  </a:lnTo>
                  <a:close/>
                </a:path>
              </a:pathLst>
            </a:custGeom>
            <a:solidFill>
              <a:srgbClr val="D4D4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1" name="Google Shape;171;p11"/>
          <p:cNvSpPr txBox="1"/>
          <p:nvPr/>
        </p:nvSpPr>
        <p:spPr>
          <a:xfrm>
            <a:off x="3777901" y="984631"/>
            <a:ext cx="5005388" cy="794385"/>
          </a:xfrm>
          <a:prstGeom prst="rect">
            <a:avLst/>
          </a:prstGeom>
          <a:noFill/>
          <a:ln>
            <a:noFill/>
          </a:ln>
        </p:spPr>
        <p:txBody>
          <a:bodyPr anchorCtr="0" anchor="t" bIns="0" lIns="0" spcFirstLastPara="1" rIns="0" wrap="square" tIns="43800">
            <a:spAutoFit/>
          </a:bodyPr>
          <a:lstStyle/>
          <a:p>
            <a:pPr indent="-228600" lvl="0" marL="241300" marR="5080" rtl="0" algn="l">
              <a:lnSpc>
                <a:spcPct val="107722"/>
              </a:lnSpc>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183 students fill out a questionnaire. One of the questions was which  study major they're following. The screenshot below shows part of  these data.</a:t>
            </a:r>
            <a:endParaRPr sz="1800">
              <a:solidFill>
                <a:schemeClr val="dk1"/>
              </a:solidFill>
              <a:latin typeface="Calibri"/>
              <a:ea typeface="Calibri"/>
              <a:cs typeface="Calibri"/>
              <a:sym typeface="Calibri"/>
            </a:endParaRPr>
          </a:p>
        </p:txBody>
      </p:sp>
      <p:pic>
        <p:nvPicPr>
          <p:cNvPr id="172" name="Google Shape;172;p11"/>
          <p:cNvPicPr preferRelativeResize="0"/>
          <p:nvPr/>
        </p:nvPicPr>
        <p:blipFill rotWithShape="1">
          <a:blip r:embed="rId4">
            <a:alphaModFix/>
          </a:blip>
          <a:srcRect b="0" l="0" r="0" t="0"/>
          <a:stretch/>
        </p:blipFill>
        <p:spPr>
          <a:xfrm>
            <a:off x="418338" y="2984920"/>
            <a:ext cx="4111085" cy="2699639"/>
          </a:xfrm>
          <a:prstGeom prst="rect">
            <a:avLst/>
          </a:prstGeom>
          <a:noFill/>
          <a:ln>
            <a:noFill/>
          </a:ln>
        </p:spPr>
      </p:pic>
      <p:pic>
        <p:nvPicPr>
          <p:cNvPr id="173" name="Google Shape;173;p11"/>
          <p:cNvPicPr preferRelativeResize="0"/>
          <p:nvPr/>
        </p:nvPicPr>
        <p:blipFill rotWithShape="1">
          <a:blip r:embed="rId5">
            <a:alphaModFix/>
          </a:blip>
          <a:srcRect b="0" l="0" r="0" t="0"/>
          <a:stretch/>
        </p:blipFill>
        <p:spPr>
          <a:xfrm>
            <a:off x="4821205" y="3029234"/>
            <a:ext cx="3781529" cy="25535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2"/>
          <p:cNvSpPr/>
          <p:nvPr/>
        </p:nvSpPr>
        <p:spPr>
          <a:xfrm>
            <a:off x="0" y="0"/>
            <a:ext cx="3045143" cy="6858000"/>
          </a:xfrm>
          <a:custGeom>
            <a:rect b="b" l="l" r="r" t="t"/>
            <a:pathLst>
              <a:path extrusionOk="0" h="6858000" w="4060190">
                <a:moveTo>
                  <a:pt x="4059968" y="6857996"/>
                </a:moveTo>
                <a:lnTo>
                  <a:pt x="4059968" y="0"/>
                </a:lnTo>
                <a:lnTo>
                  <a:pt x="0" y="0"/>
                </a:lnTo>
                <a:lnTo>
                  <a:pt x="0" y="6857996"/>
                </a:lnTo>
                <a:lnTo>
                  <a:pt x="4059968" y="6857996"/>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12"/>
          <p:cNvSpPr txBox="1"/>
          <p:nvPr/>
        </p:nvSpPr>
        <p:spPr>
          <a:xfrm>
            <a:off x="541858" y="2429382"/>
            <a:ext cx="1992630" cy="3166251"/>
          </a:xfrm>
          <a:prstGeom prst="rect">
            <a:avLst/>
          </a:prstGeom>
          <a:noFill/>
          <a:ln>
            <a:noFill/>
          </a:ln>
        </p:spPr>
        <p:txBody>
          <a:bodyPr anchorCtr="0" anchor="t" bIns="0" lIns="0" spcFirstLastPara="1" rIns="0" wrap="square" tIns="87625">
            <a:spAutoFit/>
          </a:bodyPr>
          <a:lstStyle/>
          <a:p>
            <a:pPr indent="0" lvl="0" marL="12700" marR="5080" rtl="0" algn="l">
              <a:lnSpc>
                <a:spcPct val="107954"/>
              </a:lnSpc>
              <a:spcBef>
                <a:spcPts val="0"/>
              </a:spcBef>
              <a:spcAft>
                <a:spcPts val="0"/>
              </a:spcAft>
              <a:buNone/>
            </a:pPr>
            <a:r>
              <a:rPr lang="en-US" sz="4400">
                <a:solidFill>
                  <a:srgbClr val="FFFFFF"/>
                </a:solidFill>
                <a:latin typeface="Calibri"/>
                <a:ea typeface="Calibri"/>
                <a:cs typeface="Calibri"/>
                <a:sym typeface="Calibri"/>
              </a:rPr>
              <a:t>Grouped  Frequency  Distribution</a:t>
            </a:r>
            <a:endParaRPr sz="4400">
              <a:solidFill>
                <a:schemeClr val="dk1"/>
              </a:solidFill>
              <a:latin typeface="Calibri"/>
              <a:ea typeface="Calibri"/>
              <a:cs typeface="Calibri"/>
              <a:sym typeface="Calibri"/>
            </a:endParaRPr>
          </a:p>
        </p:txBody>
      </p:sp>
      <p:sp>
        <p:nvSpPr>
          <p:cNvPr id="180" name="Google Shape;180;p12"/>
          <p:cNvSpPr txBox="1"/>
          <p:nvPr/>
        </p:nvSpPr>
        <p:spPr>
          <a:xfrm>
            <a:off x="3084766" y="498805"/>
            <a:ext cx="5601176" cy="4236416"/>
          </a:xfrm>
          <a:prstGeom prst="rect">
            <a:avLst/>
          </a:prstGeom>
          <a:noFill/>
          <a:ln>
            <a:noFill/>
          </a:ln>
        </p:spPr>
        <p:txBody>
          <a:bodyPr anchorCtr="0" anchor="t" bIns="0" lIns="0" spcFirstLastPara="1" rIns="0" wrap="square" tIns="12050">
            <a:spAutoFit/>
          </a:bodyPr>
          <a:lstStyle/>
          <a:p>
            <a:pPr indent="-228600" lvl="0" marL="241300" marR="0" rtl="0" algn="l">
              <a:lnSpc>
                <a:spcPct val="114000"/>
              </a:lnSpc>
              <a:spcBef>
                <a:spcPts val="0"/>
              </a:spcBef>
              <a:spcAft>
                <a:spcPts val="0"/>
              </a:spcAft>
              <a:buClr>
                <a:schemeClr val="dk1"/>
              </a:buClr>
              <a:buSzPts val="1900"/>
              <a:buFont typeface="Noto Sans Symbols"/>
              <a:buChar char="❖"/>
            </a:pPr>
            <a:r>
              <a:rPr lang="en-US" sz="2000">
                <a:solidFill>
                  <a:schemeClr val="dk1"/>
                </a:solidFill>
                <a:latin typeface="Calibri"/>
                <a:ea typeface="Calibri"/>
                <a:cs typeface="Calibri"/>
                <a:sym typeface="Calibri"/>
              </a:rPr>
              <a:t>To count the frequencies by grouping it together is known as </a:t>
            </a:r>
            <a:r>
              <a:rPr b="1" lang="en-US" sz="2000">
                <a:solidFill>
                  <a:schemeClr val="dk1"/>
                </a:solidFill>
                <a:latin typeface="Calibri"/>
                <a:ea typeface="Calibri"/>
                <a:cs typeface="Calibri"/>
                <a:sym typeface="Calibri"/>
              </a:rPr>
              <a:t>Grouped</a:t>
            </a:r>
            <a:endParaRPr sz="2000">
              <a:solidFill>
                <a:schemeClr val="dk1"/>
              </a:solidFill>
              <a:latin typeface="Calibri"/>
              <a:ea typeface="Calibri"/>
              <a:cs typeface="Calibri"/>
              <a:sym typeface="Calibri"/>
            </a:endParaRPr>
          </a:p>
          <a:p>
            <a:pPr indent="0" lvl="0" marL="241300" marR="0" rtl="0" algn="l">
              <a:lnSpc>
                <a:spcPct val="114000"/>
              </a:lnSpc>
              <a:spcBef>
                <a:spcPts val="0"/>
              </a:spcBef>
              <a:spcAft>
                <a:spcPts val="0"/>
              </a:spcAft>
              <a:buNone/>
            </a:pPr>
            <a:r>
              <a:rPr b="1" lang="en-US" sz="2000">
                <a:solidFill>
                  <a:schemeClr val="dk1"/>
                </a:solidFill>
                <a:latin typeface="Calibri"/>
                <a:ea typeface="Calibri"/>
                <a:cs typeface="Calibri"/>
                <a:sym typeface="Calibri"/>
              </a:rPr>
              <a:t>Frequency Distribution</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228600" lvl="0" marL="241300" marR="187325" rtl="0" algn="l">
              <a:lnSpc>
                <a:spcPct val="108000"/>
              </a:lnSpc>
              <a:spcBef>
                <a:spcPts val="104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EXAMPLE: </a:t>
            </a:r>
            <a:r>
              <a:rPr lang="en-US" sz="2000">
                <a:solidFill>
                  <a:schemeClr val="dk1"/>
                </a:solidFill>
                <a:latin typeface="Calibri"/>
                <a:ea typeface="Calibri"/>
                <a:cs typeface="Calibri"/>
                <a:sym typeface="Calibri"/>
              </a:rPr>
              <a:t>Consider the marks of 50 students of class VII obtained in  an examination. The maximum marks of the exam are 50.</a:t>
            </a:r>
            <a:endParaRPr sz="2000">
              <a:solidFill>
                <a:schemeClr val="dk1"/>
              </a:solidFill>
              <a:latin typeface="Calibri"/>
              <a:ea typeface="Calibri"/>
              <a:cs typeface="Calibri"/>
              <a:sym typeface="Calibri"/>
            </a:endParaRPr>
          </a:p>
          <a:p>
            <a:pPr indent="-227965" lvl="0" marL="227965" marR="74930" rtl="0" algn="r">
              <a:lnSpc>
                <a:spcPct val="114000"/>
              </a:lnSpc>
              <a:spcBef>
                <a:spcPts val="71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23, 8, 13, 18, 32, 44, 19, 8, 25, 27, 10, 30, 22, 40, 39, 17, 25, 9, 15, 20,</a:t>
            </a:r>
            <a:endParaRPr sz="2000">
              <a:solidFill>
                <a:schemeClr val="dk1"/>
              </a:solidFill>
              <a:latin typeface="Calibri"/>
              <a:ea typeface="Calibri"/>
              <a:cs typeface="Calibri"/>
              <a:sym typeface="Calibri"/>
            </a:endParaRPr>
          </a:p>
          <a:p>
            <a:pPr indent="0" lvl="0" marL="0" marR="68580" rtl="0" algn="r">
              <a:lnSpc>
                <a:spcPct val="108000"/>
              </a:lnSpc>
              <a:spcBef>
                <a:spcPts val="0"/>
              </a:spcBef>
              <a:spcAft>
                <a:spcPts val="0"/>
              </a:spcAft>
              <a:buNone/>
            </a:pPr>
            <a:r>
              <a:rPr b="1" lang="en-US" sz="2000">
                <a:solidFill>
                  <a:schemeClr val="dk1"/>
                </a:solidFill>
                <a:latin typeface="Calibri"/>
                <a:ea typeface="Calibri"/>
                <a:cs typeface="Calibri"/>
                <a:sym typeface="Calibri"/>
              </a:rPr>
              <a:t>30, 24, 29, 19, 16, 33, 38, 46, 43, 22, 37, 27, 17, 11, 34, 41, 35, 45, 31,</a:t>
            </a:r>
            <a:endParaRPr sz="2000">
              <a:solidFill>
                <a:schemeClr val="dk1"/>
              </a:solidFill>
              <a:latin typeface="Calibri"/>
              <a:ea typeface="Calibri"/>
              <a:cs typeface="Calibri"/>
              <a:sym typeface="Calibri"/>
            </a:endParaRPr>
          </a:p>
          <a:p>
            <a:pPr indent="0" lvl="0" marL="241300" marR="238759" rtl="0" algn="l">
              <a:lnSpc>
                <a:spcPct val="90100"/>
              </a:lnSpc>
              <a:spcBef>
                <a:spcPts val="120"/>
              </a:spcBef>
              <a:spcAft>
                <a:spcPts val="0"/>
              </a:spcAft>
              <a:buNone/>
            </a:pPr>
            <a:r>
              <a:rPr b="1" lang="en-US" sz="2000">
                <a:solidFill>
                  <a:schemeClr val="dk1"/>
                </a:solidFill>
                <a:latin typeface="Calibri"/>
                <a:ea typeface="Calibri"/>
                <a:cs typeface="Calibri"/>
                <a:sym typeface="Calibri"/>
              </a:rPr>
              <a:t>26, 42, 18, 28, 30, 22, 20, 33, 39, 40, 32. </a:t>
            </a:r>
            <a:r>
              <a:rPr lang="en-US" sz="2000">
                <a:solidFill>
                  <a:schemeClr val="dk1"/>
                </a:solidFill>
                <a:latin typeface="Calibri"/>
                <a:ea typeface="Calibri"/>
                <a:cs typeface="Calibri"/>
                <a:sym typeface="Calibri"/>
              </a:rPr>
              <a:t>If we create a frequency  distribution table for each and every observation, then it will form a  large table.</a:t>
            </a:r>
            <a:endParaRPr sz="2000">
              <a:solidFill>
                <a:schemeClr val="dk1"/>
              </a:solidFill>
              <a:latin typeface="Calibri"/>
              <a:ea typeface="Calibri"/>
              <a:cs typeface="Calibri"/>
              <a:sym typeface="Calibri"/>
            </a:endParaRPr>
          </a:p>
        </p:txBody>
      </p:sp>
      <p:pic>
        <p:nvPicPr>
          <p:cNvPr id="181" name="Google Shape;181;p12"/>
          <p:cNvPicPr preferRelativeResize="0"/>
          <p:nvPr/>
        </p:nvPicPr>
        <p:blipFill rotWithShape="1">
          <a:blip r:embed="rId3">
            <a:alphaModFix/>
          </a:blip>
          <a:srcRect b="0" l="0" r="0" t="0"/>
          <a:stretch/>
        </p:blipFill>
        <p:spPr>
          <a:xfrm>
            <a:off x="3258669" y="3473927"/>
            <a:ext cx="5451490" cy="286683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pic>
        <p:nvPicPr>
          <p:cNvPr id="186" name="Google Shape;186;p13"/>
          <p:cNvPicPr preferRelativeResize="0"/>
          <p:nvPr/>
        </p:nvPicPr>
        <p:blipFill rotWithShape="1">
          <a:blip r:embed="rId3">
            <a:alphaModFix/>
          </a:blip>
          <a:srcRect b="0" l="0" r="0" t="0"/>
          <a:stretch/>
        </p:blipFill>
        <p:spPr>
          <a:xfrm>
            <a:off x="149647" y="554102"/>
            <a:ext cx="4306624" cy="5742241"/>
          </a:xfrm>
          <a:prstGeom prst="rect">
            <a:avLst/>
          </a:prstGeom>
          <a:noFill/>
          <a:ln>
            <a:noFill/>
          </a:ln>
        </p:spPr>
      </p:pic>
      <p:sp>
        <p:nvSpPr>
          <p:cNvPr id="187" name="Google Shape;187;p13"/>
          <p:cNvSpPr txBox="1"/>
          <p:nvPr>
            <p:ph type="title"/>
          </p:nvPr>
        </p:nvSpPr>
        <p:spPr>
          <a:xfrm>
            <a:off x="1036987" y="936209"/>
            <a:ext cx="2534603" cy="4803238"/>
          </a:xfrm>
          <a:prstGeom prst="rect">
            <a:avLst/>
          </a:prstGeom>
          <a:noFill/>
          <a:ln>
            <a:noFill/>
          </a:ln>
        </p:spPr>
        <p:txBody>
          <a:bodyPr anchorCtr="0" anchor="ctr" bIns="0" lIns="0" spcFirstLastPara="1" rIns="0" wrap="square" tIns="108575">
            <a:spAutoFit/>
          </a:bodyPr>
          <a:lstStyle/>
          <a:p>
            <a:pPr indent="45720" lvl="0" marL="12700" marR="5080" rtl="0" algn="just">
              <a:lnSpc>
                <a:spcPct val="108035"/>
              </a:lnSpc>
              <a:spcBef>
                <a:spcPts val="0"/>
              </a:spcBef>
              <a:spcAft>
                <a:spcPts val="0"/>
              </a:spcAft>
              <a:buClr>
                <a:schemeClr val="dk1"/>
              </a:buClr>
              <a:buSzPts val="5600"/>
              <a:buFont typeface="Calibri"/>
              <a:buNone/>
            </a:pPr>
            <a:r>
              <a:rPr lang="en-US" sz="5600">
                <a:latin typeface="Calibri"/>
                <a:ea typeface="Calibri"/>
                <a:cs typeface="Calibri"/>
                <a:sym typeface="Calibri"/>
              </a:rPr>
              <a:t>Continuous  Frequency  Distribution</a:t>
            </a:r>
            <a:endParaRPr sz="5600">
              <a:latin typeface="Calibri"/>
              <a:ea typeface="Calibri"/>
              <a:cs typeface="Calibri"/>
              <a:sym typeface="Calibri"/>
            </a:endParaRPr>
          </a:p>
        </p:txBody>
      </p:sp>
      <p:grpSp>
        <p:nvGrpSpPr>
          <p:cNvPr id="188" name="Google Shape;188;p13"/>
          <p:cNvGrpSpPr/>
          <p:nvPr/>
        </p:nvGrpSpPr>
        <p:grpSpPr>
          <a:xfrm>
            <a:off x="412585" y="374395"/>
            <a:ext cx="3749173" cy="5489855"/>
            <a:chOff x="550113" y="374395"/>
            <a:chExt cx="4998897" cy="5489855"/>
          </a:xfrm>
        </p:grpSpPr>
        <p:pic>
          <p:nvPicPr>
            <p:cNvPr id="189" name="Google Shape;189;p13"/>
            <p:cNvPicPr preferRelativeResize="0"/>
            <p:nvPr/>
          </p:nvPicPr>
          <p:blipFill rotWithShape="1">
            <a:blip r:embed="rId4">
              <a:alphaModFix/>
            </a:blip>
            <a:srcRect b="0" l="0" r="0" t="0"/>
            <a:stretch/>
          </p:blipFill>
          <p:spPr>
            <a:xfrm>
              <a:off x="1123492" y="374395"/>
              <a:ext cx="171526" cy="171450"/>
            </a:xfrm>
            <a:prstGeom prst="rect">
              <a:avLst/>
            </a:prstGeom>
            <a:noFill/>
            <a:ln>
              <a:noFill/>
            </a:ln>
          </p:spPr>
        </p:pic>
        <p:pic>
          <p:nvPicPr>
            <p:cNvPr id="190" name="Google Shape;190;p13"/>
            <p:cNvPicPr preferRelativeResize="0"/>
            <p:nvPr/>
          </p:nvPicPr>
          <p:blipFill rotWithShape="1">
            <a:blip r:embed="rId5">
              <a:alphaModFix/>
            </a:blip>
            <a:srcRect b="0" l="0" r="0" t="0"/>
            <a:stretch/>
          </p:blipFill>
          <p:spPr>
            <a:xfrm>
              <a:off x="550113" y="1084452"/>
              <a:ext cx="157543" cy="157607"/>
            </a:xfrm>
            <a:prstGeom prst="rect">
              <a:avLst/>
            </a:prstGeom>
            <a:noFill/>
            <a:ln>
              <a:noFill/>
            </a:ln>
          </p:spPr>
        </p:pic>
        <p:pic>
          <p:nvPicPr>
            <p:cNvPr id="191" name="Google Shape;191;p13"/>
            <p:cNvPicPr preferRelativeResize="0"/>
            <p:nvPr/>
          </p:nvPicPr>
          <p:blipFill rotWithShape="1">
            <a:blip r:embed="rId6">
              <a:alphaModFix/>
            </a:blip>
            <a:srcRect b="0" l="0" r="0" t="0"/>
            <a:stretch/>
          </p:blipFill>
          <p:spPr>
            <a:xfrm>
              <a:off x="5436488" y="5751817"/>
              <a:ext cx="112522" cy="112433"/>
            </a:xfrm>
            <a:prstGeom prst="rect">
              <a:avLst/>
            </a:prstGeom>
            <a:noFill/>
            <a:ln>
              <a:noFill/>
            </a:ln>
          </p:spPr>
        </p:pic>
      </p:grpSp>
      <p:sp>
        <p:nvSpPr>
          <p:cNvPr id="192" name="Google Shape;192;p13"/>
          <p:cNvSpPr/>
          <p:nvPr/>
        </p:nvSpPr>
        <p:spPr>
          <a:xfrm>
            <a:off x="4517327" y="2578990"/>
            <a:ext cx="47149" cy="62865"/>
          </a:xfrm>
          <a:custGeom>
            <a:rect b="b" l="l" r="r" t="t"/>
            <a:pathLst>
              <a:path extrusionOk="0" h="62864" w="62864">
                <a:moveTo>
                  <a:pt x="40005" y="0"/>
                </a:moveTo>
                <a:lnTo>
                  <a:pt x="22733" y="0"/>
                </a:lnTo>
                <a:lnTo>
                  <a:pt x="15367" y="3048"/>
                </a:lnTo>
                <a:lnTo>
                  <a:pt x="3175" y="15239"/>
                </a:lnTo>
                <a:lnTo>
                  <a:pt x="0" y="22606"/>
                </a:lnTo>
                <a:lnTo>
                  <a:pt x="0" y="31241"/>
                </a:lnTo>
                <a:lnTo>
                  <a:pt x="0" y="39877"/>
                </a:lnTo>
                <a:lnTo>
                  <a:pt x="3175" y="47244"/>
                </a:lnTo>
                <a:lnTo>
                  <a:pt x="15367" y="59562"/>
                </a:lnTo>
                <a:lnTo>
                  <a:pt x="22733" y="62611"/>
                </a:lnTo>
                <a:lnTo>
                  <a:pt x="40005" y="62611"/>
                </a:lnTo>
                <a:lnTo>
                  <a:pt x="47371" y="59562"/>
                </a:lnTo>
                <a:lnTo>
                  <a:pt x="59562" y="47244"/>
                </a:lnTo>
                <a:lnTo>
                  <a:pt x="62737" y="39877"/>
                </a:lnTo>
                <a:lnTo>
                  <a:pt x="62737" y="22606"/>
                </a:lnTo>
                <a:lnTo>
                  <a:pt x="59562" y="15239"/>
                </a:lnTo>
                <a:lnTo>
                  <a:pt x="47371" y="3048"/>
                </a:lnTo>
                <a:lnTo>
                  <a:pt x="40005" y="0"/>
                </a:lnTo>
                <a:close/>
              </a:path>
            </a:pathLst>
          </a:custGeom>
          <a:solidFill>
            <a:srgbClr val="000000">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3" name="Google Shape;193;p13"/>
          <p:cNvPicPr preferRelativeResize="0"/>
          <p:nvPr/>
        </p:nvPicPr>
        <p:blipFill rotWithShape="1">
          <a:blip r:embed="rId7">
            <a:alphaModFix/>
          </a:blip>
          <a:srcRect b="0" l="0" r="0" t="0"/>
          <a:stretch/>
        </p:blipFill>
        <p:spPr>
          <a:xfrm>
            <a:off x="4694778" y="2538349"/>
            <a:ext cx="117824" cy="161289"/>
          </a:xfrm>
          <a:prstGeom prst="rect">
            <a:avLst/>
          </a:prstGeom>
          <a:noFill/>
          <a:ln>
            <a:noFill/>
          </a:ln>
        </p:spPr>
      </p:pic>
      <p:sp>
        <p:nvSpPr>
          <p:cNvPr id="194" name="Google Shape;194;p13"/>
          <p:cNvSpPr/>
          <p:nvPr/>
        </p:nvSpPr>
        <p:spPr>
          <a:xfrm>
            <a:off x="4901184" y="2526793"/>
            <a:ext cx="247174" cy="174625"/>
          </a:xfrm>
          <a:custGeom>
            <a:rect b="b" l="l" r="r" t="t"/>
            <a:pathLst>
              <a:path extrusionOk="0" h="174625" w="329565">
                <a:moveTo>
                  <a:pt x="40132" y="71500"/>
                </a:moveTo>
                <a:lnTo>
                  <a:pt x="19685" y="71500"/>
                </a:lnTo>
                <a:lnTo>
                  <a:pt x="19685" y="143002"/>
                </a:lnTo>
                <a:lnTo>
                  <a:pt x="46482" y="174244"/>
                </a:lnTo>
                <a:lnTo>
                  <a:pt x="54102" y="174244"/>
                </a:lnTo>
                <a:lnTo>
                  <a:pt x="56007" y="174117"/>
                </a:lnTo>
                <a:lnTo>
                  <a:pt x="59817" y="173609"/>
                </a:lnTo>
                <a:lnTo>
                  <a:pt x="61595" y="173228"/>
                </a:lnTo>
                <a:lnTo>
                  <a:pt x="63246" y="172847"/>
                </a:lnTo>
                <a:lnTo>
                  <a:pt x="64897" y="172593"/>
                </a:lnTo>
                <a:lnTo>
                  <a:pt x="66421" y="172085"/>
                </a:lnTo>
                <a:lnTo>
                  <a:pt x="67691" y="171450"/>
                </a:lnTo>
                <a:lnTo>
                  <a:pt x="69088" y="170942"/>
                </a:lnTo>
                <a:lnTo>
                  <a:pt x="70104" y="170307"/>
                </a:lnTo>
                <a:lnTo>
                  <a:pt x="71374" y="169037"/>
                </a:lnTo>
                <a:lnTo>
                  <a:pt x="71882" y="167894"/>
                </a:lnTo>
                <a:lnTo>
                  <a:pt x="72136" y="166497"/>
                </a:lnTo>
                <a:lnTo>
                  <a:pt x="72517" y="165100"/>
                </a:lnTo>
                <a:lnTo>
                  <a:pt x="72612" y="157987"/>
                </a:lnTo>
                <a:lnTo>
                  <a:pt x="72390" y="157099"/>
                </a:lnTo>
                <a:lnTo>
                  <a:pt x="72350" y="156845"/>
                </a:lnTo>
                <a:lnTo>
                  <a:pt x="49784" y="156845"/>
                </a:lnTo>
                <a:lnTo>
                  <a:pt x="45720" y="154812"/>
                </a:lnTo>
                <a:lnTo>
                  <a:pt x="43434" y="150875"/>
                </a:lnTo>
                <a:lnTo>
                  <a:pt x="41275" y="147066"/>
                </a:lnTo>
                <a:lnTo>
                  <a:pt x="40132" y="141224"/>
                </a:lnTo>
                <a:lnTo>
                  <a:pt x="40132" y="71500"/>
                </a:lnTo>
                <a:close/>
              </a:path>
              <a:path extrusionOk="0" h="174625" w="329565">
                <a:moveTo>
                  <a:pt x="70231" y="153288"/>
                </a:moveTo>
                <a:lnTo>
                  <a:pt x="69215" y="153288"/>
                </a:lnTo>
                <a:lnTo>
                  <a:pt x="68453" y="153543"/>
                </a:lnTo>
                <a:lnTo>
                  <a:pt x="67691" y="153924"/>
                </a:lnTo>
                <a:lnTo>
                  <a:pt x="66802" y="154305"/>
                </a:lnTo>
                <a:lnTo>
                  <a:pt x="57531" y="156845"/>
                </a:lnTo>
                <a:lnTo>
                  <a:pt x="72350" y="156845"/>
                </a:lnTo>
                <a:lnTo>
                  <a:pt x="72136" y="155448"/>
                </a:lnTo>
                <a:lnTo>
                  <a:pt x="71628" y="154178"/>
                </a:lnTo>
                <a:lnTo>
                  <a:pt x="71374" y="153797"/>
                </a:lnTo>
                <a:lnTo>
                  <a:pt x="70993" y="153670"/>
                </a:lnTo>
                <a:lnTo>
                  <a:pt x="70612" y="153416"/>
                </a:lnTo>
                <a:lnTo>
                  <a:pt x="70231" y="153288"/>
                </a:lnTo>
                <a:close/>
              </a:path>
              <a:path extrusionOk="0" h="174625" w="329565">
                <a:moveTo>
                  <a:pt x="69215" y="54610"/>
                </a:moveTo>
                <a:lnTo>
                  <a:pt x="3556" y="54610"/>
                </a:lnTo>
                <a:lnTo>
                  <a:pt x="3048" y="54737"/>
                </a:lnTo>
                <a:lnTo>
                  <a:pt x="2413" y="55118"/>
                </a:lnTo>
                <a:lnTo>
                  <a:pt x="1905" y="55372"/>
                </a:lnTo>
                <a:lnTo>
                  <a:pt x="0" y="61595"/>
                </a:lnTo>
                <a:lnTo>
                  <a:pt x="0" y="66167"/>
                </a:lnTo>
                <a:lnTo>
                  <a:pt x="381" y="68199"/>
                </a:lnTo>
                <a:lnTo>
                  <a:pt x="1143" y="69596"/>
                </a:lnTo>
                <a:lnTo>
                  <a:pt x="1905" y="70866"/>
                </a:lnTo>
                <a:lnTo>
                  <a:pt x="2921" y="71500"/>
                </a:lnTo>
                <a:lnTo>
                  <a:pt x="69850" y="71500"/>
                </a:lnTo>
                <a:lnTo>
                  <a:pt x="70866" y="70866"/>
                </a:lnTo>
                <a:lnTo>
                  <a:pt x="71628" y="69596"/>
                </a:lnTo>
                <a:lnTo>
                  <a:pt x="72263" y="68199"/>
                </a:lnTo>
                <a:lnTo>
                  <a:pt x="72644" y="66167"/>
                </a:lnTo>
                <a:lnTo>
                  <a:pt x="72644" y="60325"/>
                </a:lnTo>
                <a:lnTo>
                  <a:pt x="72390" y="59182"/>
                </a:lnTo>
                <a:lnTo>
                  <a:pt x="72263" y="58166"/>
                </a:lnTo>
                <a:lnTo>
                  <a:pt x="70358" y="55118"/>
                </a:lnTo>
                <a:lnTo>
                  <a:pt x="69850" y="54737"/>
                </a:lnTo>
                <a:lnTo>
                  <a:pt x="69215" y="54610"/>
                </a:lnTo>
                <a:close/>
              </a:path>
              <a:path extrusionOk="0" h="174625" w="329565">
                <a:moveTo>
                  <a:pt x="31877" y="24257"/>
                </a:moveTo>
                <a:lnTo>
                  <a:pt x="27813" y="24257"/>
                </a:lnTo>
                <a:lnTo>
                  <a:pt x="26162" y="24384"/>
                </a:lnTo>
                <a:lnTo>
                  <a:pt x="20193" y="26543"/>
                </a:lnTo>
                <a:lnTo>
                  <a:pt x="19812" y="27050"/>
                </a:lnTo>
                <a:lnTo>
                  <a:pt x="19685" y="54610"/>
                </a:lnTo>
                <a:lnTo>
                  <a:pt x="40132" y="54610"/>
                </a:lnTo>
                <a:lnTo>
                  <a:pt x="40132" y="27559"/>
                </a:lnTo>
                <a:lnTo>
                  <a:pt x="39624" y="26543"/>
                </a:lnTo>
                <a:lnTo>
                  <a:pt x="34925" y="24511"/>
                </a:lnTo>
                <a:lnTo>
                  <a:pt x="31877" y="24257"/>
                </a:lnTo>
                <a:close/>
              </a:path>
              <a:path extrusionOk="0" h="174625" w="329565">
                <a:moveTo>
                  <a:pt x="112395" y="0"/>
                </a:moveTo>
                <a:lnTo>
                  <a:pt x="108331" y="0"/>
                </a:lnTo>
                <a:lnTo>
                  <a:pt x="106680" y="127"/>
                </a:lnTo>
                <a:lnTo>
                  <a:pt x="100711" y="2286"/>
                </a:lnTo>
                <a:lnTo>
                  <a:pt x="100330" y="2794"/>
                </a:lnTo>
                <a:lnTo>
                  <a:pt x="100330" y="170180"/>
                </a:lnTo>
                <a:lnTo>
                  <a:pt x="100711" y="170687"/>
                </a:lnTo>
                <a:lnTo>
                  <a:pt x="100965" y="171196"/>
                </a:lnTo>
                <a:lnTo>
                  <a:pt x="101473" y="171577"/>
                </a:lnTo>
                <a:lnTo>
                  <a:pt x="102235" y="171831"/>
                </a:lnTo>
                <a:lnTo>
                  <a:pt x="102997" y="172212"/>
                </a:lnTo>
                <a:lnTo>
                  <a:pt x="104140" y="172466"/>
                </a:lnTo>
                <a:lnTo>
                  <a:pt x="106680" y="172720"/>
                </a:lnTo>
                <a:lnTo>
                  <a:pt x="108331" y="172847"/>
                </a:lnTo>
                <a:lnTo>
                  <a:pt x="112395" y="172847"/>
                </a:lnTo>
                <a:lnTo>
                  <a:pt x="114046" y="172720"/>
                </a:lnTo>
                <a:lnTo>
                  <a:pt x="116713" y="172466"/>
                </a:lnTo>
                <a:lnTo>
                  <a:pt x="117729" y="172212"/>
                </a:lnTo>
                <a:lnTo>
                  <a:pt x="118491" y="171831"/>
                </a:lnTo>
                <a:lnTo>
                  <a:pt x="119253" y="171577"/>
                </a:lnTo>
                <a:lnTo>
                  <a:pt x="119761" y="171196"/>
                </a:lnTo>
                <a:lnTo>
                  <a:pt x="120142" y="170687"/>
                </a:lnTo>
                <a:lnTo>
                  <a:pt x="120650" y="169672"/>
                </a:lnTo>
                <a:lnTo>
                  <a:pt x="120650" y="91312"/>
                </a:lnTo>
                <a:lnTo>
                  <a:pt x="126238" y="84328"/>
                </a:lnTo>
                <a:lnTo>
                  <a:pt x="131572" y="78994"/>
                </a:lnTo>
                <a:lnTo>
                  <a:pt x="136652" y="75437"/>
                </a:lnTo>
                <a:lnTo>
                  <a:pt x="141732" y="71755"/>
                </a:lnTo>
                <a:lnTo>
                  <a:pt x="145079" y="70612"/>
                </a:lnTo>
                <a:lnTo>
                  <a:pt x="120650" y="70612"/>
                </a:lnTo>
                <a:lnTo>
                  <a:pt x="120650" y="3302"/>
                </a:lnTo>
                <a:lnTo>
                  <a:pt x="115443" y="254"/>
                </a:lnTo>
                <a:lnTo>
                  <a:pt x="112395" y="0"/>
                </a:lnTo>
                <a:close/>
              </a:path>
              <a:path extrusionOk="0" h="174625" w="329565">
                <a:moveTo>
                  <a:pt x="190084" y="69977"/>
                </a:moveTo>
                <a:lnTo>
                  <a:pt x="155956" y="69977"/>
                </a:lnTo>
                <a:lnTo>
                  <a:pt x="159385" y="70738"/>
                </a:lnTo>
                <a:lnTo>
                  <a:pt x="162433" y="72136"/>
                </a:lnTo>
                <a:lnTo>
                  <a:pt x="174117" y="88646"/>
                </a:lnTo>
                <a:lnTo>
                  <a:pt x="175133" y="92456"/>
                </a:lnTo>
                <a:lnTo>
                  <a:pt x="175514" y="97536"/>
                </a:lnTo>
                <a:lnTo>
                  <a:pt x="175514" y="169672"/>
                </a:lnTo>
                <a:lnTo>
                  <a:pt x="176022" y="170687"/>
                </a:lnTo>
                <a:lnTo>
                  <a:pt x="176403" y="171196"/>
                </a:lnTo>
                <a:lnTo>
                  <a:pt x="176911" y="171577"/>
                </a:lnTo>
                <a:lnTo>
                  <a:pt x="177673" y="171831"/>
                </a:lnTo>
                <a:lnTo>
                  <a:pt x="178435" y="172212"/>
                </a:lnTo>
                <a:lnTo>
                  <a:pt x="179451" y="172466"/>
                </a:lnTo>
                <a:lnTo>
                  <a:pt x="180721" y="172593"/>
                </a:lnTo>
                <a:lnTo>
                  <a:pt x="183769" y="172847"/>
                </a:lnTo>
                <a:lnTo>
                  <a:pt x="187833" y="172847"/>
                </a:lnTo>
                <a:lnTo>
                  <a:pt x="189484" y="172720"/>
                </a:lnTo>
                <a:lnTo>
                  <a:pt x="192151" y="172466"/>
                </a:lnTo>
                <a:lnTo>
                  <a:pt x="193167" y="172212"/>
                </a:lnTo>
                <a:lnTo>
                  <a:pt x="193802" y="171831"/>
                </a:lnTo>
                <a:lnTo>
                  <a:pt x="194564" y="171577"/>
                </a:lnTo>
                <a:lnTo>
                  <a:pt x="195072" y="171196"/>
                </a:lnTo>
                <a:lnTo>
                  <a:pt x="195834" y="170180"/>
                </a:lnTo>
                <a:lnTo>
                  <a:pt x="195772" y="91312"/>
                </a:lnTo>
                <a:lnTo>
                  <a:pt x="195326" y="86487"/>
                </a:lnTo>
                <a:lnTo>
                  <a:pt x="193929" y="80899"/>
                </a:lnTo>
                <a:lnTo>
                  <a:pt x="192532" y="75184"/>
                </a:lnTo>
                <a:lnTo>
                  <a:pt x="190373" y="70358"/>
                </a:lnTo>
                <a:lnTo>
                  <a:pt x="190084" y="69977"/>
                </a:lnTo>
                <a:close/>
              </a:path>
              <a:path extrusionOk="0" h="174625" w="329565">
                <a:moveTo>
                  <a:pt x="163576" y="52324"/>
                </a:moveTo>
                <a:lnTo>
                  <a:pt x="150114" y="52324"/>
                </a:lnTo>
                <a:lnTo>
                  <a:pt x="144145" y="53848"/>
                </a:lnTo>
                <a:lnTo>
                  <a:pt x="138303" y="56769"/>
                </a:lnTo>
                <a:lnTo>
                  <a:pt x="132334" y="59817"/>
                </a:lnTo>
                <a:lnTo>
                  <a:pt x="126492" y="64388"/>
                </a:lnTo>
                <a:lnTo>
                  <a:pt x="120650" y="70612"/>
                </a:lnTo>
                <a:lnTo>
                  <a:pt x="145079" y="70612"/>
                </a:lnTo>
                <a:lnTo>
                  <a:pt x="146939" y="69977"/>
                </a:lnTo>
                <a:lnTo>
                  <a:pt x="190084" y="69977"/>
                </a:lnTo>
                <a:lnTo>
                  <a:pt x="184023" y="61975"/>
                </a:lnTo>
                <a:lnTo>
                  <a:pt x="179959" y="58547"/>
                </a:lnTo>
                <a:lnTo>
                  <a:pt x="174879" y="56007"/>
                </a:lnTo>
                <a:lnTo>
                  <a:pt x="169799" y="53594"/>
                </a:lnTo>
                <a:lnTo>
                  <a:pt x="163576" y="52324"/>
                </a:lnTo>
                <a:close/>
              </a:path>
              <a:path extrusionOk="0" h="174625" w="329565">
                <a:moveTo>
                  <a:pt x="289052" y="52324"/>
                </a:moveTo>
                <a:lnTo>
                  <a:pt x="272161" y="52324"/>
                </a:lnTo>
                <a:lnTo>
                  <a:pt x="264795" y="53721"/>
                </a:lnTo>
                <a:lnTo>
                  <a:pt x="258191" y="56515"/>
                </a:lnTo>
                <a:lnTo>
                  <a:pt x="251587" y="59436"/>
                </a:lnTo>
                <a:lnTo>
                  <a:pt x="245999" y="63500"/>
                </a:lnTo>
                <a:lnTo>
                  <a:pt x="241300" y="68834"/>
                </a:lnTo>
                <a:lnTo>
                  <a:pt x="236601" y="74041"/>
                </a:lnTo>
                <a:lnTo>
                  <a:pt x="227054" y="117475"/>
                </a:lnTo>
                <a:lnTo>
                  <a:pt x="227165" y="121225"/>
                </a:lnTo>
                <a:lnTo>
                  <a:pt x="245872" y="164337"/>
                </a:lnTo>
                <a:lnTo>
                  <a:pt x="258445" y="170561"/>
                </a:lnTo>
                <a:lnTo>
                  <a:pt x="265303" y="173228"/>
                </a:lnTo>
                <a:lnTo>
                  <a:pt x="273431" y="174498"/>
                </a:lnTo>
                <a:lnTo>
                  <a:pt x="287782" y="174498"/>
                </a:lnTo>
                <a:lnTo>
                  <a:pt x="292735" y="174117"/>
                </a:lnTo>
                <a:lnTo>
                  <a:pt x="297434" y="173228"/>
                </a:lnTo>
                <a:lnTo>
                  <a:pt x="302006" y="172466"/>
                </a:lnTo>
                <a:lnTo>
                  <a:pt x="306197" y="171577"/>
                </a:lnTo>
                <a:lnTo>
                  <a:pt x="309626" y="170561"/>
                </a:lnTo>
                <a:lnTo>
                  <a:pt x="313182" y="169672"/>
                </a:lnTo>
                <a:lnTo>
                  <a:pt x="322326" y="165354"/>
                </a:lnTo>
                <a:lnTo>
                  <a:pt x="322834" y="164973"/>
                </a:lnTo>
                <a:lnTo>
                  <a:pt x="323215" y="164465"/>
                </a:lnTo>
                <a:lnTo>
                  <a:pt x="323977" y="162941"/>
                </a:lnTo>
                <a:lnTo>
                  <a:pt x="324358" y="160909"/>
                </a:lnTo>
                <a:lnTo>
                  <a:pt x="324485" y="157861"/>
                </a:lnTo>
                <a:lnTo>
                  <a:pt x="277749" y="157861"/>
                </a:lnTo>
                <a:lnTo>
                  <a:pt x="272034" y="156972"/>
                </a:lnTo>
                <a:lnTo>
                  <a:pt x="267462" y="155067"/>
                </a:lnTo>
                <a:lnTo>
                  <a:pt x="262763" y="153162"/>
                </a:lnTo>
                <a:lnTo>
                  <a:pt x="258953" y="150495"/>
                </a:lnTo>
                <a:lnTo>
                  <a:pt x="256159" y="146938"/>
                </a:lnTo>
                <a:lnTo>
                  <a:pt x="253238" y="143383"/>
                </a:lnTo>
                <a:lnTo>
                  <a:pt x="251206" y="139065"/>
                </a:lnTo>
                <a:lnTo>
                  <a:pt x="249936" y="134238"/>
                </a:lnTo>
                <a:lnTo>
                  <a:pt x="248666" y="129286"/>
                </a:lnTo>
                <a:lnTo>
                  <a:pt x="248031" y="123698"/>
                </a:lnTo>
                <a:lnTo>
                  <a:pt x="248031" y="117475"/>
                </a:lnTo>
                <a:lnTo>
                  <a:pt x="323342" y="117475"/>
                </a:lnTo>
                <a:lnTo>
                  <a:pt x="325120" y="116840"/>
                </a:lnTo>
                <a:lnTo>
                  <a:pt x="328422" y="114046"/>
                </a:lnTo>
                <a:lnTo>
                  <a:pt x="329184" y="111760"/>
                </a:lnTo>
                <a:lnTo>
                  <a:pt x="329184" y="102616"/>
                </a:lnTo>
                <a:lnTo>
                  <a:pt x="248031" y="102616"/>
                </a:lnTo>
                <a:lnTo>
                  <a:pt x="248158" y="98044"/>
                </a:lnTo>
                <a:lnTo>
                  <a:pt x="249047" y="93725"/>
                </a:lnTo>
                <a:lnTo>
                  <a:pt x="251841" y="85344"/>
                </a:lnTo>
                <a:lnTo>
                  <a:pt x="253746" y="81661"/>
                </a:lnTo>
                <a:lnTo>
                  <a:pt x="256413" y="78612"/>
                </a:lnTo>
                <a:lnTo>
                  <a:pt x="258953" y="75437"/>
                </a:lnTo>
                <a:lnTo>
                  <a:pt x="262128" y="72898"/>
                </a:lnTo>
                <a:lnTo>
                  <a:pt x="265938" y="71120"/>
                </a:lnTo>
                <a:lnTo>
                  <a:pt x="269748" y="69215"/>
                </a:lnTo>
                <a:lnTo>
                  <a:pt x="274193" y="68199"/>
                </a:lnTo>
                <a:lnTo>
                  <a:pt x="318073" y="68199"/>
                </a:lnTo>
                <a:lnTo>
                  <a:pt x="313817" y="62992"/>
                </a:lnTo>
                <a:lnTo>
                  <a:pt x="308737" y="59309"/>
                </a:lnTo>
                <a:lnTo>
                  <a:pt x="296418" y="53721"/>
                </a:lnTo>
                <a:lnTo>
                  <a:pt x="289052" y="52324"/>
                </a:lnTo>
                <a:close/>
              </a:path>
              <a:path extrusionOk="0" h="174625" w="329565">
                <a:moveTo>
                  <a:pt x="321691" y="149479"/>
                </a:moveTo>
                <a:lnTo>
                  <a:pt x="320167" y="149479"/>
                </a:lnTo>
                <a:lnTo>
                  <a:pt x="318643" y="149987"/>
                </a:lnTo>
                <a:lnTo>
                  <a:pt x="316738" y="150749"/>
                </a:lnTo>
                <a:lnTo>
                  <a:pt x="314833" y="151637"/>
                </a:lnTo>
                <a:lnTo>
                  <a:pt x="312293" y="152654"/>
                </a:lnTo>
                <a:lnTo>
                  <a:pt x="309245" y="153670"/>
                </a:lnTo>
                <a:lnTo>
                  <a:pt x="306324" y="154812"/>
                </a:lnTo>
                <a:lnTo>
                  <a:pt x="302768" y="155702"/>
                </a:lnTo>
                <a:lnTo>
                  <a:pt x="294386" y="157480"/>
                </a:lnTo>
                <a:lnTo>
                  <a:pt x="289687" y="157861"/>
                </a:lnTo>
                <a:lnTo>
                  <a:pt x="324485" y="157861"/>
                </a:lnTo>
                <a:lnTo>
                  <a:pt x="324358" y="153670"/>
                </a:lnTo>
                <a:lnTo>
                  <a:pt x="324231" y="152654"/>
                </a:lnTo>
                <a:lnTo>
                  <a:pt x="323977" y="151765"/>
                </a:lnTo>
                <a:lnTo>
                  <a:pt x="323723" y="151257"/>
                </a:lnTo>
                <a:lnTo>
                  <a:pt x="323469" y="150622"/>
                </a:lnTo>
                <a:lnTo>
                  <a:pt x="323215" y="150241"/>
                </a:lnTo>
                <a:lnTo>
                  <a:pt x="322707" y="149987"/>
                </a:lnTo>
                <a:lnTo>
                  <a:pt x="322199" y="149606"/>
                </a:lnTo>
                <a:lnTo>
                  <a:pt x="321691" y="149479"/>
                </a:lnTo>
                <a:close/>
              </a:path>
              <a:path extrusionOk="0" h="174625" w="329565">
                <a:moveTo>
                  <a:pt x="318073" y="68199"/>
                </a:moveTo>
                <a:lnTo>
                  <a:pt x="289052" y="68199"/>
                </a:lnTo>
                <a:lnTo>
                  <a:pt x="296545" y="71247"/>
                </a:lnTo>
                <a:lnTo>
                  <a:pt x="301498" y="77343"/>
                </a:lnTo>
                <a:lnTo>
                  <a:pt x="304807" y="82345"/>
                </a:lnTo>
                <a:lnTo>
                  <a:pt x="307117" y="88217"/>
                </a:lnTo>
                <a:lnTo>
                  <a:pt x="308427" y="94970"/>
                </a:lnTo>
                <a:lnTo>
                  <a:pt x="308737" y="102616"/>
                </a:lnTo>
                <a:lnTo>
                  <a:pt x="329184" y="102616"/>
                </a:lnTo>
                <a:lnTo>
                  <a:pt x="329184" y="97662"/>
                </a:lnTo>
                <a:lnTo>
                  <a:pt x="328295" y="90805"/>
                </a:lnTo>
                <a:lnTo>
                  <a:pt x="326390" y="84455"/>
                </a:lnTo>
                <a:lnTo>
                  <a:pt x="324612" y="78105"/>
                </a:lnTo>
                <a:lnTo>
                  <a:pt x="321691" y="72517"/>
                </a:lnTo>
                <a:lnTo>
                  <a:pt x="318073" y="68199"/>
                </a:lnTo>
                <a:close/>
              </a:path>
            </a:pathLst>
          </a:custGeom>
          <a:solidFill>
            <a:srgbClr val="000000">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5" name="Google Shape;195;p13"/>
          <p:cNvPicPr preferRelativeResize="0"/>
          <p:nvPr/>
        </p:nvPicPr>
        <p:blipFill rotWithShape="1">
          <a:blip r:embed="rId8">
            <a:alphaModFix/>
          </a:blip>
          <a:srcRect b="0" l="0" r="0" t="0"/>
          <a:stretch/>
        </p:blipFill>
        <p:spPr>
          <a:xfrm>
            <a:off x="5235702" y="2526793"/>
            <a:ext cx="560927" cy="207899"/>
          </a:xfrm>
          <a:prstGeom prst="rect">
            <a:avLst/>
          </a:prstGeom>
          <a:noFill/>
          <a:ln>
            <a:noFill/>
          </a:ln>
        </p:spPr>
      </p:pic>
      <p:sp>
        <p:nvSpPr>
          <p:cNvPr id="196" name="Google Shape;196;p13"/>
          <p:cNvSpPr/>
          <p:nvPr/>
        </p:nvSpPr>
        <p:spPr>
          <a:xfrm>
            <a:off x="5884164" y="2526793"/>
            <a:ext cx="247174" cy="174625"/>
          </a:xfrm>
          <a:custGeom>
            <a:rect b="b" l="l" r="r" t="t"/>
            <a:pathLst>
              <a:path extrusionOk="0" h="174625" w="329565">
                <a:moveTo>
                  <a:pt x="40131" y="71500"/>
                </a:moveTo>
                <a:lnTo>
                  <a:pt x="19684" y="71500"/>
                </a:lnTo>
                <a:lnTo>
                  <a:pt x="19684" y="143002"/>
                </a:lnTo>
                <a:lnTo>
                  <a:pt x="46481" y="174244"/>
                </a:lnTo>
                <a:lnTo>
                  <a:pt x="54101" y="174244"/>
                </a:lnTo>
                <a:lnTo>
                  <a:pt x="56006" y="174117"/>
                </a:lnTo>
                <a:lnTo>
                  <a:pt x="59817" y="173609"/>
                </a:lnTo>
                <a:lnTo>
                  <a:pt x="61595" y="173228"/>
                </a:lnTo>
                <a:lnTo>
                  <a:pt x="63246" y="172847"/>
                </a:lnTo>
                <a:lnTo>
                  <a:pt x="64897" y="172593"/>
                </a:lnTo>
                <a:lnTo>
                  <a:pt x="66421" y="172085"/>
                </a:lnTo>
                <a:lnTo>
                  <a:pt x="67691" y="171450"/>
                </a:lnTo>
                <a:lnTo>
                  <a:pt x="69088" y="170942"/>
                </a:lnTo>
                <a:lnTo>
                  <a:pt x="70103" y="170307"/>
                </a:lnTo>
                <a:lnTo>
                  <a:pt x="71374" y="169037"/>
                </a:lnTo>
                <a:lnTo>
                  <a:pt x="71881" y="167894"/>
                </a:lnTo>
                <a:lnTo>
                  <a:pt x="72136" y="166497"/>
                </a:lnTo>
                <a:lnTo>
                  <a:pt x="72517" y="165100"/>
                </a:lnTo>
                <a:lnTo>
                  <a:pt x="72612" y="157987"/>
                </a:lnTo>
                <a:lnTo>
                  <a:pt x="72390" y="157099"/>
                </a:lnTo>
                <a:lnTo>
                  <a:pt x="72350" y="156845"/>
                </a:lnTo>
                <a:lnTo>
                  <a:pt x="49783" y="156845"/>
                </a:lnTo>
                <a:lnTo>
                  <a:pt x="45720" y="154812"/>
                </a:lnTo>
                <a:lnTo>
                  <a:pt x="43433" y="150875"/>
                </a:lnTo>
                <a:lnTo>
                  <a:pt x="41275" y="147066"/>
                </a:lnTo>
                <a:lnTo>
                  <a:pt x="40131" y="141224"/>
                </a:lnTo>
                <a:lnTo>
                  <a:pt x="40131" y="71500"/>
                </a:lnTo>
                <a:close/>
              </a:path>
              <a:path extrusionOk="0" h="174625" w="329565">
                <a:moveTo>
                  <a:pt x="70230" y="153288"/>
                </a:moveTo>
                <a:lnTo>
                  <a:pt x="69215" y="153288"/>
                </a:lnTo>
                <a:lnTo>
                  <a:pt x="68452" y="153543"/>
                </a:lnTo>
                <a:lnTo>
                  <a:pt x="67564" y="153924"/>
                </a:lnTo>
                <a:lnTo>
                  <a:pt x="66801" y="154305"/>
                </a:lnTo>
                <a:lnTo>
                  <a:pt x="65786" y="154686"/>
                </a:lnTo>
                <a:lnTo>
                  <a:pt x="63500" y="155448"/>
                </a:lnTo>
                <a:lnTo>
                  <a:pt x="62229" y="155829"/>
                </a:lnTo>
                <a:lnTo>
                  <a:pt x="59181" y="156591"/>
                </a:lnTo>
                <a:lnTo>
                  <a:pt x="57530" y="156845"/>
                </a:lnTo>
                <a:lnTo>
                  <a:pt x="72350" y="156845"/>
                </a:lnTo>
                <a:lnTo>
                  <a:pt x="72136" y="155448"/>
                </a:lnTo>
                <a:lnTo>
                  <a:pt x="71627" y="154178"/>
                </a:lnTo>
                <a:lnTo>
                  <a:pt x="71374" y="153797"/>
                </a:lnTo>
                <a:lnTo>
                  <a:pt x="70993" y="153670"/>
                </a:lnTo>
                <a:lnTo>
                  <a:pt x="70612" y="153416"/>
                </a:lnTo>
                <a:lnTo>
                  <a:pt x="70230" y="153288"/>
                </a:lnTo>
                <a:close/>
              </a:path>
              <a:path extrusionOk="0" h="174625" w="329565">
                <a:moveTo>
                  <a:pt x="69215" y="54610"/>
                </a:moveTo>
                <a:lnTo>
                  <a:pt x="3555" y="54610"/>
                </a:lnTo>
                <a:lnTo>
                  <a:pt x="3048" y="54737"/>
                </a:lnTo>
                <a:lnTo>
                  <a:pt x="2413" y="55118"/>
                </a:lnTo>
                <a:lnTo>
                  <a:pt x="1904" y="55372"/>
                </a:lnTo>
                <a:lnTo>
                  <a:pt x="0" y="66167"/>
                </a:lnTo>
                <a:lnTo>
                  <a:pt x="380" y="68199"/>
                </a:lnTo>
                <a:lnTo>
                  <a:pt x="1143" y="69596"/>
                </a:lnTo>
                <a:lnTo>
                  <a:pt x="1904" y="70866"/>
                </a:lnTo>
                <a:lnTo>
                  <a:pt x="2921" y="71500"/>
                </a:lnTo>
                <a:lnTo>
                  <a:pt x="69850" y="71500"/>
                </a:lnTo>
                <a:lnTo>
                  <a:pt x="70866" y="70866"/>
                </a:lnTo>
                <a:lnTo>
                  <a:pt x="71627" y="69596"/>
                </a:lnTo>
                <a:lnTo>
                  <a:pt x="72263" y="68199"/>
                </a:lnTo>
                <a:lnTo>
                  <a:pt x="72644" y="66167"/>
                </a:lnTo>
                <a:lnTo>
                  <a:pt x="72644" y="60325"/>
                </a:lnTo>
                <a:lnTo>
                  <a:pt x="72390" y="59182"/>
                </a:lnTo>
                <a:lnTo>
                  <a:pt x="72263" y="58166"/>
                </a:lnTo>
                <a:lnTo>
                  <a:pt x="70357" y="55118"/>
                </a:lnTo>
                <a:lnTo>
                  <a:pt x="69850" y="54737"/>
                </a:lnTo>
                <a:lnTo>
                  <a:pt x="69215" y="54610"/>
                </a:lnTo>
                <a:close/>
              </a:path>
              <a:path extrusionOk="0" h="174625" w="329565">
                <a:moveTo>
                  <a:pt x="31876" y="24257"/>
                </a:moveTo>
                <a:lnTo>
                  <a:pt x="27813" y="24257"/>
                </a:lnTo>
                <a:lnTo>
                  <a:pt x="26162" y="24384"/>
                </a:lnTo>
                <a:lnTo>
                  <a:pt x="20193" y="26543"/>
                </a:lnTo>
                <a:lnTo>
                  <a:pt x="19812" y="27050"/>
                </a:lnTo>
                <a:lnTo>
                  <a:pt x="19684" y="27559"/>
                </a:lnTo>
                <a:lnTo>
                  <a:pt x="19684" y="54610"/>
                </a:lnTo>
                <a:lnTo>
                  <a:pt x="40131" y="54610"/>
                </a:lnTo>
                <a:lnTo>
                  <a:pt x="40131" y="27559"/>
                </a:lnTo>
                <a:lnTo>
                  <a:pt x="34925" y="24511"/>
                </a:lnTo>
                <a:lnTo>
                  <a:pt x="31876" y="24257"/>
                </a:lnTo>
                <a:close/>
              </a:path>
              <a:path extrusionOk="0" h="174625" w="329565">
                <a:moveTo>
                  <a:pt x="112395" y="0"/>
                </a:moveTo>
                <a:lnTo>
                  <a:pt x="108330" y="0"/>
                </a:lnTo>
                <a:lnTo>
                  <a:pt x="106679" y="127"/>
                </a:lnTo>
                <a:lnTo>
                  <a:pt x="100711" y="2286"/>
                </a:lnTo>
                <a:lnTo>
                  <a:pt x="100329" y="2794"/>
                </a:lnTo>
                <a:lnTo>
                  <a:pt x="100329" y="170180"/>
                </a:lnTo>
                <a:lnTo>
                  <a:pt x="100711" y="170687"/>
                </a:lnTo>
                <a:lnTo>
                  <a:pt x="100965" y="171196"/>
                </a:lnTo>
                <a:lnTo>
                  <a:pt x="101473" y="171577"/>
                </a:lnTo>
                <a:lnTo>
                  <a:pt x="102234" y="171831"/>
                </a:lnTo>
                <a:lnTo>
                  <a:pt x="102997" y="172212"/>
                </a:lnTo>
                <a:lnTo>
                  <a:pt x="104140" y="172466"/>
                </a:lnTo>
                <a:lnTo>
                  <a:pt x="106679" y="172720"/>
                </a:lnTo>
                <a:lnTo>
                  <a:pt x="108330" y="172847"/>
                </a:lnTo>
                <a:lnTo>
                  <a:pt x="112395" y="172847"/>
                </a:lnTo>
                <a:lnTo>
                  <a:pt x="114046" y="172720"/>
                </a:lnTo>
                <a:lnTo>
                  <a:pt x="116713" y="172466"/>
                </a:lnTo>
                <a:lnTo>
                  <a:pt x="117728" y="172212"/>
                </a:lnTo>
                <a:lnTo>
                  <a:pt x="118491" y="171831"/>
                </a:lnTo>
                <a:lnTo>
                  <a:pt x="119252" y="171577"/>
                </a:lnTo>
                <a:lnTo>
                  <a:pt x="119761" y="171196"/>
                </a:lnTo>
                <a:lnTo>
                  <a:pt x="120142" y="170687"/>
                </a:lnTo>
                <a:lnTo>
                  <a:pt x="120650" y="169672"/>
                </a:lnTo>
                <a:lnTo>
                  <a:pt x="120650" y="91312"/>
                </a:lnTo>
                <a:lnTo>
                  <a:pt x="126238" y="84328"/>
                </a:lnTo>
                <a:lnTo>
                  <a:pt x="131572" y="78994"/>
                </a:lnTo>
                <a:lnTo>
                  <a:pt x="136651" y="75437"/>
                </a:lnTo>
                <a:lnTo>
                  <a:pt x="141731" y="71755"/>
                </a:lnTo>
                <a:lnTo>
                  <a:pt x="145079" y="70612"/>
                </a:lnTo>
                <a:lnTo>
                  <a:pt x="120650" y="70612"/>
                </a:lnTo>
                <a:lnTo>
                  <a:pt x="120650" y="3302"/>
                </a:lnTo>
                <a:lnTo>
                  <a:pt x="115443" y="254"/>
                </a:lnTo>
                <a:lnTo>
                  <a:pt x="112395" y="0"/>
                </a:lnTo>
                <a:close/>
              </a:path>
              <a:path extrusionOk="0" h="174625" w="329565">
                <a:moveTo>
                  <a:pt x="190084" y="69977"/>
                </a:moveTo>
                <a:lnTo>
                  <a:pt x="155955" y="69977"/>
                </a:lnTo>
                <a:lnTo>
                  <a:pt x="159384" y="70738"/>
                </a:lnTo>
                <a:lnTo>
                  <a:pt x="162432" y="72136"/>
                </a:lnTo>
                <a:lnTo>
                  <a:pt x="174117" y="88646"/>
                </a:lnTo>
                <a:lnTo>
                  <a:pt x="175132" y="92456"/>
                </a:lnTo>
                <a:lnTo>
                  <a:pt x="175514" y="97536"/>
                </a:lnTo>
                <a:lnTo>
                  <a:pt x="175514" y="169672"/>
                </a:lnTo>
                <a:lnTo>
                  <a:pt x="176022" y="170687"/>
                </a:lnTo>
                <a:lnTo>
                  <a:pt x="176402" y="171196"/>
                </a:lnTo>
                <a:lnTo>
                  <a:pt x="176911" y="171577"/>
                </a:lnTo>
                <a:lnTo>
                  <a:pt x="177673" y="171831"/>
                </a:lnTo>
                <a:lnTo>
                  <a:pt x="178434" y="172212"/>
                </a:lnTo>
                <a:lnTo>
                  <a:pt x="179450" y="172466"/>
                </a:lnTo>
                <a:lnTo>
                  <a:pt x="180721" y="172593"/>
                </a:lnTo>
                <a:lnTo>
                  <a:pt x="183769" y="172847"/>
                </a:lnTo>
                <a:lnTo>
                  <a:pt x="187832" y="172847"/>
                </a:lnTo>
                <a:lnTo>
                  <a:pt x="189483" y="172720"/>
                </a:lnTo>
                <a:lnTo>
                  <a:pt x="192150" y="172466"/>
                </a:lnTo>
                <a:lnTo>
                  <a:pt x="193167" y="172212"/>
                </a:lnTo>
                <a:lnTo>
                  <a:pt x="193801" y="171831"/>
                </a:lnTo>
                <a:lnTo>
                  <a:pt x="194564" y="171577"/>
                </a:lnTo>
                <a:lnTo>
                  <a:pt x="195199" y="171196"/>
                </a:lnTo>
                <a:lnTo>
                  <a:pt x="195452" y="170687"/>
                </a:lnTo>
                <a:lnTo>
                  <a:pt x="195833" y="170180"/>
                </a:lnTo>
                <a:lnTo>
                  <a:pt x="195961" y="169672"/>
                </a:lnTo>
                <a:lnTo>
                  <a:pt x="195878" y="92456"/>
                </a:lnTo>
                <a:lnTo>
                  <a:pt x="195325" y="86487"/>
                </a:lnTo>
                <a:lnTo>
                  <a:pt x="193928" y="80899"/>
                </a:lnTo>
                <a:lnTo>
                  <a:pt x="192531" y="75184"/>
                </a:lnTo>
                <a:lnTo>
                  <a:pt x="190373" y="70358"/>
                </a:lnTo>
                <a:lnTo>
                  <a:pt x="190084" y="69977"/>
                </a:lnTo>
                <a:close/>
              </a:path>
              <a:path extrusionOk="0" h="174625" w="329565">
                <a:moveTo>
                  <a:pt x="163575" y="52324"/>
                </a:moveTo>
                <a:lnTo>
                  <a:pt x="150114" y="52324"/>
                </a:lnTo>
                <a:lnTo>
                  <a:pt x="144145" y="53848"/>
                </a:lnTo>
                <a:lnTo>
                  <a:pt x="138302" y="56769"/>
                </a:lnTo>
                <a:lnTo>
                  <a:pt x="132333" y="59817"/>
                </a:lnTo>
                <a:lnTo>
                  <a:pt x="126492" y="64388"/>
                </a:lnTo>
                <a:lnTo>
                  <a:pt x="120650" y="70612"/>
                </a:lnTo>
                <a:lnTo>
                  <a:pt x="145079" y="70612"/>
                </a:lnTo>
                <a:lnTo>
                  <a:pt x="146939" y="69977"/>
                </a:lnTo>
                <a:lnTo>
                  <a:pt x="190084" y="69977"/>
                </a:lnTo>
                <a:lnTo>
                  <a:pt x="184023" y="61975"/>
                </a:lnTo>
                <a:lnTo>
                  <a:pt x="179958" y="58547"/>
                </a:lnTo>
                <a:lnTo>
                  <a:pt x="174878" y="56007"/>
                </a:lnTo>
                <a:lnTo>
                  <a:pt x="169799" y="53594"/>
                </a:lnTo>
                <a:lnTo>
                  <a:pt x="163575" y="52324"/>
                </a:lnTo>
                <a:close/>
              </a:path>
              <a:path extrusionOk="0" h="174625" w="329565">
                <a:moveTo>
                  <a:pt x="289051" y="52324"/>
                </a:moveTo>
                <a:lnTo>
                  <a:pt x="272161" y="52324"/>
                </a:lnTo>
                <a:lnTo>
                  <a:pt x="264795" y="53721"/>
                </a:lnTo>
                <a:lnTo>
                  <a:pt x="258191" y="56515"/>
                </a:lnTo>
                <a:lnTo>
                  <a:pt x="251587" y="59436"/>
                </a:lnTo>
                <a:lnTo>
                  <a:pt x="245999" y="63500"/>
                </a:lnTo>
                <a:lnTo>
                  <a:pt x="241300" y="68834"/>
                </a:lnTo>
                <a:lnTo>
                  <a:pt x="236600" y="74041"/>
                </a:lnTo>
                <a:lnTo>
                  <a:pt x="227054" y="117475"/>
                </a:lnTo>
                <a:lnTo>
                  <a:pt x="227165" y="121225"/>
                </a:lnTo>
                <a:lnTo>
                  <a:pt x="245872" y="164337"/>
                </a:lnTo>
                <a:lnTo>
                  <a:pt x="258445" y="170561"/>
                </a:lnTo>
                <a:lnTo>
                  <a:pt x="265302" y="173228"/>
                </a:lnTo>
                <a:lnTo>
                  <a:pt x="273430" y="174498"/>
                </a:lnTo>
                <a:lnTo>
                  <a:pt x="287781" y="174498"/>
                </a:lnTo>
                <a:lnTo>
                  <a:pt x="292734" y="174117"/>
                </a:lnTo>
                <a:lnTo>
                  <a:pt x="297433" y="173228"/>
                </a:lnTo>
                <a:lnTo>
                  <a:pt x="302005" y="172466"/>
                </a:lnTo>
                <a:lnTo>
                  <a:pt x="306197" y="171577"/>
                </a:lnTo>
                <a:lnTo>
                  <a:pt x="309625" y="170561"/>
                </a:lnTo>
                <a:lnTo>
                  <a:pt x="313181" y="169672"/>
                </a:lnTo>
                <a:lnTo>
                  <a:pt x="322325" y="165354"/>
                </a:lnTo>
                <a:lnTo>
                  <a:pt x="322833" y="164973"/>
                </a:lnTo>
                <a:lnTo>
                  <a:pt x="323215" y="164465"/>
                </a:lnTo>
                <a:lnTo>
                  <a:pt x="323976" y="162941"/>
                </a:lnTo>
                <a:lnTo>
                  <a:pt x="324357" y="160909"/>
                </a:lnTo>
                <a:lnTo>
                  <a:pt x="324484" y="157861"/>
                </a:lnTo>
                <a:lnTo>
                  <a:pt x="277749" y="157861"/>
                </a:lnTo>
                <a:lnTo>
                  <a:pt x="272033" y="156972"/>
                </a:lnTo>
                <a:lnTo>
                  <a:pt x="267462" y="155067"/>
                </a:lnTo>
                <a:lnTo>
                  <a:pt x="262763" y="153162"/>
                </a:lnTo>
                <a:lnTo>
                  <a:pt x="258952" y="150495"/>
                </a:lnTo>
                <a:lnTo>
                  <a:pt x="256158" y="146938"/>
                </a:lnTo>
                <a:lnTo>
                  <a:pt x="253238" y="143383"/>
                </a:lnTo>
                <a:lnTo>
                  <a:pt x="251205" y="139065"/>
                </a:lnTo>
                <a:lnTo>
                  <a:pt x="249936" y="134238"/>
                </a:lnTo>
                <a:lnTo>
                  <a:pt x="248666" y="129286"/>
                </a:lnTo>
                <a:lnTo>
                  <a:pt x="248030" y="123698"/>
                </a:lnTo>
                <a:lnTo>
                  <a:pt x="248030" y="117475"/>
                </a:lnTo>
                <a:lnTo>
                  <a:pt x="323342" y="117475"/>
                </a:lnTo>
                <a:lnTo>
                  <a:pt x="325120" y="116840"/>
                </a:lnTo>
                <a:lnTo>
                  <a:pt x="328422" y="114046"/>
                </a:lnTo>
                <a:lnTo>
                  <a:pt x="329183" y="111760"/>
                </a:lnTo>
                <a:lnTo>
                  <a:pt x="329183" y="102616"/>
                </a:lnTo>
                <a:lnTo>
                  <a:pt x="248030" y="102616"/>
                </a:lnTo>
                <a:lnTo>
                  <a:pt x="248157" y="98044"/>
                </a:lnTo>
                <a:lnTo>
                  <a:pt x="249047" y="93725"/>
                </a:lnTo>
                <a:lnTo>
                  <a:pt x="251841" y="85344"/>
                </a:lnTo>
                <a:lnTo>
                  <a:pt x="253746" y="81661"/>
                </a:lnTo>
                <a:lnTo>
                  <a:pt x="256413" y="78612"/>
                </a:lnTo>
                <a:lnTo>
                  <a:pt x="258952" y="75437"/>
                </a:lnTo>
                <a:lnTo>
                  <a:pt x="262127" y="72898"/>
                </a:lnTo>
                <a:lnTo>
                  <a:pt x="265938" y="71120"/>
                </a:lnTo>
                <a:lnTo>
                  <a:pt x="269748" y="69215"/>
                </a:lnTo>
                <a:lnTo>
                  <a:pt x="274193" y="68199"/>
                </a:lnTo>
                <a:lnTo>
                  <a:pt x="318073" y="68199"/>
                </a:lnTo>
                <a:lnTo>
                  <a:pt x="313817" y="62992"/>
                </a:lnTo>
                <a:lnTo>
                  <a:pt x="308737" y="59309"/>
                </a:lnTo>
                <a:lnTo>
                  <a:pt x="296418" y="53721"/>
                </a:lnTo>
                <a:lnTo>
                  <a:pt x="289051" y="52324"/>
                </a:lnTo>
                <a:close/>
              </a:path>
              <a:path extrusionOk="0" h="174625" w="329565">
                <a:moveTo>
                  <a:pt x="321691" y="149479"/>
                </a:moveTo>
                <a:lnTo>
                  <a:pt x="320167" y="149479"/>
                </a:lnTo>
                <a:lnTo>
                  <a:pt x="318643" y="149987"/>
                </a:lnTo>
                <a:lnTo>
                  <a:pt x="316738" y="150749"/>
                </a:lnTo>
                <a:lnTo>
                  <a:pt x="314832" y="151637"/>
                </a:lnTo>
                <a:lnTo>
                  <a:pt x="312293" y="152654"/>
                </a:lnTo>
                <a:lnTo>
                  <a:pt x="309245" y="153670"/>
                </a:lnTo>
                <a:lnTo>
                  <a:pt x="306324" y="154812"/>
                </a:lnTo>
                <a:lnTo>
                  <a:pt x="302768" y="155702"/>
                </a:lnTo>
                <a:lnTo>
                  <a:pt x="294386" y="157480"/>
                </a:lnTo>
                <a:lnTo>
                  <a:pt x="289687" y="157861"/>
                </a:lnTo>
                <a:lnTo>
                  <a:pt x="324484" y="157861"/>
                </a:lnTo>
                <a:lnTo>
                  <a:pt x="324357" y="153670"/>
                </a:lnTo>
                <a:lnTo>
                  <a:pt x="324230" y="152654"/>
                </a:lnTo>
                <a:lnTo>
                  <a:pt x="323976" y="151765"/>
                </a:lnTo>
                <a:lnTo>
                  <a:pt x="323723" y="151257"/>
                </a:lnTo>
                <a:lnTo>
                  <a:pt x="323469" y="150622"/>
                </a:lnTo>
                <a:lnTo>
                  <a:pt x="323215" y="150241"/>
                </a:lnTo>
                <a:lnTo>
                  <a:pt x="322706" y="149987"/>
                </a:lnTo>
                <a:lnTo>
                  <a:pt x="322199" y="149606"/>
                </a:lnTo>
                <a:lnTo>
                  <a:pt x="321691" y="149479"/>
                </a:lnTo>
                <a:close/>
              </a:path>
              <a:path extrusionOk="0" h="174625" w="329565">
                <a:moveTo>
                  <a:pt x="318073" y="68199"/>
                </a:moveTo>
                <a:lnTo>
                  <a:pt x="289051" y="68199"/>
                </a:lnTo>
                <a:lnTo>
                  <a:pt x="296545" y="71247"/>
                </a:lnTo>
                <a:lnTo>
                  <a:pt x="301498" y="77343"/>
                </a:lnTo>
                <a:lnTo>
                  <a:pt x="304807" y="82345"/>
                </a:lnTo>
                <a:lnTo>
                  <a:pt x="307117" y="88217"/>
                </a:lnTo>
                <a:lnTo>
                  <a:pt x="308427" y="94970"/>
                </a:lnTo>
                <a:lnTo>
                  <a:pt x="308737" y="102616"/>
                </a:lnTo>
                <a:lnTo>
                  <a:pt x="329183" y="102616"/>
                </a:lnTo>
                <a:lnTo>
                  <a:pt x="329183" y="97662"/>
                </a:lnTo>
                <a:lnTo>
                  <a:pt x="328295" y="90805"/>
                </a:lnTo>
                <a:lnTo>
                  <a:pt x="326390" y="84455"/>
                </a:lnTo>
                <a:lnTo>
                  <a:pt x="324612" y="78105"/>
                </a:lnTo>
                <a:lnTo>
                  <a:pt x="321691" y="72517"/>
                </a:lnTo>
                <a:lnTo>
                  <a:pt x="318073" y="68199"/>
                </a:lnTo>
                <a:close/>
              </a:path>
            </a:pathLst>
          </a:custGeom>
          <a:solidFill>
            <a:srgbClr val="000000">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7" name="Google Shape;197;p13"/>
          <p:cNvPicPr preferRelativeResize="0"/>
          <p:nvPr/>
        </p:nvPicPr>
        <p:blipFill rotWithShape="1">
          <a:blip r:embed="rId9">
            <a:alphaModFix/>
          </a:blip>
          <a:srcRect b="0" l="0" r="0" t="0"/>
          <a:stretch/>
        </p:blipFill>
        <p:spPr>
          <a:xfrm>
            <a:off x="6224090" y="2579117"/>
            <a:ext cx="444553" cy="164719"/>
          </a:xfrm>
          <a:prstGeom prst="rect">
            <a:avLst/>
          </a:prstGeom>
          <a:noFill/>
          <a:ln>
            <a:noFill/>
          </a:ln>
        </p:spPr>
      </p:pic>
      <p:pic>
        <p:nvPicPr>
          <p:cNvPr id="198" name="Google Shape;198;p13"/>
          <p:cNvPicPr preferRelativeResize="0"/>
          <p:nvPr/>
        </p:nvPicPr>
        <p:blipFill rotWithShape="1">
          <a:blip r:embed="rId10">
            <a:alphaModFix/>
          </a:blip>
          <a:srcRect b="0" l="0" r="0" t="0"/>
          <a:stretch/>
        </p:blipFill>
        <p:spPr>
          <a:xfrm>
            <a:off x="6757225" y="2526792"/>
            <a:ext cx="399764" cy="174498"/>
          </a:xfrm>
          <a:prstGeom prst="rect">
            <a:avLst/>
          </a:prstGeom>
          <a:noFill/>
          <a:ln>
            <a:noFill/>
          </a:ln>
        </p:spPr>
      </p:pic>
      <p:pic>
        <p:nvPicPr>
          <p:cNvPr id="199" name="Google Shape;199;p13"/>
          <p:cNvPicPr preferRelativeResize="0"/>
          <p:nvPr/>
        </p:nvPicPr>
        <p:blipFill rotWithShape="1">
          <a:blip r:embed="rId11">
            <a:alphaModFix/>
          </a:blip>
          <a:srcRect b="0" l="0" r="0" t="0"/>
          <a:stretch/>
        </p:blipFill>
        <p:spPr>
          <a:xfrm>
            <a:off x="7242811" y="2525903"/>
            <a:ext cx="152114" cy="175387"/>
          </a:xfrm>
          <a:prstGeom prst="rect">
            <a:avLst/>
          </a:prstGeom>
          <a:noFill/>
          <a:ln>
            <a:noFill/>
          </a:ln>
        </p:spPr>
      </p:pic>
      <p:sp>
        <p:nvSpPr>
          <p:cNvPr id="200" name="Google Shape;200;p13"/>
          <p:cNvSpPr/>
          <p:nvPr/>
        </p:nvSpPr>
        <p:spPr>
          <a:xfrm>
            <a:off x="7474061" y="2526793"/>
            <a:ext cx="342424" cy="174625"/>
          </a:xfrm>
          <a:custGeom>
            <a:rect b="b" l="l" r="r" t="t"/>
            <a:pathLst>
              <a:path extrusionOk="0" h="174625" w="456565">
                <a:moveTo>
                  <a:pt x="61997" y="52324"/>
                </a:moveTo>
                <a:lnTo>
                  <a:pt x="45106" y="52324"/>
                </a:lnTo>
                <a:lnTo>
                  <a:pt x="37740" y="53721"/>
                </a:lnTo>
                <a:lnTo>
                  <a:pt x="31136" y="56515"/>
                </a:lnTo>
                <a:lnTo>
                  <a:pt x="24532" y="59436"/>
                </a:lnTo>
                <a:lnTo>
                  <a:pt x="18944" y="63500"/>
                </a:lnTo>
                <a:lnTo>
                  <a:pt x="14245" y="68834"/>
                </a:lnTo>
                <a:lnTo>
                  <a:pt x="9546" y="74041"/>
                </a:lnTo>
                <a:lnTo>
                  <a:pt x="0" y="117475"/>
                </a:lnTo>
                <a:lnTo>
                  <a:pt x="111" y="121225"/>
                </a:lnTo>
                <a:lnTo>
                  <a:pt x="18817" y="164337"/>
                </a:lnTo>
                <a:lnTo>
                  <a:pt x="31390" y="170561"/>
                </a:lnTo>
                <a:lnTo>
                  <a:pt x="38248" y="173228"/>
                </a:lnTo>
                <a:lnTo>
                  <a:pt x="46376" y="174498"/>
                </a:lnTo>
                <a:lnTo>
                  <a:pt x="60727" y="174498"/>
                </a:lnTo>
                <a:lnTo>
                  <a:pt x="65680" y="174117"/>
                </a:lnTo>
                <a:lnTo>
                  <a:pt x="70379" y="173228"/>
                </a:lnTo>
                <a:lnTo>
                  <a:pt x="74951" y="172466"/>
                </a:lnTo>
                <a:lnTo>
                  <a:pt x="79142" y="171577"/>
                </a:lnTo>
                <a:lnTo>
                  <a:pt x="82571" y="170561"/>
                </a:lnTo>
                <a:lnTo>
                  <a:pt x="86127" y="169672"/>
                </a:lnTo>
                <a:lnTo>
                  <a:pt x="95271" y="165354"/>
                </a:lnTo>
                <a:lnTo>
                  <a:pt x="95779" y="164973"/>
                </a:lnTo>
                <a:lnTo>
                  <a:pt x="96160" y="164465"/>
                </a:lnTo>
                <a:lnTo>
                  <a:pt x="96922" y="162941"/>
                </a:lnTo>
                <a:lnTo>
                  <a:pt x="97303" y="160909"/>
                </a:lnTo>
                <a:lnTo>
                  <a:pt x="97430" y="157861"/>
                </a:lnTo>
                <a:lnTo>
                  <a:pt x="50694" y="157861"/>
                </a:lnTo>
                <a:lnTo>
                  <a:pt x="44979" y="156972"/>
                </a:lnTo>
                <a:lnTo>
                  <a:pt x="40407" y="155067"/>
                </a:lnTo>
                <a:lnTo>
                  <a:pt x="35708" y="153162"/>
                </a:lnTo>
                <a:lnTo>
                  <a:pt x="31898" y="150495"/>
                </a:lnTo>
                <a:lnTo>
                  <a:pt x="29104" y="146938"/>
                </a:lnTo>
                <a:lnTo>
                  <a:pt x="26183" y="143383"/>
                </a:lnTo>
                <a:lnTo>
                  <a:pt x="24151" y="139065"/>
                </a:lnTo>
                <a:lnTo>
                  <a:pt x="22881" y="134238"/>
                </a:lnTo>
                <a:lnTo>
                  <a:pt x="21611" y="129286"/>
                </a:lnTo>
                <a:lnTo>
                  <a:pt x="20976" y="123698"/>
                </a:lnTo>
                <a:lnTo>
                  <a:pt x="20976" y="117475"/>
                </a:lnTo>
                <a:lnTo>
                  <a:pt x="96287" y="117475"/>
                </a:lnTo>
                <a:lnTo>
                  <a:pt x="98065" y="116840"/>
                </a:lnTo>
                <a:lnTo>
                  <a:pt x="101367" y="114046"/>
                </a:lnTo>
                <a:lnTo>
                  <a:pt x="102129" y="111760"/>
                </a:lnTo>
                <a:lnTo>
                  <a:pt x="102129" y="102616"/>
                </a:lnTo>
                <a:lnTo>
                  <a:pt x="20976" y="102616"/>
                </a:lnTo>
                <a:lnTo>
                  <a:pt x="21103" y="98044"/>
                </a:lnTo>
                <a:lnTo>
                  <a:pt x="21992" y="93725"/>
                </a:lnTo>
                <a:lnTo>
                  <a:pt x="24786" y="85344"/>
                </a:lnTo>
                <a:lnTo>
                  <a:pt x="26691" y="81661"/>
                </a:lnTo>
                <a:lnTo>
                  <a:pt x="29358" y="78612"/>
                </a:lnTo>
                <a:lnTo>
                  <a:pt x="31898" y="75437"/>
                </a:lnTo>
                <a:lnTo>
                  <a:pt x="35073" y="72898"/>
                </a:lnTo>
                <a:lnTo>
                  <a:pt x="38883" y="71120"/>
                </a:lnTo>
                <a:lnTo>
                  <a:pt x="42693" y="69215"/>
                </a:lnTo>
                <a:lnTo>
                  <a:pt x="47138" y="68199"/>
                </a:lnTo>
                <a:lnTo>
                  <a:pt x="91018" y="68199"/>
                </a:lnTo>
                <a:lnTo>
                  <a:pt x="86762" y="62992"/>
                </a:lnTo>
                <a:lnTo>
                  <a:pt x="81682" y="59309"/>
                </a:lnTo>
                <a:lnTo>
                  <a:pt x="69363" y="53721"/>
                </a:lnTo>
                <a:lnTo>
                  <a:pt x="61997" y="52324"/>
                </a:lnTo>
                <a:close/>
              </a:path>
              <a:path extrusionOk="0" h="174625" w="456565">
                <a:moveTo>
                  <a:pt x="94636" y="149479"/>
                </a:moveTo>
                <a:lnTo>
                  <a:pt x="93112" y="149479"/>
                </a:lnTo>
                <a:lnTo>
                  <a:pt x="91588" y="149987"/>
                </a:lnTo>
                <a:lnTo>
                  <a:pt x="89683" y="150749"/>
                </a:lnTo>
                <a:lnTo>
                  <a:pt x="87778" y="151637"/>
                </a:lnTo>
                <a:lnTo>
                  <a:pt x="85238" y="152654"/>
                </a:lnTo>
                <a:lnTo>
                  <a:pt x="82190" y="153670"/>
                </a:lnTo>
                <a:lnTo>
                  <a:pt x="79269" y="154812"/>
                </a:lnTo>
                <a:lnTo>
                  <a:pt x="75713" y="155702"/>
                </a:lnTo>
                <a:lnTo>
                  <a:pt x="67331" y="157480"/>
                </a:lnTo>
                <a:lnTo>
                  <a:pt x="62632" y="157861"/>
                </a:lnTo>
                <a:lnTo>
                  <a:pt x="97430" y="157861"/>
                </a:lnTo>
                <a:lnTo>
                  <a:pt x="97303" y="153670"/>
                </a:lnTo>
                <a:lnTo>
                  <a:pt x="97176" y="152654"/>
                </a:lnTo>
                <a:lnTo>
                  <a:pt x="96922" y="151765"/>
                </a:lnTo>
                <a:lnTo>
                  <a:pt x="96668" y="151257"/>
                </a:lnTo>
                <a:lnTo>
                  <a:pt x="96414" y="150622"/>
                </a:lnTo>
                <a:lnTo>
                  <a:pt x="96160" y="150241"/>
                </a:lnTo>
                <a:lnTo>
                  <a:pt x="95652" y="149987"/>
                </a:lnTo>
                <a:lnTo>
                  <a:pt x="95144" y="149606"/>
                </a:lnTo>
                <a:lnTo>
                  <a:pt x="94636" y="149479"/>
                </a:lnTo>
                <a:close/>
              </a:path>
              <a:path extrusionOk="0" h="174625" w="456565">
                <a:moveTo>
                  <a:pt x="91018" y="68199"/>
                </a:moveTo>
                <a:lnTo>
                  <a:pt x="61997" y="68199"/>
                </a:lnTo>
                <a:lnTo>
                  <a:pt x="69490" y="71247"/>
                </a:lnTo>
                <a:lnTo>
                  <a:pt x="74443" y="77343"/>
                </a:lnTo>
                <a:lnTo>
                  <a:pt x="77753" y="82345"/>
                </a:lnTo>
                <a:lnTo>
                  <a:pt x="80063" y="88217"/>
                </a:lnTo>
                <a:lnTo>
                  <a:pt x="81373" y="94970"/>
                </a:lnTo>
                <a:lnTo>
                  <a:pt x="81682" y="102616"/>
                </a:lnTo>
                <a:lnTo>
                  <a:pt x="102129" y="102616"/>
                </a:lnTo>
                <a:lnTo>
                  <a:pt x="102129" y="97662"/>
                </a:lnTo>
                <a:lnTo>
                  <a:pt x="101240" y="90805"/>
                </a:lnTo>
                <a:lnTo>
                  <a:pt x="99335" y="84455"/>
                </a:lnTo>
                <a:lnTo>
                  <a:pt x="97557" y="78105"/>
                </a:lnTo>
                <a:lnTo>
                  <a:pt x="94636" y="72517"/>
                </a:lnTo>
                <a:lnTo>
                  <a:pt x="91018" y="68199"/>
                </a:lnTo>
                <a:close/>
              </a:path>
              <a:path extrusionOk="0" h="174625" w="456565">
                <a:moveTo>
                  <a:pt x="210950" y="68834"/>
                </a:moveTo>
                <a:lnTo>
                  <a:pt x="175027" y="68834"/>
                </a:lnTo>
                <a:lnTo>
                  <a:pt x="178964" y="69342"/>
                </a:lnTo>
                <a:lnTo>
                  <a:pt x="185314" y="71628"/>
                </a:lnTo>
                <a:lnTo>
                  <a:pt x="187981" y="73279"/>
                </a:lnTo>
                <a:lnTo>
                  <a:pt x="192045" y="77597"/>
                </a:lnTo>
                <a:lnTo>
                  <a:pt x="193442" y="80391"/>
                </a:lnTo>
                <a:lnTo>
                  <a:pt x="194331" y="83693"/>
                </a:lnTo>
                <a:lnTo>
                  <a:pt x="195347" y="86995"/>
                </a:lnTo>
                <a:lnTo>
                  <a:pt x="195728" y="90678"/>
                </a:lnTo>
                <a:lnTo>
                  <a:pt x="195728" y="103632"/>
                </a:lnTo>
                <a:lnTo>
                  <a:pt x="171725" y="103632"/>
                </a:lnTo>
                <a:lnTo>
                  <a:pt x="163978" y="104394"/>
                </a:lnTo>
                <a:lnTo>
                  <a:pt x="150135" y="107442"/>
                </a:lnTo>
                <a:lnTo>
                  <a:pt x="144293" y="109728"/>
                </a:lnTo>
                <a:lnTo>
                  <a:pt x="139594" y="112775"/>
                </a:lnTo>
                <a:lnTo>
                  <a:pt x="134768" y="115824"/>
                </a:lnTo>
                <a:lnTo>
                  <a:pt x="131085" y="119634"/>
                </a:lnTo>
                <a:lnTo>
                  <a:pt x="128545" y="124333"/>
                </a:lnTo>
                <a:lnTo>
                  <a:pt x="126005" y="128905"/>
                </a:lnTo>
                <a:lnTo>
                  <a:pt x="124735" y="134366"/>
                </a:lnTo>
                <a:lnTo>
                  <a:pt x="124735" y="145923"/>
                </a:lnTo>
                <a:lnTo>
                  <a:pt x="125624" y="150749"/>
                </a:lnTo>
                <a:lnTo>
                  <a:pt x="127529" y="154940"/>
                </a:lnTo>
                <a:lnTo>
                  <a:pt x="129307" y="159131"/>
                </a:lnTo>
                <a:lnTo>
                  <a:pt x="157374" y="174498"/>
                </a:lnTo>
                <a:lnTo>
                  <a:pt x="169947" y="174498"/>
                </a:lnTo>
                <a:lnTo>
                  <a:pt x="198039" y="158496"/>
                </a:lnTo>
                <a:lnTo>
                  <a:pt x="159914" y="158496"/>
                </a:lnTo>
                <a:lnTo>
                  <a:pt x="154707" y="156845"/>
                </a:lnTo>
                <a:lnTo>
                  <a:pt x="151151" y="153416"/>
                </a:lnTo>
                <a:lnTo>
                  <a:pt x="147468" y="149987"/>
                </a:lnTo>
                <a:lnTo>
                  <a:pt x="145563" y="145415"/>
                </a:lnTo>
                <a:lnTo>
                  <a:pt x="145563" y="136271"/>
                </a:lnTo>
                <a:lnTo>
                  <a:pt x="146198" y="133223"/>
                </a:lnTo>
                <a:lnTo>
                  <a:pt x="147468" y="130683"/>
                </a:lnTo>
                <a:lnTo>
                  <a:pt x="148738" y="128016"/>
                </a:lnTo>
                <a:lnTo>
                  <a:pt x="172741" y="118363"/>
                </a:lnTo>
                <a:lnTo>
                  <a:pt x="216048" y="118363"/>
                </a:lnTo>
                <a:lnTo>
                  <a:pt x="216011" y="86995"/>
                </a:lnTo>
                <a:lnTo>
                  <a:pt x="215159" y="81153"/>
                </a:lnTo>
                <a:lnTo>
                  <a:pt x="212111" y="70866"/>
                </a:lnTo>
                <a:lnTo>
                  <a:pt x="210950" y="68834"/>
                </a:lnTo>
                <a:close/>
              </a:path>
              <a:path extrusionOk="0" h="174625" w="456565">
                <a:moveTo>
                  <a:pt x="216048" y="157987"/>
                </a:moveTo>
                <a:lnTo>
                  <a:pt x="198522" y="157987"/>
                </a:lnTo>
                <a:lnTo>
                  <a:pt x="198522" y="170180"/>
                </a:lnTo>
                <a:lnTo>
                  <a:pt x="205126" y="172847"/>
                </a:lnTo>
                <a:lnTo>
                  <a:pt x="209444" y="172847"/>
                </a:lnTo>
                <a:lnTo>
                  <a:pt x="211095" y="172720"/>
                </a:lnTo>
                <a:lnTo>
                  <a:pt x="212238" y="172466"/>
                </a:lnTo>
                <a:lnTo>
                  <a:pt x="213508" y="172212"/>
                </a:lnTo>
                <a:lnTo>
                  <a:pt x="214397" y="171831"/>
                </a:lnTo>
                <a:lnTo>
                  <a:pt x="215667" y="170815"/>
                </a:lnTo>
                <a:lnTo>
                  <a:pt x="216048" y="170180"/>
                </a:lnTo>
                <a:lnTo>
                  <a:pt x="216048" y="157987"/>
                </a:lnTo>
                <a:close/>
              </a:path>
              <a:path extrusionOk="0" h="174625" w="456565">
                <a:moveTo>
                  <a:pt x="216048" y="118363"/>
                </a:moveTo>
                <a:lnTo>
                  <a:pt x="195728" y="118363"/>
                </a:lnTo>
                <a:lnTo>
                  <a:pt x="195728" y="141986"/>
                </a:lnTo>
                <a:lnTo>
                  <a:pt x="190775" y="147574"/>
                </a:lnTo>
                <a:lnTo>
                  <a:pt x="185949" y="151765"/>
                </a:lnTo>
                <a:lnTo>
                  <a:pt x="176805" y="157099"/>
                </a:lnTo>
                <a:lnTo>
                  <a:pt x="171852" y="158496"/>
                </a:lnTo>
                <a:lnTo>
                  <a:pt x="198039" y="158496"/>
                </a:lnTo>
                <a:lnTo>
                  <a:pt x="198522" y="157987"/>
                </a:lnTo>
                <a:lnTo>
                  <a:pt x="216048" y="157987"/>
                </a:lnTo>
                <a:lnTo>
                  <a:pt x="216048" y="118363"/>
                </a:lnTo>
                <a:close/>
              </a:path>
              <a:path extrusionOk="0" h="174625" w="456565">
                <a:moveTo>
                  <a:pt x="180107" y="52324"/>
                </a:moveTo>
                <a:lnTo>
                  <a:pt x="167915" y="52324"/>
                </a:lnTo>
                <a:lnTo>
                  <a:pt x="163597" y="52705"/>
                </a:lnTo>
                <a:lnTo>
                  <a:pt x="132736" y="64135"/>
                </a:lnTo>
                <a:lnTo>
                  <a:pt x="131593" y="65150"/>
                </a:lnTo>
                <a:lnTo>
                  <a:pt x="130831" y="66294"/>
                </a:lnTo>
                <a:lnTo>
                  <a:pt x="130577" y="67563"/>
                </a:lnTo>
                <a:lnTo>
                  <a:pt x="130323" y="68707"/>
                </a:lnTo>
                <a:lnTo>
                  <a:pt x="130196" y="74803"/>
                </a:lnTo>
                <a:lnTo>
                  <a:pt x="130450" y="75819"/>
                </a:lnTo>
                <a:lnTo>
                  <a:pt x="130577" y="76835"/>
                </a:lnTo>
                <a:lnTo>
                  <a:pt x="133625" y="80263"/>
                </a:lnTo>
                <a:lnTo>
                  <a:pt x="135276" y="80263"/>
                </a:lnTo>
                <a:lnTo>
                  <a:pt x="136673" y="79756"/>
                </a:lnTo>
                <a:lnTo>
                  <a:pt x="138705" y="78486"/>
                </a:lnTo>
                <a:lnTo>
                  <a:pt x="140737" y="77343"/>
                </a:lnTo>
                <a:lnTo>
                  <a:pt x="165248" y="68834"/>
                </a:lnTo>
                <a:lnTo>
                  <a:pt x="210950" y="68834"/>
                </a:lnTo>
                <a:lnTo>
                  <a:pt x="209571" y="66421"/>
                </a:lnTo>
                <a:lnTo>
                  <a:pt x="206142" y="62992"/>
                </a:lnTo>
                <a:lnTo>
                  <a:pt x="202713" y="59436"/>
                </a:lnTo>
                <a:lnTo>
                  <a:pt x="198141" y="56769"/>
                </a:lnTo>
                <a:lnTo>
                  <a:pt x="186965" y="53212"/>
                </a:lnTo>
                <a:lnTo>
                  <a:pt x="180107" y="52324"/>
                </a:lnTo>
                <a:close/>
              </a:path>
              <a:path extrusionOk="0" h="174625" w="456565">
                <a:moveTo>
                  <a:pt x="301773" y="52450"/>
                </a:moveTo>
                <a:lnTo>
                  <a:pt x="290978" y="52450"/>
                </a:lnTo>
                <a:lnTo>
                  <a:pt x="284120" y="53594"/>
                </a:lnTo>
                <a:lnTo>
                  <a:pt x="253132" y="78740"/>
                </a:lnTo>
                <a:lnTo>
                  <a:pt x="246401" y="114808"/>
                </a:lnTo>
                <a:lnTo>
                  <a:pt x="246596" y="121832"/>
                </a:lnTo>
                <a:lnTo>
                  <a:pt x="263292" y="163957"/>
                </a:lnTo>
                <a:lnTo>
                  <a:pt x="287930" y="174498"/>
                </a:lnTo>
                <a:lnTo>
                  <a:pt x="299741" y="174498"/>
                </a:lnTo>
                <a:lnTo>
                  <a:pt x="325522" y="166370"/>
                </a:lnTo>
                <a:lnTo>
                  <a:pt x="328062" y="164846"/>
                </a:lnTo>
                <a:lnTo>
                  <a:pt x="329840" y="163575"/>
                </a:lnTo>
                <a:lnTo>
                  <a:pt x="331872" y="161544"/>
                </a:lnTo>
                <a:lnTo>
                  <a:pt x="332507" y="160655"/>
                </a:lnTo>
                <a:lnTo>
                  <a:pt x="332761" y="160147"/>
                </a:lnTo>
                <a:lnTo>
                  <a:pt x="333142" y="159638"/>
                </a:lnTo>
                <a:lnTo>
                  <a:pt x="333269" y="159004"/>
                </a:lnTo>
                <a:lnTo>
                  <a:pt x="333523" y="158369"/>
                </a:lnTo>
                <a:lnTo>
                  <a:pt x="333777" y="157607"/>
                </a:lnTo>
                <a:lnTo>
                  <a:pt x="333879" y="156845"/>
                </a:lnTo>
                <a:lnTo>
                  <a:pt x="293518" y="156845"/>
                </a:lnTo>
                <a:lnTo>
                  <a:pt x="289200" y="155956"/>
                </a:lnTo>
                <a:lnTo>
                  <a:pt x="267737" y="121832"/>
                </a:lnTo>
                <a:lnTo>
                  <a:pt x="267610" y="113665"/>
                </a:lnTo>
                <a:lnTo>
                  <a:pt x="268108" y="103544"/>
                </a:lnTo>
                <a:lnTo>
                  <a:pt x="288184" y="69596"/>
                </a:lnTo>
                <a:lnTo>
                  <a:pt x="333422" y="69596"/>
                </a:lnTo>
                <a:lnTo>
                  <a:pt x="333269" y="68453"/>
                </a:lnTo>
                <a:lnTo>
                  <a:pt x="332761" y="66929"/>
                </a:lnTo>
                <a:lnTo>
                  <a:pt x="332380" y="66167"/>
                </a:lnTo>
                <a:lnTo>
                  <a:pt x="331999" y="65659"/>
                </a:lnTo>
                <a:lnTo>
                  <a:pt x="331745" y="65024"/>
                </a:lnTo>
                <a:lnTo>
                  <a:pt x="329967" y="63246"/>
                </a:lnTo>
                <a:lnTo>
                  <a:pt x="329078" y="62230"/>
                </a:lnTo>
                <a:lnTo>
                  <a:pt x="327427" y="61087"/>
                </a:lnTo>
                <a:lnTo>
                  <a:pt x="323109" y="58293"/>
                </a:lnTo>
                <a:lnTo>
                  <a:pt x="320569" y="57023"/>
                </a:lnTo>
                <a:lnTo>
                  <a:pt x="317775" y="56007"/>
                </a:lnTo>
                <a:lnTo>
                  <a:pt x="314981" y="54863"/>
                </a:lnTo>
                <a:lnTo>
                  <a:pt x="311933" y="54102"/>
                </a:lnTo>
                <a:lnTo>
                  <a:pt x="308631" y="53340"/>
                </a:lnTo>
                <a:lnTo>
                  <a:pt x="305202" y="52705"/>
                </a:lnTo>
                <a:lnTo>
                  <a:pt x="301773" y="52450"/>
                </a:lnTo>
                <a:close/>
              </a:path>
              <a:path extrusionOk="0" h="174625" w="456565">
                <a:moveTo>
                  <a:pt x="331364" y="142748"/>
                </a:moveTo>
                <a:lnTo>
                  <a:pt x="329713" y="142748"/>
                </a:lnTo>
                <a:lnTo>
                  <a:pt x="328443" y="143383"/>
                </a:lnTo>
                <a:lnTo>
                  <a:pt x="326665" y="144907"/>
                </a:lnTo>
                <a:lnTo>
                  <a:pt x="324887" y="146304"/>
                </a:lnTo>
                <a:lnTo>
                  <a:pt x="322728" y="147955"/>
                </a:lnTo>
                <a:lnTo>
                  <a:pt x="320061" y="149733"/>
                </a:lnTo>
                <a:lnTo>
                  <a:pt x="317521" y="151511"/>
                </a:lnTo>
                <a:lnTo>
                  <a:pt x="314473" y="153035"/>
                </a:lnTo>
                <a:lnTo>
                  <a:pt x="307361" y="156083"/>
                </a:lnTo>
                <a:lnTo>
                  <a:pt x="303170" y="156845"/>
                </a:lnTo>
                <a:lnTo>
                  <a:pt x="333879" y="156845"/>
                </a:lnTo>
                <a:lnTo>
                  <a:pt x="333997" y="155956"/>
                </a:lnTo>
                <a:lnTo>
                  <a:pt x="333890" y="147700"/>
                </a:lnTo>
                <a:lnTo>
                  <a:pt x="333777" y="146685"/>
                </a:lnTo>
                <a:lnTo>
                  <a:pt x="333523" y="145669"/>
                </a:lnTo>
                <a:lnTo>
                  <a:pt x="333015" y="144145"/>
                </a:lnTo>
                <a:lnTo>
                  <a:pt x="332634" y="143510"/>
                </a:lnTo>
                <a:lnTo>
                  <a:pt x="332253" y="143256"/>
                </a:lnTo>
                <a:lnTo>
                  <a:pt x="331872" y="142875"/>
                </a:lnTo>
                <a:lnTo>
                  <a:pt x="331364" y="142748"/>
                </a:lnTo>
                <a:close/>
              </a:path>
              <a:path extrusionOk="0" h="174625" w="456565">
                <a:moveTo>
                  <a:pt x="333422" y="69596"/>
                </a:moveTo>
                <a:lnTo>
                  <a:pt x="302789" y="69596"/>
                </a:lnTo>
                <a:lnTo>
                  <a:pt x="306980" y="70231"/>
                </a:lnTo>
                <a:lnTo>
                  <a:pt x="310409" y="71628"/>
                </a:lnTo>
                <a:lnTo>
                  <a:pt x="327173" y="82042"/>
                </a:lnTo>
                <a:lnTo>
                  <a:pt x="328570" y="82677"/>
                </a:lnTo>
                <a:lnTo>
                  <a:pt x="330856" y="82677"/>
                </a:lnTo>
                <a:lnTo>
                  <a:pt x="331745" y="82042"/>
                </a:lnTo>
                <a:lnTo>
                  <a:pt x="333269" y="79502"/>
                </a:lnTo>
                <a:lnTo>
                  <a:pt x="333566" y="77724"/>
                </a:lnTo>
                <a:lnTo>
                  <a:pt x="333506" y="70231"/>
                </a:lnTo>
                <a:lnTo>
                  <a:pt x="333422" y="69596"/>
                </a:lnTo>
                <a:close/>
              </a:path>
              <a:path extrusionOk="0" h="174625" w="456565">
                <a:moveTo>
                  <a:pt x="373020" y="0"/>
                </a:moveTo>
                <a:lnTo>
                  <a:pt x="368956" y="0"/>
                </a:lnTo>
                <a:lnTo>
                  <a:pt x="367305" y="127"/>
                </a:lnTo>
                <a:lnTo>
                  <a:pt x="361336" y="2286"/>
                </a:lnTo>
                <a:lnTo>
                  <a:pt x="360955" y="2794"/>
                </a:lnTo>
                <a:lnTo>
                  <a:pt x="360955" y="170180"/>
                </a:lnTo>
                <a:lnTo>
                  <a:pt x="361336" y="170687"/>
                </a:lnTo>
                <a:lnTo>
                  <a:pt x="361590" y="171196"/>
                </a:lnTo>
                <a:lnTo>
                  <a:pt x="362098" y="171577"/>
                </a:lnTo>
                <a:lnTo>
                  <a:pt x="362860" y="171831"/>
                </a:lnTo>
                <a:lnTo>
                  <a:pt x="363622" y="172212"/>
                </a:lnTo>
                <a:lnTo>
                  <a:pt x="364765" y="172466"/>
                </a:lnTo>
                <a:lnTo>
                  <a:pt x="367305" y="172720"/>
                </a:lnTo>
                <a:lnTo>
                  <a:pt x="368956" y="172847"/>
                </a:lnTo>
                <a:lnTo>
                  <a:pt x="373020" y="172847"/>
                </a:lnTo>
                <a:lnTo>
                  <a:pt x="374671" y="172720"/>
                </a:lnTo>
                <a:lnTo>
                  <a:pt x="377338" y="172466"/>
                </a:lnTo>
                <a:lnTo>
                  <a:pt x="378354" y="172212"/>
                </a:lnTo>
                <a:lnTo>
                  <a:pt x="379116" y="171831"/>
                </a:lnTo>
                <a:lnTo>
                  <a:pt x="379878" y="171577"/>
                </a:lnTo>
                <a:lnTo>
                  <a:pt x="380386" y="171196"/>
                </a:lnTo>
                <a:lnTo>
                  <a:pt x="380767" y="170687"/>
                </a:lnTo>
                <a:lnTo>
                  <a:pt x="381275" y="169672"/>
                </a:lnTo>
                <a:lnTo>
                  <a:pt x="381275" y="91312"/>
                </a:lnTo>
                <a:lnTo>
                  <a:pt x="386863" y="84328"/>
                </a:lnTo>
                <a:lnTo>
                  <a:pt x="392197" y="78994"/>
                </a:lnTo>
                <a:lnTo>
                  <a:pt x="397277" y="75437"/>
                </a:lnTo>
                <a:lnTo>
                  <a:pt x="402357" y="71755"/>
                </a:lnTo>
                <a:lnTo>
                  <a:pt x="405705" y="70612"/>
                </a:lnTo>
                <a:lnTo>
                  <a:pt x="381275" y="70612"/>
                </a:lnTo>
                <a:lnTo>
                  <a:pt x="381275" y="3302"/>
                </a:lnTo>
                <a:lnTo>
                  <a:pt x="376068" y="254"/>
                </a:lnTo>
                <a:lnTo>
                  <a:pt x="373020" y="0"/>
                </a:lnTo>
                <a:close/>
              </a:path>
              <a:path extrusionOk="0" h="174625" w="456565">
                <a:moveTo>
                  <a:pt x="450710" y="69977"/>
                </a:moveTo>
                <a:lnTo>
                  <a:pt x="416581" y="69977"/>
                </a:lnTo>
                <a:lnTo>
                  <a:pt x="420010" y="70738"/>
                </a:lnTo>
                <a:lnTo>
                  <a:pt x="423058" y="72136"/>
                </a:lnTo>
                <a:lnTo>
                  <a:pt x="434742" y="88646"/>
                </a:lnTo>
                <a:lnTo>
                  <a:pt x="435758" y="92456"/>
                </a:lnTo>
                <a:lnTo>
                  <a:pt x="436139" y="97536"/>
                </a:lnTo>
                <a:lnTo>
                  <a:pt x="436139" y="169672"/>
                </a:lnTo>
                <a:lnTo>
                  <a:pt x="436647" y="170687"/>
                </a:lnTo>
                <a:lnTo>
                  <a:pt x="437028" y="171196"/>
                </a:lnTo>
                <a:lnTo>
                  <a:pt x="437536" y="171577"/>
                </a:lnTo>
                <a:lnTo>
                  <a:pt x="438298" y="171831"/>
                </a:lnTo>
                <a:lnTo>
                  <a:pt x="439060" y="172212"/>
                </a:lnTo>
                <a:lnTo>
                  <a:pt x="440076" y="172466"/>
                </a:lnTo>
                <a:lnTo>
                  <a:pt x="441346" y="172593"/>
                </a:lnTo>
                <a:lnTo>
                  <a:pt x="444394" y="172847"/>
                </a:lnTo>
                <a:lnTo>
                  <a:pt x="448458" y="172847"/>
                </a:lnTo>
                <a:lnTo>
                  <a:pt x="450109" y="172720"/>
                </a:lnTo>
                <a:lnTo>
                  <a:pt x="452776" y="172466"/>
                </a:lnTo>
                <a:lnTo>
                  <a:pt x="453792" y="172212"/>
                </a:lnTo>
                <a:lnTo>
                  <a:pt x="454427" y="171831"/>
                </a:lnTo>
                <a:lnTo>
                  <a:pt x="455189" y="171577"/>
                </a:lnTo>
                <a:lnTo>
                  <a:pt x="455697" y="171196"/>
                </a:lnTo>
                <a:lnTo>
                  <a:pt x="456459" y="170180"/>
                </a:lnTo>
                <a:lnTo>
                  <a:pt x="456398" y="91312"/>
                </a:lnTo>
                <a:lnTo>
                  <a:pt x="455951" y="86487"/>
                </a:lnTo>
                <a:lnTo>
                  <a:pt x="454554" y="80899"/>
                </a:lnTo>
                <a:lnTo>
                  <a:pt x="453157" y="75184"/>
                </a:lnTo>
                <a:lnTo>
                  <a:pt x="450998" y="70358"/>
                </a:lnTo>
                <a:lnTo>
                  <a:pt x="450710" y="69977"/>
                </a:lnTo>
                <a:close/>
              </a:path>
              <a:path extrusionOk="0" h="174625" w="456565">
                <a:moveTo>
                  <a:pt x="424201" y="52324"/>
                </a:moveTo>
                <a:lnTo>
                  <a:pt x="410739" y="52324"/>
                </a:lnTo>
                <a:lnTo>
                  <a:pt x="404770" y="53848"/>
                </a:lnTo>
                <a:lnTo>
                  <a:pt x="398928" y="56769"/>
                </a:lnTo>
                <a:lnTo>
                  <a:pt x="392959" y="59817"/>
                </a:lnTo>
                <a:lnTo>
                  <a:pt x="387117" y="64388"/>
                </a:lnTo>
                <a:lnTo>
                  <a:pt x="381275" y="70612"/>
                </a:lnTo>
                <a:lnTo>
                  <a:pt x="405705" y="70612"/>
                </a:lnTo>
                <a:lnTo>
                  <a:pt x="407564" y="69977"/>
                </a:lnTo>
                <a:lnTo>
                  <a:pt x="450710" y="69977"/>
                </a:lnTo>
                <a:lnTo>
                  <a:pt x="444648" y="61975"/>
                </a:lnTo>
                <a:lnTo>
                  <a:pt x="440584" y="58547"/>
                </a:lnTo>
                <a:lnTo>
                  <a:pt x="435504" y="56007"/>
                </a:lnTo>
                <a:lnTo>
                  <a:pt x="430424" y="53594"/>
                </a:lnTo>
                <a:lnTo>
                  <a:pt x="424201" y="52324"/>
                </a:lnTo>
                <a:close/>
              </a:path>
            </a:pathLst>
          </a:custGeom>
          <a:solidFill>
            <a:srgbClr val="000000">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1" name="Google Shape;201;p13"/>
          <p:cNvPicPr preferRelativeResize="0"/>
          <p:nvPr/>
        </p:nvPicPr>
        <p:blipFill rotWithShape="1">
          <a:blip r:embed="rId12">
            <a:alphaModFix/>
          </a:blip>
          <a:srcRect b="0" l="0" r="0" t="0"/>
          <a:stretch/>
        </p:blipFill>
        <p:spPr>
          <a:xfrm>
            <a:off x="7910321" y="2526792"/>
            <a:ext cx="350805" cy="174498"/>
          </a:xfrm>
          <a:prstGeom prst="rect">
            <a:avLst/>
          </a:prstGeom>
          <a:noFill/>
          <a:ln>
            <a:noFill/>
          </a:ln>
        </p:spPr>
      </p:pic>
      <p:sp>
        <p:nvSpPr>
          <p:cNvPr id="202" name="Google Shape;202;p13"/>
          <p:cNvSpPr/>
          <p:nvPr/>
        </p:nvSpPr>
        <p:spPr>
          <a:xfrm>
            <a:off x="8347139" y="2579117"/>
            <a:ext cx="234791" cy="122555"/>
          </a:xfrm>
          <a:custGeom>
            <a:rect b="b" l="l" r="r" t="t"/>
            <a:pathLst>
              <a:path extrusionOk="0" h="122555" w="313054">
                <a:moveTo>
                  <a:pt x="86214" y="16510"/>
                </a:moveTo>
                <a:lnTo>
                  <a:pt x="50291" y="16510"/>
                </a:lnTo>
                <a:lnTo>
                  <a:pt x="54228" y="17018"/>
                </a:lnTo>
                <a:lnTo>
                  <a:pt x="60578" y="19304"/>
                </a:lnTo>
                <a:lnTo>
                  <a:pt x="63246" y="20955"/>
                </a:lnTo>
                <a:lnTo>
                  <a:pt x="67309" y="25273"/>
                </a:lnTo>
                <a:lnTo>
                  <a:pt x="68706" y="28067"/>
                </a:lnTo>
                <a:lnTo>
                  <a:pt x="69596" y="31369"/>
                </a:lnTo>
                <a:lnTo>
                  <a:pt x="70611" y="34671"/>
                </a:lnTo>
                <a:lnTo>
                  <a:pt x="70992" y="38354"/>
                </a:lnTo>
                <a:lnTo>
                  <a:pt x="70992" y="51308"/>
                </a:lnTo>
                <a:lnTo>
                  <a:pt x="46989" y="51308"/>
                </a:lnTo>
                <a:lnTo>
                  <a:pt x="39242" y="52070"/>
                </a:lnTo>
                <a:lnTo>
                  <a:pt x="25400" y="55118"/>
                </a:lnTo>
                <a:lnTo>
                  <a:pt x="19557" y="57404"/>
                </a:lnTo>
                <a:lnTo>
                  <a:pt x="14858" y="60451"/>
                </a:lnTo>
                <a:lnTo>
                  <a:pt x="10032" y="63500"/>
                </a:lnTo>
                <a:lnTo>
                  <a:pt x="6350" y="67310"/>
                </a:lnTo>
                <a:lnTo>
                  <a:pt x="3809" y="72009"/>
                </a:lnTo>
                <a:lnTo>
                  <a:pt x="1270" y="76581"/>
                </a:lnTo>
                <a:lnTo>
                  <a:pt x="0" y="82042"/>
                </a:lnTo>
                <a:lnTo>
                  <a:pt x="0" y="93599"/>
                </a:lnTo>
                <a:lnTo>
                  <a:pt x="888" y="98425"/>
                </a:lnTo>
                <a:lnTo>
                  <a:pt x="2793" y="102616"/>
                </a:lnTo>
                <a:lnTo>
                  <a:pt x="4572" y="106807"/>
                </a:lnTo>
                <a:lnTo>
                  <a:pt x="32638" y="122174"/>
                </a:lnTo>
                <a:lnTo>
                  <a:pt x="45211" y="122174"/>
                </a:lnTo>
                <a:lnTo>
                  <a:pt x="73303" y="106172"/>
                </a:lnTo>
                <a:lnTo>
                  <a:pt x="35178" y="106172"/>
                </a:lnTo>
                <a:lnTo>
                  <a:pt x="29972" y="104521"/>
                </a:lnTo>
                <a:lnTo>
                  <a:pt x="26415" y="101092"/>
                </a:lnTo>
                <a:lnTo>
                  <a:pt x="22732" y="97662"/>
                </a:lnTo>
                <a:lnTo>
                  <a:pt x="20827" y="93091"/>
                </a:lnTo>
                <a:lnTo>
                  <a:pt x="20827" y="83947"/>
                </a:lnTo>
                <a:lnTo>
                  <a:pt x="21462" y="80899"/>
                </a:lnTo>
                <a:lnTo>
                  <a:pt x="22732" y="78359"/>
                </a:lnTo>
                <a:lnTo>
                  <a:pt x="24002" y="75692"/>
                </a:lnTo>
                <a:lnTo>
                  <a:pt x="48005" y="66039"/>
                </a:lnTo>
                <a:lnTo>
                  <a:pt x="91312" y="66039"/>
                </a:lnTo>
                <a:lnTo>
                  <a:pt x="91275" y="34671"/>
                </a:lnTo>
                <a:lnTo>
                  <a:pt x="90424" y="28829"/>
                </a:lnTo>
                <a:lnTo>
                  <a:pt x="87375" y="18542"/>
                </a:lnTo>
                <a:lnTo>
                  <a:pt x="86214" y="16510"/>
                </a:lnTo>
                <a:close/>
              </a:path>
              <a:path extrusionOk="0" h="122555" w="313054">
                <a:moveTo>
                  <a:pt x="91312" y="105663"/>
                </a:moveTo>
                <a:lnTo>
                  <a:pt x="73786" y="105663"/>
                </a:lnTo>
                <a:lnTo>
                  <a:pt x="73786" y="117856"/>
                </a:lnTo>
                <a:lnTo>
                  <a:pt x="80390" y="120523"/>
                </a:lnTo>
                <a:lnTo>
                  <a:pt x="84708" y="120523"/>
                </a:lnTo>
                <a:lnTo>
                  <a:pt x="86359" y="120396"/>
                </a:lnTo>
                <a:lnTo>
                  <a:pt x="87502" y="120142"/>
                </a:lnTo>
                <a:lnTo>
                  <a:pt x="88773" y="119887"/>
                </a:lnTo>
                <a:lnTo>
                  <a:pt x="89661" y="119507"/>
                </a:lnTo>
                <a:lnTo>
                  <a:pt x="90931" y="118491"/>
                </a:lnTo>
                <a:lnTo>
                  <a:pt x="91312" y="117856"/>
                </a:lnTo>
                <a:lnTo>
                  <a:pt x="91312" y="105663"/>
                </a:lnTo>
                <a:close/>
              </a:path>
              <a:path extrusionOk="0" h="122555" w="313054">
                <a:moveTo>
                  <a:pt x="91312" y="66039"/>
                </a:moveTo>
                <a:lnTo>
                  <a:pt x="70992" y="66039"/>
                </a:lnTo>
                <a:lnTo>
                  <a:pt x="70992" y="89662"/>
                </a:lnTo>
                <a:lnTo>
                  <a:pt x="66039" y="95250"/>
                </a:lnTo>
                <a:lnTo>
                  <a:pt x="61213" y="99441"/>
                </a:lnTo>
                <a:lnTo>
                  <a:pt x="52070" y="104775"/>
                </a:lnTo>
                <a:lnTo>
                  <a:pt x="47116" y="106172"/>
                </a:lnTo>
                <a:lnTo>
                  <a:pt x="73303" y="106172"/>
                </a:lnTo>
                <a:lnTo>
                  <a:pt x="73786" y="105663"/>
                </a:lnTo>
                <a:lnTo>
                  <a:pt x="91312" y="105663"/>
                </a:lnTo>
                <a:lnTo>
                  <a:pt x="91312" y="66039"/>
                </a:lnTo>
                <a:close/>
              </a:path>
              <a:path extrusionOk="0" h="122555" w="313054">
                <a:moveTo>
                  <a:pt x="55372" y="0"/>
                </a:moveTo>
                <a:lnTo>
                  <a:pt x="43179" y="0"/>
                </a:lnTo>
                <a:lnTo>
                  <a:pt x="38861" y="381"/>
                </a:lnTo>
                <a:lnTo>
                  <a:pt x="8000" y="11811"/>
                </a:lnTo>
                <a:lnTo>
                  <a:pt x="6857" y="12826"/>
                </a:lnTo>
                <a:lnTo>
                  <a:pt x="6096" y="13970"/>
                </a:lnTo>
                <a:lnTo>
                  <a:pt x="5841" y="15239"/>
                </a:lnTo>
                <a:lnTo>
                  <a:pt x="5587" y="16383"/>
                </a:lnTo>
                <a:lnTo>
                  <a:pt x="5460" y="22479"/>
                </a:lnTo>
                <a:lnTo>
                  <a:pt x="5714" y="23495"/>
                </a:lnTo>
                <a:lnTo>
                  <a:pt x="5841" y="24511"/>
                </a:lnTo>
                <a:lnTo>
                  <a:pt x="8889" y="27939"/>
                </a:lnTo>
                <a:lnTo>
                  <a:pt x="10540" y="27939"/>
                </a:lnTo>
                <a:lnTo>
                  <a:pt x="11937" y="27432"/>
                </a:lnTo>
                <a:lnTo>
                  <a:pt x="13970" y="26162"/>
                </a:lnTo>
                <a:lnTo>
                  <a:pt x="16001" y="25019"/>
                </a:lnTo>
                <a:lnTo>
                  <a:pt x="40512" y="16510"/>
                </a:lnTo>
                <a:lnTo>
                  <a:pt x="86214" y="16510"/>
                </a:lnTo>
                <a:lnTo>
                  <a:pt x="84835" y="14097"/>
                </a:lnTo>
                <a:lnTo>
                  <a:pt x="81406" y="10668"/>
                </a:lnTo>
                <a:lnTo>
                  <a:pt x="77977" y="7112"/>
                </a:lnTo>
                <a:lnTo>
                  <a:pt x="73405" y="4445"/>
                </a:lnTo>
                <a:lnTo>
                  <a:pt x="62229" y="888"/>
                </a:lnTo>
                <a:lnTo>
                  <a:pt x="55372" y="0"/>
                </a:lnTo>
                <a:close/>
              </a:path>
              <a:path extrusionOk="0" h="122555" w="313054">
                <a:moveTo>
                  <a:pt x="140461" y="1650"/>
                </a:moveTo>
                <a:lnTo>
                  <a:pt x="136778" y="1650"/>
                </a:lnTo>
                <a:lnTo>
                  <a:pt x="135254" y="1778"/>
                </a:lnTo>
                <a:lnTo>
                  <a:pt x="132968" y="2032"/>
                </a:lnTo>
                <a:lnTo>
                  <a:pt x="132079" y="2286"/>
                </a:lnTo>
                <a:lnTo>
                  <a:pt x="131317" y="2667"/>
                </a:lnTo>
                <a:lnTo>
                  <a:pt x="130555" y="2921"/>
                </a:lnTo>
                <a:lnTo>
                  <a:pt x="130048" y="3429"/>
                </a:lnTo>
                <a:lnTo>
                  <a:pt x="129793" y="3810"/>
                </a:lnTo>
                <a:lnTo>
                  <a:pt x="129603" y="4191"/>
                </a:lnTo>
                <a:lnTo>
                  <a:pt x="129539" y="117856"/>
                </a:lnTo>
                <a:lnTo>
                  <a:pt x="129921" y="118363"/>
                </a:lnTo>
                <a:lnTo>
                  <a:pt x="130175" y="118872"/>
                </a:lnTo>
                <a:lnTo>
                  <a:pt x="130682" y="119253"/>
                </a:lnTo>
                <a:lnTo>
                  <a:pt x="131445" y="119507"/>
                </a:lnTo>
                <a:lnTo>
                  <a:pt x="132206" y="119887"/>
                </a:lnTo>
                <a:lnTo>
                  <a:pt x="133350" y="120142"/>
                </a:lnTo>
                <a:lnTo>
                  <a:pt x="135889" y="120396"/>
                </a:lnTo>
                <a:lnTo>
                  <a:pt x="137540" y="120523"/>
                </a:lnTo>
                <a:lnTo>
                  <a:pt x="141604" y="120523"/>
                </a:lnTo>
                <a:lnTo>
                  <a:pt x="143255" y="120396"/>
                </a:lnTo>
                <a:lnTo>
                  <a:pt x="145923" y="120142"/>
                </a:lnTo>
                <a:lnTo>
                  <a:pt x="146938" y="119887"/>
                </a:lnTo>
                <a:lnTo>
                  <a:pt x="147700" y="119507"/>
                </a:lnTo>
                <a:lnTo>
                  <a:pt x="148462" y="119253"/>
                </a:lnTo>
                <a:lnTo>
                  <a:pt x="148971" y="118872"/>
                </a:lnTo>
                <a:lnTo>
                  <a:pt x="149351" y="118363"/>
                </a:lnTo>
                <a:lnTo>
                  <a:pt x="149859" y="117348"/>
                </a:lnTo>
                <a:lnTo>
                  <a:pt x="149859" y="43561"/>
                </a:lnTo>
                <a:lnTo>
                  <a:pt x="152653" y="38988"/>
                </a:lnTo>
                <a:lnTo>
                  <a:pt x="155321" y="35179"/>
                </a:lnTo>
                <a:lnTo>
                  <a:pt x="157733" y="32131"/>
                </a:lnTo>
                <a:lnTo>
                  <a:pt x="160147" y="28956"/>
                </a:lnTo>
                <a:lnTo>
                  <a:pt x="162432" y="26416"/>
                </a:lnTo>
                <a:lnTo>
                  <a:pt x="166750" y="22606"/>
                </a:lnTo>
                <a:lnTo>
                  <a:pt x="168173" y="21717"/>
                </a:lnTo>
                <a:lnTo>
                  <a:pt x="147827" y="21717"/>
                </a:lnTo>
                <a:lnTo>
                  <a:pt x="147700" y="4318"/>
                </a:lnTo>
                <a:lnTo>
                  <a:pt x="147447" y="3810"/>
                </a:lnTo>
                <a:lnTo>
                  <a:pt x="147065" y="3429"/>
                </a:lnTo>
                <a:lnTo>
                  <a:pt x="146684" y="2921"/>
                </a:lnTo>
                <a:lnTo>
                  <a:pt x="146050" y="2667"/>
                </a:lnTo>
                <a:lnTo>
                  <a:pt x="145287" y="2286"/>
                </a:lnTo>
                <a:lnTo>
                  <a:pt x="144399" y="2032"/>
                </a:lnTo>
                <a:lnTo>
                  <a:pt x="143255" y="1905"/>
                </a:lnTo>
                <a:lnTo>
                  <a:pt x="140461" y="1650"/>
                </a:lnTo>
                <a:close/>
              </a:path>
              <a:path extrusionOk="0" h="122555" w="313054">
                <a:moveTo>
                  <a:pt x="194110" y="19176"/>
                </a:moveTo>
                <a:lnTo>
                  <a:pt x="178561" y="19176"/>
                </a:lnTo>
                <a:lnTo>
                  <a:pt x="181736" y="19685"/>
                </a:lnTo>
                <a:lnTo>
                  <a:pt x="184530" y="20447"/>
                </a:lnTo>
                <a:lnTo>
                  <a:pt x="185674" y="20828"/>
                </a:lnTo>
                <a:lnTo>
                  <a:pt x="186943" y="21082"/>
                </a:lnTo>
                <a:lnTo>
                  <a:pt x="188975" y="21844"/>
                </a:lnTo>
                <a:lnTo>
                  <a:pt x="189864" y="22225"/>
                </a:lnTo>
                <a:lnTo>
                  <a:pt x="190626" y="22479"/>
                </a:lnTo>
                <a:lnTo>
                  <a:pt x="192024" y="22479"/>
                </a:lnTo>
                <a:lnTo>
                  <a:pt x="194013" y="19685"/>
                </a:lnTo>
                <a:lnTo>
                  <a:pt x="194110" y="19176"/>
                </a:lnTo>
                <a:close/>
              </a:path>
              <a:path extrusionOk="0" h="122555" w="313054">
                <a:moveTo>
                  <a:pt x="180466" y="0"/>
                </a:moveTo>
                <a:lnTo>
                  <a:pt x="175895" y="0"/>
                </a:lnTo>
                <a:lnTo>
                  <a:pt x="173481" y="254"/>
                </a:lnTo>
                <a:lnTo>
                  <a:pt x="147827" y="21717"/>
                </a:lnTo>
                <a:lnTo>
                  <a:pt x="168173" y="21717"/>
                </a:lnTo>
                <a:lnTo>
                  <a:pt x="168782" y="21336"/>
                </a:lnTo>
                <a:lnTo>
                  <a:pt x="170814" y="20447"/>
                </a:lnTo>
                <a:lnTo>
                  <a:pt x="172847" y="19685"/>
                </a:lnTo>
                <a:lnTo>
                  <a:pt x="174751" y="19176"/>
                </a:lnTo>
                <a:lnTo>
                  <a:pt x="194110" y="19176"/>
                </a:lnTo>
                <a:lnTo>
                  <a:pt x="194182" y="18669"/>
                </a:lnTo>
                <a:lnTo>
                  <a:pt x="194309" y="16129"/>
                </a:lnTo>
                <a:lnTo>
                  <a:pt x="194182" y="6350"/>
                </a:lnTo>
                <a:lnTo>
                  <a:pt x="194055" y="5714"/>
                </a:lnTo>
                <a:lnTo>
                  <a:pt x="190118" y="1905"/>
                </a:lnTo>
                <a:lnTo>
                  <a:pt x="188975" y="1524"/>
                </a:lnTo>
                <a:lnTo>
                  <a:pt x="186181" y="762"/>
                </a:lnTo>
                <a:lnTo>
                  <a:pt x="183260" y="254"/>
                </a:lnTo>
                <a:lnTo>
                  <a:pt x="180466" y="0"/>
                </a:lnTo>
                <a:close/>
              </a:path>
              <a:path extrusionOk="0" h="122555" w="313054">
                <a:moveTo>
                  <a:pt x="272541" y="0"/>
                </a:moveTo>
                <a:lnTo>
                  <a:pt x="255650" y="0"/>
                </a:lnTo>
                <a:lnTo>
                  <a:pt x="248284" y="1397"/>
                </a:lnTo>
                <a:lnTo>
                  <a:pt x="241680" y="4191"/>
                </a:lnTo>
                <a:lnTo>
                  <a:pt x="235076" y="7112"/>
                </a:lnTo>
                <a:lnTo>
                  <a:pt x="229488" y="11175"/>
                </a:lnTo>
                <a:lnTo>
                  <a:pt x="224789" y="16510"/>
                </a:lnTo>
                <a:lnTo>
                  <a:pt x="220090" y="21717"/>
                </a:lnTo>
                <a:lnTo>
                  <a:pt x="210544" y="65150"/>
                </a:lnTo>
                <a:lnTo>
                  <a:pt x="210655" y="68901"/>
                </a:lnTo>
                <a:lnTo>
                  <a:pt x="229361" y="112013"/>
                </a:lnTo>
                <a:lnTo>
                  <a:pt x="241934" y="118237"/>
                </a:lnTo>
                <a:lnTo>
                  <a:pt x="248792" y="120904"/>
                </a:lnTo>
                <a:lnTo>
                  <a:pt x="256921" y="122174"/>
                </a:lnTo>
                <a:lnTo>
                  <a:pt x="271272" y="122174"/>
                </a:lnTo>
                <a:lnTo>
                  <a:pt x="276225" y="121793"/>
                </a:lnTo>
                <a:lnTo>
                  <a:pt x="280924" y="120904"/>
                </a:lnTo>
                <a:lnTo>
                  <a:pt x="285496" y="120142"/>
                </a:lnTo>
                <a:lnTo>
                  <a:pt x="289686" y="119253"/>
                </a:lnTo>
                <a:lnTo>
                  <a:pt x="293115" y="118237"/>
                </a:lnTo>
                <a:lnTo>
                  <a:pt x="296672" y="117348"/>
                </a:lnTo>
                <a:lnTo>
                  <a:pt x="305815" y="113030"/>
                </a:lnTo>
                <a:lnTo>
                  <a:pt x="306324" y="112649"/>
                </a:lnTo>
                <a:lnTo>
                  <a:pt x="306704" y="112141"/>
                </a:lnTo>
                <a:lnTo>
                  <a:pt x="307466" y="110617"/>
                </a:lnTo>
                <a:lnTo>
                  <a:pt x="307848" y="108585"/>
                </a:lnTo>
                <a:lnTo>
                  <a:pt x="307975" y="105537"/>
                </a:lnTo>
                <a:lnTo>
                  <a:pt x="261238" y="105537"/>
                </a:lnTo>
                <a:lnTo>
                  <a:pt x="255524" y="104648"/>
                </a:lnTo>
                <a:lnTo>
                  <a:pt x="250951" y="102743"/>
                </a:lnTo>
                <a:lnTo>
                  <a:pt x="246252" y="100837"/>
                </a:lnTo>
                <a:lnTo>
                  <a:pt x="242442" y="98171"/>
                </a:lnTo>
                <a:lnTo>
                  <a:pt x="239649" y="94614"/>
                </a:lnTo>
                <a:lnTo>
                  <a:pt x="236727" y="91059"/>
                </a:lnTo>
                <a:lnTo>
                  <a:pt x="234696" y="86741"/>
                </a:lnTo>
                <a:lnTo>
                  <a:pt x="233425" y="81914"/>
                </a:lnTo>
                <a:lnTo>
                  <a:pt x="232155" y="76962"/>
                </a:lnTo>
                <a:lnTo>
                  <a:pt x="231521" y="71374"/>
                </a:lnTo>
                <a:lnTo>
                  <a:pt x="231521" y="65150"/>
                </a:lnTo>
                <a:lnTo>
                  <a:pt x="306831" y="65150"/>
                </a:lnTo>
                <a:lnTo>
                  <a:pt x="308609" y="64516"/>
                </a:lnTo>
                <a:lnTo>
                  <a:pt x="311911" y="61722"/>
                </a:lnTo>
                <a:lnTo>
                  <a:pt x="312674" y="59436"/>
                </a:lnTo>
                <a:lnTo>
                  <a:pt x="312674" y="50292"/>
                </a:lnTo>
                <a:lnTo>
                  <a:pt x="231521" y="50292"/>
                </a:lnTo>
                <a:lnTo>
                  <a:pt x="231648" y="45720"/>
                </a:lnTo>
                <a:lnTo>
                  <a:pt x="232536" y="41401"/>
                </a:lnTo>
                <a:lnTo>
                  <a:pt x="235330" y="33020"/>
                </a:lnTo>
                <a:lnTo>
                  <a:pt x="237235" y="29337"/>
                </a:lnTo>
                <a:lnTo>
                  <a:pt x="239902" y="26288"/>
                </a:lnTo>
                <a:lnTo>
                  <a:pt x="242442" y="23113"/>
                </a:lnTo>
                <a:lnTo>
                  <a:pt x="245617" y="20574"/>
                </a:lnTo>
                <a:lnTo>
                  <a:pt x="249427" y="18796"/>
                </a:lnTo>
                <a:lnTo>
                  <a:pt x="253237" y="16891"/>
                </a:lnTo>
                <a:lnTo>
                  <a:pt x="257682" y="15875"/>
                </a:lnTo>
                <a:lnTo>
                  <a:pt x="301563" y="15875"/>
                </a:lnTo>
                <a:lnTo>
                  <a:pt x="297306" y="10668"/>
                </a:lnTo>
                <a:lnTo>
                  <a:pt x="292226" y="6985"/>
                </a:lnTo>
                <a:lnTo>
                  <a:pt x="279907" y="1397"/>
                </a:lnTo>
                <a:lnTo>
                  <a:pt x="272541" y="0"/>
                </a:lnTo>
                <a:close/>
              </a:path>
              <a:path extrusionOk="0" h="122555" w="313054">
                <a:moveTo>
                  <a:pt x="305180" y="97155"/>
                </a:moveTo>
                <a:lnTo>
                  <a:pt x="303656" y="97155"/>
                </a:lnTo>
                <a:lnTo>
                  <a:pt x="302132" y="97662"/>
                </a:lnTo>
                <a:lnTo>
                  <a:pt x="300227" y="98425"/>
                </a:lnTo>
                <a:lnTo>
                  <a:pt x="298323" y="99313"/>
                </a:lnTo>
                <a:lnTo>
                  <a:pt x="295782" y="100330"/>
                </a:lnTo>
                <a:lnTo>
                  <a:pt x="292734" y="101346"/>
                </a:lnTo>
                <a:lnTo>
                  <a:pt x="289813" y="102488"/>
                </a:lnTo>
                <a:lnTo>
                  <a:pt x="286257" y="103378"/>
                </a:lnTo>
                <a:lnTo>
                  <a:pt x="277875" y="105156"/>
                </a:lnTo>
                <a:lnTo>
                  <a:pt x="273176" y="105537"/>
                </a:lnTo>
                <a:lnTo>
                  <a:pt x="307975" y="105537"/>
                </a:lnTo>
                <a:lnTo>
                  <a:pt x="307848" y="101346"/>
                </a:lnTo>
                <a:lnTo>
                  <a:pt x="307721" y="100330"/>
                </a:lnTo>
                <a:lnTo>
                  <a:pt x="307466" y="99441"/>
                </a:lnTo>
                <a:lnTo>
                  <a:pt x="307212" y="98933"/>
                </a:lnTo>
                <a:lnTo>
                  <a:pt x="306958" y="98298"/>
                </a:lnTo>
                <a:lnTo>
                  <a:pt x="306704" y="97917"/>
                </a:lnTo>
                <a:lnTo>
                  <a:pt x="306197" y="97662"/>
                </a:lnTo>
                <a:lnTo>
                  <a:pt x="305688" y="97282"/>
                </a:lnTo>
                <a:lnTo>
                  <a:pt x="305180" y="97155"/>
                </a:lnTo>
                <a:close/>
              </a:path>
              <a:path extrusionOk="0" h="122555" w="313054">
                <a:moveTo>
                  <a:pt x="301563" y="15875"/>
                </a:moveTo>
                <a:lnTo>
                  <a:pt x="272541" y="15875"/>
                </a:lnTo>
                <a:lnTo>
                  <a:pt x="280034" y="18923"/>
                </a:lnTo>
                <a:lnTo>
                  <a:pt x="284987" y="25019"/>
                </a:lnTo>
                <a:lnTo>
                  <a:pt x="288297" y="30021"/>
                </a:lnTo>
                <a:lnTo>
                  <a:pt x="290607" y="35893"/>
                </a:lnTo>
                <a:lnTo>
                  <a:pt x="291917" y="42646"/>
                </a:lnTo>
                <a:lnTo>
                  <a:pt x="292226" y="50292"/>
                </a:lnTo>
                <a:lnTo>
                  <a:pt x="312674" y="50292"/>
                </a:lnTo>
                <a:lnTo>
                  <a:pt x="312674" y="45338"/>
                </a:lnTo>
                <a:lnTo>
                  <a:pt x="311784" y="38481"/>
                </a:lnTo>
                <a:lnTo>
                  <a:pt x="309879" y="32131"/>
                </a:lnTo>
                <a:lnTo>
                  <a:pt x="308101" y="25781"/>
                </a:lnTo>
                <a:lnTo>
                  <a:pt x="305180" y="20193"/>
                </a:lnTo>
                <a:lnTo>
                  <a:pt x="301563" y="15875"/>
                </a:lnTo>
                <a:close/>
              </a:path>
            </a:pathLst>
          </a:custGeom>
          <a:solidFill>
            <a:srgbClr val="000000">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3" name="Google Shape;203;p13"/>
          <p:cNvPicPr preferRelativeResize="0"/>
          <p:nvPr/>
        </p:nvPicPr>
        <p:blipFill rotWithShape="1">
          <a:blip r:embed="rId13">
            <a:alphaModFix/>
          </a:blip>
          <a:srcRect b="0" l="0" r="0" t="0"/>
          <a:stretch/>
        </p:blipFill>
        <p:spPr>
          <a:xfrm>
            <a:off x="4687426" y="2801111"/>
            <a:ext cx="664385" cy="174498"/>
          </a:xfrm>
          <a:prstGeom prst="rect">
            <a:avLst/>
          </a:prstGeom>
          <a:noFill/>
          <a:ln>
            <a:noFill/>
          </a:ln>
        </p:spPr>
      </p:pic>
      <p:sp>
        <p:nvSpPr>
          <p:cNvPr id="204" name="Google Shape;204;p13"/>
          <p:cNvSpPr/>
          <p:nvPr/>
        </p:nvSpPr>
        <p:spPr>
          <a:xfrm>
            <a:off x="5422773" y="2800224"/>
            <a:ext cx="356235" cy="175895"/>
          </a:xfrm>
          <a:custGeom>
            <a:rect b="b" l="l" r="r" t="t"/>
            <a:pathLst>
              <a:path extrusionOk="0" h="175894" w="474979">
                <a:moveTo>
                  <a:pt x="40131" y="72389"/>
                </a:moveTo>
                <a:lnTo>
                  <a:pt x="19684" y="72389"/>
                </a:lnTo>
                <a:lnTo>
                  <a:pt x="19811" y="171068"/>
                </a:lnTo>
                <a:lnTo>
                  <a:pt x="20192" y="171576"/>
                </a:lnTo>
                <a:lnTo>
                  <a:pt x="20446" y="172085"/>
                </a:lnTo>
                <a:lnTo>
                  <a:pt x="21081" y="172465"/>
                </a:lnTo>
                <a:lnTo>
                  <a:pt x="21843" y="172719"/>
                </a:lnTo>
                <a:lnTo>
                  <a:pt x="22605" y="173100"/>
                </a:lnTo>
                <a:lnTo>
                  <a:pt x="23621" y="173354"/>
                </a:lnTo>
                <a:lnTo>
                  <a:pt x="26288" y="173609"/>
                </a:lnTo>
                <a:lnTo>
                  <a:pt x="27939" y="173736"/>
                </a:lnTo>
                <a:lnTo>
                  <a:pt x="31876" y="173736"/>
                </a:lnTo>
                <a:lnTo>
                  <a:pt x="33527" y="173609"/>
                </a:lnTo>
                <a:lnTo>
                  <a:pt x="36194" y="173354"/>
                </a:lnTo>
                <a:lnTo>
                  <a:pt x="37210" y="173100"/>
                </a:lnTo>
                <a:lnTo>
                  <a:pt x="37972" y="172719"/>
                </a:lnTo>
                <a:lnTo>
                  <a:pt x="38861" y="172465"/>
                </a:lnTo>
                <a:lnTo>
                  <a:pt x="39369" y="172085"/>
                </a:lnTo>
                <a:lnTo>
                  <a:pt x="39750" y="171576"/>
                </a:lnTo>
                <a:lnTo>
                  <a:pt x="40004" y="171068"/>
                </a:lnTo>
                <a:lnTo>
                  <a:pt x="40131" y="72389"/>
                </a:lnTo>
                <a:close/>
              </a:path>
              <a:path extrusionOk="0" h="175894" w="474979">
                <a:moveTo>
                  <a:pt x="65658" y="55499"/>
                </a:moveTo>
                <a:lnTo>
                  <a:pt x="3301" y="55499"/>
                </a:lnTo>
                <a:lnTo>
                  <a:pt x="2793" y="55625"/>
                </a:lnTo>
                <a:lnTo>
                  <a:pt x="2285" y="56006"/>
                </a:lnTo>
                <a:lnTo>
                  <a:pt x="1777" y="56261"/>
                </a:lnTo>
                <a:lnTo>
                  <a:pt x="0" y="62484"/>
                </a:lnTo>
                <a:lnTo>
                  <a:pt x="0" y="67055"/>
                </a:lnTo>
                <a:lnTo>
                  <a:pt x="380" y="69087"/>
                </a:lnTo>
                <a:lnTo>
                  <a:pt x="1015" y="70485"/>
                </a:lnTo>
                <a:lnTo>
                  <a:pt x="1650" y="71754"/>
                </a:lnTo>
                <a:lnTo>
                  <a:pt x="2666" y="72389"/>
                </a:lnTo>
                <a:lnTo>
                  <a:pt x="66293" y="72389"/>
                </a:lnTo>
                <a:lnTo>
                  <a:pt x="67182" y="71754"/>
                </a:lnTo>
                <a:lnTo>
                  <a:pt x="67944" y="70485"/>
                </a:lnTo>
                <a:lnTo>
                  <a:pt x="68706" y="69087"/>
                </a:lnTo>
                <a:lnTo>
                  <a:pt x="69087" y="67055"/>
                </a:lnTo>
                <a:lnTo>
                  <a:pt x="69087" y="62484"/>
                </a:lnTo>
                <a:lnTo>
                  <a:pt x="66675" y="56006"/>
                </a:lnTo>
                <a:lnTo>
                  <a:pt x="66293" y="55625"/>
                </a:lnTo>
                <a:lnTo>
                  <a:pt x="65658" y="55499"/>
                </a:lnTo>
                <a:close/>
              </a:path>
              <a:path extrusionOk="0" h="175894" w="474979">
                <a:moveTo>
                  <a:pt x="58419" y="0"/>
                </a:moveTo>
                <a:lnTo>
                  <a:pt x="49402" y="0"/>
                </a:lnTo>
                <a:lnTo>
                  <a:pt x="44068" y="888"/>
                </a:lnTo>
                <a:lnTo>
                  <a:pt x="21843" y="24129"/>
                </a:lnTo>
                <a:lnTo>
                  <a:pt x="20446" y="29590"/>
                </a:lnTo>
                <a:lnTo>
                  <a:pt x="19684" y="36322"/>
                </a:lnTo>
                <a:lnTo>
                  <a:pt x="19684" y="55499"/>
                </a:lnTo>
                <a:lnTo>
                  <a:pt x="40131" y="55499"/>
                </a:lnTo>
                <a:lnTo>
                  <a:pt x="40131" y="38607"/>
                </a:lnTo>
                <a:lnTo>
                  <a:pt x="40512" y="34543"/>
                </a:lnTo>
                <a:lnTo>
                  <a:pt x="41020" y="31241"/>
                </a:lnTo>
                <a:lnTo>
                  <a:pt x="41655" y="27939"/>
                </a:lnTo>
                <a:lnTo>
                  <a:pt x="42544" y="25146"/>
                </a:lnTo>
                <a:lnTo>
                  <a:pt x="43941" y="23113"/>
                </a:lnTo>
                <a:lnTo>
                  <a:pt x="45211" y="20954"/>
                </a:lnTo>
                <a:lnTo>
                  <a:pt x="46989" y="19430"/>
                </a:lnTo>
                <a:lnTo>
                  <a:pt x="49021" y="18414"/>
                </a:lnTo>
                <a:lnTo>
                  <a:pt x="51180" y="17525"/>
                </a:lnTo>
                <a:lnTo>
                  <a:pt x="53847" y="17017"/>
                </a:lnTo>
                <a:lnTo>
                  <a:pt x="74993" y="17017"/>
                </a:lnTo>
                <a:lnTo>
                  <a:pt x="75056" y="16763"/>
                </a:lnTo>
                <a:lnTo>
                  <a:pt x="75183" y="15875"/>
                </a:lnTo>
                <a:lnTo>
                  <a:pt x="75310" y="11429"/>
                </a:lnTo>
                <a:lnTo>
                  <a:pt x="74929" y="7874"/>
                </a:lnTo>
                <a:lnTo>
                  <a:pt x="61213" y="380"/>
                </a:lnTo>
                <a:lnTo>
                  <a:pt x="58419" y="0"/>
                </a:lnTo>
                <a:close/>
              </a:path>
              <a:path extrusionOk="0" h="175894" w="474979">
                <a:moveTo>
                  <a:pt x="74993" y="17017"/>
                </a:moveTo>
                <a:lnTo>
                  <a:pt x="59054" y="17017"/>
                </a:lnTo>
                <a:lnTo>
                  <a:pt x="61086" y="17144"/>
                </a:lnTo>
                <a:lnTo>
                  <a:pt x="64388" y="17906"/>
                </a:lnTo>
                <a:lnTo>
                  <a:pt x="65912" y="18287"/>
                </a:lnTo>
                <a:lnTo>
                  <a:pt x="67055" y="18796"/>
                </a:lnTo>
                <a:lnTo>
                  <a:pt x="68325" y="19176"/>
                </a:lnTo>
                <a:lnTo>
                  <a:pt x="69341" y="19685"/>
                </a:lnTo>
                <a:lnTo>
                  <a:pt x="70230" y="20065"/>
                </a:lnTo>
                <a:lnTo>
                  <a:pt x="71119" y="20319"/>
                </a:lnTo>
                <a:lnTo>
                  <a:pt x="71881" y="20574"/>
                </a:lnTo>
                <a:lnTo>
                  <a:pt x="72897" y="20574"/>
                </a:lnTo>
                <a:lnTo>
                  <a:pt x="73278" y="20447"/>
                </a:lnTo>
                <a:lnTo>
                  <a:pt x="73659" y="20192"/>
                </a:lnTo>
                <a:lnTo>
                  <a:pt x="74040" y="20065"/>
                </a:lnTo>
                <a:lnTo>
                  <a:pt x="74294" y="19685"/>
                </a:lnTo>
                <a:lnTo>
                  <a:pt x="74421" y="19050"/>
                </a:lnTo>
                <a:lnTo>
                  <a:pt x="74675" y="18541"/>
                </a:lnTo>
                <a:lnTo>
                  <a:pt x="74802" y="17779"/>
                </a:lnTo>
                <a:lnTo>
                  <a:pt x="74993" y="17017"/>
                </a:lnTo>
                <a:close/>
              </a:path>
              <a:path extrusionOk="0" h="175894" w="474979">
                <a:moveTo>
                  <a:pt x="101600" y="54863"/>
                </a:moveTo>
                <a:lnTo>
                  <a:pt x="97916" y="54863"/>
                </a:lnTo>
                <a:lnTo>
                  <a:pt x="96392" y="54990"/>
                </a:lnTo>
                <a:lnTo>
                  <a:pt x="94106" y="55244"/>
                </a:lnTo>
                <a:lnTo>
                  <a:pt x="93217" y="55499"/>
                </a:lnTo>
                <a:lnTo>
                  <a:pt x="92455" y="55879"/>
                </a:lnTo>
                <a:lnTo>
                  <a:pt x="91693" y="56134"/>
                </a:lnTo>
                <a:lnTo>
                  <a:pt x="91185" y="56641"/>
                </a:lnTo>
                <a:lnTo>
                  <a:pt x="90931" y="57023"/>
                </a:lnTo>
                <a:lnTo>
                  <a:pt x="90741" y="57403"/>
                </a:lnTo>
                <a:lnTo>
                  <a:pt x="90677" y="171068"/>
                </a:lnTo>
                <a:lnTo>
                  <a:pt x="91058" y="171576"/>
                </a:lnTo>
                <a:lnTo>
                  <a:pt x="91312" y="172085"/>
                </a:lnTo>
                <a:lnTo>
                  <a:pt x="91820" y="172465"/>
                </a:lnTo>
                <a:lnTo>
                  <a:pt x="92582" y="172719"/>
                </a:lnTo>
                <a:lnTo>
                  <a:pt x="93344" y="173100"/>
                </a:lnTo>
                <a:lnTo>
                  <a:pt x="94487" y="173354"/>
                </a:lnTo>
                <a:lnTo>
                  <a:pt x="97027" y="173609"/>
                </a:lnTo>
                <a:lnTo>
                  <a:pt x="98678" y="173736"/>
                </a:lnTo>
                <a:lnTo>
                  <a:pt x="102742" y="173736"/>
                </a:lnTo>
                <a:lnTo>
                  <a:pt x="104393" y="173609"/>
                </a:lnTo>
                <a:lnTo>
                  <a:pt x="107060" y="173354"/>
                </a:lnTo>
                <a:lnTo>
                  <a:pt x="108076" y="173100"/>
                </a:lnTo>
                <a:lnTo>
                  <a:pt x="108838" y="172719"/>
                </a:lnTo>
                <a:lnTo>
                  <a:pt x="109600" y="172465"/>
                </a:lnTo>
                <a:lnTo>
                  <a:pt x="110108" y="172085"/>
                </a:lnTo>
                <a:lnTo>
                  <a:pt x="110489" y="171576"/>
                </a:lnTo>
                <a:lnTo>
                  <a:pt x="110997" y="170561"/>
                </a:lnTo>
                <a:lnTo>
                  <a:pt x="110997" y="96774"/>
                </a:lnTo>
                <a:lnTo>
                  <a:pt x="113791" y="92201"/>
                </a:lnTo>
                <a:lnTo>
                  <a:pt x="116458" y="88391"/>
                </a:lnTo>
                <a:lnTo>
                  <a:pt x="118871" y="85343"/>
                </a:lnTo>
                <a:lnTo>
                  <a:pt x="121284" y="82168"/>
                </a:lnTo>
                <a:lnTo>
                  <a:pt x="123570" y="79628"/>
                </a:lnTo>
                <a:lnTo>
                  <a:pt x="127888" y="75818"/>
                </a:lnTo>
                <a:lnTo>
                  <a:pt x="129311" y="74929"/>
                </a:lnTo>
                <a:lnTo>
                  <a:pt x="108965" y="74929"/>
                </a:lnTo>
                <a:lnTo>
                  <a:pt x="108838" y="57530"/>
                </a:lnTo>
                <a:lnTo>
                  <a:pt x="108584" y="57023"/>
                </a:lnTo>
                <a:lnTo>
                  <a:pt x="108203" y="56641"/>
                </a:lnTo>
                <a:lnTo>
                  <a:pt x="107822" y="56134"/>
                </a:lnTo>
                <a:lnTo>
                  <a:pt x="107187" y="55879"/>
                </a:lnTo>
                <a:lnTo>
                  <a:pt x="106425" y="55499"/>
                </a:lnTo>
                <a:lnTo>
                  <a:pt x="105536" y="55244"/>
                </a:lnTo>
                <a:lnTo>
                  <a:pt x="104393" y="55117"/>
                </a:lnTo>
                <a:lnTo>
                  <a:pt x="101600" y="54863"/>
                </a:lnTo>
                <a:close/>
              </a:path>
              <a:path extrusionOk="0" h="175894" w="474979">
                <a:moveTo>
                  <a:pt x="155248" y="72389"/>
                </a:moveTo>
                <a:lnTo>
                  <a:pt x="139700" y="72389"/>
                </a:lnTo>
                <a:lnTo>
                  <a:pt x="142875" y="72898"/>
                </a:lnTo>
                <a:lnTo>
                  <a:pt x="145668" y="73660"/>
                </a:lnTo>
                <a:lnTo>
                  <a:pt x="146811" y="74040"/>
                </a:lnTo>
                <a:lnTo>
                  <a:pt x="148081" y="74294"/>
                </a:lnTo>
                <a:lnTo>
                  <a:pt x="150113" y="75056"/>
                </a:lnTo>
                <a:lnTo>
                  <a:pt x="151002" y="75437"/>
                </a:lnTo>
                <a:lnTo>
                  <a:pt x="151764" y="75691"/>
                </a:lnTo>
                <a:lnTo>
                  <a:pt x="153161" y="75691"/>
                </a:lnTo>
                <a:lnTo>
                  <a:pt x="155151" y="72898"/>
                </a:lnTo>
                <a:lnTo>
                  <a:pt x="155248" y="72389"/>
                </a:lnTo>
                <a:close/>
              </a:path>
              <a:path extrusionOk="0" h="175894" w="474979">
                <a:moveTo>
                  <a:pt x="141604" y="53212"/>
                </a:moveTo>
                <a:lnTo>
                  <a:pt x="137032" y="53212"/>
                </a:lnTo>
                <a:lnTo>
                  <a:pt x="134619" y="53466"/>
                </a:lnTo>
                <a:lnTo>
                  <a:pt x="108965" y="74929"/>
                </a:lnTo>
                <a:lnTo>
                  <a:pt x="129311" y="74929"/>
                </a:lnTo>
                <a:lnTo>
                  <a:pt x="129920" y="74549"/>
                </a:lnTo>
                <a:lnTo>
                  <a:pt x="131952" y="73660"/>
                </a:lnTo>
                <a:lnTo>
                  <a:pt x="133984" y="72898"/>
                </a:lnTo>
                <a:lnTo>
                  <a:pt x="135889" y="72389"/>
                </a:lnTo>
                <a:lnTo>
                  <a:pt x="155248" y="72389"/>
                </a:lnTo>
                <a:lnTo>
                  <a:pt x="155320" y="71881"/>
                </a:lnTo>
                <a:lnTo>
                  <a:pt x="155447" y="69341"/>
                </a:lnTo>
                <a:lnTo>
                  <a:pt x="155575" y="67817"/>
                </a:lnTo>
                <a:lnTo>
                  <a:pt x="155575" y="62611"/>
                </a:lnTo>
                <a:lnTo>
                  <a:pt x="155447" y="61467"/>
                </a:lnTo>
                <a:lnTo>
                  <a:pt x="155320" y="59562"/>
                </a:lnTo>
                <a:lnTo>
                  <a:pt x="155193" y="58927"/>
                </a:lnTo>
                <a:lnTo>
                  <a:pt x="151256" y="55117"/>
                </a:lnTo>
                <a:lnTo>
                  <a:pt x="150113" y="54737"/>
                </a:lnTo>
                <a:lnTo>
                  <a:pt x="147319" y="53975"/>
                </a:lnTo>
                <a:lnTo>
                  <a:pt x="144399" y="53466"/>
                </a:lnTo>
                <a:lnTo>
                  <a:pt x="141604" y="53212"/>
                </a:lnTo>
                <a:close/>
              </a:path>
              <a:path extrusionOk="0" h="175894" w="474979">
                <a:moveTo>
                  <a:pt x="233933" y="53212"/>
                </a:moveTo>
                <a:lnTo>
                  <a:pt x="215391" y="53212"/>
                </a:lnTo>
                <a:lnTo>
                  <a:pt x="207136" y="54737"/>
                </a:lnTo>
                <a:lnTo>
                  <a:pt x="173989" y="82676"/>
                </a:lnTo>
                <a:lnTo>
                  <a:pt x="171703" y="90297"/>
                </a:lnTo>
                <a:lnTo>
                  <a:pt x="169290" y="97916"/>
                </a:lnTo>
                <a:lnTo>
                  <a:pt x="168147" y="106299"/>
                </a:lnTo>
                <a:lnTo>
                  <a:pt x="168147" y="124713"/>
                </a:lnTo>
                <a:lnTo>
                  <a:pt x="186181" y="164591"/>
                </a:lnTo>
                <a:lnTo>
                  <a:pt x="213359" y="175387"/>
                </a:lnTo>
                <a:lnTo>
                  <a:pt x="231901" y="175387"/>
                </a:lnTo>
                <a:lnTo>
                  <a:pt x="240156" y="173736"/>
                </a:lnTo>
                <a:lnTo>
                  <a:pt x="254380" y="167639"/>
                </a:lnTo>
                <a:lnTo>
                  <a:pt x="260350" y="163322"/>
                </a:lnTo>
                <a:lnTo>
                  <a:pt x="264830" y="158114"/>
                </a:lnTo>
                <a:lnTo>
                  <a:pt x="216915" y="158114"/>
                </a:lnTo>
                <a:lnTo>
                  <a:pt x="211454" y="156972"/>
                </a:lnTo>
                <a:lnTo>
                  <a:pt x="207136" y="154686"/>
                </a:lnTo>
                <a:lnTo>
                  <a:pt x="202691" y="152273"/>
                </a:lnTo>
                <a:lnTo>
                  <a:pt x="199135" y="149098"/>
                </a:lnTo>
                <a:lnTo>
                  <a:pt x="196595" y="145161"/>
                </a:lnTo>
                <a:lnTo>
                  <a:pt x="193928" y="141097"/>
                </a:lnTo>
                <a:lnTo>
                  <a:pt x="189229" y="107568"/>
                </a:lnTo>
                <a:lnTo>
                  <a:pt x="189991" y="101726"/>
                </a:lnTo>
                <a:lnTo>
                  <a:pt x="191261" y="96392"/>
                </a:lnTo>
                <a:lnTo>
                  <a:pt x="192658" y="91059"/>
                </a:lnTo>
                <a:lnTo>
                  <a:pt x="194817" y="86360"/>
                </a:lnTo>
                <a:lnTo>
                  <a:pt x="197611" y="82550"/>
                </a:lnTo>
                <a:lnTo>
                  <a:pt x="200405" y="78612"/>
                </a:lnTo>
                <a:lnTo>
                  <a:pt x="204088" y="75564"/>
                </a:lnTo>
                <a:lnTo>
                  <a:pt x="212725" y="71247"/>
                </a:lnTo>
                <a:lnTo>
                  <a:pt x="217931" y="70230"/>
                </a:lnTo>
                <a:lnTo>
                  <a:pt x="266687" y="70230"/>
                </a:lnTo>
                <a:lnTo>
                  <a:pt x="265683" y="69087"/>
                </a:lnTo>
                <a:lnTo>
                  <a:pt x="261238" y="63880"/>
                </a:lnTo>
                <a:lnTo>
                  <a:pt x="255524" y="59943"/>
                </a:lnTo>
                <a:lnTo>
                  <a:pt x="248792" y="57276"/>
                </a:lnTo>
                <a:lnTo>
                  <a:pt x="241934" y="54482"/>
                </a:lnTo>
                <a:lnTo>
                  <a:pt x="233933" y="53212"/>
                </a:lnTo>
                <a:close/>
              </a:path>
              <a:path extrusionOk="0" h="175894" w="474979">
                <a:moveTo>
                  <a:pt x="266687" y="70230"/>
                </a:moveTo>
                <a:lnTo>
                  <a:pt x="230631" y="70230"/>
                </a:lnTo>
                <a:lnTo>
                  <a:pt x="236092" y="71374"/>
                </a:lnTo>
                <a:lnTo>
                  <a:pt x="240537" y="73787"/>
                </a:lnTo>
                <a:lnTo>
                  <a:pt x="258190" y="120903"/>
                </a:lnTo>
                <a:lnTo>
                  <a:pt x="257555" y="126746"/>
                </a:lnTo>
                <a:lnTo>
                  <a:pt x="256158" y="132079"/>
                </a:lnTo>
                <a:lnTo>
                  <a:pt x="254888" y="137413"/>
                </a:lnTo>
                <a:lnTo>
                  <a:pt x="252729" y="142112"/>
                </a:lnTo>
                <a:lnTo>
                  <a:pt x="249935" y="145923"/>
                </a:lnTo>
                <a:lnTo>
                  <a:pt x="247141" y="149860"/>
                </a:lnTo>
                <a:lnTo>
                  <a:pt x="243458" y="152780"/>
                </a:lnTo>
                <a:lnTo>
                  <a:pt x="239140" y="154939"/>
                </a:lnTo>
                <a:lnTo>
                  <a:pt x="234695" y="157099"/>
                </a:lnTo>
                <a:lnTo>
                  <a:pt x="229488" y="158114"/>
                </a:lnTo>
                <a:lnTo>
                  <a:pt x="264830" y="158114"/>
                </a:lnTo>
                <a:lnTo>
                  <a:pt x="269747" y="152273"/>
                </a:lnTo>
                <a:lnTo>
                  <a:pt x="273303" y="145668"/>
                </a:lnTo>
                <a:lnTo>
                  <a:pt x="278129" y="130428"/>
                </a:lnTo>
                <a:lnTo>
                  <a:pt x="279272" y="122174"/>
                </a:lnTo>
                <a:lnTo>
                  <a:pt x="279272" y="103759"/>
                </a:lnTo>
                <a:lnTo>
                  <a:pt x="278129" y="95376"/>
                </a:lnTo>
                <a:lnTo>
                  <a:pt x="275970" y="88011"/>
                </a:lnTo>
                <a:lnTo>
                  <a:pt x="273684" y="80644"/>
                </a:lnTo>
                <a:lnTo>
                  <a:pt x="270255" y="74294"/>
                </a:lnTo>
                <a:lnTo>
                  <a:pt x="266687" y="70230"/>
                </a:lnTo>
                <a:close/>
              </a:path>
              <a:path extrusionOk="0" h="175894" w="474979">
                <a:moveTo>
                  <a:pt x="321055" y="54863"/>
                </a:moveTo>
                <a:lnTo>
                  <a:pt x="317372" y="54863"/>
                </a:lnTo>
                <a:lnTo>
                  <a:pt x="315849" y="54990"/>
                </a:lnTo>
                <a:lnTo>
                  <a:pt x="313562" y="55244"/>
                </a:lnTo>
                <a:lnTo>
                  <a:pt x="312674" y="55499"/>
                </a:lnTo>
                <a:lnTo>
                  <a:pt x="311911" y="55879"/>
                </a:lnTo>
                <a:lnTo>
                  <a:pt x="311150" y="56134"/>
                </a:lnTo>
                <a:lnTo>
                  <a:pt x="310641" y="56641"/>
                </a:lnTo>
                <a:lnTo>
                  <a:pt x="310387" y="57023"/>
                </a:lnTo>
                <a:lnTo>
                  <a:pt x="310197" y="57403"/>
                </a:lnTo>
                <a:lnTo>
                  <a:pt x="310133" y="171068"/>
                </a:lnTo>
                <a:lnTo>
                  <a:pt x="310514" y="171576"/>
                </a:lnTo>
                <a:lnTo>
                  <a:pt x="310768" y="172085"/>
                </a:lnTo>
                <a:lnTo>
                  <a:pt x="311276" y="172465"/>
                </a:lnTo>
                <a:lnTo>
                  <a:pt x="312038" y="172719"/>
                </a:lnTo>
                <a:lnTo>
                  <a:pt x="312800" y="173100"/>
                </a:lnTo>
                <a:lnTo>
                  <a:pt x="313943" y="173354"/>
                </a:lnTo>
                <a:lnTo>
                  <a:pt x="316483" y="173609"/>
                </a:lnTo>
                <a:lnTo>
                  <a:pt x="318134" y="173736"/>
                </a:lnTo>
                <a:lnTo>
                  <a:pt x="322199" y="173736"/>
                </a:lnTo>
                <a:lnTo>
                  <a:pt x="323850" y="173609"/>
                </a:lnTo>
                <a:lnTo>
                  <a:pt x="326516" y="173354"/>
                </a:lnTo>
                <a:lnTo>
                  <a:pt x="327532" y="173100"/>
                </a:lnTo>
                <a:lnTo>
                  <a:pt x="328294" y="172719"/>
                </a:lnTo>
                <a:lnTo>
                  <a:pt x="329056" y="172465"/>
                </a:lnTo>
                <a:lnTo>
                  <a:pt x="329564" y="172085"/>
                </a:lnTo>
                <a:lnTo>
                  <a:pt x="329945" y="171576"/>
                </a:lnTo>
                <a:lnTo>
                  <a:pt x="330453" y="170561"/>
                </a:lnTo>
                <a:lnTo>
                  <a:pt x="330453" y="92201"/>
                </a:lnTo>
                <a:lnTo>
                  <a:pt x="336041" y="85216"/>
                </a:lnTo>
                <a:lnTo>
                  <a:pt x="341249" y="79882"/>
                </a:lnTo>
                <a:lnTo>
                  <a:pt x="349771" y="73405"/>
                </a:lnTo>
                <a:lnTo>
                  <a:pt x="328421" y="73405"/>
                </a:lnTo>
                <a:lnTo>
                  <a:pt x="328294" y="57530"/>
                </a:lnTo>
                <a:lnTo>
                  <a:pt x="328040" y="57023"/>
                </a:lnTo>
                <a:lnTo>
                  <a:pt x="327659" y="56641"/>
                </a:lnTo>
                <a:lnTo>
                  <a:pt x="327278" y="56134"/>
                </a:lnTo>
                <a:lnTo>
                  <a:pt x="326643" y="55879"/>
                </a:lnTo>
                <a:lnTo>
                  <a:pt x="325881" y="55499"/>
                </a:lnTo>
                <a:lnTo>
                  <a:pt x="324992" y="55244"/>
                </a:lnTo>
                <a:lnTo>
                  <a:pt x="323850" y="55117"/>
                </a:lnTo>
                <a:lnTo>
                  <a:pt x="321055" y="54863"/>
                </a:lnTo>
                <a:close/>
              </a:path>
              <a:path extrusionOk="0" h="175894" w="474979">
                <a:moveTo>
                  <a:pt x="396832" y="70865"/>
                </a:moveTo>
                <a:lnTo>
                  <a:pt x="363981" y="70865"/>
                </a:lnTo>
                <a:lnTo>
                  <a:pt x="367283" y="71627"/>
                </a:lnTo>
                <a:lnTo>
                  <a:pt x="369950" y="73025"/>
                </a:lnTo>
                <a:lnTo>
                  <a:pt x="372744" y="74549"/>
                </a:lnTo>
                <a:lnTo>
                  <a:pt x="375030" y="76707"/>
                </a:lnTo>
                <a:lnTo>
                  <a:pt x="376808" y="79501"/>
                </a:lnTo>
                <a:lnTo>
                  <a:pt x="378713" y="82296"/>
                </a:lnTo>
                <a:lnTo>
                  <a:pt x="379983" y="85598"/>
                </a:lnTo>
                <a:lnTo>
                  <a:pt x="380872" y="89535"/>
                </a:lnTo>
                <a:lnTo>
                  <a:pt x="381888" y="93344"/>
                </a:lnTo>
                <a:lnTo>
                  <a:pt x="382269" y="97662"/>
                </a:lnTo>
                <a:lnTo>
                  <a:pt x="382396" y="171068"/>
                </a:lnTo>
                <a:lnTo>
                  <a:pt x="382777" y="171576"/>
                </a:lnTo>
                <a:lnTo>
                  <a:pt x="383031" y="172085"/>
                </a:lnTo>
                <a:lnTo>
                  <a:pt x="383539" y="172465"/>
                </a:lnTo>
                <a:lnTo>
                  <a:pt x="384301" y="172719"/>
                </a:lnTo>
                <a:lnTo>
                  <a:pt x="385063" y="173100"/>
                </a:lnTo>
                <a:lnTo>
                  <a:pt x="386206" y="173354"/>
                </a:lnTo>
                <a:lnTo>
                  <a:pt x="388874" y="173609"/>
                </a:lnTo>
                <a:lnTo>
                  <a:pt x="390525" y="173736"/>
                </a:lnTo>
                <a:lnTo>
                  <a:pt x="394461" y="173736"/>
                </a:lnTo>
                <a:lnTo>
                  <a:pt x="398652" y="173354"/>
                </a:lnTo>
                <a:lnTo>
                  <a:pt x="399668" y="173100"/>
                </a:lnTo>
                <a:lnTo>
                  <a:pt x="400557" y="172719"/>
                </a:lnTo>
                <a:lnTo>
                  <a:pt x="401319" y="172465"/>
                </a:lnTo>
                <a:lnTo>
                  <a:pt x="401827" y="172085"/>
                </a:lnTo>
                <a:lnTo>
                  <a:pt x="402208" y="171576"/>
                </a:lnTo>
                <a:lnTo>
                  <a:pt x="402716" y="170561"/>
                </a:lnTo>
                <a:lnTo>
                  <a:pt x="402716" y="92201"/>
                </a:lnTo>
                <a:lnTo>
                  <a:pt x="408304" y="85216"/>
                </a:lnTo>
                <a:lnTo>
                  <a:pt x="413511" y="79882"/>
                </a:lnTo>
                <a:lnTo>
                  <a:pt x="418337" y="76326"/>
                </a:lnTo>
                <a:lnTo>
                  <a:pt x="419796" y="75184"/>
                </a:lnTo>
                <a:lnTo>
                  <a:pt x="398779" y="75184"/>
                </a:lnTo>
                <a:lnTo>
                  <a:pt x="397382" y="71881"/>
                </a:lnTo>
                <a:lnTo>
                  <a:pt x="396832" y="70865"/>
                </a:lnTo>
                <a:close/>
              </a:path>
              <a:path extrusionOk="0" h="175894" w="474979">
                <a:moveTo>
                  <a:pt x="469368" y="70865"/>
                </a:moveTo>
                <a:lnTo>
                  <a:pt x="436244" y="70865"/>
                </a:lnTo>
                <a:lnTo>
                  <a:pt x="439546" y="71627"/>
                </a:lnTo>
                <a:lnTo>
                  <a:pt x="442340" y="73025"/>
                </a:lnTo>
                <a:lnTo>
                  <a:pt x="445134" y="74549"/>
                </a:lnTo>
                <a:lnTo>
                  <a:pt x="447420" y="76707"/>
                </a:lnTo>
                <a:lnTo>
                  <a:pt x="449199" y="79501"/>
                </a:lnTo>
                <a:lnTo>
                  <a:pt x="451103" y="82296"/>
                </a:lnTo>
                <a:lnTo>
                  <a:pt x="452374" y="85598"/>
                </a:lnTo>
                <a:lnTo>
                  <a:pt x="453135" y="89535"/>
                </a:lnTo>
                <a:lnTo>
                  <a:pt x="454025" y="93344"/>
                </a:lnTo>
                <a:lnTo>
                  <a:pt x="454405" y="97662"/>
                </a:lnTo>
                <a:lnTo>
                  <a:pt x="454405" y="170561"/>
                </a:lnTo>
                <a:lnTo>
                  <a:pt x="454913" y="171576"/>
                </a:lnTo>
                <a:lnTo>
                  <a:pt x="455294" y="172085"/>
                </a:lnTo>
                <a:lnTo>
                  <a:pt x="455802" y="172465"/>
                </a:lnTo>
                <a:lnTo>
                  <a:pt x="456564" y="172719"/>
                </a:lnTo>
                <a:lnTo>
                  <a:pt x="457326" y="173100"/>
                </a:lnTo>
                <a:lnTo>
                  <a:pt x="458469" y="173354"/>
                </a:lnTo>
                <a:lnTo>
                  <a:pt x="461009" y="173609"/>
                </a:lnTo>
                <a:lnTo>
                  <a:pt x="462787" y="173736"/>
                </a:lnTo>
                <a:lnTo>
                  <a:pt x="466725" y="173736"/>
                </a:lnTo>
                <a:lnTo>
                  <a:pt x="468375" y="173609"/>
                </a:lnTo>
                <a:lnTo>
                  <a:pt x="471042" y="173354"/>
                </a:lnTo>
                <a:lnTo>
                  <a:pt x="472058" y="173100"/>
                </a:lnTo>
                <a:lnTo>
                  <a:pt x="472820" y="172719"/>
                </a:lnTo>
                <a:lnTo>
                  <a:pt x="473582" y="172465"/>
                </a:lnTo>
                <a:lnTo>
                  <a:pt x="474090" y="172085"/>
                </a:lnTo>
                <a:lnTo>
                  <a:pt x="474471" y="171576"/>
                </a:lnTo>
                <a:lnTo>
                  <a:pt x="474979" y="170561"/>
                </a:lnTo>
                <a:lnTo>
                  <a:pt x="474858" y="92201"/>
                </a:lnTo>
                <a:lnTo>
                  <a:pt x="474344" y="87375"/>
                </a:lnTo>
                <a:lnTo>
                  <a:pt x="471804" y="76073"/>
                </a:lnTo>
                <a:lnTo>
                  <a:pt x="469645" y="71247"/>
                </a:lnTo>
                <a:lnTo>
                  <a:pt x="469368" y="70865"/>
                </a:lnTo>
                <a:close/>
              </a:path>
              <a:path extrusionOk="0" h="175894" w="474979">
                <a:moveTo>
                  <a:pt x="443991" y="53212"/>
                </a:moveTo>
                <a:lnTo>
                  <a:pt x="433831" y="53212"/>
                </a:lnTo>
                <a:lnTo>
                  <a:pt x="430910" y="53593"/>
                </a:lnTo>
                <a:lnTo>
                  <a:pt x="425068" y="55117"/>
                </a:lnTo>
                <a:lnTo>
                  <a:pt x="422020" y="56387"/>
                </a:lnTo>
                <a:lnTo>
                  <a:pt x="418972" y="58165"/>
                </a:lnTo>
                <a:lnTo>
                  <a:pt x="415797" y="59816"/>
                </a:lnTo>
                <a:lnTo>
                  <a:pt x="412622" y="62102"/>
                </a:lnTo>
                <a:lnTo>
                  <a:pt x="409320" y="64897"/>
                </a:lnTo>
                <a:lnTo>
                  <a:pt x="405891" y="67690"/>
                </a:lnTo>
                <a:lnTo>
                  <a:pt x="402347" y="71247"/>
                </a:lnTo>
                <a:lnTo>
                  <a:pt x="398779" y="75184"/>
                </a:lnTo>
                <a:lnTo>
                  <a:pt x="419796" y="75184"/>
                </a:lnTo>
                <a:lnTo>
                  <a:pt x="423036" y="72643"/>
                </a:lnTo>
                <a:lnTo>
                  <a:pt x="427735" y="70865"/>
                </a:lnTo>
                <a:lnTo>
                  <a:pt x="469368" y="70865"/>
                </a:lnTo>
                <a:lnTo>
                  <a:pt x="463550" y="62864"/>
                </a:lnTo>
                <a:lnTo>
                  <a:pt x="459612" y="59436"/>
                </a:lnTo>
                <a:lnTo>
                  <a:pt x="454786" y="56896"/>
                </a:lnTo>
                <a:lnTo>
                  <a:pt x="449960" y="54482"/>
                </a:lnTo>
                <a:lnTo>
                  <a:pt x="443991" y="53212"/>
                </a:lnTo>
                <a:close/>
              </a:path>
              <a:path extrusionOk="0" h="175894" w="474979">
                <a:moveTo>
                  <a:pt x="369061" y="53212"/>
                </a:moveTo>
                <a:lnTo>
                  <a:pt x="358520" y="53212"/>
                </a:lnTo>
                <a:lnTo>
                  <a:pt x="352551" y="54737"/>
                </a:lnTo>
                <a:lnTo>
                  <a:pt x="346709" y="58038"/>
                </a:lnTo>
                <a:lnTo>
                  <a:pt x="340740" y="61340"/>
                </a:lnTo>
                <a:lnTo>
                  <a:pt x="334644" y="66421"/>
                </a:lnTo>
                <a:lnTo>
                  <a:pt x="328421" y="73405"/>
                </a:lnTo>
                <a:lnTo>
                  <a:pt x="349771" y="73405"/>
                </a:lnTo>
                <a:lnTo>
                  <a:pt x="350774" y="72643"/>
                </a:lnTo>
                <a:lnTo>
                  <a:pt x="355472" y="70865"/>
                </a:lnTo>
                <a:lnTo>
                  <a:pt x="396832" y="70865"/>
                </a:lnTo>
                <a:lnTo>
                  <a:pt x="395731" y="68834"/>
                </a:lnTo>
                <a:lnTo>
                  <a:pt x="373252" y="53721"/>
                </a:lnTo>
                <a:lnTo>
                  <a:pt x="369061" y="53212"/>
                </a:lnTo>
                <a:close/>
              </a:path>
            </a:pathLst>
          </a:custGeom>
          <a:solidFill>
            <a:srgbClr val="000000">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3"/>
          <p:cNvSpPr/>
          <p:nvPr/>
        </p:nvSpPr>
        <p:spPr>
          <a:xfrm>
            <a:off x="5845302" y="2801112"/>
            <a:ext cx="247174" cy="174625"/>
          </a:xfrm>
          <a:custGeom>
            <a:rect b="b" l="l" r="r" t="t"/>
            <a:pathLst>
              <a:path extrusionOk="0" h="174625" w="329565">
                <a:moveTo>
                  <a:pt x="40132" y="71500"/>
                </a:moveTo>
                <a:lnTo>
                  <a:pt x="19685" y="71500"/>
                </a:lnTo>
                <a:lnTo>
                  <a:pt x="19685" y="143001"/>
                </a:lnTo>
                <a:lnTo>
                  <a:pt x="46482" y="174243"/>
                </a:lnTo>
                <a:lnTo>
                  <a:pt x="54102" y="174243"/>
                </a:lnTo>
                <a:lnTo>
                  <a:pt x="56007" y="174116"/>
                </a:lnTo>
                <a:lnTo>
                  <a:pt x="59817" y="173609"/>
                </a:lnTo>
                <a:lnTo>
                  <a:pt x="61595" y="173227"/>
                </a:lnTo>
                <a:lnTo>
                  <a:pt x="63246" y="172847"/>
                </a:lnTo>
                <a:lnTo>
                  <a:pt x="64897" y="172592"/>
                </a:lnTo>
                <a:lnTo>
                  <a:pt x="66421" y="172085"/>
                </a:lnTo>
                <a:lnTo>
                  <a:pt x="67691" y="171450"/>
                </a:lnTo>
                <a:lnTo>
                  <a:pt x="69088" y="170941"/>
                </a:lnTo>
                <a:lnTo>
                  <a:pt x="70104" y="170307"/>
                </a:lnTo>
                <a:lnTo>
                  <a:pt x="71374" y="169037"/>
                </a:lnTo>
                <a:lnTo>
                  <a:pt x="71882" y="167893"/>
                </a:lnTo>
                <a:lnTo>
                  <a:pt x="72136" y="166497"/>
                </a:lnTo>
                <a:lnTo>
                  <a:pt x="72517" y="165100"/>
                </a:lnTo>
                <a:lnTo>
                  <a:pt x="72612" y="157987"/>
                </a:lnTo>
                <a:lnTo>
                  <a:pt x="72390" y="157099"/>
                </a:lnTo>
                <a:lnTo>
                  <a:pt x="72350" y="156845"/>
                </a:lnTo>
                <a:lnTo>
                  <a:pt x="49784" y="156845"/>
                </a:lnTo>
                <a:lnTo>
                  <a:pt x="45720" y="154812"/>
                </a:lnTo>
                <a:lnTo>
                  <a:pt x="43434" y="150875"/>
                </a:lnTo>
                <a:lnTo>
                  <a:pt x="41275" y="147065"/>
                </a:lnTo>
                <a:lnTo>
                  <a:pt x="40132" y="141224"/>
                </a:lnTo>
                <a:lnTo>
                  <a:pt x="40132" y="71500"/>
                </a:lnTo>
                <a:close/>
              </a:path>
              <a:path extrusionOk="0" h="174625" w="329565">
                <a:moveTo>
                  <a:pt x="70231" y="153288"/>
                </a:moveTo>
                <a:lnTo>
                  <a:pt x="69215" y="153288"/>
                </a:lnTo>
                <a:lnTo>
                  <a:pt x="68453" y="153542"/>
                </a:lnTo>
                <a:lnTo>
                  <a:pt x="67691" y="153924"/>
                </a:lnTo>
                <a:lnTo>
                  <a:pt x="66802" y="154304"/>
                </a:lnTo>
                <a:lnTo>
                  <a:pt x="57531" y="156845"/>
                </a:lnTo>
                <a:lnTo>
                  <a:pt x="72350" y="156845"/>
                </a:lnTo>
                <a:lnTo>
                  <a:pt x="72136" y="155448"/>
                </a:lnTo>
                <a:lnTo>
                  <a:pt x="71628" y="154177"/>
                </a:lnTo>
                <a:lnTo>
                  <a:pt x="71374" y="153797"/>
                </a:lnTo>
                <a:lnTo>
                  <a:pt x="70993" y="153670"/>
                </a:lnTo>
                <a:lnTo>
                  <a:pt x="70612" y="153415"/>
                </a:lnTo>
                <a:lnTo>
                  <a:pt x="70231" y="153288"/>
                </a:lnTo>
                <a:close/>
              </a:path>
              <a:path extrusionOk="0" h="174625" w="329565">
                <a:moveTo>
                  <a:pt x="69215" y="54610"/>
                </a:moveTo>
                <a:lnTo>
                  <a:pt x="3556" y="54610"/>
                </a:lnTo>
                <a:lnTo>
                  <a:pt x="3048" y="54737"/>
                </a:lnTo>
                <a:lnTo>
                  <a:pt x="2413" y="55117"/>
                </a:lnTo>
                <a:lnTo>
                  <a:pt x="1905" y="55372"/>
                </a:lnTo>
                <a:lnTo>
                  <a:pt x="0" y="61595"/>
                </a:lnTo>
                <a:lnTo>
                  <a:pt x="0" y="66166"/>
                </a:lnTo>
                <a:lnTo>
                  <a:pt x="381" y="68199"/>
                </a:lnTo>
                <a:lnTo>
                  <a:pt x="1143" y="69596"/>
                </a:lnTo>
                <a:lnTo>
                  <a:pt x="1905" y="70865"/>
                </a:lnTo>
                <a:lnTo>
                  <a:pt x="2921" y="71500"/>
                </a:lnTo>
                <a:lnTo>
                  <a:pt x="69850" y="71500"/>
                </a:lnTo>
                <a:lnTo>
                  <a:pt x="70866" y="70865"/>
                </a:lnTo>
                <a:lnTo>
                  <a:pt x="71628" y="69596"/>
                </a:lnTo>
                <a:lnTo>
                  <a:pt x="72263" y="68199"/>
                </a:lnTo>
                <a:lnTo>
                  <a:pt x="72644" y="66166"/>
                </a:lnTo>
                <a:lnTo>
                  <a:pt x="72644" y="60325"/>
                </a:lnTo>
                <a:lnTo>
                  <a:pt x="72390" y="59182"/>
                </a:lnTo>
                <a:lnTo>
                  <a:pt x="72263" y="58165"/>
                </a:lnTo>
                <a:lnTo>
                  <a:pt x="70358" y="55117"/>
                </a:lnTo>
                <a:lnTo>
                  <a:pt x="69850" y="54737"/>
                </a:lnTo>
                <a:lnTo>
                  <a:pt x="69215" y="54610"/>
                </a:lnTo>
                <a:close/>
              </a:path>
              <a:path extrusionOk="0" h="174625" w="329565">
                <a:moveTo>
                  <a:pt x="31877" y="24257"/>
                </a:moveTo>
                <a:lnTo>
                  <a:pt x="27813" y="24257"/>
                </a:lnTo>
                <a:lnTo>
                  <a:pt x="26162" y="24384"/>
                </a:lnTo>
                <a:lnTo>
                  <a:pt x="20193" y="26542"/>
                </a:lnTo>
                <a:lnTo>
                  <a:pt x="19812" y="27050"/>
                </a:lnTo>
                <a:lnTo>
                  <a:pt x="19685" y="54610"/>
                </a:lnTo>
                <a:lnTo>
                  <a:pt x="40132" y="54610"/>
                </a:lnTo>
                <a:lnTo>
                  <a:pt x="40132" y="27559"/>
                </a:lnTo>
                <a:lnTo>
                  <a:pt x="39624" y="26542"/>
                </a:lnTo>
                <a:lnTo>
                  <a:pt x="34925" y="24511"/>
                </a:lnTo>
                <a:lnTo>
                  <a:pt x="31877" y="24257"/>
                </a:lnTo>
                <a:close/>
              </a:path>
              <a:path extrusionOk="0" h="174625" w="329565">
                <a:moveTo>
                  <a:pt x="112395" y="0"/>
                </a:moveTo>
                <a:lnTo>
                  <a:pt x="108331" y="0"/>
                </a:lnTo>
                <a:lnTo>
                  <a:pt x="106680" y="126"/>
                </a:lnTo>
                <a:lnTo>
                  <a:pt x="100711" y="2286"/>
                </a:lnTo>
                <a:lnTo>
                  <a:pt x="100330" y="2793"/>
                </a:lnTo>
                <a:lnTo>
                  <a:pt x="100330" y="170179"/>
                </a:lnTo>
                <a:lnTo>
                  <a:pt x="100711" y="170687"/>
                </a:lnTo>
                <a:lnTo>
                  <a:pt x="100965" y="171196"/>
                </a:lnTo>
                <a:lnTo>
                  <a:pt x="101473" y="171576"/>
                </a:lnTo>
                <a:lnTo>
                  <a:pt x="102235" y="171830"/>
                </a:lnTo>
                <a:lnTo>
                  <a:pt x="102997" y="172212"/>
                </a:lnTo>
                <a:lnTo>
                  <a:pt x="104140" y="172465"/>
                </a:lnTo>
                <a:lnTo>
                  <a:pt x="106680" y="172720"/>
                </a:lnTo>
                <a:lnTo>
                  <a:pt x="108331" y="172847"/>
                </a:lnTo>
                <a:lnTo>
                  <a:pt x="112395" y="172847"/>
                </a:lnTo>
                <a:lnTo>
                  <a:pt x="114046" y="172720"/>
                </a:lnTo>
                <a:lnTo>
                  <a:pt x="116713" y="172465"/>
                </a:lnTo>
                <a:lnTo>
                  <a:pt x="117729" y="172212"/>
                </a:lnTo>
                <a:lnTo>
                  <a:pt x="118491" y="171830"/>
                </a:lnTo>
                <a:lnTo>
                  <a:pt x="119253" y="171576"/>
                </a:lnTo>
                <a:lnTo>
                  <a:pt x="119761" y="171196"/>
                </a:lnTo>
                <a:lnTo>
                  <a:pt x="120142" y="170687"/>
                </a:lnTo>
                <a:lnTo>
                  <a:pt x="120650" y="169672"/>
                </a:lnTo>
                <a:lnTo>
                  <a:pt x="120650" y="91312"/>
                </a:lnTo>
                <a:lnTo>
                  <a:pt x="126238" y="84327"/>
                </a:lnTo>
                <a:lnTo>
                  <a:pt x="131572" y="78993"/>
                </a:lnTo>
                <a:lnTo>
                  <a:pt x="136652" y="75437"/>
                </a:lnTo>
                <a:lnTo>
                  <a:pt x="141732" y="71754"/>
                </a:lnTo>
                <a:lnTo>
                  <a:pt x="145079" y="70612"/>
                </a:lnTo>
                <a:lnTo>
                  <a:pt x="120650" y="70612"/>
                </a:lnTo>
                <a:lnTo>
                  <a:pt x="120650" y="3301"/>
                </a:lnTo>
                <a:lnTo>
                  <a:pt x="115443" y="253"/>
                </a:lnTo>
                <a:lnTo>
                  <a:pt x="112395" y="0"/>
                </a:lnTo>
                <a:close/>
              </a:path>
              <a:path extrusionOk="0" h="174625" w="329565">
                <a:moveTo>
                  <a:pt x="190084" y="69976"/>
                </a:moveTo>
                <a:lnTo>
                  <a:pt x="155956" y="69976"/>
                </a:lnTo>
                <a:lnTo>
                  <a:pt x="159385" y="70738"/>
                </a:lnTo>
                <a:lnTo>
                  <a:pt x="162433" y="72136"/>
                </a:lnTo>
                <a:lnTo>
                  <a:pt x="174117" y="88646"/>
                </a:lnTo>
                <a:lnTo>
                  <a:pt x="175133" y="92455"/>
                </a:lnTo>
                <a:lnTo>
                  <a:pt x="175514" y="97536"/>
                </a:lnTo>
                <a:lnTo>
                  <a:pt x="175514" y="169672"/>
                </a:lnTo>
                <a:lnTo>
                  <a:pt x="176022" y="170687"/>
                </a:lnTo>
                <a:lnTo>
                  <a:pt x="176403" y="171196"/>
                </a:lnTo>
                <a:lnTo>
                  <a:pt x="176911" y="171576"/>
                </a:lnTo>
                <a:lnTo>
                  <a:pt x="177673" y="171830"/>
                </a:lnTo>
                <a:lnTo>
                  <a:pt x="178435" y="172212"/>
                </a:lnTo>
                <a:lnTo>
                  <a:pt x="179450" y="172465"/>
                </a:lnTo>
                <a:lnTo>
                  <a:pt x="180721" y="172592"/>
                </a:lnTo>
                <a:lnTo>
                  <a:pt x="183769" y="172847"/>
                </a:lnTo>
                <a:lnTo>
                  <a:pt x="187833" y="172847"/>
                </a:lnTo>
                <a:lnTo>
                  <a:pt x="189484" y="172720"/>
                </a:lnTo>
                <a:lnTo>
                  <a:pt x="192150" y="172465"/>
                </a:lnTo>
                <a:lnTo>
                  <a:pt x="193167" y="172212"/>
                </a:lnTo>
                <a:lnTo>
                  <a:pt x="193802" y="171830"/>
                </a:lnTo>
                <a:lnTo>
                  <a:pt x="194564" y="171576"/>
                </a:lnTo>
                <a:lnTo>
                  <a:pt x="195072" y="171196"/>
                </a:lnTo>
                <a:lnTo>
                  <a:pt x="195834" y="170179"/>
                </a:lnTo>
                <a:lnTo>
                  <a:pt x="195772" y="91312"/>
                </a:lnTo>
                <a:lnTo>
                  <a:pt x="195325" y="86487"/>
                </a:lnTo>
                <a:lnTo>
                  <a:pt x="193929" y="80899"/>
                </a:lnTo>
                <a:lnTo>
                  <a:pt x="192532" y="75184"/>
                </a:lnTo>
                <a:lnTo>
                  <a:pt x="190373" y="70358"/>
                </a:lnTo>
                <a:lnTo>
                  <a:pt x="190084" y="69976"/>
                </a:lnTo>
                <a:close/>
              </a:path>
              <a:path extrusionOk="0" h="174625" w="329565">
                <a:moveTo>
                  <a:pt x="163575" y="52324"/>
                </a:moveTo>
                <a:lnTo>
                  <a:pt x="150114" y="52324"/>
                </a:lnTo>
                <a:lnTo>
                  <a:pt x="144145" y="53848"/>
                </a:lnTo>
                <a:lnTo>
                  <a:pt x="138303" y="56768"/>
                </a:lnTo>
                <a:lnTo>
                  <a:pt x="132334" y="59816"/>
                </a:lnTo>
                <a:lnTo>
                  <a:pt x="126492" y="64388"/>
                </a:lnTo>
                <a:lnTo>
                  <a:pt x="120650" y="70612"/>
                </a:lnTo>
                <a:lnTo>
                  <a:pt x="145079" y="70612"/>
                </a:lnTo>
                <a:lnTo>
                  <a:pt x="146939" y="69976"/>
                </a:lnTo>
                <a:lnTo>
                  <a:pt x="190084" y="69976"/>
                </a:lnTo>
                <a:lnTo>
                  <a:pt x="184023" y="61975"/>
                </a:lnTo>
                <a:lnTo>
                  <a:pt x="179959" y="58547"/>
                </a:lnTo>
                <a:lnTo>
                  <a:pt x="174879" y="56007"/>
                </a:lnTo>
                <a:lnTo>
                  <a:pt x="169799" y="53593"/>
                </a:lnTo>
                <a:lnTo>
                  <a:pt x="163575" y="52324"/>
                </a:lnTo>
                <a:close/>
              </a:path>
              <a:path extrusionOk="0" h="174625" w="329565">
                <a:moveTo>
                  <a:pt x="289052" y="52324"/>
                </a:moveTo>
                <a:lnTo>
                  <a:pt x="272161" y="52324"/>
                </a:lnTo>
                <a:lnTo>
                  <a:pt x="264795" y="53721"/>
                </a:lnTo>
                <a:lnTo>
                  <a:pt x="258191" y="56514"/>
                </a:lnTo>
                <a:lnTo>
                  <a:pt x="251587" y="59436"/>
                </a:lnTo>
                <a:lnTo>
                  <a:pt x="245999" y="63500"/>
                </a:lnTo>
                <a:lnTo>
                  <a:pt x="241300" y="68834"/>
                </a:lnTo>
                <a:lnTo>
                  <a:pt x="236600" y="74040"/>
                </a:lnTo>
                <a:lnTo>
                  <a:pt x="227054" y="117475"/>
                </a:lnTo>
                <a:lnTo>
                  <a:pt x="227165" y="121225"/>
                </a:lnTo>
                <a:lnTo>
                  <a:pt x="245872" y="164337"/>
                </a:lnTo>
                <a:lnTo>
                  <a:pt x="258445" y="170561"/>
                </a:lnTo>
                <a:lnTo>
                  <a:pt x="265303" y="173227"/>
                </a:lnTo>
                <a:lnTo>
                  <a:pt x="273431" y="174498"/>
                </a:lnTo>
                <a:lnTo>
                  <a:pt x="287782" y="174498"/>
                </a:lnTo>
                <a:lnTo>
                  <a:pt x="292735" y="174116"/>
                </a:lnTo>
                <a:lnTo>
                  <a:pt x="297434" y="173227"/>
                </a:lnTo>
                <a:lnTo>
                  <a:pt x="302006" y="172465"/>
                </a:lnTo>
                <a:lnTo>
                  <a:pt x="306197" y="171576"/>
                </a:lnTo>
                <a:lnTo>
                  <a:pt x="309625" y="170561"/>
                </a:lnTo>
                <a:lnTo>
                  <a:pt x="313182" y="169672"/>
                </a:lnTo>
                <a:lnTo>
                  <a:pt x="322325" y="165353"/>
                </a:lnTo>
                <a:lnTo>
                  <a:pt x="322834" y="164973"/>
                </a:lnTo>
                <a:lnTo>
                  <a:pt x="323215" y="164464"/>
                </a:lnTo>
                <a:lnTo>
                  <a:pt x="323977" y="162940"/>
                </a:lnTo>
                <a:lnTo>
                  <a:pt x="324358" y="160909"/>
                </a:lnTo>
                <a:lnTo>
                  <a:pt x="324485" y="157861"/>
                </a:lnTo>
                <a:lnTo>
                  <a:pt x="277749" y="157861"/>
                </a:lnTo>
                <a:lnTo>
                  <a:pt x="272034" y="156972"/>
                </a:lnTo>
                <a:lnTo>
                  <a:pt x="267462" y="155066"/>
                </a:lnTo>
                <a:lnTo>
                  <a:pt x="262763" y="153162"/>
                </a:lnTo>
                <a:lnTo>
                  <a:pt x="258953" y="150495"/>
                </a:lnTo>
                <a:lnTo>
                  <a:pt x="256159" y="146938"/>
                </a:lnTo>
                <a:lnTo>
                  <a:pt x="253238" y="143383"/>
                </a:lnTo>
                <a:lnTo>
                  <a:pt x="251206" y="139064"/>
                </a:lnTo>
                <a:lnTo>
                  <a:pt x="249936" y="134238"/>
                </a:lnTo>
                <a:lnTo>
                  <a:pt x="248666" y="129286"/>
                </a:lnTo>
                <a:lnTo>
                  <a:pt x="248031" y="123698"/>
                </a:lnTo>
                <a:lnTo>
                  <a:pt x="248031" y="117475"/>
                </a:lnTo>
                <a:lnTo>
                  <a:pt x="323342" y="117475"/>
                </a:lnTo>
                <a:lnTo>
                  <a:pt x="325120" y="116839"/>
                </a:lnTo>
                <a:lnTo>
                  <a:pt x="328422" y="114046"/>
                </a:lnTo>
                <a:lnTo>
                  <a:pt x="329184" y="111760"/>
                </a:lnTo>
                <a:lnTo>
                  <a:pt x="329184" y="102615"/>
                </a:lnTo>
                <a:lnTo>
                  <a:pt x="248031" y="102615"/>
                </a:lnTo>
                <a:lnTo>
                  <a:pt x="248158" y="98043"/>
                </a:lnTo>
                <a:lnTo>
                  <a:pt x="249047" y="93725"/>
                </a:lnTo>
                <a:lnTo>
                  <a:pt x="251841" y="85343"/>
                </a:lnTo>
                <a:lnTo>
                  <a:pt x="253746" y="81661"/>
                </a:lnTo>
                <a:lnTo>
                  <a:pt x="256413" y="78612"/>
                </a:lnTo>
                <a:lnTo>
                  <a:pt x="258953" y="75437"/>
                </a:lnTo>
                <a:lnTo>
                  <a:pt x="262128" y="72898"/>
                </a:lnTo>
                <a:lnTo>
                  <a:pt x="265938" y="71120"/>
                </a:lnTo>
                <a:lnTo>
                  <a:pt x="269748" y="69214"/>
                </a:lnTo>
                <a:lnTo>
                  <a:pt x="274193" y="68199"/>
                </a:lnTo>
                <a:lnTo>
                  <a:pt x="318073" y="68199"/>
                </a:lnTo>
                <a:lnTo>
                  <a:pt x="313817" y="62991"/>
                </a:lnTo>
                <a:lnTo>
                  <a:pt x="308737" y="59309"/>
                </a:lnTo>
                <a:lnTo>
                  <a:pt x="296418" y="53721"/>
                </a:lnTo>
                <a:lnTo>
                  <a:pt x="289052" y="52324"/>
                </a:lnTo>
                <a:close/>
              </a:path>
              <a:path extrusionOk="0" h="174625" w="329565">
                <a:moveTo>
                  <a:pt x="321691" y="149478"/>
                </a:moveTo>
                <a:lnTo>
                  <a:pt x="320167" y="149478"/>
                </a:lnTo>
                <a:lnTo>
                  <a:pt x="318643" y="149987"/>
                </a:lnTo>
                <a:lnTo>
                  <a:pt x="316738" y="150749"/>
                </a:lnTo>
                <a:lnTo>
                  <a:pt x="314833" y="151637"/>
                </a:lnTo>
                <a:lnTo>
                  <a:pt x="312293" y="152653"/>
                </a:lnTo>
                <a:lnTo>
                  <a:pt x="309245" y="153670"/>
                </a:lnTo>
                <a:lnTo>
                  <a:pt x="306324" y="154812"/>
                </a:lnTo>
                <a:lnTo>
                  <a:pt x="302768" y="155701"/>
                </a:lnTo>
                <a:lnTo>
                  <a:pt x="294386" y="157479"/>
                </a:lnTo>
                <a:lnTo>
                  <a:pt x="289687" y="157861"/>
                </a:lnTo>
                <a:lnTo>
                  <a:pt x="324485" y="157861"/>
                </a:lnTo>
                <a:lnTo>
                  <a:pt x="324358" y="153670"/>
                </a:lnTo>
                <a:lnTo>
                  <a:pt x="324231" y="152653"/>
                </a:lnTo>
                <a:lnTo>
                  <a:pt x="323977" y="151764"/>
                </a:lnTo>
                <a:lnTo>
                  <a:pt x="323723" y="151257"/>
                </a:lnTo>
                <a:lnTo>
                  <a:pt x="323469" y="150622"/>
                </a:lnTo>
                <a:lnTo>
                  <a:pt x="323215" y="150240"/>
                </a:lnTo>
                <a:lnTo>
                  <a:pt x="322707" y="149987"/>
                </a:lnTo>
                <a:lnTo>
                  <a:pt x="322199" y="149605"/>
                </a:lnTo>
                <a:lnTo>
                  <a:pt x="321691" y="149478"/>
                </a:lnTo>
                <a:close/>
              </a:path>
              <a:path extrusionOk="0" h="174625" w="329565">
                <a:moveTo>
                  <a:pt x="318073" y="68199"/>
                </a:moveTo>
                <a:lnTo>
                  <a:pt x="289052" y="68199"/>
                </a:lnTo>
                <a:lnTo>
                  <a:pt x="296545" y="71247"/>
                </a:lnTo>
                <a:lnTo>
                  <a:pt x="301498" y="77342"/>
                </a:lnTo>
                <a:lnTo>
                  <a:pt x="304807" y="82345"/>
                </a:lnTo>
                <a:lnTo>
                  <a:pt x="307117" y="88217"/>
                </a:lnTo>
                <a:lnTo>
                  <a:pt x="308427" y="94970"/>
                </a:lnTo>
                <a:lnTo>
                  <a:pt x="308737" y="102615"/>
                </a:lnTo>
                <a:lnTo>
                  <a:pt x="329184" y="102615"/>
                </a:lnTo>
                <a:lnTo>
                  <a:pt x="329184" y="97662"/>
                </a:lnTo>
                <a:lnTo>
                  <a:pt x="328295" y="90804"/>
                </a:lnTo>
                <a:lnTo>
                  <a:pt x="326390" y="84454"/>
                </a:lnTo>
                <a:lnTo>
                  <a:pt x="324612" y="78104"/>
                </a:lnTo>
                <a:lnTo>
                  <a:pt x="321691" y="72516"/>
                </a:lnTo>
                <a:lnTo>
                  <a:pt x="318073" y="68199"/>
                </a:lnTo>
                <a:close/>
              </a:path>
            </a:pathLst>
          </a:custGeom>
          <a:solidFill>
            <a:srgbClr val="000000">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6" name="Google Shape;206;p13"/>
          <p:cNvPicPr preferRelativeResize="0"/>
          <p:nvPr/>
        </p:nvPicPr>
        <p:blipFill rotWithShape="1">
          <a:blip r:embed="rId14">
            <a:alphaModFix/>
          </a:blip>
          <a:srcRect b="0" l="0" r="0" t="0"/>
          <a:stretch/>
        </p:blipFill>
        <p:spPr>
          <a:xfrm>
            <a:off x="6165151" y="2809239"/>
            <a:ext cx="775145" cy="208914"/>
          </a:xfrm>
          <a:prstGeom prst="rect">
            <a:avLst/>
          </a:prstGeom>
          <a:noFill/>
          <a:ln>
            <a:noFill/>
          </a:ln>
        </p:spPr>
      </p:pic>
      <p:grpSp>
        <p:nvGrpSpPr>
          <p:cNvPr id="207" name="Google Shape;207;p13"/>
          <p:cNvGrpSpPr/>
          <p:nvPr/>
        </p:nvGrpSpPr>
        <p:grpSpPr>
          <a:xfrm>
            <a:off x="7009638" y="2801112"/>
            <a:ext cx="560546" cy="174498"/>
            <a:chOff x="9346183" y="2801111"/>
            <a:chExt cx="747395" cy="174498"/>
          </a:xfrm>
        </p:grpSpPr>
        <p:pic>
          <p:nvPicPr>
            <p:cNvPr id="208" name="Google Shape;208;p13"/>
            <p:cNvPicPr preferRelativeResize="0"/>
            <p:nvPr/>
          </p:nvPicPr>
          <p:blipFill rotWithShape="1">
            <a:blip r:embed="rId15">
              <a:alphaModFix/>
            </a:blip>
            <a:srcRect b="0" l="0" r="0" t="0"/>
            <a:stretch/>
          </p:blipFill>
          <p:spPr>
            <a:xfrm>
              <a:off x="9346183" y="2801111"/>
              <a:ext cx="693293" cy="174498"/>
            </a:xfrm>
            <a:prstGeom prst="rect">
              <a:avLst/>
            </a:prstGeom>
            <a:noFill/>
            <a:ln>
              <a:noFill/>
            </a:ln>
          </p:spPr>
        </p:pic>
        <p:sp>
          <p:nvSpPr>
            <p:cNvPr id="209" name="Google Shape;209;p13"/>
            <p:cNvSpPr/>
            <p:nvPr/>
          </p:nvSpPr>
          <p:spPr>
            <a:xfrm>
              <a:off x="10066908" y="2945510"/>
              <a:ext cx="26670" cy="29209"/>
            </a:xfrm>
            <a:custGeom>
              <a:rect b="b" l="l" r="r" t="t"/>
              <a:pathLst>
                <a:path extrusionOk="0" h="29210" w="26670">
                  <a:moveTo>
                    <a:pt x="18415" y="0"/>
                  </a:moveTo>
                  <a:lnTo>
                    <a:pt x="8382" y="0"/>
                  </a:lnTo>
                  <a:lnTo>
                    <a:pt x="4825" y="1015"/>
                  </a:lnTo>
                  <a:lnTo>
                    <a:pt x="1016" y="4825"/>
                  </a:lnTo>
                  <a:lnTo>
                    <a:pt x="0" y="8762"/>
                  </a:lnTo>
                  <a:lnTo>
                    <a:pt x="0" y="20319"/>
                  </a:lnTo>
                  <a:lnTo>
                    <a:pt x="1016" y="24129"/>
                  </a:lnTo>
                  <a:lnTo>
                    <a:pt x="2921" y="26035"/>
                  </a:lnTo>
                  <a:lnTo>
                    <a:pt x="4825" y="27812"/>
                  </a:lnTo>
                  <a:lnTo>
                    <a:pt x="8127" y="28828"/>
                  </a:lnTo>
                  <a:lnTo>
                    <a:pt x="18288" y="28828"/>
                  </a:lnTo>
                  <a:lnTo>
                    <a:pt x="21717" y="27812"/>
                  </a:lnTo>
                  <a:lnTo>
                    <a:pt x="23622" y="25908"/>
                  </a:lnTo>
                  <a:lnTo>
                    <a:pt x="25654" y="24002"/>
                  </a:lnTo>
                  <a:lnTo>
                    <a:pt x="26543" y="20065"/>
                  </a:lnTo>
                  <a:lnTo>
                    <a:pt x="26543" y="14224"/>
                  </a:lnTo>
                  <a:lnTo>
                    <a:pt x="26543" y="8509"/>
                  </a:lnTo>
                  <a:lnTo>
                    <a:pt x="25654" y="4825"/>
                  </a:lnTo>
                  <a:lnTo>
                    <a:pt x="21844" y="1015"/>
                  </a:lnTo>
                  <a:lnTo>
                    <a:pt x="18415" y="0"/>
                  </a:lnTo>
                  <a:close/>
                </a:path>
              </a:pathLst>
            </a:custGeom>
            <a:solidFill>
              <a:srgbClr val="000000">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210" name="Google Shape;210;p13"/>
          <p:cNvPicPr preferRelativeResize="0"/>
          <p:nvPr/>
        </p:nvPicPr>
        <p:blipFill rotWithShape="1">
          <a:blip r:embed="rId16">
            <a:alphaModFix/>
          </a:blip>
          <a:srcRect b="0" l="0" r="0" t="0"/>
          <a:stretch/>
        </p:blipFill>
        <p:spPr>
          <a:xfrm>
            <a:off x="7641122" y="2801111"/>
            <a:ext cx="346733" cy="174498"/>
          </a:xfrm>
          <a:prstGeom prst="rect">
            <a:avLst/>
          </a:prstGeom>
          <a:noFill/>
          <a:ln>
            <a:noFill/>
          </a:ln>
        </p:spPr>
      </p:pic>
      <p:pic>
        <p:nvPicPr>
          <p:cNvPr id="211" name="Google Shape;211;p13"/>
          <p:cNvPicPr preferRelativeResize="0"/>
          <p:nvPr/>
        </p:nvPicPr>
        <p:blipFill rotWithShape="1">
          <a:blip r:embed="rId17">
            <a:alphaModFix/>
          </a:blip>
          <a:srcRect b="0" l="0" r="0" t="0"/>
          <a:stretch/>
        </p:blipFill>
        <p:spPr>
          <a:xfrm>
            <a:off x="8061198" y="2801111"/>
            <a:ext cx="522255" cy="174498"/>
          </a:xfrm>
          <a:prstGeom prst="rect">
            <a:avLst/>
          </a:prstGeom>
          <a:noFill/>
          <a:ln>
            <a:noFill/>
          </a:ln>
        </p:spPr>
      </p:pic>
      <p:pic>
        <p:nvPicPr>
          <p:cNvPr id="212" name="Google Shape;212;p13"/>
          <p:cNvPicPr preferRelativeResize="0"/>
          <p:nvPr/>
        </p:nvPicPr>
        <p:blipFill rotWithShape="1">
          <a:blip r:embed="rId18">
            <a:alphaModFix/>
          </a:blip>
          <a:srcRect b="0" l="0" r="0" t="0"/>
          <a:stretch/>
        </p:blipFill>
        <p:spPr>
          <a:xfrm>
            <a:off x="4691063" y="3083560"/>
            <a:ext cx="117062" cy="164718"/>
          </a:xfrm>
          <a:prstGeom prst="rect">
            <a:avLst/>
          </a:prstGeom>
          <a:noFill/>
          <a:ln>
            <a:noFill/>
          </a:ln>
        </p:spPr>
      </p:pic>
      <p:pic>
        <p:nvPicPr>
          <p:cNvPr id="213" name="Google Shape;213;p13"/>
          <p:cNvPicPr preferRelativeResize="0"/>
          <p:nvPr/>
        </p:nvPicPr>
        <p:blipFill rotWithShape="1">
          <a:blip r:embed="rId19">
            <a:alphaModFix/>
          </a:blip>
          <a:srcRect b="0" l="0" r="0" t="0"/>
          <a:stretch/>
        </p:blipFill>
        <p:spPr>
          <a:xfrm>
            <a:off x="4900803" y="3075433"/>
            <a:ext cx="439865" cy="174497"/>
          </a:xfrm>
          <a:prstGeom prst="rect">
            <a:avLst/>
          </a:prstGeom>
          <a:noFill/>
          <a:ln>
            <a:noFill/>
          </a:ln>
        </p:spPr>
      </p:pic>
      <p:sp>
        <p:nvSpPr>
          <p:cNvPr id="214" name="Google Shape;214;p13"/>
          <p:cNvSpPr/>
          <p:nvPr/>
        </p:nvSpPr>
        <p:spPr>
          <a:xfrm>
            <a:off x="5431536" y="3075433"/>
            <a:ext cx="247174" cy="174625"/>
          </a:xfrm>
          <a:custGeom>
            <a:rect b="b" l="l" r="r" t="t"/>
            <a:pathLst>
              <a:path extrusionOk="0" h="174625" w="329565">
                <a:moveTo>
                  <a:pt x="40131" y="71500"/>
                </a:moveTo>
                <a:lnTo>
                  <a:pt x="19684" y="71500"/>
                </a:lnTo>
                <a:lnTo>
                  <a:pt x="19684" y="143001"/>
                </a:lnTo>
                <a:lnTo>
                  <a:pt x="46481" y="174243"/>
                </a:lnTo>
                <a:lnTo>
                  <a:pt x="54101" y="174243"/>
                </a:lnTo>
                <a:lnTo>
                  <a:pt x="56006" y="174116"/>
                </a:lnTo>
                <a:lnTo>
                  <a:pt x="59817" y="173608"/>
                </a:lnTo>
                <a:lnTo>
                  <a:pt x="61595" y="173227"/>
                </a:lnTo>
                <a:lnTo>
                  <a:pt x="63246" y="172846"/>
                </a:lnTo>
                <a:lnTo>
                  <a:pt x="64897" y="172592"/>
                </a:lnTo>
                <a:lnTo>
                  <a:pt x="66421" y="172084"/>
                </a:lnTo>
                <a:lnTo>
                  <a:pt x="67691" y="171450"/>
                </a:lnTo>
                <a:lnTo>
                  <a:pt x="69087" y="170941"/>
                </a:lnTo>
                <a:lnTo>
                  <a:pt x="70103" y="170306"/>
                </a:lnTo>
                <a:lnTo>
                  <a:pt x="71374" y="169037"/>
                </a:lnTo>
                <a:lnTo>
                  <a:pt x="71881" y="167893"/>
                </a:lnTo>
                <a:lnTo>
                  <a:pt x="72135" y="166496"/>
                </a:lnTo>
                <a:lnTo>
                  <a:pt x="72517" y="165100"/>
                </a:lnTo>
                <a:lnTo>
                  <a:pt x="72612" y="157987"/>
                </a:lnTo>
                <a:lnTo>
                  <a:pt x="72390" y="157098"/>
                </a:lnTo>
                <a:lnTo>
                  <a:pt x="72350" y="156844"/>
                </a:lnTo>
                <a:lnTo>
                  <a:pt x="49783" y="156844"/>
                </a:lnTo>
                <a:lnTo>
                  <a:pt x="45720" y="154812"/>
                </a:lnTo>
                <a:lnTo>
                  <a:pt x="43433" y="150875"/>
                </a:lnTo>
                <a:lnTo>
                  <a:pt x="41275" y="147065"/>
                </a:lnTo>
                <a:lnTo>
                  <a:pt x="40131" y="141223"/>
                </a:lnTo>
                <a:lnTo>
                  <a:pt x="40131" y="71500"/>
                </a:lnTo>
                <a:close/>
              </a:path>
              <a:path extrusionOk="0" h="174625" w="329565">
                <a:moveTo>
                  <a:pt x="70230" y="153288"/>
                </a:moveTo>
                <a:lnTo>
                  <a:pt x="69215" y="153288"/>
                </a:lnTo>
                <a:lnTo>
                  <a:pt x="68452" y="153542"/>
                </a:lnTo>
                <a:lnTo>
                  <a:pt x="67691" y="153923"/>
                </a:lnTo>
                <a:lnTo>
                  <a:pt x="66801" y="154304"/>
                </a:lnTo>
                <a:lnTo>
                  <a:pt x="57530" y="156844"/>
                </a:lnTo>
                <a:lnTo>
                  <a:pt x="72350" y="156844"/>
                </a:lnTo>
                <a:lnTo>
                  <a:pt x="72135" y="155447"/>
                </a:lnTo>
                <a:lnTo>
                  <a:pt x="71627" y="154177"/>
                </a:lnTo>
                <a:lnTo>
                  <a:pt x="71374" y="153796"/>
                </a:lnTo>
                <a:lnTo>
                  <a:pt x="70993" y="153669"/>
                </a:lnTo>
                <a:lnTo>
                  <a:pt x="70611" y="153415"/>
                </a:lnTo>
                <a:lnTo>
                  <a:pt x="70230" y="153288"/>
                </a:lnTo>
                <a:close/>
              </a:path>
              <a:path extrusionOk="0" h="174625" w="329565">
                <a:moveTo>
                  <a:pt x="69215" y="54609"/>
                </a:moveTo>
                <a:lnTo>
                  <a:pt x="3555" y="54609"/>
                </a:lnTo>
                <a:lnTo>
                  <a:pt x="3048" y="54737"/>
                </a:lnTo>
                <a:lnTo>
                  <a:pt x="2412" y="55117"/>
                </a:lnTo>
                <a:lnTo>
                  <a:pt x="1904" y="55371"/>
                </a:lnTo>
                <a:lnTo>
                  <a:pt x="0" y="66166"/>
                </a:lnTo>
                <a:lnTo>
                  <a:pt x="380" y="68198"/>
                </a:lnTo>
                <a:lnTo>
                  <a:pt x="1143" y="69595"/>
                </a:lnTo>
                <a:lnTo>
                  <a:pt x="1904" y="70865"/>
                </a:lnTo>
                <a:lnTo>
                  <a:pt x="2921" y="71500"/>
                </a:lnTo>
                <a:lnTo>
                  <a:pt x="69850" y="71500"/>
                </a:lnTo>
                <a:lnTo>
                  <a:pt x="70866" y="70865"/>
                </a:lnTo>
                <a:lnTo>
                  <a:pt x="71627" y="69595"/>
                </a:lnTo>
                <a:lnTo>
                  <a:pt x="72262" y="68198"/>
                </a:lnTo>
                <a:lnTo>
                  <a:pt x="72644" y="66166"/>
                </a:lnTo>
                <a:lnTo>
                  <a:pt x="72644" y="60325"/>
                </a:lnTo>
                <a:lnTo>
                  <a:pt x="72390" y="59181"/>
                </a:lnTo>
                <a:lnTo>
                  <a:pt x="72262" y="58165"/>
                </a:lnTo>
                <a:lnTo>
                  <a:pt x="70357" y="55117"/>
                </a:lnTo>
                <a:lnTo>
                  <a:pt x="69850" y="54737"/>
                </a:lnTo>
                <a:lnTo>
                  <a:pt x="69215" y="54609"/>
                </a:lnTo>
                <a:close/>
              </a:path>
              <a:path extrusionOk="0" h="174625" w="329565">
                <a:moveTo>
                  <a:pt x="31876" y="24256"/>
                </a:moveTo>
                <a:lnTo>
                  <a:pt x="27812" y="24256"/>
                </a:lnTo>
                <a:lnTo>
                  <a:pt x="26161" y="24383"/>
                </a:lnTo>
                <a:lnTo>
                  <a:pt x="20193" y="26542"/>
                </a:lnTo>
                <a:lnTo>
                  <a:pt x="19811" y="27050"/>
                </a:lnTo>
                <a:lnTo>
                  <a:pt x="19684" y="54609"/>
                </a:lnTo>
                <a:lnTo>
                  <a:pt x="40131" y="54609"/>
                </a:lnTo>
                <a:lnTo>
                  <a:pt x="40131" y="27558"/>
                </a:lnTo>
                <a:lnTo>
                  <a:pt x="39624" y="26542"/>
                </a:lnTo>
                <a:lnTo>
                  <a:pt x="34925" y="24510"/>
                </a:lnTo>
                <a:lnTo>
                  <a:pt x="31876" y="24256"/>
                </a:lnTo>
                <a:close/>
              </a:path>
              <a:path extrusionOk="0" h="174625" w="329565">
                <a:moveTo>
                  <a:pt x="112395" y="0"/>
                </a:moveTo>
                <a:lnTo>
                  <a:pt x="108330" y="0"/>
                </a:lnTo>
                <a:lnTo>
                  <a:pt x="106679" y="126"/>
                </a:lnTo>
                <a:lnTo>
                  <a:pt x="100710" y="2285"/>
                </a:lnTo>
                <a:lnTo>
                  <a:pt x="100329" y="2793"/>
                </a:lnTo>
                <a:lnTo>
                  <a:pt x="100329" y="170179"/>
                </a:lnTo>
                <a:lnTo>
                  <a:pt x="100710" y="170687"/>
                </a:lnTo>
                <a:lnTo>
                  <a:pt x="100965" y="171195"/>
                </a:lnTo>
                <a:lnTo>
                  <a:pt x="101473" y="171576"/>
                </a:lnTo>
                <a:lnTo>
                  <a:pt x="102234" y="171830"/>
                </a:lnTo>
                <a:lnTo>
                  <a:pt x="102997" y="172212"/>
                </a:lnTo>
                <a:lnTo>
                  <a:pt x="104140" y="172465"/>
                </a:lnTo>
                <a:lnTo>
                  <a:pt x="106679" y="172719"/>
                </a:lnTo>
                <a:lnTo>
                  <a:pt x="108330" y="172846"/>
                </a:lnTo>
                <a:lnTo>
                  <a:pt x="112395" y="172846"/>
                </a:lnTo>
                <a:lnTo>
                  <a:pt x="114046" y="172719"/>
                </a:lnTo>
                <a:lnTo>
                  <a:pt x="116712" y="172465"/>
                </a:lnTo>
                <a:lnTo>
                  <a:pt x="117728" y="172212"/>
                </a:lnTo>
                <a:lnTo>
                  <a:pt x="118491" y="171830"/>
                </a:lnTo>
                <a:lnTo>
                  <a:pt x="119252" y="171576"/>
                </a:lnTo>
                <a:lnTo>
                  <a:pt x="119760" y="171195"/>
                </a:lnTo>
                <a:lnTo>
                  <a:pt x="120142" y="170687"/>
                </a:lnTo>
                <a:lnTo>
                  <a:pt x="120650" y="169671"/>
                </a:lnTo>
                <a:lnTo>
                  <a:pt x="120650" y="91312"/>
                </a:lnTo>
                <a:lnTo>
                  <a:pt x="126237" y="84327"/>
                </a:lnTo>
                <a:lnTo>
                  <a:pt x="131572" y="78993"/>
                </a:lnTo>
                <a:lnTo>
                  <a:pt x="136651" y="75437"/>
                </a:lnTo>
                <a:lnTo>
                  <a:pt x="141731" y="71754"/>
                </a:lnTo>
                <a:lnTo>
                  <a:pt x="145079" y="70612"/>
                </a:lnTo>
                <a:lnTo>
                  <a:pt x="120650" y="70612"/>
                </a:lnTo>
                <a:lnTo>
                  <a:pt x="120650" y="3301"/>
                </a:lnTo>
                <a:lnTo>
                  <a:pt x="115443" y="253"/>
                </a:lnTo>
                <a:lnTo>
                  <a:pt x="112395" y="0"/>
                </a:lnTo>
                <a:close/>
              </a:path>
              <a:path extrusionOk="0" h="174625" w="329565">
                <a:moveTo>
                  <a:pt x="190084" y="69976"/>
                </a:moveTo>
                <a:lnTo>
                  <a:pt x="155955" y="69976"/>
                </a:lnTo>
                <a:lnTo>
                  <a:pt x="159384" y="70738"/>
                </a:lnTo>
                <a:lnTo>
                  <a:pt x="162432" y="72135"/>
                </a:lnTo>
                <a:lnTo>
                  <a:pt x="174117" y="88645"/>
                </a:lnTo>
                <a:lnTo>
                  <a:pt x="175132" y="92455"/>
                </a:lnTo>
                <a:lnTo>
                  <a:pt x="175513" y="97535"/>
                </a:lnTo>
                <a:lnTo>
                  <a:pt x="175513" y="169671"/>
                </a:lnTo>
                <a:lnTo>
                  <a:pt x="176022" y="170687"/>
                </a:lnTo>
                <a:lnTo>
                  <a:pt x="176402" y="171195"/>
                </a:lnTo>
                <a:lnTo>
                  <a:pt x="176910" y="171576"/>
                </a:lnTo>
                <a:lnTo>
                  <a:pt x="177673" y="171830"/>
                </a:lnTo>
                <a:lnTo>
                  <a:pt x="178434" y="172212"/>
                </a:lnTo>
                <a:lnTo>
                  <a:pt x="179450" y="172465"/>
                </a:lnTo>
                <a:lnTo>
                  <a:pt x="180721" y="172592"/>
                </a:lnTo>
                <a:lnTo>
                  <a:pt x="183769" y="172846"/>
                </a:lnTo>
                <a:lnTo>
                  <a:pt x="187832" y="172846"/>
                </a:lnTo>
                <a:lnTo>
                  <a:pt x="189483" y="172719"/>
                </a:lnTo>
                <a:lnTo>
                  <a:pt x="192150" y="172465"/>
                </a:lnTo>
                <a:lnTo>
                  <a:pt x="193167" y="172212"/>
                </a:lnTo>
                <a:lnTo>
                  <a:pt x="193801" y="171830"/>
                </a:lnTo>
                <a:lnTo>
                  <a:pt x="194563" y="171576"/>
                </a:lnTo>
                <a:lnTo>
                  <a:pt x="195072" y="171195"/>
                </a:lnTo>
                <a:lnTo>
                  <a:pt x="195833" y="170179"/>
                </a:lnTo>
                <a:lnTo>
                  <a:pt x="195772" y="91312"/>
                </a:lnTo>
                <a:lnTo>
                  <a:pt x="195325" y="86487"/>
                </a:lnTo>
                <a:lnTo>
                  <a:pt x="193928" y="80898"/>
                </a:lnTo>
                <a:lnTo>
                  <a:pt x="192531" y="75183"/>
                </a:lnTo>
                <a:lnTo>
                  <a:pt x="190373" y="70357"/>
                </a:lnTo>
                <a:lnTo>
                  <a:pt x="190084" y="69976"/>
                </a:lnTo>
                <a:close/>
              </a:path>
              <a:path extrusionOk="0" h="174625" w="329565">
                <a:moveTo>
                  <a:pt x="163575" y="52323"/>
                </a:moveTo>
                <a:lnTo>
                  <a:pt x="150113" y="52323"/>
                </a:lnTo>
                <a:lnTo>
                  <a:pt x="144145" y="53847"/>
                </a:lnTo>
                <a:lnTo>
                  <a:pt x="138302" y="56768"/>
                </a:lnTo>
                <a:lnTo>
                  <a:pt x="132333" y="59816"/>
                </a:lnTo>
                <a:lnTo>
                  <a:pt x="126492" y="64388"/>
                </a:lnTo>
                <a:lnTo>
                  <a:pt x="120650" y="70612"/>
                </a:lnTo>
                <a:lnTo>
                  <a:pt x="145079" y="70612"/>
                </a:lnTo>
                <a:lnTo>
                  <a:pt x="146938" y="69976"/>
                </a:lnTo>
                <a:lnTo>
                  <a:pt x="190084" y="69976"/>
                </a:lnTo>
                <a:lnTo>
                  <a:pt x="184023" y="61975"/>
                </a:lnTo>
                <a:lnTo>
                  <a:pt x="179958" y="58546"/>
                </a:lnTo>
                <a:lnTo>
                  <a:pt x="174878" y="56006"/>
                </a:lnTo>
                <a:lnTo>
                  <a:pt x="169799" y="53593"/>
                </a:lnTo>
                <a:lnTo>
                  <a:pt x="163575" y="52323"/>
                </a:lnTo>
                <a:close/>
              </a:path>
              <a:path extrusionOk="0" h="174625" w="329565">
                <a:moveTo>
                  <a:pt x="289051" y="52323"/>
                </a:moveTo>
                <a:lnTo>
                  <a:pt x="272160" y="52323"/>
                </a:lnTo>
                <a:lnTo>
                  <a:pt x="264795" y="53720"/>
                </a:lnTo>
                <a:lnTo>
                  <a:pt x="258191" y="56514"/>
                </a:lnTo>
                <a:lnTo>
                  <a:pt x="251586" y="59435"/>
                </a:lnTo>
                <a:lnTo>
                  <a:pt x="245999" y="63500"/>
                </a:lnTo>
                <a:lnTo>
                  <a:pt x="241300" y="68833"/>
                </a:lnTo>
                <a:lnTo>
                  <a:pt x="236600" y="74040"/>
                </a:lnTo>
                <a:lnTo>
                  <a:pt x="227054" y="117475"/>
                </a:lnTo>
                <a:lnTo>
                  <a:pt x="227165" y="121225"/>
                </a:lnTo>
                <a:lnTo>
                  <a:pt x="245872" y="164337"/>
                </a:lnTo>
                <a:lnTo>
                  <a:pt x="258445" y="170560"/>
                </a:lnTo>
                <a:lnTo>
                  <a:pt x="265302" y="173227"/>
                </a:lnTo>
                <a:lnTo>
                  <a:pt x="273430" y="174497"/>
                </a:lnTo>
                <a:lnTo>
                  <a:pt x="287781" y="174497"/>
                </a:lnTo>
                <a:lnTo>
                  <a:pt x="292734" y="174116"/>
                </a:lnTo>
                <a:lnTo>
                  <a:pt x="297433" y="173227"/>
                </a:lnTo>
                <a:lnTo>
                  <a:pt x="302005" y="172465"/>
                </a:lnTo>
                <a:lnTo>
                  <a:pt x="306197" y="171576"/>
                </a:lnTo>
                <a:lnTo>
                  <a:pt x="309625" y="170560"/>
                </a:lnTo>
                <a:lnTo>
                  <a:pt x="313181" y="169671"/>
                </a:lnTo>
                <a:lnTo>
                  <a:pt x="322325" y="165353"/>
                </a:lnTo>
                <a:lnTo>
                  <a:pt x="322833" y="164972"/>
                </a:lnTo>
                <a:lnTo>
                  <a:pt x="323215" y="164464"/>
                </a:lnTo>
                <a:lnTo>
                  <a:pt x="323976" y="162940"/>
                </a:lnTo>
                <a:lnTo>
                  <a:pt x="324357" y="160908"/>
                </a:lnTo>
                <a:lnTo>
                  <a:pt x="324484" y="157860"/>
                </a:lnTo>
                <a:lnTo>
                  <a:pt x="277749" y="157860"/>
                </a:lnTo>
                <a:lnTo>
                  <a:pt x="272033" y="156971"/>
                </a:lnTo>
                <a:lnTo>
                  <a:pt x="267461" y="155066"/>
                </a:lnTo>
                <a:lnTo>
                  <a:pt x="262762" y="153162"/>
                </a:lnTo>
                <a:lnTo>
                  <a:pt x="258952" y="150494"/>
                </a:lnTo>
                <a:lnTo>
                  <a:pt x="256158" y="146938"/>
                </a:lnTo>
                <a:lnTo>
                  <a:pt x="253237" y="143382"/>
                </a:lnTo>
                <a:lnTo>
                  <a:pt x="251205" y="139064"/>
                </a:lnTo>
                <a:lnTo>
                  <a:pt x="249935" y="134238"/>
                </a:lnTo>
                <a:lnTo>
                  <a:pt x="248666" y="129285"/>
                </a:lnTo>
                <a:lnTo>
                  <a:pt x="248030" y="123697"/>
                </a:lnTo>
                <a:lnTo>
                  <a:pt x="248030" y="117475"/>
                </a:lnTo>
                <a:lnTo>
                  <a:pt x="323342" y="117475"/>
                </a:lnTo>
                <a:lnTo>
                  <a:pt x="325120" y="116839"/>
                </a:lnTo>
                <a:lnTo>
                  <a:pt x="328422" y="114045"/>
                </a:lnTo>
                <a:lnTo>
                  <a:pt x="329183" y="111759"/>
                </a:lnTo>
                <a:lnTo>
                  <a:pt x="329183" y="102615"/>
                </a:lnTo>
                <a:lnTo>
                  <a:pt x="248030" y="102615"/>
                </a:lnTo>
                <a:lnTo>
                  <a:pt x="248157" y="98043"/>
                </a:lnTo>
                <a:lnTo>
                  <a:pt x="249047" y="93725"/>
                </a:lnTo>
                <a:lnTo>
                  <a:pt x="251841" y="85343"/>
                </a:lnTo>
                <a:lnTo>
                  <a:pt x="253746" y="81660"/>
                </a:lnTo>
                <a:lnTo>
                  <a:pt x="256412" y="78612"/>
                </a:lnTo>
                <a:lnTo>
                  <a:pt x="258952" y="75437"/>
                </a:lnTo>
                <a:lnTo>
                  <a:pt x="262127" y="72897"/>
                </a:lnTo>
                <a:lnTo>
                  <a:pt x="265937" y="71119"/>
                </a:lnTo>
                <a:lnTo>
                  <a:pt x="269748" y="69214"/>
                </a:lnTo>
                <a:lnTo>
                  <a:pt x="274193" y="68198"/>
                </a:lnTo>
                <a:lnTo>
                  <a:pt x="318073" y="68198"/>
                </a:lnTo>
                <a:lnTo>
                  <a:pt x="313817" y="62991"/>
                </a:lnTo>
                <a:lnTo>
                  <a:pt x="308736" y="59308"/>
                </a:lnTo>
                <a:lnTo>
                  <a:pt x="296418" y="53720"/>
                </a:lnTo>
                <a:lnTo>
                  <a:pt x="289051" y="52323"/>
                </a:lnTo>
                <a:close/>
              </a:path>
              <a:path extrusionOk="0" h="174625" w="329565">
                <a:moveTo>
                  <a:pt x="321691" y="149478"/>
                </a:moveTo>
                <a:lnTo>
                  <a:pt x="320167" y="149478"/>
                </a:lnTo>
                <a:lnTo>
                  <a:pt x="318643" y="149987"/>
                </a:lnTo>
                <a:lnTo>
                  <a:pt x="316737" y="150748"/>
                </a:lnTo>
                <a:lnTo>
                  <a:pt x="314832" y="151637"/>
                </a:lnTo>
                <a:lnTo>
                  <a:pt x="312293" y="152653"/>
                </a:lnTo>
                <a:lnTo>
                  <a:pt x="309245" y="153669"/>
                </a:lnTo>
                <a:lnTo>
                  <a:pt x="306324" y="154812"/>
                </a:lnTo>
                <a:lnTo>
                  <a:pt x="302768" y="155701"/>
                </a:lnTo>
                <a:lnTo>
                  <a:pt x="294385" y="157479"/>
                </a:lnTo>
                <a:lnTo>
                  <a:pt x="289686" y="157860"/>
                </a:lnTo>
                <a:lnTo>
                  <a:pt x="324484" y="157860"/>
                </a:lnTo>
                <a:lnTo>
                  <a:pt x="324357" y="153669"/>
                </a:lnTo>
                <a:lnTo>
                  <a:pt x="324230" y="152653"/>
                </a:lnTo>
                <a:lnTo>
                  <a:pt x="323976" y="151764"/>
                </a:lnTo>
                <a:lnTo>
                  <a:pt x="323723" y="151256"/>
                </a:lnTo>
                <a:lnTo>
                  <a:pt x="323469" y="150621"/>
                </a:lnTo>
                <a:lnTo>
                  <a:pt x="323215" y="150240"/>
                </a:lnTo>
                <a:lnTo>
                  <a:pt x="322706" y="149987"/>
                </a:lnTo>
                <a:lnTo>
                  <a:pt x="322199" y="149605"/>
                </a:lnTo>
                <a:lnTo>
                  <a:pt x="321691" y="149478"/>
                </a:lnTo>
                <a:close/>
              </a:path>
              <a:path extrusionOk="0" h="174625" w="329565">
                <a:moveTo>
                  <a:pt x="318073" y="68198"/>
                </a:moveTo>
                <a:lnTo>
                  <a:pt x="289051" y="68198"/>
                </a:lnTo>
                <a:lnTo>
                  <a:pt x="296545" y="71246"/>
                </a:lnTo>
                <a:lnTo>
                  <a:pt x="301498" y="77342"/>
                </a:lnTo>
                <a:lnTo>
                  <a:pt x="304807" y="82345"/>
                </a:lnTo>
                <a:lnTo>
                  <a:pt x="307117" y="88217"/>
                </a:lnTo>
                <a:lnTo>
                  <a:pt x="308427" y="94970"/>
                </a:lnTo>
                <a:lnTo>
                  <a:pt x="308736" y="102615"/>
                </a:lnTo>
                <a:lnTo>
                  <a:pt x="329183" y="102615"/>
                </a:lnTo>
                <a:lnTo>
                  <a:pt x="329183" y="97662"/>
                </a:lnTo>
                <a:lnTo>
                  <a:pt x="328295" y="90804"/>
                </a:lnTo>
                <a:lnTo>
                  <a:pt x="326390" y="84454"/>
                </a:lnTo>
                <a:lnTo>
                  <a:pt x="324611" y="78104"/>
                </a:lnTo>
                <a:lnTo>
                  <a:pt x="321691" y="72516"/>
                </a:lnTo>
                <a:lnTo>
                  <a:pt x="318073" y="68198"/>
                </a:lnTo>
                <a:close/>
              </a:path>
            </a:pathLst>
          </a:custGeom>
          <a:solidFill>
            <a:srgbClr val="000000">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5" name="Google Shape;215;p13"/>
          <p:cNvPicPr preferRelativeResize="0"/>
          <p:nvPr/>
        </p:nvPicPr>
        <p:blipFill rotWithShape="1">
          <a:blip r:embed="rId20">
            <a:alphaModFix/>
          </a:blip>
          <a:srcRect b="0" l="0" r="0" t="0"/>
          <a:stretch/>
        </p:blipFill>
        <p:spPr>
          <a:xfrm>
            <a:off x="5776034" y="3127756"/>
            <a:ext cx="444553" cy="164719"/>
          </a:xfrm>
          <a:prstGeom prst="rect">
            <a:avLst/>
          </a:prstGeom>
          <a:noFill/>
          <a:ln>
            <a:noFill/>
          </a:ln>
        </p:spPr>
      </p:pic>
      <p:pic>
        <p:nvPicPr>
          <p:cNvPr id="216" name="Google Shape;216;p13"/>
          <p:cNvPicPr preferRelativeResize="0"/>
          <p:nvPr/>
        </p:nvPicPr>
        <p:blipFill rotWithShape="1">
          <a:blip r:embed="rId21">
            <a:alphaModFix/>
          </a:blip>
          <a:srcRect b="0" l="0" r="0" t="0"/>
          <a:stretch/>
        </p:blipFill>
        <p:spPr>
          <a:xfrm>
            <a:off x="6311455" y="3075433"/>
            <a:ext cx="402050" cy="174497"/>
          </a:xfrm>
          <a:prstGeom prst="rect">
            <a:avLst/>
          </a:prstGeom>
          <a:noFill/>
          <a:ln>
            <a:noFill/>
          </a:ln>
        </p:spPr>
      </p:pic>
      <p:sp>
        <p:nvSpPr>
          <p:cNvPr id="217" name="Google Shape;217;p13"/>
          <p:cNvSpPr/>
          <p:nvPr/>
        </p:nvSpPr>
        <p:spPr>
          <a:xfrm>
            <a:off x="6801801" y="3127756"/>
            <a:ext cx="237173" cy="122555"/>
          </a:xfrm>
          <a:custGeom>
            <a:rect b="b" l="l" r="r" t="t"/>
            <a:pathLst>
              <a:path extrusionOk="0" h="122555" w="316229">
                <a:moveTo>
                  <a:pt x="86214" y="16510"/>
                </a:moveTo>
                <a:lnTo>
                  <a:pt x="50291" y="16510"/>
                </a:lnTo>
                <a:lnTo>
                  <a:pt x="54228" y="17018"/>
                </a:lnTo>
                <a:lnTo>
                  <a:pt x="60578" y="19304"/>
                </a:lnTo>
                <a:lnTo>
                  <a:pt x="63246" y="20955"/>
                </a:lnTo>
                <a:lnTo>
                  <a:pt x="67309" y="25273"/>
                </a:lnTo>
                <a:lnTo>
                  <a:pt x="68706" y="28067"/>
                </a:lnTo>
                <a:lnTo>
                  <a:pt x="69596" y="31369"/>
                </a:lnTo>
                <a:lnTo>
                  <a:pt x="70611" y="34671"/>
                </a:lnTo>
                <a:lnTo>
                  <a:pt x="70993" y="38354"/>
                </a:lnTo>
                <a:lnTo>
                  <a:pt x="70993" y="51308"/>
                </a:lnTo>
                <a:lnTo>
                  <a:pt x="46989" y="51308"/>
                </a:lnTo>
                <a:lnTo>
                  <a:pt x="39243" y="52070"/>
                </a:lnTo>
                <a:lnTo>
                  <a:pt x="25400" y="55118"/>
                </a:lnTo>
                <a:lnTo>
                  <a:pt x="19557" y="57404"/>
                </a:lnTo>
                <a:lnTo>
                  <a:pt x="14858" y="60452"/>
                </a:lnTo>
                <a:lnTo>
                  <a:pt x="10032" y="63500"/>
                </a:lnTo>
                <a:lnTo>
                  <a:pt x="6350" y="67310"/>
                </a:lnTo>
                <a:lnTo>
                  <a:pt x="3809" y="72009"/>
                </a:lnTo>
                <a:lnTo>
                  <a:pt x="1270" y="76581"/>
                </a:lnTo>
                <a:lnTo>
                  <a:pt x="0" y="82042"/>
                </a:lnTo>
                <a:lnTo>
                  <a:pt x="0" y="93599"/>
                </a:lnTo>
                <a:lnTo>
                  <a:pt x="888" y="98425"/>
                </a:lnTo>
                <a:lnTo>
                  <a:pt x="2794" y="102616"/>
                </a:lnTo>
                <a:lnTo>
                  <a:pt x="4572" y="106807"/>
                </a:lnTo>
                <a:lnTo>
                  <a:pt x="32638" y="122174"/>
                </a:lnTo>
                <a:lnTo>
                  <a:pt x="45211" y="122174"/>
                </a:lnTo>
                <a:lnTo>
                  <a:pt x="73303" y="106172"/>
                </a:lnTo>
                <a:lnTo>
                  <a:pt x="35178" y="106172"/>
                </a:lnTo>
                <a:lnTo>
                  <a:pt x="29972" y="104521"/>
                </a:lnTo>
                <a:lnTo>
                  <a:pt x="26415" y="101092"/>
                </a:lnTo>
                <a:lnTo>
                  <a:pt x="22732" y="97663"/>
                </a:lnTo>
                <a:lnTo>
                  <a:pt x="20827" y="93091"/>
                </a:lnTo>
                <a:lnTo>
                  <a:pt x="20827" y="83947"/>
                </a:lnTo>
                <a:lnTo>
                  <a:pt x="21462" y="80899"/>
                </a:lnTo>
                <a:lnTo>
                  <a:pt x="22732" y="78359"/>
                </a:lnTo>
                <a:lnTo>
                  <a:pt x="24002" y="75692"/>
                </a:lnTo>
                <a:lnTo>
                  <a:pt x="48005" y="66040"/>
                </a:lnTo>
                <a:lnTo>
                  <a:pt x="91312" y="66040"/>
                </a:lnTo>
                <a:lnTo>
                  <a:pt x="91275" y="34671"/>
                </a:lnTo>
                <a:lnTo>
                  <a:pt x="90424" y="28829"/>
                </a:lnTo>
                <a:lnTo>
                  <a:pt x="87375" y="18542"/>
                </a:lnTo>
                <a:lnTo>
                  <a:pt x="86214" y="16510"/>
                </a:lnTo>
                <a:close/>
              </a:path>
              <a:path extrusionOk="0" h="122555" w="316229">
                <a:moveTo>
                  <a:pt x="91312" y="105664"/>
                </a:moveTo>
                <a:lnTo>
                  <a:pt x="73786" y="105664"/>
                </a:lnTo>
                <a:lnTo>
                  <a:pt x="73786" y="117856"/>
                </a:lnTo>
                <a:lnTo>
                  <a:pt x="80390" y="120523"/>
                </a:lnTo>
                <a:lnTo>
                  <a:pt x="84708" y="120523"/>
                </a:lnTo>
                <a:lnTo>
                  <a:pt x="86359" y="120396"/>
                </a:lnTo>
                <a:lnTo>
                  <a:pt x="87502" y="120142"/>
                </a:lnTo>
                <a:lnTo>
                  <a:pt x="88773" y="119888"/>
                </a:lnTo>
                <a:lnTo>
                  <a:pt x="89661" y="119507"/>
                </a:lnTo>
                <a:lnTo>
                  <a:pt x="90931" y="118491"/>
                </a:lnTo>
                <a:lnTo>
                  <a:pt x="91312" y="117856"/>
                </a:lnTo>
                <a:lnTo>
                  <a:pt x="91312" y="105664"/>
                </a:lnTo>
                <a:close/>
              </a:path>
              <a:path extrusionOk="0" h="122555" w="316229">
                <a:moveTo>
                  <a:pt x="91312" y="66040"/>
                </a:moveTo>
                <a:lnTo>
                  <a:pt x="70993" y="66040"/>
                </a:lnTo>
                <a:lnTo>
                  <a:pt x="70993" y="89662"/>
                </a:lnTo>
                <a:lnTo>
                  <a:pt x="66039" y="95250"/>
                </a:lnTo>
                <a:lnTo>
                  <a:pt x="61213" y="99441"/>
                </a:lnTo>
                <a:lnTo>
                  <a:pt x="52070" y="104775"/>
                </a:lnTo>
                <a:lnTo>
                  <a:pt x="47116" y="106172"/>
                </a:lnTo>
                <a:lnTo>
                  <a:pt x="73303" y="106172"/>
                </a:lnTo>
                <a:lnTo>
                  <a:pt x="73786" y="105664"/>
                </a:lnTo>
                <a:lnTo>
                  <a:pt x="91312" y="105664"/>
                </a:lnTo>
                <a:lnTo>
                  <a:pt x="91312" y="66040"/>
                </a:lnTo>
                <a:close/>
              </a:path>
              <a:path extrusionOk="0" h="122555" w="316229">
                <a:moveTo>
                  <a:pt x="55372" y="0"/>
                </a:moveTo>
                <a:lnTo>
                  <a:pt x="43179" y="0"/>
                </a:lnTo>
                <a:lnTo>
                  <a:pt x="38861" y="381"/>
                </a:lnTo>
                <a:lnTo>
                  <a:pt x="8000" y="11811"/>
                </a:lnTo>
                <a:lnTo>
                  <a:pt x="6857" y="12827"/>
                </a:lnTo>
                <a:lnTo>
                  <a:pt x="6096" y="13970"/>
                </a:lnTo>
                <a:lnTo>
                  <a:pt x="5841" y="15240"/>
                </a:lnTo>
                <a:lnTo>
                  <a:pt x="5587" y="16383"/>
                </a:lnTo>
                <a:lnTo>
                  <a:pt x="5460" y="22479"/>
                </a:lnTo>
                <a:lnTo>
                  <a:pt x="5714" y="23495"/>
                </a:lnTo>
                <a:lnTo>
                  <a:pt x="5841" y="24511"/>
                </a:lnTo>
                <a:lnTo>
                  <a:pt x="8889" y="27940"/>
                </a:lnTo>
                <a:lnTo>
                  <a:pt x="10540" y="27940"/>
                </a:lnTo>
                <a:lnTo>
                  <a:pt x="11937" y="27432"/>
                </a:lnTo>
                <a:lnTo>
                  <a:pt x="13970" y="26162"/>
                </a:lnTo>
                <a:lnTo>
                  <a:pt x="16001" y="25019"/>
                </a:lnTo>
                <a:lnTo>
                  <a:pt x="40512" y="16510"/>
                </a:lnTo>
                <a:lnTo>
                  <a:pt x="86214" y="16510"/>
                </a:lnTo>
                <a:lnTo>
                  <a:pt x="84835" y="14097"/>
                </a:lnTo>
                <a:lnTo>
                  <a:pt x="81406" y="10668"/>
                </a:lnTo>
                <a:lnTo>
                  <a:pt x="77977" y="7112"/>
                </a:lnTo>
                <a:lnTo>
                  <a:pt x="73405" y="4445"/>
                </a:lnTo>
                <a:lnTo>
                  <a:pt x="62229" y="889"/>
                </a:lnTo>
                <a:lnTo>
                  <a:pt x="55372" y="0"/>
                </a:lnTo>
                <a:close/>
              </a:path>
              <a:path extrusionOk="0" h="122555" w="316229">
                <a:moveTo>
                  <a:pt x="143509" y="1651"/>
                </a:moveTo>
                <a:lnTo>
                  <a:pt x="139826" y="1651"/>
                </a:lnTo>
                <a:lnTo>
                  <a:pt x="138302" y="1778"/>
                </a:lnTo>
                <a:lnTo>
                  <a:pt x="136016" y="2032"/>
                </a:lnTo>
                <a:lnTo>
                  <a:pt x="135127" y="2286"/>
                </a:lnTo>
                <a:lnTo>
                  <a:pt x="134365" y="2667"/>
                </a:lnTo>
                <a:lnTo>
                  <a:pt x="133603" y="2921"/>
                </a:lnTo>
                <a:lnTo>
                  <a:pt x="133096" y="3429"/>
                </a:lnTo>
                <a:lnTo>
                  <a:pt x="132841" y="3810"/>
                </a:lnTo>
                <a:lnTo>
                  <a:pt x="132651" y="4191"/>
                </a:lnTo>
                <a:lnTo>
                  <a:pt x="132587" y="117856"/>
                </a:lnTo>
                <a:lnTo>
                  <a:pt x="132969" y="118364"/>
                </a:lnTo>
                <a:lnTo>
                  <a:pt x="133223" y="118872"/>
                </a:lnTo>
                <a:lnTo>
                  <a:pt x="133730" y="119253"/>
                </a:lnTo>
                <a:lnTo>
                  <a:pt x="134493" y="119507"/>
                </a:lnTo>
                <a:lnTo>
                  <a:pt x="135254" y="119888"/>
                </a:lnTo>
                <a:lnTo>
                  <a:pt x="136398" y="120142"/>
                </a:lnTo>
                <a:lnTo>
                  <a:pt x="138937" y="120396"/>
                </a:lnTo>
                <a:lnTo>
                  <a:pt x="140588" y="120523"/>
                </a:lnTo>
                <a:lnTo>
                  <a:pt x="144652" y="120523"/>
                </a:lnTo>
                <a:lnTo>
                  <a:pt x="146303" y="120396"/>
                </a:lnTo>
                <a:lnTo>
                  <a:pt x="148971" y="120142"/>
                </a:lnTo>
                <a:lnTo>
                  <a:pt x="149986" y="119888"/>
                </a:lnTo>
                <a:lnTo>
                  <a:pt x="150749" y="119507"/>
                </a:lnTo>
                <a:lnTo>
                  <a:pt x="151510" y="119253"/>
                </a:lnTo>
                <a:lnTo>
                  <a:pt x="152019" y="118872"/>
                </a:lnTo>
                <a:lnTo>
                  <a:pt x="152400" y="118364"/>
                </a:lnTo>
                <a:lnTo>
                  <a:pt x="152907" y="117348"/>
                </a:lnTo>
                <a:lnTo>
                  <a:pt x="152907" y="43561"/>
                </a:lnTo>
                <a:lnTo>
                  <a:pt x="155701" y="38989"/>
                </a:lnTo>
                <a:lnTo>
                  <a:pt x="158369" y="35179"/>
                </a:lnTo>
                <a:lnTo>
                  <a:pt x="160781" y="32131"/>
                </a:lnTo>
                <a:lnTo>
                  <a:pt x="163195" y="28956"/>
                </a:lnTo>
                <a:lnTo>
                  <a:pt x="165480" y="26416"/>
                </a:lnTo>
                <a:lnTo>
                  <a:pt x="169799" y="22606"/>
                </a:lnTo>
                <a:lnTo>
                  <a:pt x="171221" y="21717"/>
                </a:lnTo>
                <a:lnTo>
                  <a:pt x="150875" y="21717"/>
                </a:lnTo>
                <a:lnTo>
                  <a:pt x="150749" y="4318"/>
                </a:lnTo>
                <a:lnTo>
                  <a:pt x="150495" y="3810"/>
                </a:lnTo>
                <a:lnTo>
                  <a:pt x="150113" y="3429"/>
                </a:lnTo>
                <a:lnTo>
                  <a:pt x="149732" y="2921"/>
                </a:lnTo>
                <a:lnTo>
                  <a:pt x="149098" y="2667"/>
                </a:lnTo>
                <a:lnTo>
                  <a:pt x="148335" y="2286"/>
                </a:lnTo>
                <a:lnTo>
                  <a:pt x="147447" y="2032"/>
                </a:lnTo>
                <a:lnTo>
                  <a:pt x="146303" y="1905"/>
                </a:lnTo>
                <a:lnTo>
                  <a:pt x="143509" y="1651"/>
                </a:lnTo>
                <a:close/>
              </a:path>
              <a:path extrusionOk="0" h="122555" w="316229">
                <a:moveTo>
                  <a:pt x="197158" y="19177"/>
                </a:moveTo>
                <a:lnTo>
                  <a:pt x="181609" y="19177"/>
                </a:lnTo>
                <a:lnTo>
                  <a:pt x="184784" y="19685"/>
                </a:lnTo>
                <a:lnTo>
                  <a:pt x="187578" y="20447"/>
                </a:lnTo>
                <a:lnTo>
                  <a:pt x="188722" y="20828"/>
                </a:lnTo>
                <a:lnTo>
                  <a:pt x="189991" y="21082"/>
                </a:lnTo>
                <a:lnTo>
                  <a:pt x="192024" y="21844"/>
                </a:lnTo>
                <a:lnTo>
                  <a:pt x="192912" y="22225"/>
                </a:lnTo>
                <a:lnTo>
                  <a:pt x="193675" y="22479"/>
                </a:lnTo>
                <a:lnTo>
                  <a:pt x="195072" y="22479"/>
                </a:lnTo>
                <a:lnTo>
                  <a:pt x="197061" y="19685"/>
                </a:lnTo>
                <a:lnTo>
                  <a:pt x="197158" y="19177"/>
                </a:lnTo>
                <a:close/>
              </a:path>
              <a:path extrusionOk="0" h="122555" w="316229">
                <a:moveTo>
                  <a:pt x="183514" y="0"/>
                </a:moveTo>
                <a:lnTo>
                  <a:pt x="178943" y="0"/>
                </a:lnTo>
                <a:lnTo>
                  <a:pt x="176529" y="254"/>
                </a:lnTo>
                <a:lnTo>
                  <a:pt x="150875" y="21717"/>
                </a:lnTo>
                <a:lnTo>
                  <a:pt x="171221" y="21717"/>
                </a:lnTo>
                <a:lnTo>
                  <a:pt x="171830" y="21336"/>
                </a:lnTo>
                <a:lnTo>
                  <a:pt x="173862" y="20447"/>
                </a:lnTo>
                <a:lnTo>
                  <a:pt x="175895" y="19685"/>
                </a:lnTo>
                <a:lnTo>
                  <a:pt x="177800" y="19177"/>
                </a:lnTo>
                <a:lnTo>
                  <a:pt x="197158" y="19177"/>
                </a:lnTo>
                <a:lnTo>
                  <a:pt x="197230" y="18669"/>
                </a:lnTo>
                <a:lnTo>
                  <a:pt x="197357" y="16129"/>
                </a:lnTo>
                <a:lnTo>
                  <a:pt x="197230" y="6350"/>
                </a:lnTo>
                <a:lnTo>
                  <a:pt x="197103" y="5715"/>
                </a:lnTo>
                <a:lnTo>
                  <a:pt x="193166" y="1905"/>
                </a:lnTo>
                <a:lnTo>
                  <a:pt x="192024" y="1524"/>
                </a:lnTo>
                <a:lnTo>
                  <a:pt x="189229" y="762"/>
                </a:lnTo>
                <a:lnTo>
                  <a:pt x="186308" y="254"/>
                </a:lnTo>
                <a:lnTo>
                  <a:pt x="183514" y="0"/>
                </a:lnTo>
                <a:close/>
              </a:path>
              <a:path extrusionOk="0" h="122555" w="316229">
                <a:moveTo>
                  <a:pt x="275589" y="0"/>
                </a:moveTo>
                <a:lnTo>
                  <a:pt x="258699" y="0"/>
                </a:lnTo>
                <a:lnTo>
                  <a:pt x="251332" y="1397"/>
                </a:lnTo>
                <a:lnTo>
                  <a:pt x="244728" y="4191"/>
                </a:lnTo>
                <a:lnTo>
                  <a:pt x="238125" y="7112"/>
                </a:lnTo>
                <a:lnTo>
                  <a:pt x="232536" y="11176"/>
                </a:lnTo>
                <a:lnTo>
                  <a:pt x="227837" y="16510"/>
                </a:lnTo>
                <a:lnTo>
                  <a:pt x="223138" y="21717"/>
                </a:lnTo>
                <a:lnTo>
                  <a:pt x="213592" y="65151"/>
                </a:lnTo>
                <a:lnTo>
                  <a:pt x="213703" y="68901"/>
                </a:lnTo>
                <a:lnTo>
                  <a:pt x="232409" y="112014"/>
                </a:lnTo>
                <a:lnTo>
                  <a:pt x="244982" y="118237"/>
                </a:lnTo>
                <a:lnTo>
                  <a:pt x="251840" y="120904"/>
                </a:lnTo>
                <a:lnTo>
                  <a:pt x="259969" y="122174"/>
                </a:lnTo>
                <a:lnTo>
                  <a:pt x="274320" y="122174"/>
                </a:lnTo>
                <a:lnTo>
                  <a:pt x="279273" y="121793"/>
                </a:lnTo>
                <a:lnTo>
                  <a:pt x="283972" y="120904"/>
                </a:lnTo>
                <a:lnTo>
                  <a:pt x="288544" y="120142"/>
                </a:lnTo>
                <a:lnTo>
                  <a:pt x="292734" y="119253"/>
                </a:lnTo>
                <a:lnTo>
                  <a:pt x="296163" y="118237"/>
                </a:lnTo>
                <a:lnTo>
                  <a:pt x="299720" y="117348"/>
                </a:lnTo>
                <a:lnTo>
                  <a:pt x="308863" y="113030"/>
                </a:lnTo>
                <a:lnTo>
                  <a:pt x="309372" y="112649"/>
                </a:lnTo>
                <a:lnTo>
                  <a:pt x="309752" y="112141"/>
                </a:lnTo>
                <a:lnTo>
                  <a:pt x="310514" y="110617"/>
                </a:lnTo>
                <a:lnTo>
                  <a:pt x="310896" y="108585"/>
                </a:lnTo>
                <a:lnTo>
                  <a:pt x="311023" y="105537"/>
                </a:lnTo>
                <a:lnTo>
                  <a:pt x="264286" y="105537"/>
                </a:lnTo>
                <a:lnTo>
                  <a:pt x="258572" y="104648"/>
                </a:lnTo>
                <a:lnTo>
                  <a:pt x="254000" y="102743"/>
                </a:lnTo>
                <a:lnTo>
                  <a:pt x="249300" y="100838"/>
                </a:lnTo>
                <a:lnTo>
                  <a:pt x="245490" y="98171"/>
                </a:lnTo>
                <a:lnTo>
                  <a:pt x="242697" y="94615"/>
                </a:lnTo>
                <a:lnTo>
                  <a:pt x="239775" y="91059"/>
                </a:lnTo>
                <a:lnTo>
                  <a:pt x="237744" y="86741"/>
                </a:lnTo>
                <a:lnTo>
                  <a:pt x="236474" y="81915"/>
                </a:lnTo>
                <a:lnTo>
                  <a:pt x="235203" y="76962"/>
                </a:lnTo>
                <a:lnTo>
                  <a:pt x="234569" y="71374"/>
                </a:lnTo>
                <a:lnTo>
                  <a:pt x="234569" y="65151"/>
                </a:lnTo>
                <a:lnTo>
                  <a:pt x="309879" y="65151"/>
                </a:lnTo>
                <a:lnTo>
                  <a:pt x="311657" y="64516"/>
                </a:lnTo>
                <a:lnTo>
                  <a:pt x="314959" y="61722"/>
                </a:lnTo>
                <a:lnTo>
                  <a:pt x="315722" y="59436"/>
                </a:lnTo>
                <a:lnTo>
                  <a:pt x="315722" y="50292"/>
                </a:lnTo>
                <a:lnTo>
                  <a:pt x="234569" y="50292"/>
                </a:lnTo>
                <a:lnTo>
                  <a:pt x="234696" y="45720"/>
                </a:lnTo>
                <a:lnTo>
                  <a:pt x="235584" y="41402"/>
                </a:lnTo>
                <a:lnTo>
                  <a:pt x="238378" y="33020"/>
                </a:lnTo>
                <a:lnTo>
                  <a:pt x="240283" y="29337"/>
                </a:lnTo>
                <a:lnTo>
                  <a:pt x="242950" y="26289"/>
                </a:lnTo>
                <a:lnTo>
                  <a:pt x="245490" y="23114"/>
                </a:lnTo>
                <a:lnTo>
                  <a:pt x="248665" y="20574"/>
                </a:lnTo>
                <a:lnTo>
                  <a:pt x="252475" y="18796"/>
                </a:lnTo>
                <a:lnTo>
                  <a:pt x="256285" y="16891"/>
                </a:lnTo>
                <a:lnTo>
                  <a:pt x="260730" y="15875"/>
                </a:lnTo>
                <a:lnTo>
                  <a:pt x="304611" y="15875"/>
                </a:lnTo>
                <a:lnTo>
                  <a:pt x="300354" y="10668"/>
                </a:lnTo>
                <a:lnTo>
                  <a:pt x="295275" y="6985"/>
                </a:lnTo>
                <a:lnTo>
                  <a:pt x="282955" y="1397"/>
                </a:lnTo>
                <a:lnTo>
                  <a:pt x="275589" y="0"/>
                </a:lnTo>
                <a:close/>
              </a:path>
              <a:path extrusionOk="0" h="122555" w="316229">
                <a:moveTo>
                  <a:pt x="308228" y="97155"/>
                </a:moveTo>
                <a:lnTo>
                  <a:pt x="306704" y="97155"/>
                </a:lnTo>
                <a:lnTo>
                  <a:pt x="305180" y="97663"/>
                </a:lnTo>
                <a:lnTo>
                  <a:pt x="303275" y="98425"/>
                </a:lnTo>
                <a:lnTo>
                  <a:pt x="301371" y="99314"/>
                </a:lnTo>
                <a:lnTo>
                  <a:pt x="298830" y="100330"/>
                </a:lnTo>
                <a:lnTo>
                  <a:pt x="295782" y="101346"/>
                </a:lnTo>
                <a:lnTo>
                  <a:pt x="292861" y="102489"/>
                </a:lnTo>
                <a:lnTo>
                  <a:pt x="289305" y="103378"/>
                </a:lnTo>
                <a:lnTo>
                  <a:pt x="280924" y="105156"/>
                </a:lnTo>
                <a:lnTo>
                  <a:pt x="276225" y="105537"/>
                </a:lnTo>
                <a:lnTo>
                  <a:pt x="311023" y="105537"/>
                </a:lnTo>
                <a:lnTo>
                  <a:pt x="310896" y="101346"/>
                </a:lnTo>
                <a:lnTo>
                  <a:pt x="310769" y="100330"/>
                </a:lnTo>
                <a:lnTo>
                  <a:pt x="310514" y="99441"/>
                </a:lnTo>
                <a:lnTo>
                  <a:pt x="310260" y="98933"/>
                </a:lnTo>
                <a:lnTo>
                  <a:pt x="310006" y="98298"/>
                </a:lnTo>
                <a:lnTo>
                  <a:pt x="309752" y="97917"/>
                </a:lnTo>
                <a:lnTo>
                  <a:pt x="309245" y="97663"/>
                </a:lnTo>
                <a:lnTo>
                  <a:pt x="308736" y="97282"/>
                </a:lnTo>
                <a:lnTo>
                  <a:pt x="308228" y="97155"/>
                </a:lnTo>
                <a:close/>
              </a:path>
              <a:path extrusionOk="0" h="122555" w="316229">
                <a:moveTo>
                  <a:pt x="304611" y="15875"/>
                </a:moveTo>
                <a:lnTo>
                  <a:pt x="275589" y="15875"/>
                </a:lnTo>
                <a:lnTo>
                  <a:pt x="283082" y="18923"/>
                </a:lnTo>
                <a:lnTo>
                  <a:pt x="288035" y="25019"/>
                </a:lnTo>
                <a:lnTo>
                  <a:pt x="291345" y="30021"/>
                </a:lnTo>
                <a:lnTo>
                  <a:pt x="293655" y="35893"/>
                </a:lnTo>
                <a:lnTo>
                  <a:pt x="294965" y="42646"/>
                </a:lnTo>
                <a:lnTo>
                  <a:pt x="295275" y="50292"/>
                </a:lnTo>
                <a:lnTo>
                  <a:pt x="315722" y="50292"/>
                </a:lnTo>
                <a:lnTo>
                  <a:pt x="315722" y="45339"/>
                </a:lnTo>
                <a:lnTo>
                  <a:pt x="314832" y="38481"/>
                </a:lnTo>
                <a:lnTo>
                  <a:pt x="312927" y="32131"/>
                </a:lnTo>
                <a:lnTo>
                  <a:pt x="311150" y="25781"/>
                </a:lnTo>
                <a:lnTo>
                  <a:pt x="308228" y="20193"/>
                </a:lnTo>
                <a:lnTo>
                  <a:pt x="304611" y="15875"/>
                </a:lnTo>
                <a:close/>
              </a:path>
            </a:pathLst>
          </a:custGeom>
          <a:solidFill>
            <a:srgbClr val="000000">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8" name="Google Shape;218;p13"/>
          <p:cNvPicPr preferRelativeResize="0"/>
          <p:nvPr/>
        </p:nvPicPr>
        <p:blipFill rotWithShape="1">
          <a:blip r:embed="rId22">
            <a:alphaModFix/>
          </a:blip>
          <a:srcRect b="0" l="0" r="0" t="0"/>
          <a:stretch/>
        </p:blipFill>
        <p:spPr>
          <a:xfrm>
            <a:off x="7128874" y="3075433"/>
            <a:ext cx="666671" cy="174497"/>
          </a:xfrm>
          <a:prstGeom prst="rect">
            <a:avLst/>
          </a:prstGeom>
          <a:noFill/>
          <a:ln>
            <a:noFill/>
          </a:ln>
        </p:spPr>
      </p:pic>
      <p:sp>
        <p:nvSpPr>
          <p:cNvPr id="219" name="Google Shape;219;p13"/>
          <p:cNvSpPr/>
          <p:nvPr/>
        </p:nvSpPr>
        <p:spPr>
          <a:xfrm>
            <a:off x="7889367" y="3074543"/>
            <a:ext cx="356235" cy="175895"/>
          </a:xfrm>
          <a:custGeom>
            <a:rect b="b" l="l" r="r" t="t"/>
            <a:pathLst>
              <a:path extrusionOk="0" h="175894" w="474979">
                <a:moveTo>
                  <a:pt x="40132" y="72390"/>
                </a:moveTo>
                <a:lnTo>
                  <a:pt x="19685" y="72390"/>
                </a:lnTo>
                <a:lnTo>
                  <a:pt x="19812" y="171069"/>
                </a:lnTo>
                <a:lnTo>
                  <a:pt x="20193" y="171577"/>
                </a:lnTo>
                <a:lnTo>
                  <a:pt x="20447" y="172085"/>
                </a:lnTo>
                <a:lnTo>
                  <a:pt x="21082" y="172466"/>
                </a:lnTo>
                <a:lnTo>
                  <a:pt x="21844" y="172720"/>
                </a:lnTo>
                <a:lnTo>
                  <a:pt x="22605" y="173101"/>
                </a:lnTo>
                <a:lnTo>
                  <a:pt x="23622" y="173355"/>
                </a:lnTo>
                <a:lnTo>
                  <a:pt x="26289" y="173609"/>
                </a:lnTo>
                <a:lnTo>
                  <a:pt x="27940" y="173736"/>
                </a:lnTo>
                <a:lnTo>
                  <a:pt x="31876" y="173736"/>
                </a:lnTo>
                <a:lnTo>
                  <a:pt x="33527" y="173609"/>
                </a:lnTo>
                <a:lnTo>
                  <a:pt x="36195" y="173355"/>
                </a:lnTo>
                <a:lnTo>
                  <a:pt x="37211" y="173101"/>
                </a:lnTo>
                <a:lnTo>
                  <a:pt x="37973" y="172720"/>
                </a:lnTo>
                <a:lnTo>
                  <a:pt x="38862" y="172466"/>
                </a:lnTo>
                <a:lnTo>
                  <a:pt x="39370" y="172085"/>
                </a:lnTo>
                <a:lnTo>
                  <a:pt x="39750" y="171577"/>
                </a:lnTo>
                <a:lnTo>
                  <a:pt x="40004" y="171069"/>
                </a:lnTo>
                <a:lnTo>
                  <a:pt x="40132" y="170561"/>
                </a:lnTo>
                <a:lnTo>
                  <a:pt x="40132" y="72390"/>
                </a:lnTo>
                <a:close/>
              </a:path>
              <a:path extrusionOk="0" h="175894" w="474979">
                <a:moveTo>
                  <a:pt x="65659" y="55499"/>
                </a:moveTo>
                <a:lnTo>
                  <a:pt x="3301" y="55499"/>
                </a:lnTo>
                <a:lnTo>
                  <a:pt x="2794" y="55626"/>
                </a:lnTo>
                <a:lnTo>
                  <a:pt x="2286" y="56007"/>
                </a:lnTo>
                <a:lnTo>
                  <a:pt x="1777" y="56261"/>
                </a:lnTo>
                <a:lnTo>
                  <a:pt x="0" y="62484"/>
                </a:lnTo>
                <a:lnTo>
                  <a:pt x="0" y="67056"/>
                </a:lnTo>
                <a:lnTo>
                  <a:pt x="380" y="69087"/>
                </a:lnTo>
                <a:lnTo>
                  <a:pt x="1016" y="70485"/>
                </a:lnTo>
                <a:lnTo>
                  <a:pt x="1650" y="71755"/>
                </a:lnTo>
                <a:lnTo>
                  <a:pt x="2667" y="72390"/>
                </a:lnTo>
                <a:lnTo>
                  <a:pt x="66294" y="72390"/>
                </a:lnTo>
                <a:lnTo>
                  <a:pt x="67183" y="71755"/>
                </a:lnTo>
                <a:lnTo>
                  <a:pt x="67945" y="70485"/>
                </a:lnTo>
                <a:lnTo>
                  <a:pt x="68707" y="69087"/>
                </a:lnTo>
                <a:lnTo>
                  <a:pt x="69088" y="67056"/>
                </a:lnTo>
                <a:lnTo>
                  <a:pt x="69088" y="62484"/>
                </a:lnTo>
                <a:lnTo>
                  <a:pt x="66675" y="56007"/>
                </a:lnTo>
                <a:lnTo>
                  <a:pt x="66294" y="55626"/>
                </a:lnTo>
                <a:lnTo>
                  <a:pt x="65659" y="55499"/>
                </a:lnTo>
                <a:close/>
              </a:path>
              <a:path extrusionOk="0" h="175894" w="474979">
                <a:moveTo>
                  <a:pt x="58420" y="0"/>
                </a:moveTo>
                <a:lnTo>
                  <a:pt x="49402" y="0"/>
                </a:lnTo>
                <a:lnTo>
                  <a:pt x="44069" y="889"/>
                </a:lnTo>
                <a:lnTo>
                  <a:pt x="21844" y="24130"/>
                </a:lnTo>
                <a:lnTo>
                  <a:pt x="20447" y="29591"/>
                </a:lnTo>
                <a:lnTo>
                  <a:pt x="19685" y="36322"/>
                </a:lnTo>
                <a:lnTo>
                  <a:pt x="19685" y="55499"/>
                </a:lnTo>
                <a:lnTo>
                  <a:pt x="40132" y="55499"/>
                </a:lnTo>
                <a:lnTo>
                  <a:pt x="40132" y="38608"/>
                </a:lnTo>
                <a:lnTo>
                  <a:pt x="40513" y="34544"/>
                </a:lnTo>
                <a:lnTo>
                  <a:pt x="41021" y="31242"/>
                </a:lnTo>
                <a:lnTo>
                  <a:pt x="41655" y="27940"/>
                </a:lnTo>
                <a:lnTo>
                  <a:pt x="42545" y="25146"/>
                </a:lnTo>
                <a:lnTo>
                  <a:pt x="43942" y="23114"/>
                </a:lnTo>
                <a:lnTo>
                  <a:pt x="45212" y="20955"/>
                </a:lnTo>
                <a:lnTo>
                  <a:pt x="46990" y="19431"/>
                </a:lnTo>
                <a:lnTo>
                  <a:pt x="49022" y="18415"/>
                </a:lnTo>
                <a:lnTo>
                  <a:pt x="51180" y="17526"/>
                </a:lnTo>
                <a:lnTo>
                  <a:pt x="53848" y="17018"/>
                </a:lnTo>
                <a:lnTo>
                  <a:pt x="74993" y="17018"/>
                </a:lnTo>
                <a:lnTo>
                  <a:pt x="75057" y="16764"/>
                </a:lnTo>
                <a:lnTo>
                  <a:pt x="75184" y="15875"/>
                </a:lnTo>
                <a:lnTo>
                  <a:pt x="75311" y="11430"/>
                </a:lnTo>
                <a:lnTo>
                  <a:pt x="74929" y="7874"/>
                </a:lnTo>
                <a:lnTo>
                  <a:pt x="61214" y="381"/>
                </a:lnTo>
                <a:lnTo>
                  <a:pt x="58420" y="0"/>
                </a:lnTo>
                <a:close/>
              </a:path>
              <a:path extrusionOk="0" h="175894" w="474979">
                <a:moveTo>
                  <a:pt x="74993" y="17018"/>
                </a:moveTo>
                <a:lnTo>
                  <a:pt x="59054" y="17018"/>
                </a:lnTo>
                <a:lnTo>
                  <a:pt x="61087" y="17145"/>
                </a:lnTo>
                <a:lnTo>
                  <a:pt x="64389" y="17907"/>
                </a:lnTo>
                <a:lnTo>
                  <a:pt x="65913" y="18287"/>
                </a:lnTo>
                <a:lnTo>
                  <a:pt x="67055" y="18796"/>
                </a:lnTo>
                <a:lnTo>
                  <a:pt x="68325" y="19177"/>
                </a:lnTo>
                <a:lnTo>
                  <a:pt x="69342" y="19685"/>
                </a:lnTo>
                <a:lnTo>
                  <a:pt x="70230" y="20066"/>
                </a:lnTo>
                <a:lnTo>
                  <a:pt x="71120" y="20320"/>
                </a:lnTo>
                <a:lnTo>
                  <a:pt x="71882" y="20574"/>
                </a:lnTo>
                <a:lnTo>
                  <a:pt x="72898" y="20574"/>
                </a:lnTo>
                <a:lnTo>
                  <a:pt x="73278" y="20447"/>
                </a:lnTo>
                <a:lnTo>
                  <a:pt x="73660" y="20193"/>
                </a:lnTo>
                <a:lnTo>
                  <a:pt x="74041" y="20066"/>
                </a:lnTo>
                <a:lnTo>
                  <a:pt x="74295" y="19685"/>
                </a:lnTo>
                <a:lnTo>
                  <a:pt x="74422" y="19050"/>
                </a:lnTo>
                <a:lnTo>
                  <a:pt x="74675" y="18542"/>
                </a:lnTo>
                <a:lnTo>
                  <a:pt x="74802" y="17780"/>
                </a:lnTo>
                <a:lnTo>
                  <a:pt x="74993" y="17018"/>
                </a:lnTo>
                <a:close/>
              </a:path>
              <a:path extrusionOk="0" h="175894" w="474979">
                <a:moveTo>
                  <a:pt x="101600" y="54864"/>
                </a:moveTo>
                <a:lnTo>
                  <a:pt x="97917" y="54864"/>
                </a:lnTo>
                <a:lnTo>
                  <a:pt x="96393" y="54991"/>
                </a:lnTo>
                <a:lnTo>
                  <a:pt x="94107" y="55245"/>
                </a:lnTo>
                <a:lnTo>
                  <a:pt x="93218" y="55499"/>
                </a:lnTo>
                <a:lnTo>
                  <a:pt x="92455" y="55880"/>
                </a:lnTo>
                <a:lnTo>
                  <a:pt x="91694" y="56134"/>
                </a:lnTo>
                <a:lnTo>
                  <a:pt x="91186" y="56642"/>
                </a:lnTo>
                <a:lnTo>
                  <a:pt x="90932" y="57023"/>
                </a:lnTo>
                <a:lnTo>
                  <a:pt x="90741" y="57404"/>
                </a:lnTo>
                <a:lnTo>
                  <a:pt x="90677" y="171069"/>
                </a:lnTo>
                <a:lnTo>
                  <a:pt x="91059" y="171577"/>
                </a:lnTo>
                <a:lnTo>
                  <a:pt x="91313" y="172085"/>
                </a:lnTo>
                <a:lnTo>
                  <a:pt x="91821" y="172466"/>
                </a:lnTo>
                <a:lnTo>
                  <a:pt x="92583" y="172720"/>
                </a:lnTo>
                <a:lnTo>
                  <a:pt x="93345" y="173101"/>
                </a:lnTo>
                <a:lnTo>
                  <a:pt x="94488" y="173355"/>
                </a:lnTo>
                <a:lnTo>
                  <a:pt x="97027" y="173609"/>
                </a:lnTo>
                <a:lnTo>
                  <a:pt x="98678" y="173736"/>
                </a:lnTo>
                <a:lnTo>
                  <a:pt x="102743" y="173736"/>
                </a:lnTo>
                <a:lnTo>
                  <a:pt x="104394" y="173609"/>
                </a:lnTo>
                <a:lnTo>
                  <a:pt x="107061" y="173355"/>
                </a:lnTo>
                <a:lnTo>
                  <a:pt x="108076" y="173101"/>
                </a:lnTo>
                <a:lnTo>
                  <a:pt x="108839" y="172720"/>
                </a:lnTo>
                <a:lnTo>
                  <a:pt x="109600" y="172466"/>
                </a:lnTo>
                <a:lnTo>
                  <a:pt x="110109" y="172085"/>
                </a:lnTo>
                <a:lnTo>
                  <a:pt x="110490" y="171577"/>
                </a:lnTo>
                <a:lnTo>
                  <a:pt x="110998" y="170561"/>
                </a:lnTo>
                <a:lnTo>
                  <a:pt x="110998" y="96774"/>
                </a:lnTo>
                <a:lnTo>
                  <a:pt x="113792" y="92202"/>
                </a:lnTo>
                <a:lnTo>
                  <a:pt x="116459" y="88392"/>
                </a:lnTo>
                <a:lnTo>
                  <a:pt x="118872" y="85344"/>
                </a:lnTo>
                <a:lnTo>
                  <a:pt x="121285" y="82169"/>
                </a:lnTo>
                <a:lnTo>
                  <a:pt x="123571" y="79629"/>
                </a:lnTo>
                <a:lnTo>
                  <a:pt x="127889" y="75819"/>
                </a:lnTo>
                <a:lnTo>
                  <a:pt x="129311" y="74930"/>
                </a:lnTo>
                <a:lnTo>
                  <a:pt x="108966" y="74930"/>
                </a:lnTo>
                <a:lnTo>
                  <a:pt x="108839" y="57531"/>
                </a:lnTo>
                <a:lnTo>
                  <a:pt x="108585" y="57023"/>
                </a:lnTo>
                <a:lnTo>
                  <a:pt x="108203" y="56642"/>
                </a:lnTo>
                <a:lnTo>
                  <a:pt x="107823" y="56134"/>
                </a:lnTo>
                <a:lnTo>
                  <a:pt x="107188" y="55880"/>
                </a:lnTo>
                <a:lnTo>
                  <a:pt x="106425" y="55499"/>
                </a:lnTo>
                <a:lnTo>
                  <a:pt x="105537" y="55245"/>
                </a:lnTo>
                <a:lnTo>
                  <a:pt x="104394" y="55118"/>
                </a:lnTo>
                <a:lnTo>
                  <a:pt x="101600" y="54864"/>
                </a:lnTo>
                <a:close/>
              </a:path>
              <a:path extrusionOk="0" h="175894" w="474979">
                <a:moveTo>
                  <a:pt x="155248" y="72390"/>
                </a:moveTo>
                <a:lnTo>
                  <a:pt x="139700" y="72390"/>
                </a:lnTo>
                <a:lnTo>
                  <a:pt x="142875" y="72898"/>
                </a:lnTo>
                <a:lnTo>
                  <a:pt x="145669" y="73660"/>
                </a:lnTo>
                <a:lnTo>
                  <a:pt x="146812" y="74041"/>
                </a:lnTo>
                <a:lnTo>
                  <a:pt x="148082" y="74295"/>
                </a:lnTo>
                <a:lnTo>
                  <a:pt x="150114" y="75057"/>
                </a:lnTo>
                <a:lnTo>
                  <a:pt x="151002" y="75437"/>
                </a:lnTo>
                <a:lnTo>
                  <a:pt x="151765" y="75692"/>
                </a:lnTo>
                <a:lnTo>
                  <a:pt x="153162" y="75692"/>
                </a:lnTo>
                <a:lnTo>
                  <a:pt x="155151" y="72898"/>
                </a:lnTo>
                <a:lnTo>
                  <a:pt x="155248" y="72390"/>
                </a:lnTo>
                <a:close/>
              </a:path>
              <a:path extrusionOk="0" h="175894" w="474979">
                <a:moveTo>
                  <a:pt x="141604" y="53212"/>
                </a:moveTo>
                <a:lnTo>
                  <a:pt x="137033" y="53212"/>
                </a:lnTo>
                <a:lnTo>
                  <a:pt x="134620" y="53467"/>
                </a:lnTo>
                <a:lnTo>
                  <a:pt x="108966" y="74930"/>
                </a:lnTo>
                <a:lnTo>
                  <a:pt x="129311" y="74930"/>
                </a:lnTo>
                <a:lnTo>
                  <a:pt x="129921" y="74549"/>
                </a:lnTo>
                <a:lnTo>
                  <a:pt x="131952" y="73660"/>
                </a:lnTo>
                <a:lnTo>
                  <a:pt x="133985" y="72898"/>
                </a:lnTo>
                <a:lnTo>
                  <a:pt x="135890" y="72390"/>
                </a:lnTo>
                <a:lnTo>
                  <a:pt x="155248" y="72390"/>
                </a:lnTo>
                <a:lnTo>
                  <a:pt x="155321" y="71882"/>
                </a:lnTo>
                <a:lnTo>
                  <a:pt x="155448" y="69342"/>
                </a:lnTo>
                <a:lnTo>
                  <a:pt x="155321" y="59562"/>
                </a:lnTo>
                <a:lnTo>
                  <a:pt x="155194" y="58928"/>
                </a:lnTo>
                <a:lnTo>
                  <a:pt x="151257" y="55118"/>
                </a:lnTo>
                <a:lnTo>
                  <a:pt x="150114" y="54737"/>
                </a:lnTo>
                <a:lnTo>
                  <a:pt x="147320" y="53975"/>
                </a:lnTo>
                <a:lnTo>
                  <a:pt x="144399" y="53467"/>
                </a:lnTo>
                <a:lnTo>
                  <a:pt x="141604" y="53212"/>
                </a:lnTo>
                <a:close/>
              </a:path>
              <a:path extrusionOk="0" h="175894" w="474979">
                <a:moveTo>
                  <a:pt x="233934" y="53212"/>
                </a:moveTo>
                <a:lnTo>
                  <a:pt x="215392" y="53212"/>
                </a:lnTo>
                <a:lnTo>
                  <a:pt x="207137" y="54737"/>
                </a:lnTo>
                <a:lnTo>
                  <a:pt x="173990" y="82677"/>
                </a:lnTo>
                <a:lnTo>
                  <a:pt x="171703" y="90297"/>
                </a:lnTo>
                <a:lnTo>
                  <a:pt x="169291" y="97917"/>
                </a:lnTo>
                <a:lnTo>
                  <a:pt x="168148" y="106299"/>
                </a:lnTo>
                <a:lnTo>
                  <a:pt x="168148" y="124714"/>
                </a:lnTo>
                <a:lnTo>
                  <a:pt x="186182" y="164592"/>
                </a:lnTo>
                <a:lnTo>
                  <a:pt x="213360" y="175387"/>
                </a:lnTo>
                <a:lnTo>
                  <a:pt x="231901" y="175387"/>
                </a:lnTo>
                <a:lnTo>
                  <a:pt x="240157" y="173736"/>
                </a:lnTo>
                <a:lnTo>
                  <a:pt x="254380" y="167640"/>
                </a:lnTo>
                <a:lnTo>
                  <a:pt x="260350" y="163322"/>
                </a:lnTo>
                <a:lnTo>
                  <a:pt x="264830" y="158115"/>
                </a:lnTo>
                <a:lnTo>
                  <a:pt x="216916" y="158115"/>
                </a:lnTo>
                <a:lnTo>
                  <a:pt x="211454" y="156972"/>
                </a:lnTo>
                <a:lnTo>
                  <a:pt x="207137" y="154686"/>
                </a:lnTo>
                <a:lnTo>
                  <a:pt x="202692" y="152273"/>
                </a:lnTo>
                <a:lnTo>
                  <a:pt x="199136" y="149098"/>
                </a:lnTo>
                <a:lnTo>
                  <a:pt x="196596" y="145161"/>
                </a:lnTo>
                <a:lnTo>
                  <a:pt x="193928" y="141097"/>
                </a:lnTo>
                <a:lnTo>
                  <a:pt x="189229" y="107569"/>
                </a:lnTo>
                <a:lnTo>
                  <a:pt x="189992" y="101727"/>
                </a:lnTo>
                <a:lnTo>
                  <a:pt x="191262" y="96393"/>
                </a:lnTo>
                <a:lnTo>
                  <a:pt x="192659" y="91059"/>
                </a:lnTo>
                <a:lnTo>
                  <a:pt x="194818" y="86360"/>
                </a:lnTo>
                <a:lnTo>
                  <a:pt x="197612" y="82550"/>
                </a:lnTo>
                <a:lnTo>
                  <a:pt x="200405" y="78612"/>
                </a:lnTo>
                <a:lnTo>
                  <a:pt x="204089" y="75565"/>
                </a:lnTo>
                <a:lnTo>
                  <a:pt x="212725" y="71247"/>
                </a:lnTo>
                <a:lnTo>
                  <a:pt x="217932" y="70231"/>
                </a:lnTo>
                <a:lnTo>
                  <a:pt x="266687" y="70231"/>
                </a:lnTo>
                <a:lnTo>
                  <a:pt x="265684" y="69087"/>
                </a:lnTo>
                <a:lnTo>
                  <a:pt x="261239" y="63881"/>
                </a:lnTo>
                <a:lnTo>
                  <a:pt x="255524" y="59944"/>
                </a:lnTo>
                <a:lnTo>
                  <a:pt x="248793" y="57277"/>
                </a:lnTo>
                <a:lnTo>
                  <a:pt x="241935" y="54483"/>
                </a:lnTo>
                <a:lnTo>
                  <a:pt x="233934" y="53212"/>
                </a:lnTo>
                <a:close/>
              </a:path>
              <a:path extrusionOk="0" h="175894" w="474979">
                <a:moveTo>
                  <a:pt x="266687" y="70231"/>
                </a:moveTo>
                <a:lnTo>
                  <a:pt x="230632" y="70231"/>
                </a:lnTo>
                <a:lnTo>
                  <a:pt x="236093" y="71374"/>
                </a:lnTo>
                <a:lnTo>
                  <a:pt x="240538" y="73787"/>
                </a:lnTo>
                <a:lnTo>
                  <a:pt x="258191" y="120904"/>
                </a:lnTo>
                <a:lnTo>
                  <a:pt x="257555" y="126746"/>
                </a:lnTo>
                <a:lnTo>
                  <a:pt x="256159" y="132080"/>
                </a:lnTo>
                <a:lnTo>
                  <a:pt x="254889" y="137414"/>
                </a:lnTo>
                <a:lnTo>
                  <a:pt x="252729" y="142112"/>
                </a:lnTo>
                <a:lnTo>
                  <a:pt x="249936" y="145923"/>
                </a:lnTo>
                <a:lnTo>
                  <a:pt x="247142" y="149860"/>
                </a:lnTo>
                <a:lnTo>
                  <a:pt x="243459" y="152781"/>
                </a:lnTo>
                <a:lnTo>
                  <a:pt x="239141" y="154940"/>
                </a:lnTo>
                <a:lnTo>
                  <a:pt x="234696" y="157099"/>
                </a:lnTo>
                <a:lnTo>
                  <a:pt x="229489" y="158115"/>
                </a:lnTo>
                <a:lnTo>
                  <a:pt x="264830" y="158115"/>
                </a:lnTo>
                <a:lnTo>
                  <a:pt x="269748" y="152273"/>
                </a:lnTo>
                <a:lnTo>
                  <a:pt x="273303" y="145669"/>
                </a:lnTo>
                <a:lnTo>
                  <a:pt x="278129" y="130429"/>
                </a:lnTo>
                <a:lnTo>
                  <a:pt x="279273" y="122174"/>
                </a:lnTo>
                <a:lnTo>
                  <a:pt x="279273" y="103759"/>
                </a:lnTo>
                <a:lnTo>
                  <a:pt x="278129" y="95377"/>
                </a:lnTo>
                <a:lnTo>
                  <a:pt x="275971" y="88011"/>
                </a:lnTo>
                <a:lnTo>
                  <a:pt x="273685" y="80645"/>
                </a:lnTo>
                <a:lnTo>
                  <a:pt x="270255" y="74295"/>
                </a:lnTo>
                <a:lnTo>
                  <a:pt x="266687" y="70231"/>
                </a:lnTo>
                <a:close/>
              </a:path>
              <a:path extrusionOk="0" h="175894" w="474979">
                <a:moveTo>
                  <a:pt x="321055" y="54864"/>
                </a:moveTo>
                <a:lnTo>
                  <a:pt x="317373" y="54864"/>
                </a:lnTo>
                <a:lnTo>
                  <a:pt x="315849" y="54991"/>
                </a:lnTo>
                <a:lnTo>
                  <a:pt x="313563" y="55245"/>
                </a:lnTo>
                <a:lnTo>
                  <a:pt x="312674" y="55499"/>
                </a:lnTo>
                <a:lnTo>
                  <a:pt x="311912" y="55880"/>
                </a:lnTo>
                <a:lnTo>
                  <a:pt x="311150" y="56134"/>
                </a:lnTo>
                <a:lnTo>
                  <a:pt x="310642" y="56642"/>
                </a:lnTo>
                <a:lnTo>
                  <a:pt x="310388" y="57023"/>
                </a:lnTo>
                <a:lnTo>
                  <a:pt x="310197" y="57404"/>
                </a:lnTo>
                <a:lnTo>
                  <a:pt x="310134" y="171069"/>
                </a:lnTo>
                <a:lnTo>
                  <a:pt x="310515" y="171577"/>
                </a:lnTo>
                <a:lnTo>
                  <a:pt x="310769" y="172085"/>
                </a:lnTo>
                <a:lnTo>
                  <a:pt x="311276" y="172466"/>
                </a:lnTo>
                <a:lnTo>
                  <a:pt x="312039" y="172720"/>
                </a:lnTo>
                <a:lnTo>
                  <a:pt x="312800" y="173101"/>
                </a:lnTo>
                <a:lnTo>
                  <a:pt x="313944" y="173355"/>
                </a:lnTo>
                <a:lnTo>
                  <a:pt x="316484" y="173609"/>
                </a:lnTo>
                <a:lnTo>
                  <a:pt x="318135" y="173736"/>
                </a:lnTo>
                <a:lnTo>
                  <a:pt x="322199" y="173736"/>
                </a:lnTo>
                <a:lnTo>
                  <a:pt x="323850" y="173609"/>
                </a:lnTo>
                <a:lnTo>
                  <a:pt x="326517" y="173355"/>
                </a:lnTo>
                <a:lnTo>
                  <a:pt x="327533" y="173101"/>
                </a:lnTo>
                <a:lnTo>
                  <a:pt x="328295" y="172720"/>
                </a:lnTo>
                <a:lnTo>
                  <a:pt x="329057" y="172466"/>
                </a:lnTo>
                <a:lnTo>
                  <a:pt x="329565" y="172085"/>
                </a:lnTo>
                <a:lnTo>
                  <a:pt x="329946" y="171577"/>
                </a:lnTo>
                <a:lnTo>
                  <a:pt x="330453" y="170561"/>
                </a:lnTo>
                <a:lnTo>
                  <a:pt x="330453" y="92202"/>
                </a:lnTo>
                <a:lnTo>
                  <a:pt x="336042" y="85217"/>
                </a:lnTo>
                <a:lnTo>
                  <a:pt x="341249" y="79883"/>
                </a:lnTo>
                <a:lnTo>
                  <a:pt x="349771" y="73406"/>
                </a:lnTo>
                <a:lnTo>
                  <a:pt x="328422" y="73406"/>
                </a:lnTo>
                <a:lnTo>
                  <a:pt x="328295" y="57531"/>
                </a:lnTo>
                <a:lnTo>
                  <a:pt x="328041" y="57023"/>
                </a:lnTo>
                <a:lnTo>
                  <a:pt x="327660" y="56642"/>
                </a:lnTo>
                <a:lnTo>
                  <a:pt x="327278" y="56134"/>
                </a:lnTo>
                <a:lnTo>
                  <a:pt x="326644" y="55880"/>
                </a:lnTo>
                <a:lnTo>
                  <a:pt x="325882" y="55499"/>
                </a:lnTo>
                <a:lnTo>
                  <a:pt x="324993" y="55245"/>
                </a:lnTo>
                <a:lnTo>
                  <a:pt x="323850" y="55118"/>
                </a:lnTo>
                <a:lnTo>
                  <a:pt x="321055" y="54864"/>
                </a:lnTo>
                <a:close/>
              </a:path>
              <a:path extrusionOk="0" h="175894" w="474979">
                <a:moveTo>
                  <a:pt x="396832" y="70866"/>
                </a:moveTo>
                <a:lnTo>
                  <a:pt x="363982" y="70866"/>
                </a:lnTo>
                <a:lnTo>
                  <a:pt x="367284" y="71628"/>
                </a:lnTo>
                <a:lnTo>
                  <a:pt x="369950" y="73025"/>
                </a:lnTo>
                <a:lnTo>
                  <a:pt x="372745" y="74549"/>
                </a:lnTo>
                <a:lnTo>
                  <a:pt x="375030" y="76708"/>
                </a:lnTo>
                <a:lnTo>
                  <a:pt x="376809" y="79502"/>
                </a:lnTo>
                <a:lnTo>
                  <a:pt x="378714" y="82296"/>
                </a:lnTo>
                <a:lnTo>
                  <a:pt x="379984" y="85598"/>
                </a:lnTo>
                <a:lnTo>
                  <a:pt x="380873" y="89535"/>
                </a:lnTo>
                <a:lnTo>
                  <a:pt x="381889" y="93345"/>
                </a:lnTo>
                <a:lnTo>
                  <a:pt x="382270" y="97662"/>
                </a:lnTo>
                <a:lnTo>
                  <a:pt x="382397" y="171069"/>
                </a:lnTo>
                <a:lnTo>
                  <a:pt x="382777" y="171577"/>
                </a:lnTo>
                <a:lnTo>
                  <a:pt x="383032" y="172085"/>
                </a:lnTo>
                <a:lnTo>
                  <a:pt x="383540" y="172466"/>
                </a:lnTo>
                <a:lnTo>
                  <a:pt x="384301" y="172720"/>
                </a:lnTo>
                <a:lnTo>
                  <a:pt x="385064" y="173101"/>
                </a:lnTo>
                <a:lnTo>
                  <a:pt x="386207" y="173355"/>
                </a:lnTo>
                <a:lnTo>
                  <a:pt x="388874" y="173609"/>
                </a:lnTo>
                <a:lnTo>
                  <a:pt x="390525" y="173736"/>
                </a:lnTo>
                <a:lnTo>
                  <a:pt x="394462" y="173736"/>
                </a:lnTo>
                <a:lnTo>
                  <a:pt x="398652" y="173355"/>
                </a:lnTo>
                <a:lnTo>
                  <a:pt x="399669" y="173101"/>
                </a:lnTo>
                <a:lnTo>
                  <a:pt x="400558" y="172720"/>
                </a:lnTo>
                <a:lnTo>
                  <a:pt x="401320" y="172466"/>
                </a:lnTo>
                <a:lnTo>
                  <a:pt x="401827" y="172085"/>
                </a:lnTo>
                <a:lnTo>
                  <a:pt x="402209" y="171577"/>
                </a:lnTo>
                <a:lnTo>
                  <a:pt x="402717" y="170561"/>
                </a:lnTo>
                <a:lnTo>
                  <a:pt x="402717" y="92202"/>
                </a:lnTo>
                <a:lnTo>
                  <a:pt x="408304" y="85217"/>
                </a:lnTo>
                <a:lnTo>
                  <a:pt x="413512" y="79883"/>
                </a:lnTo>
                <a:lnTo>
                  <a:pt x="418338" y="76327"/>
                </a:lnTo>
                <a:lnTo>
                  <a:pt x="419796" y="75184"/>
                </a:lnTo>
                <a:lnTo>
                  <a:pt x="398779" y="75184"/>
                </a:lnTo>
                <a:lnTo>
                  <a:pt x="397383" y="71882"/>
                </a:lnTo>
                <a:lnTo>
                  <a:pt x="396832" y="70866"/>
                </a:lnTo>
                <a:close/>
              </a:path>
              <a:path extrusionOk="0" h="175894" w="474979">
                <a:moveTo>
                  <a:pt x="469368" y="70866"/>
                </a:moveTo>
                <a:lnTo>
                  <a:pt x="436245" y="70866"/>
                </a:lnTo>
                <a:lnTo>
                  <a:pt x="439547" y="71628"/>
                </a:lnTo>
                <a:lnTo>
                  <a:pt x="442341" y="73025"/>
                </a:lnTo>
                <a:lnTo>
                  <a:pt x="445135" y="74549"/>
                </a:lnTo>
                <a:lnTo>
                  <a:pt x="447421" y="76708"/>
                </a:lnTo>
                <a:lnTo>
                  <a:pt x="449199" y="79502"/>
                </a:lnTo>
                <a:lnTo>
                  <a:pt x="451103" y="82296"/>
                </a:lnTo>
                <a:lnTo>
                  <a:pt x="452374" y="85598"/>
                </a:lnTo>
                <a:lnTo>
                  <a:pt x="453136" y="89535"/>
                </a:lnTo>
                <a:lnTo>
                  <a:pt x="454025" y="93345"/>
                </a:lnTo>
                <a:lnTo>
                  <a:pt x="454405" y="97662"/>
                </a:lnTo>
                <a:lnTo>
                  <a:pt x="454405" y="170561"/>
                </a:lnTo>
                <a:lnTo>
                  <a:pt x="454914" y="171577"/>
                </a:lnTo>
                <a:lnTo>
                  <a:pt x="455295" y="172085"/>
                </a:lnTo>
                <a:lnTo>
                  <a:pt x="455802" y="172466"/>
                </a:lnTo>
                <a:lnTo>
                  <a:pt x="456565" y="172720"/>
                </a:lnTo>
                <a:lnTo>
                  <a:pt x="457326" y="173101"/>
                </a:lnTo>
                <a:lnTo>
                  <a:pt x="458470" y="173355"/>
                </a:lnTo>
                <a:lnTo>
                  <a:pt x="461010" y="173609"/>
                </a:lnTo>
                <a:lnTo>
                  <a:pt x="462788" y="173736"/>
                </a:lnTo>
                <a:lnTo>
                  <a:pt x="466725" y="173736"/>
                </a:lnTo>
                <a:lnTo>
                  <a:pt x="468375" y="173609"/>
                </a:lnTo>
                <a:lnTo>
                  <a:pt x="471043" y="173355"/>
                </a:lnTo>
                <a:lnTo>
                  <a:pt x="472059" y="173101"/>
                </a:lnTo>
                <a:lnTo>
                  <a:pt x="472821" y="172720"/>
                </a:lnTo>
                <a:lnTo>
                  <a:pt x="473583" y="172466"/>
                </a:lnTo>
                <a:lnTo>
                  <a:pt x="474091" y="172085"/>
                </a:lnTo>
                <a:lnTo>
                  <a:pt x="474472" y="171577"/>
                </a:lnTo>
                <a:lnTo>
                  <a:pt x="474979" y="170561"/>
                </a:lnTo>
                <a:lnTo>
                  <a:pt x="474858" y="92202"/>
                </a:lnTo>
                <a:lnTo>
                  <a:pt x="474345" y="87376"/>
                </a:lnTo>
                <a:lnTo>
                  <a:pt x="471804" y="76073"/>
                </a:lnTo>
                <a:lnTo>
                  <a:pt x="469646" y="71247"/>
                </a:lnTo>
                <a:lnTo>
                  <a:pt x="469368" y="70866"/>
                </a:lnTo>
                <a:close/>
              </a:path>
              <a:path extrusionOk="0" h="175894" w="474979">
                <a:moveTo>
                  <a:pt x="443992" y="53212"/>
                </a:moveTo>
                <a:lnTo>
                  <a:pt x="433832" y="53212"/>
                </a:lnTo>
                <a:lnTo>
                  <a:pt x="430911" y="53594"/>
                </a:lnTo>
                <a:lnTo>
                  <a:pt x="425069" y="55118"/>
                </a:lnTo>
                <a:lnTo>
                  <a:pt x="422021" y="56387"/>
                </a:lnTo>
                <a:lnTo>
                  <a:pt x="418973" y="58166"/>
                </a:lnTo>
                <a:lnTo>
                  <a:pt x="415798" y="59817"/>
                </a:lnTo>
                <a:lnTo>
                  <a:pt x="412623" y="62103"/>
                </a:lnTo>
                <a:lnTo>
                  <a:pt x="409321" y="64897"/>
                </a:lnTo>
                <a:lnTo>
                  <a:pt x="405892" y="67691"/>
                </a:lnTo>
                <a:lnTo>
                  <a:pt x="402347" y="71247"/>
                </a:lnTo>
                <a:lnTo>
                  <a:pt x="398779" y="75184"/>
                </a:lnTo>
                <a:lnTo>
                  <a:pt x="419796" y="75184"/>
                </a:lnTo>
                <a:lnTo>
                  <a:pt x="423037" y="72644"/>
                </a:lnTo>
                <a:lnTo>
                  <a:pt x="427736" y="70866"/>
                </a:lnTo>
                <a:lnTo>
                  <a:pt x="469368" y="70866"/>
                </a:lnTo>
                <a:lnTo>
                  <a:pt x="463550" y="62865"/>
                </a:lnTo>
                <a:lnTo>
                  <a:pt x="459613" y="59436"/>
                </a:lnTo>
                <a:lnTo>
                  <a:pt x="454787" y="56896"/>
                </a:lnTo>
                <a:lnTo>
                  <a:pt x="449961" y="54483"/>
                </a:lnTo>
                <a:lnTo>
                  <a:pt x="443992" y="53212"/>
                </a:lnTo>
                <a:close/>
              </a:path>
              <a:path extrusionOk="0" h="175894" w="474979">
                <a:moveTo>
                  <a:pt x="369062" y="53212"/>
                </a:moveTo>
                <a:lnTo>
                  <a:pt x="358521" y="53212"/>
                </a:lnTo>
                <a:lnTo>
                  <a:pt x="352551" y="54737"/>
                </a:lnTo>
                <a:lnTo>
                  <a:pt x="346710" y="58039"/>
                </a:lnTo>
                <a:lnTo>
                  <a:pt x="340741" y="61341"/>
                </a:lnTo>
                <a:lnTo>
                  <a:pt x="334645" y="66421"/>
                </a:lnTo>
                <a:lnTo>
                  <a:pt x="328422" y="73406"/>
                </a:lnTo>
                <a:lnTo>
                  <a:pt x="349771" y="73406"/>
                </a:lnTo>
                <a:lnTo>
                  <a:pt x="350774" y="72644"/>
                </a:lnTo>
                <a:lnTo>
                  <a:pt x="355473" y="70866"/>
                </a:lnTo>
                <a:lnTo>
                  <a:pt x="396832" y="70866"/>
                </a:lnTo>
                <a:lnTo>
                  <a:pt x="395732" y="68834"/>
                </a:lnTo>
                <a:lnTo>
                  <a:pt x="373252" y="53721"/>
                </a:lnTo>
                <a:lnTo>
                  <a:pt x="369062" y="53212"/>
                </a:lnTo>
                <a:close/>
              </a:path>
            </a:pathLst>
          </a:custGeom>
          <a:solidFill>
            <a:srgbClr val="000000">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13"/>
          <p:cNvSpPr/>
          <p:nvPr/>
        </p:nvSpPr>
        <p:spPr>
          <a:xfrm>
            <a:off x="8334755" y="3075433"/>
            <a:ext cx="249555" cy="174625"/>
          </a:xfrm>
          <a:custGeom>
            <a:rect b="b" l="l" r="r" t="t"/>
            <a:pathLst>
              <a:path extrusionOk="0" h="174625" w="332740">
                <a:moveTo>
                  <a:pt x="40132" y="71500"/>
                </a:moveTo>
                <a:lnTo>
                  <a:pt x="19685" y="71500"/>
                </a:lnTo>
                <a:lnTo>
                  <a:pt x="19685" y="143001"/>
                </a:lnTo>
                <a:lnTo>
                  <a:pt x="46482" y="174243"/>
                </a:lnTo>
                <a:lnTo>
                  <a:pt x="54101" y="174243"/>
                </a:lnTo>
                <a:lnTo>
                  <a:pt x="56007" y="174116"/>
                </a:lnTo>
                <a:lnTo>
                  <a:pt x="59817" y="173608"/>
                </a:lnTo>
                <a:lnTo>
                  <a:pt x="61595" y="173227"/>
                </a:lnTo>
                <a:lnTo>
                  <a:pt x="63246" y="172846"/>
                </a:lnTo>
                <a:lnTo>
                  <a:pt x="64897" y="172592"/>
                </a:lnTo>
                <a:lnTo>
                  <a:pt x="66421" y="172084"/>
                </a:lnTo>
                <a:lnTo>
                  <a:pt x="67691" y="171450"/>
                </a:lnTo>
                <a:lnTo>
                  <a:pt x="69088" y="170941"/>
                </a:lnTo>
                <a:lnTo>
                  <a:pt x="70103" y="170306"/>
                </a:lnTo>
                <a:lnTo>
                  <a:pt x="71374" y="169037"/>
                </a:lnTo>
                <a:lnTo>
                  <a:pt x="71882" y="167893"/>
                </a:lnTo>
                <a:lnTo>
                  <a:pt x="72136" y="166496"/>
                </a:lnTo>
                <a:lnTo>
                  <a:pt x="72517" y="165100"/>
                </a:lnTo>
                <a:lnTo>
                  <a:pt x="72612" y="157987"/>
                </a:lnTo>
                <a:lnTo>
                  <a:pt x="72390" y="157098"/>
                </a:lnTo>
                <a:lnTo>
                  <a:pt x="72350" y="156844"/>
                </a:lnTo>
                <a:lnTo>
                  <a:pt x="49784" y="156844"/>
                </a:lnTo>
                <a:lnTo>
                  <a:pt x="45720" y="154812"/>
                </a:lnTo>
                <a:lnTo>
                  <a:pt x="43434" y="150875"/>
                </a:lnTo>
                <a:lnTo>
                  <a:pt x="41275" y="147065"/>
                </a:lnTo>
                <a:lnTo>
                  <a:pt x="40132" y="141223"/>
                </a:lnTo>
                <a:lnTo>
                  <a:pt x="40132" y="71500"/>
                </a:lnTo>
                <a:close/>
              </a:path>
              <a:path extrusionOk="0" h="174625" w="332740">
                <a:moveTo>
                  <a:pt x="70231" y="153288"/>
                </a:moveTo>
                <a:lnTo>
                  <a:pt x="69215" y="153288"/>
                </a:lnTo>
                <a:lnTo>
                  <a:pt x="68452" y="153542"/>
                </a:lnTo>
                <a:lnTo>
                  <a:pt x="67564" y="153923"/>
                </a:lnTo>
                <a:lnTo>
                  <a:pt x="66801" y="154304"/>
                </a:lnTo>
                <a:lnTo>
                  <a:pt x="65786" y="154685"/>
                </a:lnTo>
                <a:lnTo>
                  <a:pt x="63500" y="155447"/>
                </a:lnTo>
                <a:lnTo>
                  <a:pt x="62230" y="155828"/>
                </a:lnTo>
                <a:lnTo>
                  <a:pt x="59182" y="156590"/>
                </a:lnTo>
                <a:lnTo>
                  <a:pt x="57531" y="156844"/>
                </a:lnTo>
                <a:lnTo>
                  <a:pt x="72350" y="156844"/>
                </a:lnTo>
                <a:lnTo>
                  <a:pt x="72136" y="155447"/>
                </a:lnTo>
                <a:lnTo>
                  <a:pt x="71627" y="154177"/>
                </a:lnTo>
                <a:lnTo>
                  <a:pt x="71374" y="153796"/>
                </a:lnTo>
                <a:lnTo>
                  <a:pt x="70993" y="153669"/>
                </a:lnTo>
                <a:lnTo>
                  <a:pt x="70612" y="153415"/>
                </a:lnTo>
                <a:lnTo>
                  <a:pt x="70231" y="153288"/>
                </a:lnTo>
                <a:close/>
              </a:path>
              <a:path extrusionOk="0" h="174625" w="332740">
                <a:moveTo>
                  <a:pt x="69215" y="54609"/>
                </a:moveTo>
                <a:lnTo>
                  <a:pt x="3556" y="54609"/>
                </a:lnTo>
                <a:lnTo>
                  <a:pt x="3048" y="54737"/>
                </a:lnTo>
                <a:lnTo>
                  <a:pt x="2413" y="55117"/>
                </a:lnTo>
                <a:lnTo>
                  <a:pt x="1905" y="55371"/>
                </a:lnTo>
                <a:lnTo>
                  <a:pt x="0" y="66166"/>
                </a:lnTo>
                <a:lnTo>
                  <a:pt x="381" y="68198"/>
                </a:lnTo>
                <a:lnTo>
                  <a:pt x="1143" y="69595"/>
                </a:lnTo>
                <a:lnTo>
                  <a:pt x="1905" y="70865"/>
                </a:lnTo>
                <a:lnTo>
                  <a:pt x="2921" y="71500"/>
                </a:lnTo>
                <a:lnTo>
                  <a:pt x="69850" y="71500"/>
                </a:lnTo>
                <a:lnTo>
                  <a:pt x="70866" y="70865"/>
                </a:lnTo>
                <a:lnTo>
                  <a:pt x="71627" y="69595"/>
                </a:lnTo>
                <a:lnTo>
                  <a:pt x="72263" y="68198"/>
                </a:lnTo>
                <a:lnTo>
                  <a:pt x="72644" y="66166"/>
                </a:lnTo>
                <a:lnTo>
                  <a:pt x="72644" y="60325"/>
                </a:lnTo>
                <a:lnTo>
                  <a:pt x="72390" y="59181"/>
                </a:lnTo>
                <a:lnTo>
                  <a:pt x="72263" y="58165"/>
                </a:lnTo>
                <a:lnTo>
                  <a:pt x="70358" y="55117"/>
                </a:lnTo>
                <a:lnTo>
                  <a:pt x="69850" y="54737"/>
                </a:lnTo>
                <a:lnTo>
                  <a:pt x="69215" y="54609"/>
                </a:lnTo>
                <a:close/>
              </a:path>
              <a:path extrusionOk="0" h="174625" w="332740">
                <a:moveTo>
                  <a:pt x="31876" y="24256"/>
                </a:moveTo>
                <a:lnTo>
                  <a:pt x="27813" y="24256"/>
                </a:lnTo>
                <a:lnTo>
                  <a:pt x="26162" y="24383"/>
                </a:lnTo>
                <a:lnTo>
                  <a:pt x="20193" y="26542"/>
                </a:lnTo>
                <a:lnTo>
                  <a:pt x="19812" y="27050"/>
                </a:lnTo>
                <a:lnTo>
                  <a:pt x="19685" y="54609"/>
                </a:lnTo>
                <a:lnTo>
                  <a:pt x="40132" y="54609"/>
                </a:lnTo>
                <a:lnTo>
                  <a:pt x="40132" y="27558"/>
                </a:lnTo>
                <a:lnTo>
                  <a:pt x="39624" y="26542"/>
                </a:lnTo>
                <a:lnTo>
                  <a:pt x="34925" y="24510"/>
                </a:lnTo>
                <a:lnTo>
                  <a:pt x="31876" y="24256"/>
                </a:lnTo>
                <a:close/>
              </a:path>
              <a:path extrusionOk="0" h="174625" w="332740">
                <a:moveTo>
                  <a:pt x="112395" y="0"/>
                </a:moveTo>
                <a:lnTo>
                  <a:pt x="108331" y="0"/>
                </a:lnTo>
                <a:lnTo>
                  <a:pt x="106680" y="126"/>
                </a:lnTo>
                <a:lnTo>
                  <a:pt x="100711" y="2285"/>
                </a:lnTo>
                <a:lnTo>
                  <a:pt x="100330" y="2793"/>
                </a:lnTo>
                <a:lnTo>
                  <a:pt x="100202" y="3301"/>
                </a:lnTo>
                <a:lnTo>
                  <a:pt x="100202" y="169671"/>
                </a:lnTo>
                <a:lnTo>
                  <a:pt x="100330" y="170179"/>
                </a:lnTo>
                <a:lnTo>
                  <a:pt x="100711" y="170687"/>
                </a:lnTo>
                <a:lnTo>
                  <a:pt x="100965" y="171195"/>
                </a:lnTo>
                <a:lnTo>
                  <a:pt x="101473" y="171576"/>
                </a:lnTo>
                <a:lnTo>
                  <a:pt x="102235" y="171830"/>
                </a:lnTo>
                <a:lnTo>
                  <a:pt x="102997" y="172212"/>
                </a:lnTo>
                <a:lnTo>
                  <a:pt x="104140" y="172465"/>
                </a:lnTo>
                <a:lnTo>
                  <a:pt x="106680" y="172719"/>
                </a:lnTo>
                <a:lnTo>
                  <a:pt x="108331" y="172846"/>
                </a:lnTo>
                <a:lnTo>
                  <a:pt x="112395" y="172846"/>
                </a:lnTo>
                <a:lnTo>
                  <a:pt x="114046" y="172719"/>
                </a:lnTo>
                <a:lnTo>
                  <a:pt x="116713" y="172465"/>
                </a:lnTo>
                <a:lnTo>
                  <a:pt x="117728" y="172212"/>
                </a:lnTo>
                <a:lnTo>
                  <a:pt x="118491" y="171830"/>
                </a:lnTo>
                <a:lnTo>
                  <a:pt x="119252" y="171576"/>
                </a:lnTo>
                <a:lnTo>
                  <a:pt x="119761" y="171195"/>
                </a:lnTo>
                <a:lnTo>
                  <a:pt x="120142" y="170687"/>
                </a:lnTo>
                <a:lnTo>
                  <a:pt x="120650" y="169671"/>
                </a:lnTo>
                <a:lnTo>
                  <a:pt x="120650" y="91312"/>
                </a:lnTo>
                <a:lnTo>
                  <a:pt x="126238" y="84327"/>
                </a:lnTo>
                <a:lnTo>
                  <a:pt x="131572" y="78993"/>
                </a:lnTo>
                <a:lnTo>
                  <a:pt x="136651" y="75437"/>
                </a:lnTo>
                <a:lnTo>
                  <a:pt x="141732" y="71754"/>
                </a:lnTo>
                <a:lnTo>
                  <a:pt x="145079" y="70612"/>
                </a:lnTo>
                <a:lnTo>
                  <a:pt x="120650" y="70612"/>
                </a:lnTo>
                <a:lnTo>
                  <a:pt x="120650" y="3301"/>
                </a:lnTo>
                <a:lnTo>
                  <a:pt x="115443" y="253"/>
                </a:lnTo>
                <a:lnTo>
                  <a:pt x="112395" y="0"/>
                </a:lnTo>
                <a:close/>
              </a:path>
              <a:path extrusionOk="0" h="174625" w="332740">
                <a:moveTo>
                  <a:pt x="190084" y="69976"/>
                </a:moveTo>
                <a:lnTo>
                  <a:pt x="155956" y="69976"/>
                </a:lnTo>
                <a:lnTo>
                  <a:pt x="159385" y="70738"/>
                </a:lnTo>
                <a:lnTo>
                  <a:pt x="162433" y="72135"/>
                </a:lnTo>
                <a:lnTo>
                  <a:pt x="174117" y="88645"/>
                </a:lnTo>
                <a:lnTo>
                  <a:pt x="175133" y="92455"/>
                </a:lnTo>
                <a:lnTo>
                  <a:pt x="175514" y="97535"/>
                </a:lnTo>
                <a:lnTo>
                  <a:pt x="175514" y="169671"/>
                </a:lnTo>
                <a:lnTo>
                  <a:pt x="176022" y="170687"/>
                </a:lnTo>
                <a:lnTo>
                  <a:pt x="176402" y="171195"/>
                </a:lnTo>
                <a:lnTo>
                  <a:pt x="176911" y="171576"/>
                </a:lnTo>
                <a:lnTo>
                  <a:pt x="177673" y="171830"/>
                </a:lnTo>
                <a:lnTo>
                  <a:pt x="178435" y="172212"/>
                </a:lnTo>
                <a:lnTo>
                  <a:pt x="179450" y="172465"/>
                </a:lnTo>
                <a:lnTo>
                  <a:pt x="180721" y="172592"/>
                </a:lnTo>
                <a:lnTo>
                  <a:pt x="183769" y="172846"/>
                </a:lnTo>
                <a:lnTo>
                  <a:pt x="187833" y="172846"/>
                </a:lnTo>
                <a:lnTo>
                  <a:pt x="189484" y="172719"/>
                </a:lnTo>
                <a:lnTo>
                  <a:pt x="192150" y="172465"/>
                </a:lnTo>
                <a:lnTo>
                  <a:pt x="193167" y="172212"/>
                </a:lnTo>
                <a:lnTo>
                  <a:pt x="193801" y="171830"/>
                </a:lnTo>
                <a:lnTo>
                  <a:pt x="194564" y="171576"/>
                </a:lnTo>
                <a:lnTo>
                  <a:pt x="195072" y="171195"/>
                </a:lnTo>
                <a:lnTo>
                  <a:pt x="195834" y="170179"/>
                </a:lnTo>
                <a:lnTo>
                  <a:pt x="195772" y="91312"/>
                </a:lnTo>
                <a:lnTo>
                  <a:pt x="195325" y="86487"/>
                </a:lnTo>
                <a:lnTo>
                  <a:pt x="193928" y="80898"/>
                </a:lnTo>
                <a:lnTo>
                  <a:pt x="192532" y="75183"/>
                </a:lnTo>
                <a:lnTo>
                  <a:pt x="190373" y="70357"/>
                </a:lnTo>
                <a:lnTo>
                  <a:pt x="190084" y="69976"/>
                </a:lnTo>
                <a:close/>
              </a:path>
              <a:path extrusionOk="0" h="174625" w="332740">
                <a:moveTo>
                  <a:pt x="163575" y="52323"/>
                </a:moveTo>
                <a:lnTo>
                  <a:pt x="150114" y="52323"/>
                </a:lnTo>
                <a:lnTo>
                  <a:pt x="144145" y="53847"/>
                </a:lnTo>
                <a:lnTo>
                  <a:pt x="138302" y="56768"/>
                </a:lnTo>
                <a:lnTo>
                  <a:pt x="132334" y="59816"/>
                </a:lnTo>
                <a:lnTo>
                  <a:pt x="126492" y="64388"/>
                </a:lnTo>
                <a:lnTo>
                  <a:pt x="120650" y="70612"/>
                </a:lnTo>
                <a:lnTo>
                  <a:pt x="145079" y="70612"/>
                </a:lnTo>
                <a:lnTo>
                  <a:pt x="146939" y="69976"/>
                </a:lnTo>
                <a:lnTo>
                  <a:pt x="190084" y="69976"/>
                </a:lnTo>
                <a:lnTo>
                  <a:pt x="184023" y="61975"/>
                </a:lnTo>
                <a:lnTo>
                  <a:pt x="179959" y="58546"/>
                </a:lnTo>
                <a:lnTo>
                  <a:pt x="174878" y="56006"/>
                </a:lnTo>
                <a:lnTo>
                  <a:pt x="169799" y="53593"/>
                </a:lnTo>
                <a:lnTo>
                  <a:pt x="163575" y="52323"/>
                </a:lnTo>
                <a:close/>
              </a:path>
              <a:path extrusionOk="0" h="174625" w="332740">
                <a:moveTo>
                  <a:pt x="292100" y="52323"/>
                </a:moveTo>
                <a:lnTo>
                  <a:pt x="275209" y="52323"/>
                </a:lnTo>
                <a:lnTo>
                  <a:pt x="267843" y="53720"/>
                </a:lnTo>
                <a:lnTo>
                  <a:pt x="261239" y="56514"/>
                </a:lnTo>
                <a:lnTo>
                  <a:pt x="254635" y="59435"/>
                </a:lnTo>
                <a:lnTo>
                  <a:pt x="249047" y="63500"/>
                </a:lnTo>
                <a:lnTo>
                  <a:pt x="244348" y="68833"/>
                </a:lnTo>
                <a:lnTo>
                  <a:pt x="239649" y="74040"/>
                </a:lnTo>
                <a:lnTo>
                  <a:pt x="230102" y="117475"/>
                </a:lnTo>
                <a:lnTo>
                  <a:pt x="230213" y="121225"/>
                </a:lnTo>
                <a:lnTo>
                  <a:pt x="248920" y="164337"/>
                </a:lnTo>
                <a:lnTo>
                  <a:pt x="261493" y="170560"/>
                </a:lnTo>
                <a:lnTo>
                  <a:pt x="268350" y="173227"/>
                </a:lnTo>
                <a:lnTo>
                  <a:pt x="276478" y="174497"/>
                </a:lnTo>
                <a:lnTo>
                  <a:pt x="290830" y="174497"/>
                </a:lnTo>
                <a:lnTo>
                  <a:pt x="295783" y="174116"/>
                </a:lnTo>
                <a:lnTo>
                  <a:pt x="300482" y="173227"/>
                </a:lnTo>
                <a:lnTo>
                  <a:pt x="305053" y="172465"/>
                </a:lnTo>
                <a:lnTo>
                  <a:pt x="309245" y="171576"/>
                </a:lnTo>
                <a:lnTo>
                  <a:pt x="312674" y="170560"/>
                </a:lnTo>
                <a:lnTo>
                  <a:pt x="316230" y="169671"/>
                </a:lnTo>
                <a:lnTo>
                  <a:pt x="325374" y="165353"/>
                </a:lnTo>
                <a:lnTo>
                  <a:pt x="325882" y="164972"/>
                </a:lnTo>
                <a:lnTo>
                  <a:pt x="326263" y="164464"/>
                </a:lnTo>
                <a:lnTo>
                  <a:pt x="327025" y="162940"/>
                </a:lnTo>
                <a:lnTo>
                  <a:pt x="327406" y="160908"/>
                </a:lnTo>
                <a:lnTo>
                  <a:pt x="327533" y="157860"/>
                </a:lnTo>
                <a:lnTo>
                  <a:pt x="280797" y="157860"/>
                </a:lnTo>
                <a:lnTo>
                  <a:pt x="275082" y="156971"/>
                </a:lnTo>
                <a:lnTo>
                  <a:pt x="270510" y="155066"/>
                </a:lnTo>
                <a:lnTo>
                  <a:pt x="265811" y="153162"/>
                </a:lnTo>
                <a:lnTo>
                  <a:pt x="262000" y="150494"/>
                </a:lnTo>
                <a:lnTo>
                  <a:pt x="259207" y="146938"/>
                </a:lnTo>
                <a:lnTo>
                  <a:pt x="256286" y="143382"/>
                </a:lnTo>
                <a:lnTo>
                  <a:pt x="254253" y="139064"/>
                </a:lnTo>
                <a:lnTo>
                  <a:pt x="252984" y="134238"/>
                </a:lnTo>
                <a:lnTo>
                  <a:pt x="251714" y="129285"/>
                </a:lnTo>
                <a:lnTo>
                  <a:pt x="251078" y="123697"/>
                </a:lnTo>
                <a:lnTo>
                  <a:pt x="251078" y="117475"/>
                </a:lnTo>
                <a:lnTo>
                  <a:pt x="326390" y="117475"/>
                </a:lnTo>
                <a:lnTo>
                  <a:pt x="328168" y="116839"/>
                </a:lnTo>
                <a:lnTo>
                  <a:pt x="331470" y="114045"/>
                </a:lnTo>
                <a:lnTo>
                  <a:pt x="332232" y="111759"/>
                </a:lnTo>
                <a:lnTo>
                  <a:pt x="332232" y="102615"/>
                </a:lnTo>
                <a:lnTo>
                  <a:pt x="251078" y="102615"/>
                </a:lnTo>
                <a:lnTo>
                  <a:pt x="251206" y="98043"/>
                </a:lnTo>
                <a:lnTo>
                  <a:pt x="252095" y="93725"/>
                </a:lnTo>
                <a:lnTo>
                  <a:pt x="254889" y="85343"/>
                </a:lnTo>
                <a:lnTo>
                  <a:pt x="256794" y="81660"/>
                </a:lnTo>
                <a:lnTo>
                  <a:pt x="259461" y="78612"/>
                </a:lnTo>
                <a:lnTo>
                  <a:pt x="262000" y="75437"/>
                </a:lnTo>
                <a:lnTo>
                  <a:pt x="265175" y="72897"/>
                </a:lnTo>
                <a:lnTo>
                  <a:pt x="268986" y="71119"/>
                </a:lnTo>
                <a:lnTo>
                  <a:pt x="272796" y="69214"/>
                </a:lnTo>
                <a:lnTo>
                  <a:pt x="277241" y="68198"/>
                </a:lnTo>
                <a:lnTo>
                  <a:pt x="321121" y="68198"/>
                </a:lnTo>
                <a:lnTo>
                  <a:pt x="316865" y="62991"/>
                </a:lnTo>
                <a:lnTo>
                  <a:pt x="311785" y="59308"/>
                </a:lnTo>
                <a:lnTo>
                  <a:pt x="299466" y="53720"/>
                </a:lnTo>
                <a:lnTo>
                  <a:pt x="292100" y="52323"/>
                </a:lnTo>
                <a:close/>
              </a:path>
              <a:path extrusionOk="0" h="174625" w="332740">
                <a:moveTo>
                  <a:pt x="324739" y="149478"/>
                </a:moveTo>
                <a:lnTo>
                  <a:pt x="323215" y="149478"/>
                </a:lnTo>
                <a:lnTo>
                  <a:pt x="321691" y="149987"/>
                </a:lnTo>
                <a:lnTo>
                  <a:pt x="319786" y="150748"/>
                </a:lnTo>
                <a:lnTo>
                  <a:pt x="317881" y="151637"/>
                </a:lnTo>
                <a:lnTo>
                  <a:pt x="315341" y="152653"/>
                </a:lnTo>
                <a:lnTo>
                  <a:pt x="312293" y="153669"/>
                </a:lnTo>
                <a:lnTo>
                  <a:pt x="309372" y="154812"/>
                </a:lnTo>
                <a:lnTo>
                  <a:pt x="305816" y="155701"/>
                </a:lnTo>
                <a:lnTo>
                  <a:pt x="297434" y="157479"/>
                </a:lnTo>
                <a:lnTo>
                  <a:pt x="292735" y="157860"/>
                </a:lnTo>
                <a:lnTo>
                  <a:pt x="327533" y="157860"/>
                </a:lnTo>
                <a:lnTo>
                  <a:pt x="327469" y="154177"/>
                </a:lnTo>
                <a:lnTo>
                  <a:pt x="327278" y="152653"/>
                </a:lnTo>
                <a:lnTo>
                  <a:pt x="327025" y="151764"/>
                </a:lnTo>
                <a:lnTo>
                  <a:pt x="326771" y="151256"/>
                </a:lnTo>
                <a:lnTo>
                  <a:pt x="326517" y="150621"/>
                </a:lnTo>
                <a:lnTo>
                  <a:pt x="326263" y="150240"/>
                </a:lnTo>
                <a:lnTo>
                  <a:pt x="325755" y="149987"/>
                </a:lnTo>
                <a:lnTo>
                  <a:pt x="325247" y="149605"/>
                </a:lnTo>
                <a:lnTo>
                  <a:pt x="324739" y="149478"/>
                </a:lnTo>
                <a:close/>
              </a:path>
              <a:path extrusionOk="0" h="174625" w="332740">
                <a:moveTo>
                  <a:pt x="321121" y="68198"/>
                </a:moveTo>
                <a:lnTo>
                  <a:pt x="292100" y="68198"/>
                </a:lnTo>
                <a:lnTo>
                  <a:pt x="299593" y="71246"/>
                </a:lnTo>
                <a:lnTo>
                  <a:pt x="304546" y="77342"/>
                </a:lnTo>
                <a:lnTo>
                  <a:pt x="307855" y="82345"/>
                </a:lnTo>
                <a:lnTo>
                  <a:pt x="310165" y="88217"/>
                </a:lnTo>
                <a:lnTo>
                  <a:pt x="311475" y="94970"/>
                </a:lnTo>
                <a:lnTo>
                  <a:pt x="311785" y="102615"/>
                </a:lnTo>
                <a:lnTo>
                  <a:pt x="332232" y="102615"/>
                </a:lnTo>
                <a:lnTo>
                  <a:pt x="332232" y="97662"/>
                </a:lnTo>
                <a:lnTo>
                  <a:pt x="331343" y="90804"/>
                </a:lnTo>
                <a:lnTo>
                  <a:pt x="329438" y="84454"/>
                </a:lnTo>
                <a:lnTo>
                  <a:pt x="327660" y="78104"/>
                </a:lnTo>
                <a:lnTo>
                  <a:pt x="324739" y="72516"/>
                </a:lnTo>
                <a:lnTo>
                  <a:pt x="321121" y="68198"/>
                </a:lnTo>
                <a:close/>
              </a:path>
            </a:pathLst>
          </a:custGeom>
          <a:solidFill>
            <a:srgbClr val="000000">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1" name="Google Shape;221;p13"/>
          <p:cNvPicPr preferRelativeResize="0"/>
          <p:nvPr/>
        </p:nvPicPr>
        <p:blipFill rotWithShape="1">
          <a:blip r:embed="rId23">
            <a:alphaModFix/>
          </a:blip>
          <a:srcRect b="0" l="0" r="0" t="0"/>
          <a:stretch/>
        </p:blipFill>
        <p:spPr>
          <a:xfrm>
            <a:off x="4692967" y="3357880"/>
            <a:ext cx="772859" cy="208915"/>
          </a:xfrm>
          <a:prstGeom prst="rect">
            <a:avLst/>
          </a:prstGeom>
          <a:noFill/>
          <a:ln>
            <a:noFill/>
          </a:ln>
        </p:spPr>
      </p:pic>
      <p:pic>
        <p:nvPicPr>
          <p:cNvPr id="222" name="Google Shape;222;p13"/>
          <p:cNvPicPr preferRelativeResize="0"/>
          <p:nvPr/>
        </p:nvPicPr>
        <p:blipFill rotWithShape="1">
          <a:blip r:embed="rId24">
            <a:alphaModFix/>
          </a:blip>
          <a:srcRect b="0" l="0" r="0" t="0"/>
          <a:stretch/>
        </p:blipFill>
        <p:spPr>
          <a:xfrm>
            <a:off x="5644896" y="3349752"/>
            <a:ext cx="522256" cy="174498"/>
          </a:xfrm>
          <a:prstGeom prst="rect">
            <a:avLst/>
          </a:prstGeom>
          <a:noFill/>
          <a:ln>
            <a:noFill/>
          </a:ln>
        </p:spPr>
      </p:pic>
      <p:sp>
        <p:nvSpPr>
          <p:cNvPr id="223" name="Google Shape;223;p13"/>
          <p:cNvSpPr/>
          <p:nvPr/>
        </p:nvSpPr>
        <p:spPr>
          <a:xfrm>
            <a:off x="6344602" y="3350259"/>
            <a:ext cx="269081" cy="173990"/>
          </a:xfrm>
          <a:custGeom>
            <a:rect b="b" l="l" r="r" t="t"/>
            <a:pathLst>
              <a:path extrusionOk="0" h="173989" w="358775">
                <a:moveTo>
                  <a:pt x="86214" y="68325"/>
                </a:moveTo>
                <a:lnTo>
                  <a:pt x="50291" y="68325"/>
                </a:lnTo>
                <a:lnTo>
                  <a:pt x="54228" y="68834"/>
                </a:lnTo>
                <a:lnTo>
                  <a:pt x="60578" y="71119"/>
                </a:lnTo>
                <a:lnTo>
                  <a:pt x="63246" y="72770"/>
                </a:lnTo>
                <a:lnTo>
                  <a:pt x="67309" y="77088"/>
                </a:lnTo>
                <a:lnTo>
                  <a:pt x="68706" y="79882"/>
                </a:lnTo>
                <a:lnTo>
                  <a:pt x="69596" y="83185"/>
                </a:lnTo>
                <a:lnTo>
                  <a:pt x="70611" y="86487"/>
                </a:lnTo>
                <a:lnTo>
                  <a:pt x="70993" y="90169"/>
                </a:lnTo>
                <a:lnTo>
                  <a:pt x="70993" y="103124"/>
                </a:lnTo>
                <a:lnTo>
                  <a:pt x="46989" y="103124"/>
                </a:lnTo>
                <a:lnTo>
                  <a:pt x="39243" y="103886"/>
                </a:lnTo>
                <a:lnTo>
                  <a:pt x="25400" y="106934"/>
                </a:lnTo>
                <a:lnTo>
                  <a:pt x="19557" y="109219"/>
                </a:lnTo>
                <a:lnTo>
                  <a:pt x="14858" y="112267"/>
                </a:lnTo>
                <a:lnTo>
                  <a:pt x="10032" y="115315"/>
                </a:lnTo>
                <a:lnTo>
                  <a:pt x="6350" y="119125"/>
                </a:lnTo>
                <a:lnTo>
                  <a:pt x="3809" y="123825"/>
                </a:lnTo>
                <a:lnTo>
                  <a:pt x="1270" y="128397"/>
                </a:lnTo>
                <a:lnTo>
                  <a:pt x="0" y="133857"/>
                </a:lnTo>
                <a:lnTo>
                  <a:pt x="0" y="145414"/>
                </a:lnTo>
                <a:lnTo>
                  <a:pt x="888" y="150240"/>
                </a:lnTo>
                <a:lnTo>
                  <a:pt x="2794" y="154431"/>
                </a:lnTo>
                <a:lnTo>
                  <a:pt x="4572" y="158623"/>
                </a:lnTo>
                <a:lnTo>
                  <a:pt x="32638" y="173989"/>
                </a:lnTo>
                <a:lnTo>
                  <a:pt x="45211" y="173989"/>
                </a:lnTo>
                <a:lnTo>
                  <a:pt x="73303" y="157987"/>
                </a:lnTo>
                <a:lnTo>
                  <a:pt x="35178" y="157987"/>
                </a:lnTo>
                <a:lnTo>
                  <a:pt x="29972" y="156337"/>
                </a:lnTo>
                <a:lnTo>
                  <a:pt x="26415" y="152907"/>
                </a:lnTo>
                <a:lnTo>
                  <a:pt x="22732" y="149478"/>
                </a:lnTo>
                <a:lnTo>
                  <a:pt x="20827" y="144906"/>
                </a:lnTo>
                <a:lnTo>
                  <a:pt x="20827" y="135762"/>
                </a:lnTo>
                <a:lnTo>
                  <a:pt x="21462" y="132714"/>
                </a:lnTo>
                <a:lnTo>
                  <a:pt x="22732" y="130175"/>
                </a:lnTo>
                <a:lnTo>
                  <a:pt x="24002" y="127507"/>
                </a:lnTo>
                <a:lnTo>
                  <a:pt x="48005" y="117855"/>
                </a:lnTo>
                <a:lnTo>
                  <a:pt x="91312" y="117855"/>
                </a:lnTo>
                <a:lnTo>
                  <a:pt x="91275" y="86487"/>
                </a:lnTo>
                <a:lnTo>
                  <a:pt x="90424" y="80644"/>
                </a:lnTo>
                <a:lnTo>
                  <a:pt x="87375" y="70357"/>
                </a:lnTo>
                <a:lnTo>
                  <a:pt x="86214" y="68325"/>
                </a:lnTo>
                <a:close/>
              </a:path>
              <a:path extrusionOk="0" h="173989" w="358775">
                <a:moveTo>
                  <a:pt x="91312" y="157479"/>
                </a:moveTo>
                <a:lnTo>
                  <a:pt x="73786" y="157479"/>
                </a:lnTo>
                <a:lnTo>
                  <a:pt x="73786" y="169672"/>
                </a:lnTo>
                <a:lnTo>
                  <a:pt x="80390" y="172338"/>
                </a:lnTo>
                <a:lnTo>
                  <a:pt x="84708" y="172338"/>
                </a:lnTo>
                <a:lnTo>
                  <a:pt x="86359" y="172212"/>
                </a:lnTo>
                <a:lnTo>
                  <a:pt x="87502" y="171957"/>
                </a:lnTo>
                <a:lnTo>
                  <a:pt x="88773" y="171703"/>
                </a:lnTo>
                <a:lnTo>
                  <a:pt x="89661" y="171323"/>
                </a:lnTo>
                <a:lnTo>
                  <a:pt x="90931" y="170306"/>
                </a:lnTo>
                <a:lnTo>
                  <a:pt x="91312" y="169672"/>
                </a:lnTo>
                <a:lnTo>
                  <a:pt x="91312" y="157479"/>
                </a:lnTo>
                <a:close/>
              </a:path>
              <a:path extrusionOk="0" h="173989" w="358775">
                <a:moveTo>
                  <a:pt x="91312" y="117855"/>
                </a:moveTo>
                <a:lnTo>
                  <a:pt x="70993" y="117855"/>
                </a:lnTo>
                <a:lnTo>
                  <a:pt x="70993" y="141477"/>
                </a:lnTo>
                <a:lnTo>
                  <a:pt x="66039" y="147065"/>
                </a:lnTo>
                <a:lnTo>
                  <a:pt x="61213" y="151256"/>
                </a:lnTo>
                <a:lnTo>
                  <a:pt x="52070" y="156590"/>
                </a:lnTo>
                <a:lnTo>
                  <a:pt x="47116" y="157987"/>
                </a:lnTo>
                <a:lnTo>
                  <a:pt x="73303" y="157987"/>
                </a:lnTo>
                <a:lnTo>
                  <a:pt x="73786" y="157479"/>
                </a:lnTo>
                <a:lnTo>
                  <a:pt x="91312" y="157479"/>
                </a:lnTo>
                <a:lnTo>
                  <a:pt x="91312" y="117855"/>
                </a:lnTo>
                <a:close/>
              </a:path>
              <a:path extrusionOk="0" h="173989" w="358775">
                <a:moveTo>
                  <a:pt x="55372" y="51815"/>
                </a:moveTo>
                <a:lnTo>
                  <a:pt x="43179" y="51815"/>
                </a:lnTo>
                <a:lnTo>
                  <a:pt x="38861" y="52197"/>
                </a:lnTo>
                <a:lnTo>
                  <a:pt x="8000" y="63626"/>
                </a:lnTo>
                <a:lnTo>
                  <a:pt x="6857" y="64642"/>
                </a:lnTo>
                <a:lnTo>
                  <a:pt x="6096" y="65786"/>
                </a:lnTo>
                <a:lnTo>
                  <a:pt x="5841" y="67055"/>
                </a:lnTo>
                <a:lnTo>
                  <a:pt x="5587" y="68199"/>
                </a:lnTo>
                <a:lnTo>
                  <a:pt x="5460" y="74294"/>
                </a:lnTo>
                <a:lnTo>
                  <a:pt x="5714" y="75311"/>
                </a:lnTo>
                <a:lnTo>
                  <a:pt x="5841" y="76326"/>
                </a:lnTo>
                <a:lnTo>
                  <a:pt x="8889" y="79755"/>
                </a:lnTo>
                <a:lnTo>
                  <a:pt x="10540" y="79755"/>
                </a:lnTo>
                <a:lnTo>
                  <a:pt x="11937" y="79248"/>
                </a:lnTo>
                <a:lnTo>
                  <a:pt x="13970" y="77977"/>
                </a:lnTo>
                <a:lnTo>
                  <a:pt x="16001" y="76835"/>
                </a:lnTo>
                <a:lnTo>
                  <a:pt x="40512" y="68325"/>
                </a:lnTo>
                <a:lnTo>
                  <a:pt x="86214" y="68325"/>
                </a:lnTo>
                <a:lnTo>
                  <a:pt x="84835" y="65912"/>
                </a:lnTo>
                <a:lnTo>
                  <a:pt x="81406" y="62484"/>
                </a:lnTo>
                <a:lnTo>
                  <a:pt x="77977" y="58927"/>
                </a:lnTo>
                <a:lnTo>
                  <a:pt x="73405" y="56261"/>
                </a:lnTo>
                <a:lnTo>
                  <a:pt x="62229" y="52704"/>
                </a:lnTo>
                <a:lnTo>
                  <a:pt x="55372" y="51815"/>
                </a:lnTo>
                <a:close/>
              </a:path>
              <a:path extrusionOk="0" h="173989" w="358775">
                <a:moveTo>
                  <a:pt x="140461" y="53466"/>
                </a:moveTo>
                <a:lnTo>
                  <a:pt x="136778" y="53466"/>
                </a:lnTo>
                <a:lnTo>
                  <a:pt x="135254" y="53593"/>
                </a:lnTo>
                <a:lnTo>
                  <a:pt x="132969" y="53848"/>
                </a:lnTo>
                <a:lnTo>
                  <a:pt x="132079" y="54101"/>
                </a:lnTo>
                <a:lnTo>
                  <a:pt x="131318" y="54482"/>
                </a:lnTo>
                <a:lnTo>
                  <a:pt x="130555" y="54737"/>
                </a:lnTo>
                <a:lnTo>
                  <a:pt x="130048" y="55244"/>
                </a:lnTo>
                <a:lnTo>
                  <a:pt x="129794" y="55625"/>
                </a:lnTo>
                <a:lnTo>
                  <a:pt x="129539" y="56134"/>
                </a:lnTo>
                <a:lnTo>
                  <a:pt x="129539" y="169672"/>
                </a:lnTo>
                <a:lnTo>
                  <a:pt x="129921" y="170179"/>
                </a:lnTo>
                <a:lnTo>
                  <a:pt x="130175" y="170687"/>
                </a:lnTo>
                <a:lnTo>
                  <a:pt x="130682" y="171068"/>
                </a:lnTo>
                <a:lnTo>
                  <a:pt x="131445" y="171323"/>
                </a:lnTo>
                <a:lnTo>
                  <a:pt x="132206" y="171703"/>
                </a:lnTo>
                <a:lnTo>
                  <a:pt x="133350" y="171957"/>
                </a:lnTo>
                <a:lnTo>
                  <a:pt x="135889" y="172212"/>
                </a:lnTo>
                <a:lnTo>
                  <a:pt x="137540" y="172338"/>
                </a:lnTo>
                <a:lnTo>
                  <a:pt x="141604" y="172338"/>
                </a:lnTo>
                <a:lnTo>
                  <a:pt x="143255" y="172212"/>
                </a:lnTo>
                <a:lnTo>
                  <a:pt x="145923" y="171957"/>
                </a:lnTo>
                <a:lnTo>
                  <a:pt x="146938" y="171703"/>
                </a:lnTo>
                <a:lnTo>
                  <a:pt x="147700" y="171323"/>
                </a:lnTo>
                <a:lnTo>
                  <a:pt x="148462" y="171068"/>
                </a:lnTo>
                <a:lnTo>
                  <a:pt x="148971" y="170687"/>
                </a:lnTo>
                <a:lnTo>
                  <a:pt x="149351" y="170179"/>
                </a:lnTo>
                <a:lnTo>
                  <a:pt x="149859" y="169163"/>
                </a:lnTo>
                <a:lnTo>
                  <a:pt x="149859" y="90804"/>
                </a:lnTo>
                <a:lnTo>
                  <a:pt x="155448" y="83819"/>
                </a:lnTo>
                <a:lnTo>
                  <a:pt x="160781" y="78486"/>
                </a:lnTo>
                <a:lnTo>
                  <a:pt x="165861" y="74929"/>
                </a:lnTo>
                <a:lnTo>
                  <a:pt x="169890" y="72009"/>
                </a:lnTo>
                <a:lnTo>
                  <a:pt x="147827" y="72009"/>
                </a:lnTo>
                <a:lnTo>
                  <a:pt x="147700" y="56134"/>
                </a:lnTo>
                <a:lnTo>
                  <a:pt x="147447" y="55625"/>
                </a:lnTo>
                <a:lnTo>
                  <a:pt x="147065" y="55244"/>
                </a:lnTo>
                <a:lnTo>
                  <a:pt x="146684" y="54737"/>
                </a:lnTo>
                <a:lnTo>
                  <a:pt x="146050" y="54482"/>
                </a:lnTo>
                <a:lnTo>
                  <a:pt x="145287" y="54101"/>
                </a:lnTo>
                <a:lnTo>
                  <a:pt x="144399" y="53848"/>
                </a:lnTo>
                <a:lnTo>
                  <a:pt x="143255" y="53720"/>
                </a:lnTo>
                <a:lnTo>
                  <a:pt x="140461" y="53466"/>
                </a:lnTo>
                <a:close/>
              </a:path>
              <a:path extrusionOk="0" h="173989" w="358775">
                <a:moveTo>
                  <a:pt x="219294" y="69468"/>
                </a:moveTo>
                <a:lnTo>
                  <a:pt x="185165" y="69468"/>
                </a:lnTo>
                <a:lnTo>
                  <a:pt x="188595" y="70230"/>
                </a:lnTo>
                <a:lnTo>
                  <a:pt x="191643" y="71627"/>
                </a:lnTo>
                <a:lnTo>
                  <a:pt x="203326" y="88137"/>
                </a:lnTo>
                <a:lnTo>
                  <a:pt x="204343" y="91948"/>
                </a:lnTo>
                <a:lnTo>
                  <a:pt x="204724" y="97027"/>
                </a:lnTo>
                <a:lnTo>
                  <a:pt x="204724" y="169163"/>
                </a:lnTo>
                <a:lnTo>
                  <a:pt x="205231" y="170179"/>
                </a:lnTo>
                <a:lnTo>
                  <a:pt x="205612" y="170687"/>
                </a:lnTo>
                <a:lnTo>
                  <a:pt x="206121" y="171068"/>
                </a:lnTo>
                <a:lnTo>
                  <a:pt x="206882" y="171323"/>
                </a:lnTo>
                <a:lnTo>
                  <a:pt x="207645" y="171703"/>
                </a:lnTo>
                <a:lnTo>
                  <a:pt x="208660" y="171957"/>
                </a:lnTo>
                <a:lnTo>
                  <a:pt x="209930" y="172085"/>
                </a:lnTo>
                <a:lnTo>
                  <a:pt x="212978" y="172338"/>
                </a:lnTo>
                <a:lnTo>
                  <a:pt x="217043" y="172338"/>
                </a:lnTo>
                <a:lnTo>
                  <a:pt x="218694" y="172212"/>
                </a:lnTo>
                <a:lnTo>
                  <a:pt x="221360" y="171957"/>
                </a:lnTo>
                <a:lnTo>
                  <a:pt x="222376" y="171703"/>
                </a:lnTo>
                <a:lnTo>
                  <a:pt x="223011" y="171323"/>
                </a:lnTo>
                <a:lnTo>
                  <a:pt x="223774" y="171068"/>
                </a:lnTo>
                <a:lnTo>
                  <a:pt x="224281" y="170687"/>
                </a:lnTo>
                <a:lnTo>
                  <a:pt x="225044" y="169672"/>
                </a:lnTo>
                <a:lnTo>
                  <a:pt x="224982" y="90804"/>
                </a:lnTo>
                <a:lnTo>
                  <a:pt x="224535" y="85978"/>
                </a:lnTo>
                <a:lnTo>
                  <a:pt x="223138" y="80390"/>
                </a:lnTo>
                <a:lnTo>
                  <a:pt x="221741" y="74675"/>
                </a:lnTo>
                <a:lnTo>
                  <a:pt x="219582" y="69850"/>
                </a:lnTo>
                <a:lnTo>
                  <a:pt x="219294" y="69468"/>
                </a:lnTo>
                <a:close/>
              </a:path>
              <a:path extrusionOk="0" h="173989" w="358775">
                <a:moveTo>
                  <a:pt x="192785" y="51815"/>
                </a:moveTo>
                <a:lnTo>
                  <a:pt x="179070" y="51815"/>
                </a:lnTo>
                <a:lnTo>
                  <a:pt x="172720" y="53339"/>
                </a:lnTo>
                <a:lnTo>
                  <a:pt x="160274" y="59943"/>
                </a:lnTo>
                <a:lnTo>
                  <a:pt x="154050" y="65024"/>
                </a:lnTo>
                <a:lnTo>
                  <a:pt x="147827" y="72009"/>
                </a:lnTo>
                <a:lnTo>
                  <a:pt x="169890" y="72009"/>
                </a:lnTo>
                <a:lnTo>
                  <a:pt x="170941" y="71247"/>
                </a:lnTo>
                <a:lnTo>
                  <a:pt x="176149" y="69468"/>
                </a:lnTo>
                <a:lnTo>
                  <a:pt x="219294" y="69468"/>
                </a:lnTo>
                <a:lnTo>
                  <a:pt x="213232" y="61467"/>
                </a:lnTo>
                <a:lnTo>
                  <a:pt x="209169" y="58038"/>
                </a:lnTo>
                <a:lnTo>
                  <a:pt x="204088" y="55499"/>
                </a:lnTo>
                <a:lnTo>
                  <a:pt x="199008" y="53086"/>
                </a:lnTo>
                <a:lnTo>
                  <a:pt x="192785" y="51815"/>
                </a:lnTo>
                <a:close/>
              </a:path>
              <a:path extrusionOk="0" h="173989" w="358775">
                <a:moveTo>
                  <a:pt x="310896" y="51815"/>
                </a:moveTo>
                <a:lnTo>
                  <a:pt x="296672" y="51815"/>
                </a:lnTo>
                <a:lnTo>
                  <a:pt x="289686" y="53212"/>
                </a:lnTo>
                <a:lnTo>
                  <a:pt x="261620" y="80644"/>
                </a:lnTo>
                <a:lnTo>
                  <a:pt x="256627" y="123189"/>
                </a:lnTo>
                <a:lnTo>
                  <a:pt x="257301" y="130048"/>
                </a:lnTo>
                <a:lnTo>
                  <a:pt x="275081" y="165988"/>
                </a:lnTo>
                <a:lnTo>
                  <a:pt x="293624" y="173989"/>
                </a:lnTo>
                <a:lnTo>
                  <a:pt x="309245" y="173989"/>
                </a:lnTo>
                <a:lnTo>
                  <a:pt x="338160" y="156463"/>
                </a:lnTo>
                <a:lnTo>
                  <a:pt x="299974" y="156463"/>
                </a:lnTo>
                <a:lnTo>
                  <a:pt x="295528" y="155320"/>
                </a:lnTo>
                <a:lnTo>
                  <a:pt x="277622" y="117601"/>
                </a:lnTo>
                <a:lnTo>
                  <a:pt x="277622" y="106806"/>
                </a:lnTo>
                <a:lnTo>
                  <a:pt x="292988" y="73025"/>
                </a:lnTo>
                <a:lnTo>
                  <a:pt x="296545" y="70612"/>
                </a:lnTo>
                <a:lnTo>
                  <a:pt x="300989" y="69341"/>
                </a:lnTo>
                <a:lnTo>
                  <a:pt x="358775" y="69341"/>
                </a:lnTo>
                <a:lnTo>
                  <a:pt x="358775" y="68579"/>
                </a:lnTo>
                <a:lnTo>
                  <a:pt x="338327" y="68579"/>
                </a:lnTo>
                <a:lnTo>
                  <a:pt x="332994" y="63118"/>
                </a:lnTo>
                <a:lnTo>
                  <a:pt x="327659" y="58927"/>
                </a:lnTo>
                <a:lnTo>
                  <a:pt x="322325" y="56006"/>
                </a:lnTo>
                <a:lnTo>
                  <a:pt x="316864" y="53212"/>
                </a:lnTo>
                <a:lnTo>
                  <a:pt x="310896" y="51815"/>
                </a:lnTo>
                <a:close/>
              </a:path>
              <a:path extrusionOk="0" h="173989" w="358775">
                <a:moveTo>
                  <a:pt x="358775" y="153797"/>
                </a:moveTo>
                <a:lnTo>
                  <a:pt x="340613" y="153797"/>
                </a:lnTo>
                <a:lnTo>
                  <a:pt x="340740" y="169799"/>
                </a:lnTo>
                <a:lnTo>
                  <a:pt x="341122" y="170179"/>
                </a:lnTo>
                <a:lnTo>
                  <a:pt x="341502" y="170687"/>
                </a:lnTo>
                <a:lnTo>
                  <a:pt x="348106" y="172338"/>
                </a:lnTo>
                <a:lnTo>
                  <a:pt x="351535" y="172338"/>
                </a:lnTo>
                <a:lnTo>
                  <a:pt x="358648" y="169799"/>
                </a:lnTo>
                <a:lnTo>
                  <a:pt x="358775" y="153797"/>
                </a:lnTo>
                <a:close/>
              </a:path>
              <a:path extrusionOk="0" h="173989" w="358775">
                <a:moveTo>
                  <a:pt x="358775" y="69341"/>
                </a:moveTo>
                <a:lnTo>
                  <a:pt x="311784" y="69341"/>
                </a:lnTo>
                <a:lnTo>
                  <a:pt x="317119" y="71119"/>
                </a:lnTo>
                <a:lnTo>
                  <a:pt x="322325" y="74675"/>
                </a:lnTo>
                <a:lnTo>
                  <a:pt x="327405" y="78231"/>
                </a:lnTo>
                <a:lnTo>
                  <a:pt x="332739" y="83438"/>
                </a:lnTo>
                <a:lnTo>
                  <a:pt x="338327" y="90297"/>
                </a:lnTo>
                <a:lnTo>
                  <a:pt x="338327" y="134747"/>
                </a:lnTo>
                <a:lnTo>
                  <a:pt x="307975" y="156463"/>
                </a:lnTo>
                <a:lnTo>
                  <a:pt x="338160" y="156463"/>
                </a:lnTo>
                <a:lnTo>
                  <a:pt x="340613" y="153797"/>
                </a:lnTo>
                <a:lnTo>
                  <a:pt x="358775" y="153797"/>
                </a:lnTo>
                <a:lnTo>
                  <a:pt x="358775" y="69341"/>
                </a:lnTo>
                <a:close/>
              </a:path>
              <a:path extrusionOk="0" h="173989" w="358775">
                <a:moveTo>
                  <a:pt x="350520" y="0"/>
                </a:moveTo>
                <a:lnTo>
                  <a:pt x="346455" y="0"/>
                </a:lnTo>
                <a:lnTo>
                  <a:pt x="344804" y="126"/>
                </a:lnTo>
                <a:lnTo>
                  <a:pt x="343534" y="380"/>
                </a:lnTo>
                <a:lnTo>
                  <a:pt x="342264" y="507"/>
                </a:lnTo>
                <a:lnTo>
                  <a:pt x="338327" y="68579"/>
                </a:lnTo>
                <a:lnTo>
                  <a:pt x="358775" y="68579"/>
                </a:lnTo>
                <a:lnTo>
                  <a:pt x="358648" y="2793"/>
                </a:lnTo>
                <a:lnTo>
                  <a:pt x="353440" y="380"/>
                </a:lnTo>
                <a:lnTo>
                  <a:pt x="352171" y="126"/>
                </a:lnTo>
                <a:lnTo>
                  <a:pt x="350520" y="0"/>
                </a:lnTo>
                <a:close/>
              </a:path>
            </a:pathLst>
          </a:custGeom>
          <a:solidFill>
            <a:srgbClr val="000000">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13"/>
          <p:cNvSpPr/>
          <p:nvPr/>
        </p:nvSpPr>
        <p:spPr>
          <a:xfrm>
            <a:off x="6799516" y="3402076"/>
            <a:ext cx="232410" cy="122555"/>
          </a:xfrm>
          <a:custGeom>
            <a:rect b="b" l="l" r="r" t="t"/>
            <a:pathLst>
              <a:path extrusionOk="0" h="122554" w="309879">
                <a:moveTo>
                  <a:pt x="86214" y="16510"/>
                </a:moveTo>
                <a:lnTo>
                  <a:pt x="50292" y="16510"/>
                </a:lnTo>
                <a:lnTo>
                  <a:pt x="54228" y="17018"/>
                </a:lnTo>
                <a:lnTo>
                  <a:pt x="60578" y="19303"/>
                </a:lnTo>
                <a:lnTo>
                  <a:pt x="63246" y="20954"/>
                </a:lnTo>
                <a:lnTo>
                  <a:pt x="67309" y="25273"/>
                </a:lnTo>
                <a:lnTo>
                  <a:pt x="68706" y="28066"/>
                </a:lnTo>
                <a:lnTo>
                  <a:pt x="69596" y="31369"/>
                </a:lnTo>
                <a:lnTo>
                  <a:pt x="70611" y="34671"/>
                </a:lnTo>
                <a:lnTo>
                  <a:pt x="70993" y="38353"/>
                </a:lnTo>
                <a:lnTo>
                  <a:pt x="70993" y="51308"/>
                </a:lnTo>
                <a:lnTo>
                  <a:pt x="46989" y="51308"/>
                </a:lnTo>
                <a:lnTo>
                  <a:pt x="39243" y="52070"/>
                </a:lnTo>
                <a:lnTo>
                  <a:pt x="25400" y="55118"/>
                </a:lnTo>
                <a:lnTo>
                  <a:pt x="19557" y="57403"/>
                </a:lnTo>
                <a:lnTo>
                  <a:pt x="14858" y="60451"/>
                </a:lnTo>
                <a:lnTo>
                  <a:pt x="10032" y="63500"/>
                </a:lnTo>
                <a:lnTo>
                  <a:pt x="6350" y="67310"/>
                </a:lnTo>
                <a:lnTo>
                  <a:pt x="3809" y="72009"/>
                </a:lnTo>
                <a:lnTo>
                  <a:pt x="1270" y="76581"/>
                </a:lnTo>
                <a:lnTo>
                  <a:pt x="0" y="82041"/>
                </a:lnTo>
                <a:lnTo>
                  <a:pt x="0" y="93599"/>
                </a:lnTo>
                <a:lnTo>
                  <a:pt x="888" y="98425"/>
                </a:lnTo>
                <a:lnTo>
                  <a:pt x="2794" y="102615"/>
                </a:lnTo>
                <a:lnTo>
                  <a:pt x="4572" y="106807"/>
                </a:lnTo>
                <a:lnTo>
                  <a:pt x="32638" y="122174"/>
                </a:lnTo>
                <a:lnTo>
                  <a:pt x="45211" y="122174"/>
                </a:lnTo>
                <a:lnTo>
                  <a:pt x="73303" y="106172"/>
                </a:lnTo>
                <a:lnTo>
                  <a:pt x="35178" y="106172"/>
                </a:lnTo>
                <a:lnTo>
                  <a:pt x="29972" y="104521"/>
                </a:lnTo>
                <a:lnTo>
                  <a:pt x="26416" y="101091"/>
                </a:lnTo>
                <a:lnTo>
                  <a:pt x="22732" y="97662"/>
                </a:lnTo>
                <a:lnTo>
                  <a:pt x="20827" y="93090"/>
                </a:lnTo>
                <a:lnTo>
                  <a:pt x="20827" y="83947"/>
                </a:lnTo>
                <a:lnTo>
                  <a:pt x="21462" y="80899"/>
                </a:lnTo>
                <a:lnTo>
                  <a:pt x="22732" y="78359"/>
                </a:lnTo>
                <a:lnTo>
                  <a:pt x="24002" y="75691"/>
                </a:lnTo>
                <a:lnTo>
                  <a:pt x="48005" y="66039"/>
                </a:lnTo>
                <a:lnTo>
                  <a:pt x="91312" y="66039"/>
                </a:lnTo>
                <a:lnTo>
                  <a:pt x="91275" y="34671"/>
                </a:lnTo>
                <a:lnTo>
                  <a:pt x="90424" y="28828"/>
                </a:lnTo>
                <a:lnTo>
                  <a:pt x="87375" y="18541"/>
                </a:lnTo>
                <a:lnTo>
                  <a:pt x="86214" y="16510"/>
                </a:lnTo>
                <a:close/>
              </a:path>
              <a:path extrusionOk="0" h="122554" w="309879">
                <a:moveTo>
                  <a:pt x="91312" y="105663"/>
                </a:moveTo>
                <a:lnTo>
                  <a:pt x="73786" y="105663"/>
                </a:lnTo>
                <a:lnTo>
                  <a:pt x="73786" y="117856"/>
                </a:lnTo>
                <a:lnTo>
                  <a:pt x="80391" y="120523"/>
                </a:lnTo>
                <a:lnTo>
                  <a:pt x="84708" y="120523"/>
                </a:lnTo>
                <a:lnTo>
                  <a:pt x="86359" y="120396"/>
                </a:lnTo>
                <a:lnTo>
                  <a:pt x="87502" y="120141"/>
                </a:lnTo>
                <a:lnTo>
                  <a:pt x="88773" y="119887"/>
                </a:lnTo>
                <a:lnTo>
                  <a:pt x="89661" y="119507"/>
                </a:lnTo>
                <a:lnTo>
                  <a:pt x="90931" y="118490"/>
                </a:lnTo>
                <a:lnTo>
                  <a:pt x="91312" y="117856"/>
                </a:lnTo>
                <a:lnTo>
                  <a:pt x="91312" y="105663"/>
                </a:lnTo>
                <a:close/>
              </a:path>
              <a:path extrusionOk="0" h="122554" w="309879">
                <a:moveTo>
                  <a:pt x="91312" y="66039"/>
                </a:moveTo>
                <a:lnTo>
                  <a:pt x="70993" y="66039"/>
                </a:lnTo>
                <a:lnTo>
                  <a:pt x="70993" y="89662"/>
                </a:lnTo>
                <a:lnTo>
                  <a:pt x="66039" y="95250"/>
                </a:lnTo>
                <a:lnTo>
                  <a:pt x="61213" y="99440"/>
                </a:lnTo>
                <a:lnTo>
                  <a:pt x="52070" y="104775"/>
                </a:lnTo>
                <a:lnTo>
                  <a:pt x="47117" y="106172"/>
                </a:lnTo>
                <a:lnTo>
                  <a:pt x="73303" y="106172"/>
                </a:lnTo>
                <a:lnTo>
                  <a:pt x="73786" y="105663"/>
                </a:lnTo>
                <a:lnTo>
                  <a:pt x="91312" y="105663"/>
                </a:lnTo>
                <a:lnTo>
                  <a:pt x="91312" y="66039"/>
                </a:lnTo>
                <a:close/>
              </a:path>
              <a:path extrusionOk="0" h="122554" w="309879">
                <a:moveTo>
                  <a:pt x="55372" y="0"/>
                </a:moveTo>
                <a:lnTo>
                  <a:pt x="43179" y="0"/>
                </a:lnTo>
                <a:lnTo>
                  <a:pt x="38861" y="381"/>
                </a:lnTo>
                <a:lnTo>
                  <a:pt x="8000" y="11811"/>
                </a:lnTo>
                <a:lnTo>
                  <a:pt x="6857" y="12826"/>
                </a:lnTo>
                <a:lnTo>
                  <a:pt x="6096" y="13970"/>
                </a:lnTo>
                <a:lnTo>
                  <a:pt x="5842" y="15239"/>
                </a:lnTo>
                <a:lnTo>
                  <a:pt x="5587" y="16383"/>
                </a:lnTo>
                <a:lnTo>
                  <a:pt x="5460" y="22478"/>
                </a:lnTo>
                <a:lnTo>
                  <a:pt x="5714" y="23495"/>
                </a:lnTo>
                <a:lnTo>
                  <a:pt x="5842" y="24511"/>
                </a:lnTo>
                <a:lnTo>
                  <a:pt x="8889" y="27939"/>
                </a:lnTo>
                <a:lnTo>
                  <a:pt x="10541" y="27939"/>
                </a:lnTo>
                <a:lnTo>
                  <a:pt x="11937" y="27432"/>
                </a:lnTo>
                <a:lnTo>
                  <a:pt x="13970" y="26162"/>
                </a:lnTo>
                <a:lnTo>
                  <a:pt x="16001" y="25019"/>
                </a:lnTo>
                <a:lnTo>
                  <a:pt x="40512" y="16510"/>
                </a:lnTo>
                <a:lnTo>
                  <a:pt x="86214" y="16510"/>
                </a:lnTo>
                <a:lnTo>
                  <a:pt x="84835" y="14097"/>
                </a:lnTo>
                <a:lnTo>
                  <a:pt x="81406" y="10668"/>
                </a:lnTo>
                <a:lnTo>
                  <a:pt x="77977" y="7112"/>
                </a:lnTo>
                <a:lnTo>
                  <a:pt x="73405" y="4445"/>
                </a:lnTo>
                <a:lnTo>
                  <a:pt x="62229" y="888"/>
                </a:lnTo>
                <a:lnTo>
                  <a:pt x="55372" y="0"/>
                </a:lnTo>
                <a:close/>
              </a:path>
              <a:path extrusionOk="0" h="122554" w="309879">
                <a:moveTo>
                  <a:pt x="140461" y="1650"/>
                </a:moveTo>
                <a:lnTo>
                  <a:pt x="136778" y="1650"/>
                </a:lnTo>
                <a:lnTo>
                  <a:pt x="135254" y="1777"/>
                </a:lnTo>
                <a:lnTo>
                  <a:pt x="132969" y="2032"/>
                </a:lnTo>
                <a:lnTo>
                  <a:pt x="132079" y="2286"/>
                </a:lnTo>
                <a:lnTo>
                  <a:pt x="131318" y="2666"/>
                </a:lnTo>
                <a:lnTo>
                  <a:pt x="130555" y="2921"/>
                </a:lnTo>
                <a:lnTo>
                  <a:pt x="130048" y="3428"/>
                </a:lnTo>
                <a:lnTo>
                  <a:pt x="129794" y="3810"/>
                </a:lnTo>
                <a:lnTo>
                  <a:pt x="129603" y="4190"/>
                </a:lnTo>
                <a:lnTo>
                  <a:pt x="129539" y="117856"/>
                </a:lnTo>
                <a:lnTo>
                  <a:pt x="129921" y="118363"/>
                </a:lnTo>
                <a:lnTo>
                  <a:pt x="130175" y="118872"/>
                </a:lnTo>
                <a:lnTo>
                  <a:pt x="130682" y="119252"/>
                </a:lnTo>
                <a:lnTo>
                  <a:pt x="131445" y="119507"/>
                </a:lnTo>
                <a:lnTo>
                  <a:pt x="132206" y="119887"/>
                </a:lnTo>
                <a:lnTo>
                  <a:pt x="133350" y="120141"/>
                </a:lnTo>
                <a:lnTo>
                  <a:pt x="135889" y="120396"/>
                </a:lnTo>
                <a:lnTo>
                  <a:pt x="137541" y="120523"/>
                </a:lnTo>
                <a:lnTo>
                  <a:pt x="141604" y="120523"/>
                </a:lnTo>
                <a:lnTo>
                  <a:pt x="143255" y="120396"/>
                </a:lnTo>
                <a:lnTo>
                  <a:pt x="145923" y="120141"/>
                </a:lnTo>
                <a:lnTo>
                  <a:pt x="146938" y="119887"/>
                </a:lnTo>
                <a:lnTo>
                  <a:pt x="147700" y="119507"/>
                </a:lnTo>
                <a:lnTo>
                  <a:pt x="148462" y="119252"/>
                </a:lnTo>
                <a:lnTo>
                  <a:pt x="148971" y="118872"/>
                </a:lnTo>
                <a:lnTo>
                  <a:pt x="149351" y="118363"/>
                </a:lnTo>
                <a:lnTo>
                  <a:pt x="149859" y="117348"/>
                </a:lnTo>
                <a:lnTo>
                  <a:pt x="149859" y="43561"/>
                </a:lnTo>
                <a:lnTo>
                  <a:pt x="152653" y="38988"/>
                </a:lnTo>
                <a:lnTo>
                  <a:pt x="155321" y="35178"/>
                </a:lnTo>
                <a:lnTo>
                  <a:pt x="157733" y="32131"/>
                </a:lnTo>
                <a:lnTo>
                  <a:pt x="160147" y="28956"/>
                </a:lnTo>
                <a:lnTo>
                  <a:pt x="162432" y="26415"/>
                </a:lnTo>
                <a:lnTo>
                  <a:pt x="166750" y="22606"/>
                </a:lnTo>
                <a:lnTo>
                  <a:pt x="168173" y="21716"/>
                </a:lnTo>
                <a:lnTo>
                  <a:pt x="147827" y="21716"/>
                </a:lnTo>
                <a:lnTo>
                  <a:pt x="147700" y="4318"/>
                </a:lnTo>
                <a:lnTo>
                  <a:pt x="147447" y="3810"/>
                </a:lnTo>
                <a:lnTo>
                  <a:pt x="147066" y="3428"/>
                </a:lnTo>
                <a:lnTo>
                  <a:pt x="146684" y="2921"/>
                </a:lnTo>
                <a:lnTo>
                  <a:pt x="146050" y="2666"/>
                </a:lnTo>
                <a:lnTo>
                  <a:pt x="145287" y="2286"/>
                </a:lnTo>
                <a:lnTo>
                  <a:pt x="144399" y="2032"/>
                </a:lnTo>
                <a:lnTo>
                  <a:pt x="143255" y="1904"/>
                </a:lnTo>
                <a:lnTo>
                  <a:pt x="140461" y="1650"/>
                </a:lnTo>
                <a:close/>
              </a:path>
              <a:path extrusionOk="0" h="122554" w="309879">
                <a:moveTo>
                  <a:pt x="194110" y="19176"/>
                </a:moveTo>
                <a:lnTo>
                  <a:pt x="178561" y="19176"/>
                </a:lnTo>
                <a:lnTo>
                  <a:pt x="181736" y="19685"/>
                </a:lnTo>
                <a:lnTo>
                  <a:pt x="184530" y="20447"/>
                </a:lnTo>
                <a:lnTo>
                  <a:pt x="185674" y="20827"/>
                </a:lnTo>
                <a:lnTo>
                  <a:pt x="186944" y="21082"/>
                </a:lnTo>
                <a:lnTo>
                  <a:pt x="188975" y="21844"/>
                </a:lnTo>
                <a:lnTo>
                  <a:pt x="189864" y="22225"/>
                </a:lnTo>
                <a:lnTo>
                  <a:pt x="190626" y="22478"/>
                </a:lnTo>
                <a:lnTo>
                  <a:pt x="192024" y="22478"/>
                </a:lnTo>
                <a:lnTo>
                  <a:pt x="194013" y="19685"/>
                </a:lnTo>
                <a:lnTo>
                  <a:pt x="194110" y="19176"/>
                </a:lnTo>
                <a:close/>
              </a:path>
              <a:path extrusionOk="0" h="122554" w="309879">
                <a:moveTo>
                  <a:pt x="180467" y="0"/>
                </a:moveTo>
                <a:lnTo>
                  <a:pt x="175895" y="0"/>
                </a:lnTo>
                <a:lnTo>
                  <a:pt x="173481" y="253"/>
                </a:lnTo>
                <a:lnTo>
                  <a:pt x="147827" y="21716"/>
                </a:lnTo>
                <a:lnTo>
                  <a:pt x="168173" y="21716"/>
                </a:lnTo>
                <a:lnTo>
                  <a:pt x="168782" y="21336"/>
                </a:lnTo>
                <a:lnTo>
                  <a:pt x="170814" y="20447"/>
                </a:lnTo>
                <a:lnTo>
                  <a:pt x="172847" y="19685"/>
                </a:lnTo>
                <a:lnTo>
                  <a:pt x="174751" y="19176"/>
                </a:lnTo>
                <a:lnTo>
                  <a:pt x="194110" y="19176"/>
                </a:lnTo>
                <a:lnTo>
                  <a:pt x="194182" y="18669"/>
                </a:lnTo>
                <a:lnTo>
                  <a:pt x="194309" y="16128"/>
                </a:lnTo>
                <a:lnTo>
                  <a:pt x="194182" y="6350"/>
                </a:lnTo>
                <a:lnTo>
                  <a:pt x="194055" y="5714"/>
                </a:lnTo>
                <a:lnTo>
                  <a:pt x="190119" y="1904"/>
                </a:lnTo>
                <a:lnTo>
                  <a:pt x="188975" y="1524"/>
                </a:lnTo>
                <a:lnTo>
                  <a:pt x="186181" y="762"/>
                </a:lnTo>
                <a:lnTo>
                  <a:pt x="183260" y="253"/>
                </a:lnTo>
                <a:lnTo>
                  <a:pt x="180467" y="0"/>
                </a:lnTo>
                <a:close/>
              </a:path>
              <a:path extrusionOk="0" h="122554" w="309879">
                <a:moveTo>
                  <a:pt x="269494" y="0"/>
                </a:moveTo>
                <a:lnTo>
                  <a:pt x="252602" y="0"/>
                </a:lnTo>
                <a:lnTo>
                  <a:pt x="245236" y="1397"/>
                </a:lnTo>
                <a:lnTo>
                  <a:pt x="238632" y="4190"/>
                </a:lnTo>
                <a:lnTo>
                  <a:pt x="232028" y="7112"/>
                </a:lnTo>
                <a:lnTo>
                  <a:pt x="226441" y="11175"/>
                </a:lnTo>
                <a:lnTo>
                  <a:pt x="221742" y="16510"/>
                </a:lnTo>
                <a:lnTo>
                  <a:pt x="217043" y="21716"/>
                </a:lnTo>
                <a:lnTo>
                  <a:pt x="207496" y="65150"/>
                </a:lnTo>
                <a:lnTo>
                  <a:pt x="207607" y="68901"/>
                </a:lnTo>
                <a:lnTo>
                  <a:pt x="226313" y="112013"/>
                </a:lnTo>
                <a:lnTo>
                  <a:pt x="238886" y="118237"/>
                </a:lnTo>
                <a:lnTo>
                  <a:pt x="245745" y="120903"/>
                </a:lnTo>
                <a:lnTo>
                  <a:pt x="253873" y="122174"/>
                </a:lnTo>
                <a:lnTo>
                  <a:pt x="268224" y="122174"/>
                </a:lnTo>
                <a:lnTo>
                  <a:pt x="273176" y="121793"/>
                </a:lnTo>
                <a:lnTo>
                  <a:pt x="277875" y="120903"/>
                </a:lnTo>
                <a:lnTo>
                  <a:pt x="282448" y="120141"/>
                </a:lnTo>
                <a:lnTo>
                  <a:pt x="286638" y="119252"/>
                </a:lnTo>
                <a:lnTo>
                  <a:pt x="290068" y="118237"/>
                </a:lnTo>
                <a:lnTo>
                  <a:pt x="293624" y="117348"/>
                </a:lnTo>
                <a:lnTo>
                  <a:pt x="302768" y="113029"/>
                </a:lnTo>
                <a:lnTo>
                  <a:pt x="303275" y="112649"/>
                </a:lnTo>
                <a:lnTo>
                  <a:pt x="303656" y="112140"/>
                </a:lnTo>
                <a:lnTo>
                  <a:pt x="304419" y="110616"/>
                </a:lnTo>
                <a:lnTo>
                  <a:pt x="304800" y="108585"/>
                </a:lnTo>
                <a:lnTo>
                  <a:pt x="304926" y="105537"/>
                </a:lnTo>
                <a:lnTo>
                  <a:pt x="258191" y="105537"/>
                </a:lnTo>
                <a:lnTo>
                  <a:pt x="252475" y="104648"/>
                </a:lnTo>
                <a:lnTo>
                  <a:pt x="247903" y="102743"/>
                </a:lnTo>
                <a:lnTo>
                  <a:pt x="243204" y="100837"/>
                </a:lnTo>
                <a:lnTo>
                  <a:pt x="239395" y="98171"/>
                </a:lnTo>
                <a:lnTo>
                  <a:pt x="236600" y="94614"/>
                </a:lnTo>
                <a:lnTo>
                  <a:pt x="233679" y="91059"/>
                </a:lnTo>
                <a:lnTo>
                  <a:pt x="231648" y="86740"/>
                </a:lnTo>
                <a:lnTo>
                  <a:pt x="230377" y="81914"/>
                </a:lnTo>
                <a:lnTo>
                  <a:pt x="229107" y="76962"/>
                </a:lnTo>
                <a:lnTo>
                  <a:pt x="228473" y="71374"/>
                </a:lnTo>
                <a:lnTo>
                  <a:pt x="228473" y="65150"/>
                </a:lnTo>
                <a:lnTo>
                  <a:pt x="303783" y="65150"/>
                </a:lnTo>
                <a:lnTo>
                  <a:pt x="305561" y="64515"/>
                </a:lnTo>
                <a:lnTo>
                  <a:pt x="308863" y="61722"/>
                </a:lnTo>
                <a:lnTo>
                  <a:pt x="309625" y="59436"/>
                </a:lnTo>
                <a:lnTo>
                  <a:pt x="309625" y="50291"/>
                </a:lnTo>
                <a:lnTo>
                  <a:pt x="228473" y="50291"/>
                </a:lnTo>
                <a:lnTo>
                  <a:pt x="228600" y="45720"/>
                </a:lnTo>
                <a:lnTo>
                  <a:pt x="229488" y="41401"/>
                </a:lnTo>
                <a:lnTo>
                  <a:pt x="232282" y="33020"/>
                </a:lnTo>
                <a:lnTo>
                  <a:pt x="234187" y="29337"/>
                </a:lnTo>
                <a:lnTo>
                  <a:pt x="236854" y="26288"/>
                </a:lnTo>
                <a:lnTo>
                  <a:pt x="239395" y="23113"/>
                </a:lnTo>
                <a:lnTo>
                  <a:pt x="242570" y="20574"/>
                </a:lnTo>
                <a:lnTo>
                  <a:pt x="246379" y="18796"/>
                </a:lnTo>
                <a:lnTo>
                  <a:pt x="250189" y="16890"/>
                </a:lnTo>
                <a:lnTo>
                  <a:pt x="254634" y="15875"/>
                </a:lnTo>
                <a:lnTo>
                  <a:pt x="298515" y="15875"/>
                </a:lnTo>
                <a:lnTo>
                  <a:pt x="294258" y="10668"/>
                </a:lnTo>
                <a:lnTo>
                  <a:pt x="289178" y="6985"/>
                </a:lnTo>
                <a:lnTo>
                  <a:pt x="276859" y="1397"/>
                </a:lnTo>
                <a:lnTo>
                  <a:pt x="269494" y="0"/>
                </a:lnTo>
                <a:close/>
              </a:path>
              <a:path extrusionOk="0" h="122554" w="309879">
                <a:moveTo>
                  <a:pt x="302132" y="97154"/>
                </a:moveTo>
                <a:lnTo>
                  <a:pt x="300608" y="97154"/>
                </a:lnTo>
                <a:lnTo>
                  <a:pt x="299084" y="97662"/>
                </a:lnTo>
                <a:lnTo>
                  <a:pt x="297179" y="98425"/>
                </a:lnTo>
                <a:lnTo>
                  <a:pt x="295275" y="99313"/>
                </a:lnTo>
                <a:lnTo>
                  <a:pt x="292734" y="100329"/>
                </a:lnTo>
                <a:lnTo>
                  <a:pt x="289686" y="101346"/>
                </a:lnTo>
                <a:lnTo>
                  <a:pt x="286766" y="102488"/>
                </a:lnTo>
                <a:lnTo>
                  <a:pt x="283209" y="103377"/>
                </a:lnTo>
                <a:lnTo>
                  <a:pt x="274827" y="105156"/>
                </a:lnTo>
                <a:lnTo>
                  <a:pt x="270128" y="105537"/>
                </a:lnTo>
                <a:lnTo>
                  <a:pt x="304926" y="105537"/>
                </a:lnTo>
                <a:lnTo>
                  <a:pt x="304800" y="101346"/>
                </a:lnTo>
                <a:lnTo>
                  <a:pt x="304673" y="100329"/>
                </a:lnTo>
                <a:lnTo>
                  <a:pt x="304419" y="99440"/>
                </a:lnTo>
                <a:lnTo>
                  <a:pt x="304164" y="98933"/>
                </a:lnTo>
                <a:lnTo>
                  <a:pt x="303910" y="98298"/>
                </a:lnTo>
                <a:lnTo>
                  <a:pt x="303656" y="97916"/>
                </a:lnTo>
                <a:lnTo>
                  <a:pt x="303149" y="97662"/>
                </a:lnTo>
                <a:lnTo>
                  <a:pt x="302641" y="97282"/>
                </a:lnTo>
                <a:lnTo>
                  <a:pt x="302132" y="97154"/>
                </a:lnTo>
                <a:close/>
              </a:path>
              <a:path extrusionOk="0" h="122554" w="309879">
                <a:moveTo>
                  <a:pt x="298515" y="15875"/>
                </a:moveTo>
                <a:lnTo>
                  <a:pt x="269494" y="15875"/>
                </a:lnTo>
                <a:lnTo>
                  <a:pt x="276986" y="18923"/>
                </a:lnTo>
                <a:lnTo>
                  <a:pt x="281939" y="25019"/>
                </a:lnTo>
                <a:lnTo>
                  <a:pt x="285249" y="30021"/>
                </a:lnTo>
                <a:lnTo>
                  <a:pt x="287559" y="35893"/>
                </a:lnTo>
                <a:lnTo>
                  <a:pt x="288869" y="42646"/>
                </a:lnTo>
                <a:lnTo>
                  <a:pt x="289178" y="50291"/>
                </a:lnTo>
                <a:lnTo>
                  <a:pt x="309625" y="50291"/>
                </a:lnTo>
                <a:lnTo>
                  <a:pt x="309625" y="45338"/>
                </a:lnTo>
                <a:lnTo>
                  <a:pt x="308736" y="38481"/>
                </a:lnTo>
                <a:lnTo>
                  <a:pt x="306831" y="32131"/>
                </a:lnTo>
                <a:lnTo>
                  <a:pt x="305053" y="25781"/>
                </a:lnTo>
                <a:lnTo>
                  <a:pt x="302132" y="20193"/>
                </a:lnTo>
                <a:lnTo>
                  <a:pt x="298515" y="15875"/>
                </a:lnTo>
                <a:close/>
              </a:path>
            </a:pathLst>
          </a:custGeom>
          <a:solidFill>
            <a:srgbClr val="000000">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5" name="Google Shape;225;p13"/>
          <p:cNvPicPr preferRelativeResize="0"/>
          <p:nvPr/>
        </p:nvPicPr>
        <p:blipFill rotWithShape="1">
          <a:blip r:embed="rId25">
            <a:alphaModFix/>
          </a:blip>
          <a:srcRect b="0" l="0" r="0" t="0"/>
          <a:stretch/>
        </p:blipFill>
        <p:spPr>
          <a:xfrm>
            <a:off x="7214807" y="3349752"/>
            <a:ext cx="635603" cy="174498"/>
          </a:xfrm>
          <a:prstGeom prst="rect">
            <a:avLst/>
          </a:prstGeom>
          <a:noFill/>
          <a:ln>
            <a:noFill/>
          </a:ln>
        </p:spPr>
      </p:pic>
      <p:pic>
        <p:nvPicPr>
          <p:cNvPr id="226" name="Google Shape;226;p13"/>
          <p:cNvPicPr preferRelativeResize="0"/>
          <p:nvPr/>
        </p:nvPicPr>
        <p:blipFill rotWithShape="1">
          <a:blip r:embed="rId26">
            <a:alphaModFix/>
          </a:blip>
          <a:srcRect b="0" l="0" r="0" t="0"/>
          <a:stretch/>
        </p:blipFill>
        <p:spPr>
          <a:xfrm>
            <a:off x="8040052" y="3357880"/>
            <a:ext cx="116966" cy="164719"/>
          </a:xfrm>
          <a:prstGeom prst="rect">
            <a:avLst/>
          </a:prstGeom>
          <a:noFill/>
          <a:ln>
            <a:noFill/>
          </a:ln>
        </p:spPr>
      </p:pic>
      <p:sp>
        <p:nvSpPr>
          <p:cNvPr id="227" name="Google Shape;227;p13"/>
          <p:cNvSpPr/>
          <p:nvPr/>
        </p:nvSpPr>
        <p:spPr>
          <a:xfrm>
            <a:off x="8337042" y="3349753"/>
            <a:ext cx="247174" cy="174625"/>
          </a:xfrm>
          <a:custGeom>
            <a:rect b="b" l="l" r="r" t="t"/>
            <a:pathLst>
              <a:path extrusionOk="0" h="174625" w="329565">
                <a:moveTo>
                  <a:pt x="40132" y="71500"/>
                </a:moveTo>
                <a:lnTo>
                  <a:pt x="19685" y="71500"/>
                </a:lnTo>
                <a:lnTo>
                  <a:pt x="19685" y="143001"/>
                </a:lnTo>
                <a:lnTo>
                  <a:pt x="46482" y="174244"/>
                </a:lnTo>
                <a:lnTo>
                  <a:pt x="54101" y="174244"/>
                </a:lnTo>
                <a:lnTo>
                  <a:pt x="56007" y="174117"/>
                </a:lnTo>
                <a:lnTo>
                  <a:pt x="59817" y="173609"/>
                </a:lnTo>
                <a:lnTo>
                  <a:pt x="61595" y="173227"/>
                </a:lnTo>
                <a:lnTo>
                  <a:pt x="63246" y="172847"/>
                </a:lnTo>
                <a:lnTo>
                  <a:pt x="64897" y="172593"/>
                </a:lnTo>
                <a:lnTo>
                  <a:pt x="66421" y="172085"/>
                </a:lnTo>
                <a:lnTo>
                  <a:pt x="67691" y="171450"/>
                </a:lnTo>
                <a:lnTo>
                  <a:pt x="69088" y="170942"/>
                </a:lnTo>
                <a:lnTo>
                  <a:pt x="70103" y="170307"/>
                </a:lnTo>
                <a:lnTo>
                  <a:pt x="71374" y="169037"/>
                </a:lnTo>
                <a:lnTo>
                  <a:pt x="71882" y="167894"/>
                </a:lnTo>
                <a:lnTo>
                  <a:pt x="72136" y="166497"/>
                </a:lnTo>
                <a:lnTo>
                  <a:pt x="72517" y="165100"/>
                </a:lnTo>
                <a:lnTo>
                  <a:pt x="72612" y="157987"/>
                </a:lnTo>
                <a:lnTo>
                  <a:pt x="72390" y="157099"/>
                </a:lnTo>
                <a:lnTo>
                  <a:pt x="72350" y="156845"/>
                </a:lnTo>
                <a:lnTo>
                  <a:pt x="49784" y="156845"/>
                </a:lnTo>
                <a:lnTo>
                  <a:pt x="45720" y="154812"/>
                </a:lnTo>
                <a:lnTo>
                  <a:pt x="43434" y="150875"/>
                </a:lnTo>
                <a:lnTo>
                  <a:pt x="41275" y="147065"/>
                </a:lnTo>
                <a:lnTo>
                  <a:pt x="40132" y="141224"/>
                </a:lnTo>
                <a:lnTo>
                  <a:pt x="40132" y="71500"/>
                </a:lnTo>
                <a:close/>
              </a:path>
              <a:path extrusionOk="0" h="174625" w="329565">
                <a:moveTo>
                  <a:pt x="70230" y="153288"/>
                </a:moveTo>
                <a:lnTo>
                  <a:pt x="69215" y="153288"/>
                </a:lnTo>
                <a:lnTo>
                  <a:pt x="68452" y="153543"/>
                </a:lnTo>
                <a:lnTo>
                  <a:pt x="67564" y="153924"/>
                </a:lnTo>
                <a:lnTo>
                  <a:pt x="66801" y="154305"/>
                </a:lnTo>
                <a:lnTo>
                  <a:pt x="65786" y="154686"/>
                </a:lnTo>
                <a:lnTo>
                  <a:pt x="63500" y="155448"/>
                </a:lnTo>
                <a:lnTo>
                  <a:pt x="62229" y="155828"/>
                </a:lnTo>
                <a:lnTo>
                  <a:pt x="59182" y="156590"/>
                </a:lnTo>
                <a:lnTo>
                  <a:pt x="57530" y="156845"/>
                </a:lnTo>
                <a:lnTo>
                  <a:pt x="72350" y="156845"/>
                </a:lnTo>
                <a:lnTo>
                  <a:pt x="72136" y="155448"/>
                </a:lnTo>
                <a:lnTo>
                  <a:pt x="71627" y="154177"/>
                </a:lnTo>
                <a:lnTo>
                  <a:pt x="71374" y="153797"/>
                </a:lnTo>
                <a:lnTo>
                  <a:pt x="70993" y="153670"/>
                </a:lnTo>
                <a:lnTo>
                  <a:pt x="70612" y="153415"/>
                </a:lnTo>
                <a:lnTo>
                  <a:pt x="70230" y="153288"/>
                </a:lnTo>
                <a:close/>
              </a:path>
              <a:path extrusionOk="0" h="174625" w="329565">
                <a:moveTo>
                  <a:pt x="69215" y="54610"/>
                </a:moveTo>
                <a:lnTo>
                  <a:pt x="3555" y="54610"/>
                </a:lnTo>
                <a:lnTo>
                  <a:pt x="3048" y="54737"/>
                </a:lnTo>
                <a:lnTo>
                  <a:pt x="2413" y="55118"/>
                </a:lnTo>
                <a:lnTo>
                  <a:pt x="1904" y="55372"/>
                </a:lnTo>
                <a:lnTo>
                  <a:pt x="0" y="66167"/>
                </a:lnTo>
                <a:lnTo>
                  <a:pt x="380" y="68199"/>
                </a:lnTo>
                <a:lnTo>
                  <a:pt x="1143" y="69596"/>
                </a:lnTo>
                <a:lnTo>
                  <a:pt x="1904" y="70865"/>
                </a:lnTo>
                <a:lnTo>
                  <a:pt x="2921" y="71500"/>
                </a:lnTo>
                <a:lnTo>
                  <a:pt x="69850" y="71500"/>
                </a:lnTo>
                <a:lnTo>
                  <a:pt x="70866" y="70865"/>
                </a:lnTo>
                <a:lnTo>
                  <a:pt x="71627" y="69596"/>
                </a:lnTo>
                <a:lnTo>
                  <a:pt x="72263" y="68199"/>
                </a:lnTo>
                <a:lnTo>
                  <a:pt x="72644" y="66167"/>
                </a:lnTo>
                <a:lnTo>
                  <a:pt x="72644" y="60325"/>
                </a:lnTo>
                <a:lnTo>
                  <a:pt x="72390" y="59182"/>
                </a:lnTo>
                <a:lnTo>
                  <a:pt x="72263" y="58165"/>
                </a:lnTo>
                <a:lnTo>
                  <a:pt x="70358" y="55118"/>
                </a:lnTo>
                <a:lnTo>
                  <a:pt x="69850" y="54737"/>
                </a:lnTo>
                <a:lnTo>
                  <a:pt x="69215" y="54610"/>
                </a:lnTo>
                <a:close/>
              </a:path>
              <a:path extrusionOk="0" h="174625" w="329565">
                <a:moveTo>
                  <a:pt x="31876" y="24257"/>
                </a:moveTo>
                <a:lnTo>
                  <a:pt x="27813" y="24257"/>
                </a:lnTo>
                <a:lnTo>
                  <a:pt x="26162" y="24384"/>
                </a:lnTo>
                <a:lnTo>
                  <a:pt x="20193" y="26543"/>
                </a:lnTo>
                <a:lnTo>
                  <a:pt x="19812" y="27050"/>
                </a:lnTo>
                <a:lnTo>
                  <a:pt x="19685" y="54610"/>
                </a:lnTo>
                <a:lnTo>
                  <a:pt x="40132" y="54610"/>
                </a:lnTo>
                <a:lnTo>
                  <a:pt x="40132" y="27559"/>
                </a:lnTo>
                <a:lnTo>
                  <a:pt x="39624" y="26543"/>
                </a:lnTo>
                <a:lnTo>
                  <a:pt x="34925" y="24511"/>
                </a:lnTo>
                <a:lnTo>
                  <a:pt x="31876" y="24257"/>
                </a:lnTo>
                <a:close/>
              </a:path>
              <a:path extrusionOk="0" h="174625" w="329565">
                <a:moveTo>
                  <a:pt x="112395" y="0"/>
                </a:moveTo>
                <a:lnTo>
                  <a:pt x="108330" y="0"/>
                </a:lnTo>
                <a:lnTo>
                  <a:pt x="106679" y="126"/>
                </a:lnTo>
                <a:lnTo>
                  <a:pt x="100711" y="2286"/>
                </a:lnTo>
                <a:lnTo>
                  <a:pt x="100329" y="2794"/>
                </a:lnTo>
                <a:lnTo>
                  <a:pt x="100329" y="170180"/>
                </a:lnTo>
                <a:lnTo>
                  <a:pt x="100711" y="170687"/>
                </a:lnTo>
                <a:lnTo>
                  <a:pt x="100965" y="171196"/>
                </a:lnTo>
                <a:lnTo>
                  <a:pt x="101473" y="171576"/>
                </a:lnTo>
                <a:lnTo>
                  <a:pt x="102235" y="171831"/>
                </a:lnTo>
                <a:lnTo>
                  <a:pt x="102997" y="172212"/>
                </a:lnTo>
                <a:lnTo>
                  <a:pt x="104140" y="172465"/>
                </a:lnTo>
                <a:lnTo>
                  <a:pt x="106679" y="172720"/>
                </a:lnTo>
                <a:lnTo>
                  <a:pt x="108330" y="172847"/>
                </a:lnTo>
                <a:lnTo>
                  <a:pt x="112395" y="172847"/>
                </a:lnTo>
                <a:lnTo>
                  <a:pt x="114046" y="172720"/>
                </a:lnTo>
                <a:lnTo>
                  <a:pt x="116713" y="172465"/>
                </a:lnTo>
                <a:lnTo>
                  <a:pt x="117728" y="172212"/>
                </a:lnTo>
                <a:lnTo>
                  <a:pt x="118491" y="171831"/>
                </a:lnTo>
                <a:lnTo>
                  <a:pt x="119252" y="171576"/>
                </a:lnTo>
                <a:lnTo>
                  <a:pt x="119761" y="171196"/>
                </a:lnTo>
                <a:lnTo>
                  <a:pt x="120142" y="170687"/>
                </a:lnTo>
                <a:lnTo>
                  <a:pt x="120650" y="169672"/>
                </a:lnTo>
                <a:lnTo>
                  <a:pt x="120650" y="91312"/>
                </a:lnTo>
                <a:lnTo>
                  <a:pt x="126238" y="84327"/>
                </a:lnTo>
                <a:lnTo>
                  <a:pt x="131572" y="78994"/>
                </a:lnTo>
                <a:lnTo>
                  <a:pt x="136651" y="75437"/>
                </a:lnTo>
                <a:lnTo>
                  <a:pt x="141732" y="71755"/>
                </a:lnTo>
                <a:lnTo>
                  <a:pt x="145079" y="70612"/>
                </a:lnTo>
                <a:lnTo>
                  <a:pt x="120650" y="70612"/>
                </a:lnTo>
                <a:lnTo>
                  <a:pt x="120650" y="3301"/>
                </a:lnTo>
                <a:lnTo>
                  <a:pt x="115443" y="253"/>
                </a:lnTo>
                <a:lnTo>
                  <a:pt x="112395" y="0"/>
                </a:lnTo>
                <a:close/>
              </a:path>
              <a:path extrusionOk="0" h="174625" w="329565">
                <a:moveTo>
                  <a:pt x="190084" y="69976"/>
                </a:moveTo>
                <a:lnTo>
                  <a:pt x="155955" y="69976"/>
                </a:lnTo>
                <a:lnTo>
                  <a:pt x="159385" y="70738"/>
                </a:lnTo>
                <a:lnTo>
                  <a:pt x="162433" y="72136"/>
                </a:lnTo>
                <a:lnTo>
                  <a:pt x="174117" y="88646"/>
                </a:lnTo>
                <a:lnTo>
                  <a:pt x="175133" y="92456"/>
                </a:lnTo>
                <a:lnTo>
                  <a:pt x="175514" y="97536"/>
                </a:lnTo>
                <a:lnTo>
                  <a:pt x="175514" y="169672"/>
                </a:lnTo>
                <a:lnTo>
                  <a:pt x="176022" y="170687"/>
                </a:lnTo>
                <a:lnTo>
                  <a:pt x="176402" y="171196"/>
                </a:lnTo>
                <a:lnTo>
                  <a:pt x="176911" y="171576"/>
                </a:lnTo>
                <a:lnTo>
                  <a:pt x="177673" y="171831"/>
                </a:lnTo>
                <a:lnTo>
                  <a:pt x="178435" y="172212"/>
                </a:lnTo>
                <a:lnTo>
                  <a:pt x="179450" y="172465"/>
                </a:lnTo>
                <a:lnTo>
                  <a:pt x="180721" y="172593"/>
                </a:lnTo>
                <a:lnTo>
                  <a:pt x="183769" y="172847"/>
                </a:lnTo>
                <a:lnTo>
                  <a:pt x="187833" y="172847"/>
                </a:lnTo>
                <a:lnTo>
                  <a:pt x="189484" y="172720"/>
                </a:lnTo>
                <a:lnTo>
                  <a:pt x="192150" y="172465"/>
                </a:lnTo>
                <a:lnTo>
                  <a:pt x="193167" y="172212"/>
                </a:lnTo>
                <a:lnTo>
                  <a:pt x="193801" y="171831"/>
                </a:lnTo>
                <a:lnTo>
                  <a:pt x="194564" y="171576"/>
                </a:lnTo>
                <a:lnTo>
                  <a:pt x="195072" y="171196"/>
                </a:lnTo>
                <a:lnTo>
                  <a:pt x="195834" y="170180"/>
                </a:lnTo>
                <a:lnTo>
                  <a:pt x="195772" y="91312"/>
                </a:lnTo>
                <a:lnTo>
                  <a:pt x="195325" y="86487"/>
                </a:lnTo>
                <a:lnTo>
                  <a:pt x="193928" y="80899"/>
                </a:lnTo>
                <a:lnTo>
                  <a:pt x="192532" y="75184"/>
                </a:lnTo>
                <a:lnTo>
                  <a:pt x="190373" y="70358"/>
                </a:lnTo>
                <a:lnTo>
                  <a:pt x="190084" y="69976"/>
                </a:lnTo>
                <a:close/>
              </a:path>
              <a:path extrusionOk="0" h="174625" w="329565">
                <a:moveTo>
                  <a:pt x="163575" y="52324"/>
                </a:moveTo>
                <a:lnTo>
                  <a:pt x="150114" y="52324"/>
                </a:lnTo>
                <a:lnTo>
                  <a:pt x="144145" y="53848"/>
                </a:lnTo>
                <a:lnTo>
                  <a:pt x="138302" y="56769"/>
                </a:lnTo>
                <a:lnTo>
                  <a:pt x="132334" y="59817"/>
                </a:lnTo>
                <a:lnTo>
                  <a:pt x="126492" y="64388"/>
                </a:lnTo>
                <a:lnTo>
                  <a:pt x="120650" y="70612"/>
                </a:lnTo>
                <a:lnTo>
                  <a:pt x="145079" y="70612"/>
                </a:lnTo>
                <a:lnTo>
                  <a:pt x="146939" y="69976"/>
                </a:lnTo>
                <a:lnTo>
                  <a:pt x="190084" y="69976"/>
                </a:lnTo>
                <a:lnTo>
                  <a:pt x="184023" y="61975"/>
                </a:lnTo>
                <a:lnTo>
                  <a:pt x="179959" y="58547"/>
                </a:lnTo>
                <a:lnTo>
                  <a:pt x="174878" y="56007"/>
                </a:lnTo>
                <a:lnTo>
                  <a:pt x="169799" y="53594"/>
                </a:lnTo>
                <a:lnTo>
                  <a:pt x="163575" y="52324"/>
                </a:lnTo>
                <a:close/>
              </a:path>
              <a:path extrusionOk="0" h="174625" w="329565">
                <a:moveTo>
                  <a:pt x="289051" y="52324"/>
                </a:moveTo>
                <a:lnTo>
                  <a:pt x="272161" y="52324"/>
                </a:lnTo>
                <a:lnTo>
                  <a:pt x="264795" y="53721"/>
                </a:lnTo>
                <a:lnTo>
                  <a:pt x="258191" y="56514"/>
                </a:lnTo>
                <a:lnTo>
                  <a:pt x="251587" y="59436"/>
                </a:lnTo>
                <a:lnTo>
                  <a:pt x="245999" y="63500"/>
                </a:lnTo>
                <a:lnTo>
                  <a:pt x="241300" y="68834"/>
                </a:lnTo>
                <a:lnTo>
                  <a:pt x="236600" y="74040"/>
                </a:lnTo>
                <a:lnTo>
                  <a:pt x="227054" y="117475"/>
                </a:lnTo>
                <a:lnTo>
                  <a:pt x="227165" y="121225"/>
                </a:lnTo>
                <a:lnTo>
                  <a:pt x="245872" y="164337"/>
                </a:lnTo>
                <a:lnTo>
                  <a:pt x="258445" y="170561"/>
                </a:lnTo>
                <a:lnTo>
                  <a:pt x="265302" y="173227"/>
                </a:lnTo>
                <a:lnTo>
                  <a:pt x="273430" y="174498"/>
                </a:lnTo>
                <a:lnTo>
                  <a:pt x="287782" y="174498"/>
                </a:lnTo>
                <a:lnTo>
                  <a:pt x="292735" y="174117"/>
                </a:lnTo>
                <a:lnTo>
                  <a:pt x="297434" y="173227"/>
                </a:lnTo>
                <a:lnTo>
                  <a:pt x="302005" y="172465"/>
                </a:lnTo>
                <a:lnTo>
                  <a:pt x="306197" y="171576"/>
                </a:lnTo>
                <a:lnTo>
                  <a:pt x="309625" y="170561"/>
                </a:lnTo>
                <a:lnTo>
                  <a:pt x="313182" y="169672"/>
                </a:lnTo>
                <a:lnTo>
                  <a:pt x="322325" y="165353"/>
                </a:lnTo>
                <a:lnTo>
                  <a:pt x="322834" y="164973"/>
                </a:lnTo>
                <a:lnTo>
                  <a:pt x="323215" y="164464"/>
                </a:lnTo>
                <a:lnTo>
                  <a:pt x="323976" y="162940"/>
                </a:lnTo>
                <a:lnTo>
                  <a:pt x="324358" y="160909"/>
                </a:lnTo>
                <a:lnTo>
                  <a:pt x="324485" y="157861"/>
                </a:lnTo>
                <a:lnTo>
                  <a:pt x="277749" y="157861"/>
                </a:lnTo>
                <a:lnTo>
                  <a:pt x="272034" y="156972"/>
                </a:lnTo>
                <a:lnTo>
                  <a:pt x="267462" y="155067"/>
                </a:lnTo>
                <a:lnTo>
                  <a:pt x="262763" y="153162"/>
                </a:lnTo>
                <a:lnTo>
                  <a:pt x="258952" y="150495"/>
                </a:lnTo>
                <a:lnTo>
                  <a:pt x="256159" y="146938"/>
                </a:lnTo>
                <a:lnTo>
                  <a:pt x="253238" y="143383"/>
                </a:lnTo>
                <a:lnTo>
                  <a:pt x="251205" y="139064"/>
                </a:lnTo>
                <a:lnTo>
                  <a:pt x="249936" y="134238"/>
                </a:lnTo>
                <a:lnTo>
                  <a:pt x="248666" y="129286"/>
                </a:lnTo>
                <a:lnTo>
                  <a:pt x="248030" y="123698"/>
                </a:lnTo>
                <a:lnTo>
                  <a:pt x="248030" y="117475"/>
                </a:lnTo>
                <a:lnTo>
                  <a:pt x="323342" y="117475"/>
                </a:lnTo>
                <a:lnTo>
                  <a:pt x="325120" y="116839"/>
                </a:lnTo>
                <a:lnTo>
                  <a:pt x="328422" y="114046"/>
                </a:lnTo>
                <a:lnTo>
                  <a:pt x="329184" y="111760"/>
                </a:lnTo>
                <a:lnTo>
                  <a:pt x="329184" y="102615"/>
                </a:lnTo>
                <a:lnTo>
                  <a:pt x="248030" y="102615"/>
                </a:lnTo>
                <a:lnTo>
                  <a:pt x="248158" y="98044"/>
                </a:lnTo>
                <a:lnTo>
                  <a:pt x="249047" y="93725"/>
                </a:lnTo>
                <a:lnTo>
                  <a:pt x="251841" y="85344"/>
                </a:lnTo>
                <a:lnTo>
                  <a:pt x="253746" y="81661"/>
                </a:lnTo>
                <a:lnTo>
                  <a:pt x="256413" y="78612"/>
                </a:lnTo>
                <a:lnTo>
                  <a:pt x="258952" y="75437"/>
                </a:lnTo>
                <a:lnTo>
                  <a:pt x="262127" y="72898"/>
                </a:lnTo>
                <a:lnTo>
                  <a:pt x="265938" y="71120"/>
                </a:lnTo>
                <a:lnTo>
                  <a:pt x="269748" y="69214"/>
                </a:lnTo>
                <a:lnTo>
                  <a:pt x="274193" y="68199"/>
                </a:lnTo>
                <a:lnTo>
                  <a:pt x="318073" y="68199"/>
                </a:lnTo>
                <a:lnTo>
                  <a:pt x="313817" y="62992"/>
                </a:lnTo>
                <a:lnTo>
                  <a:pt x="308737" y="59309"/>
                </a:lnTo>
                <a:lnTo>
                  <a:pt x="296418" y="53721"/>
                </a:lnTo>
                <a:lnTo>
                  <a:pt x="289051" y="52324"/>
                </a:lnTo>
                <a:close/>
              </a:path>
              <a:path extrusionOk="0" h="174625" w="329565">
                <a:moveTo>
                  <a:pt x="321691" y="149478"/>
                </a:moveTo>
                <a:lnTo>
                  <a:pt x="320167" y="149478"/>
                </a:lnTo>
                <a:lnTo>
                  <a:pt x="318643" y="149987"/>
                </a:lnTo>
                <a:lnTo>
                  <a:pt x="316738" y="150749"/>
                </a:lnTo>
                <a:lnTo>
                  <a:pt x="314833" y="151637"/>
                </a:lnTo>
                <a:lnTo>
                  <a:pt x="312293" y="152653"/>
                </a:lnTo>
                <a:lnTo>
                  <a:pt x="309245" y="153670"/>
                </a:lnTo>
                <a:lnTo>
                  <a:pt x="306324" y="154812"/>
                </a:lnTo>
                <a:lnTo>
                  <a:pt x="302768" y="155701"/>
                </a:lnTo>
                <a:lnTo>
                  <a:pt x="294386" y="157480"/>
                </a:lnTo>
                <a:lnTo>
                  <a:pt x="289687" y="157861"/>
                </a:lnTo>
                <a:lnTo>
                  <a:pt x="324485" y="157861"/>
                </a:lnTo>
                <a:lnTo>
                  <a:pt x="324358" y="153670"/>
                </a:lnTo>
                <a:lnTo>
                  <a:pt x="324230" y="152653"/>
                </a:lnTo>
                <a:lnTo>
                  <a:pt x="323976" y="151764"/>
                </a:lnTo>
                <a:lnTo>
                  <a:pt x="323723" y="151257"/>
                </a:lnTo>
                <a:lnTo>
                  <a:pt x="323469" y="150622"/>
                </a:lnTo>
                <a:lnTo>
                  <a:pt x="323215" y="150240"/>
                </a:lnTo>
                <a:lnTo>
                  <a:pt x="322707" y="149987"/>
                </a:lnTo>
                <a:lnTo>
                  <a:pt x="322199" y="149606"/>
                </a:lnTo>
                <a:lnTo>
                  <a:pt x="321691" y="149478"/>
                </a:lnTo>
                <a:close/>
              </a:path>
              <a:path extrusionOk="0" h="174625" w="329565">
                <a:moveTo>
                  <a:pt x="318073" y="68199"/>
                </a:moveTo>
                <a:lnTo>
                  <a:pt x="289051" y="68199"/>
                </a:lnTo>
                <a:lnTo>
                  <a:pt x="296545" y="71247"/>
                </a:lnTo>
                <a:lnTo>
                  <a:pt x="301498" y="77343"/>
                </a:lnTo>
                <a:lnTo>
                  <a:pt x="304807" y="82345"/>
                </a:lnTo>
                <a:lnTo>
                  <a:pt x="307117" y="88217"/>
                </a:lnTo>
                <a:lnTo>
                  <a:pt x="308427" y="94970"/>
                </a:lnTo>
                <a:lnTo>
                  <a:pt x="308737" y="102615"/>
                </a:lnTo>
                <a:lnTo>
                  <a:pt x="329184" y="102615"/>
                </a:lnTo>
                <a:lnTo>
                  <a:pt x="329184" y="97662"/>
                </a:lnTo>
                <a:lnTo>
                  <a:pt x="328295" y="90805"/>
                </a:lnTo>
                <a:lnTo>
                  <a:pt x="326390" y="84455"/>
                </a:lnTo>
                <a:lnTo>
                  <a:pt x="324612" y="78105"/>
                </a:lnTo>
                <a:lnTo>
                  <a:pt x="321691" y="72517"/>
                </a:lnTo>
                <a:lnTo>
                  <a:pt x="318073" y="68199"/>
                </a:lnTo>
                <a:close/>
              </a:path>
            </a:pathLst>
          </a:custGeom>
          <a:solidFill>
            <a:srgbClr val="000000">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8" name="Google Shape;228;p13"/>
          <p:cNvPicPr preferRelativeResize="0"/>
          <p:nvPr/>
        </p:nvPicPr>
        <p:blipFill rotWithShape="1">
          <a:blip r:embed="rId27">
            <a:alphaModFix/>
          </a:blip>
          <a:srcRect b="0" l="0" r="0" t="0"/>
          <a:stretch/>
        </p:blipFill>
        <p:spPr>
          <a:xfrm>
            <a:off x="4691063" y="3624580"/>
            <a:ext cx="813625" cy="173989"/>
          </a:xfrm>
          <a:prstGeom prst="rect">
            <a:avLst/>
          </a:prstGeom>
          <a:noFill/>
          <a:ln>
            <a:noFill/>
          </a:ln>
        </p:spPr>
      </p:pic>
      <p:sp>
        <p:nvSpPr>
          <p:cNvPr id="229" name="Google Shape;229;p13"/>
          <p:cNvSpPr/>
          <p:nvPr/>
        </p:nvSpPr>
        <p:spPr>
          <a:xfrm>
            <a:off x="5643943" y="3648328"/>
            <a:ext cx="317659" cy="150495"/>
          </a:xfrm>
          <a:custGeom>
            <a:rect b="b" l="l" r="r" t="t"/>
            <a:pathLst>
              <a:path extrusionOk="0" h="150495" w="423545">
                <a:moveTo>
                  <a:pt x="10922" y="29718"/>
                </a:moveTo>
                <a:lnTo>
                  <a:pt x="7239" y="29718"/>
                </a:lnTo>
                <a:lnTo>
                  <a:pt x="5715" y="29845"/>
                </a:lnTo>
                <a:lnTo>
                  <a:pt x="3428" y="30099"/>
                </a:lnTo>
                <a:lnTo>
                  <a:pt x="2540" y="30353"/>
                </a:lnTo>
                <a:lnTo>
                  <a:pt x="1777" y="30734"/>
                </a:lnTo>
                <a:lnTo>
                  <a:pt x="1016" y="30988"/>
                </a:lnTo>
                <a:lnTo>
                  <a:pt x="508" y="31496"/>
                </a:lnTo>
                <a:lnTo>
                  <a:pt x="253" y="31877"/>
                </a:lnTo>
                <a:lnTo>
                  <a:pt x="0" y="32385"/>
                </a:lnTo>
                <a:lnTo>
                  <a:pt x="0" y="145923"/>
                </a:lnTo>
                <a:lnTo>
                  <a:pt x="381" y="146431"/>
                </a:lnTo>
                <a:lnTo>
                  <a:pt x="635" y="146939"/>
                </a:lnTo>
                <a:lnTo>
                  <a:pt x="1143" y="147320"/>
                </a:lnTo>
                <a:lnTo>
                  <a:pt x="1905" y="147574"/>
                </a:lnTo>
                <a:lnTo>
                  <a:pt x="2667" y="147955"/>
                </a:lnTo>
                <a:lnTo>
                  <a:pt x="3810" y="148209"/>
                </a:lnTo>
                <a:lnTo>
                  <a:pt x="6350" y="148463"/>
                </a:lnTo>
                <a:lnTo>
                  <a:pt x="8000" y="148590"/>
                </a:lnTo>
                <a:lnTo>
                  <a:pt x="12065" y="148590"/>
                </a:lnTo>
                <a:lnTo>
                  <a:pt x="13716" y="148463"/>
                </a:lnTo>
                <a:lnTo>
                  <a:pt x="16383" y="148209"/>
                </a:lnTo>
                <a:lnTo>
                  <a:pt x="17399" y="147955"/>
                </a:lnTo>
                <a:lnTo>
                  <a:pt x="18161" y="147574"/>
                </a:lnTo>
                <a:lnTo>
                  <a:pt x="18923" y="147320"/>
                </a:lnTo>
                <a:lnTo>
                  <a:pt x="19431" y="146939"/>
                </a:lnTo>
                <a:lnTo>
                  <a:pt x="19812" y="146431"/>
                </a:lnTo>
                <a:lnTo>
                  <a:pt x="20320" y="145415"/>
                </a:lnTo>
                <a:lnTo>
                  <a:pt x="20320" y="67056"/>
                </a:lnTo>
                <a:lnTo>
                  <a:pt x="25908" y="60071"/>
                </a:lnTo>
                <a:lnTo>
                  <a:pt x="31242" y="54737"/>
                </a:lnTo>
                <a:lnTo>
                  <a:pt x="36322" y="51181"/>
                </a:lnTo>
                <a:lnTo>
                  <a:pt x="40350" y="48260"/>
                </a:lnTo>
                <a:lnTo>
                  <a:pt x="18288" y="48260"/>
                </a:lnTo>
                <a:lnTo>
                  <a:pt x="18161" y="32385"/>
                </a:lnTo>
                <a:lnTo>
                  <a:pt x="17907" y="31877"/>
                </a:lnTo>
                <a:lnTo>
                  <a:pt x="17525" y="31496"/>
                </a:lnTo>
                <a:lnTo>
                  <a:pt x="17145" y="30988"/>
                </a:lnTo>
                <a:lnTo>
                  <a:pt x="16510" y="30734"/>
                </a:lnTo>
                <a:lnTo>
                  <a:pt x="15748" y="30353"/>
                </a:lnTo>
                <a:lnTo>
                  <a:pt x="14859" y="30099"/>
                </a:lnTo>
                <a:lnTo>
                  <a:pt x="13716" y="29972"/>
                </a:lnTo>
                <a:lnTo>
                  <a:pt x="10922" y="29718"/>
                </a:lnTo>
                <a:close/>
              </a:path>
              <a:path extrusionOk="0" h="150495" w="423545">
                <a:moveTo>
                  <a:pt x="89754" y="45720"/>
                </a:moveTo>
                <a:lnTo>
                  <a:pt x="55625" y="45720"/>
                </a:lnTo>
                <a:lnTo>
                  <a:pt x="59055" y="46482"/>
                </a:lnTo>
                <a:lnTo>
                  <a:pt x="62102" y="47879"/>
                </a:lnTo>
                <a:lnTo>
                  <a:pt x="73787" y="64389"/>
                </a:lnTo>
                <a:lnTo>
                  <a:pt x="74802" y="68199"/>
                </a:lnTo>
                <a:lnTo>
                  <a:pt x="75184" y="73279"/>
                </a:lnTo>
                <a:lnTo>
                  <a:pt x="75184" y="145415"/>
                </a:lnTo>
                <a:lnTo>
                  <a:pt x="75692" y="146431"/>
                </a:lnTo>
                <a:lnTo>
                  <a:pt x="76073" y="146939"/>
                </a:lnTo>
                <a:lnTo>
                  <a:pt x="76581" y="147320"/>
                </a:lnTo>
                <a:lnTo>
                  <a:pt x="77343" y="147574"/>
                </a:lnTo>
                <a:lnTo>
                  <a:pt x="78105" y="147955"/>
                </a:lnTo>
                <a:lnTo>
                  <a:pt x="79121" y="148209"/>
                </a:lnTo>
                <a:lnTo>
                  <a:pt x="80391" y="148336"/>
                </a:lnTo>
                <a:lnTo>
                  <a:pt x="83439" y="148590"/>
                </a:lnTo>
                <a:lnTo>
                  <a:pt x="87502" y="148590"/>
                </a:lnTo>
                <a:lnTo>
                  <a:pt x="89153" y="148463"/>
                </a:lnTo>
                <a:lnTo>
                  <a:pt x="91821" y="148209"/>
                </a:lnTo>
                <a:lnTo>
                  <a:pt x="92837" y="147955"/>
                </a:lnTo>
                <a:lnTo>
                  <a:pt x="93472" y="147574"/>
                </a:lnTo>
                <a:lnTo>
                  <a:pt x="94234" y="147320"/>
                </a:lnTo>
                <a:lnTo>
                  <a:pt x="94869" y="146939"/>
                </a:lnTo>
                <a:lnTo>
                  <a:pt x="95123" y="146431"/>
                </a:lnTo>
                <a:lnTo>
                  <a:pt x="95503" y="145923"/>
                </a:lnTo>
                <a:lnTo>
                  <a:pt x="95631" y="145415"/>
                </a:lnTo>
                <a:lnTo>
                  <a:pt x="95548" y="68199"/>
                </a:lnTo>
                <a:lnTo>
                  <a:pt x="94996" y="62230"/>
                </a:lnTo>
                <a:lnTo>
                  <a:pt x="93599" y="56642"/>
                </a:lnTo>
                <a:lnTo>
                  <a:pt x="92201" y="50927"/>
                </a:lnTo>
                <a:lnTo>
                  <a:pt x="90043" y="46101"/>
                </a:lnTo>
                <a:lnTo>
                  <a:pt x="89754" y="45720"/>
                </a:lnTo>
                <a:close/>
              </a:path>
              <a:path extrusionOk="0" h="150495" w="423545">
                <a:moveTo>
                  <a:pt x="63246" y="28067"/>
                </a:moveTo>
                <a:lnTo>
                  <a:pt x="49530" y="28067"/>
                </a:lnTo>
                <a:lnTo>
                  <a:pt x="43180" y="29591"/>
                </a:lnTo>
                <a:lnTo>
                  <a:pt x="36957" y="32893"/>
                </a:lnTo>
                <a:lnTo>
                  <a:pt x="30861" y="36195"/>
                </a:lnTo>
                <a:lnTo>
                  <a:pt x="24511" y="41275"/>
                </a:lnTo>
                <a:lnTo>
                  <a:pt x="18288" y="48260"/>
                </a:lnTo>
                <a:lnTo>
                  <a:pt x="40350" y="48260"/>
                </a:lnTo>
                <a:lnTo>
                  <a:pt x="41401" y="47498"/>
                </a:lnTo>
                <a:lnTo>
                  <a:pt x="46609" y="45720"/>
                </a:lnTo>
                <a:lnTo>
                  <a:pt x="89754" y="45720"/>
                </a:lnTo>
                <a:lnTo>
                  <a:pt x="83693" y="37719"/>
                </a:lnTo>
                <a:lnTo>
                  <a:pt x="79628" y="34290"/>
                </a:lnTo>
                <a:lnTo>
                  <a:pt x="74549" y="31750"/>
                </a:lnTo>
                <a:lnTo>
                  <a:pt x="69469" y="29337"/>
                </a:lnTo>
                <a:lnTo>
                  <a:pt x="63246" y="28067"/>
                </a:lnTo>
                <a:close/>
              </a:path>
              <a:path extrusionOk="0" h="150495" w="423545">
                <a:moveTo>
                  <a:pt x="188722" y="28067"/>
                </a:moveTo>
                <a:lnTo>
                  <a:pt x="171831" y="28067"/>
                </a:lnTo>
                <a:lnTo>
                  <a:pt x="164465" y="29464"/>
                </a:lnTo>
                <a:lnTo>
                  <a:pt x="157861" y="32258"/>
                </a:lnTo>
                <a:lnTo>
                  <a:pt x="151257" y="35179"/>
                </a:lnTo>
                <a:lnTo>
                  <a:pt x="145669" y="39243"/>
                </a:lnTo>
                <a:lnTo>
                  <a:pt x="140970" y="44577"/>
                </a:lnTo>
                <a:lnTo>
                  <a:pt x="136271" y="49784"/>
                </a:lnTo>
                <a:lnTo>
                  <a:pt x="126724" y="93218"/>
                </a:lnTo>
                <a:lnTo>
                  <a:pt x="126835" y="96968"/>
                </a:lnTo>
                <a:lnTo>
                  <a:pt x="145542" y="140081"/>
                </a:lnTo>
                <a:lnTo>
                  <a:pt x="158115" y="146304"/>
                </a:lnTo>
                <a:lnTo>
                  <a:pt x="164973" y="148971"/>
                </a:lnTo>
                <a:lnTo>
                  <a:pt x="173100" y="150241"/>
                </a:lnTo>
                <a:lnTo>
                  <a:pt x="187451" y="150241"/>
                </a:lnTo>
                <a:lnTo>
                  <a:pt x="192405" y="149860"/>
                </a:lnTo>
                <a:lnTo>
                  <a:pt x="197103" y="148971"/>
                </a:lnTo>
                <a:lnTo>
                  <a:pt x="201675" y="148209"/>
                </a:lnTo>
                <a:lnTo>
                  <a:pt x="205867" y="147320"/>
                </a:lnTo>
                <a:lnTo>
                  <a:pt x="209296" y="146304"/>
                </a:lnTo>
                <a:lnTo>
                  <a:pt x="212851" y="145415"/>
                </a:lnTo>
                <a:lnTo>
                  <a:pt x="221996" y="141097"/>
                </a:lnTo>
                <a:lnTo>
                  <a:pt x="222503" y="140716"/>
                </a:lnTo>
                <a:lnTo>
                  <a:pt x="222885" y="140208"/>
                </a:lnTo>
                <a:lnTo>
                  <a:pt x="223647" y="138684"/>
                </a:lnTo>
                <a:lnTo>
                  <a:pt x="224027" y="136652"/>
                </a:lnTo>
                <a:lnTo>
                  <a:pt x="224027" y="135890"/>
                </a:lnTo>
                <a:lnTo>
                  <a:pt x="224155" y="135128"/>
                </a:lnTo>
                <a:lnTo>
                  <a:pt x="224155" y="133604"/>
                </a:lnTo>
                <a:lnTo>
                  <a:pt x="177419" y="133604"/>
                </a:lnTo>
                <a:lnTo>
                  <a:pt x="171703" y="132715"/>
                </a:lnTo>
                <a:lnTo>
                  <a:pt x="167132" y="130810"/>
                </a:lnTo>
                <a:lnTo>
                  <a:pt x="162433" y="128905"/>
                </a:lnTo>
                <a:lnTo>
                  <a:pt x="158623" y="126238"/>
                </a:lnTo>
                <a:lnTo>
                  <a:pt x="155828" y="122682"/>
                </a:lnTo>
                <a:lnTo>
                  <a:pt x="152908" y="119126"/>
                </a:lnTo>
                <a:lnTo>
                  <a:pt x="150875" y="114808"/>
                </a:lnTo>
                <a:lnTo>
                  <a:pt x="149606" y="109982"/>
                </a:lnTo>
                <a:lnTo>
                  <a:pt x="148336" y="105029"/>
                </a:lnTo>
                <a:lnTo>
                  <a:pt x="147700" y="99441"/>
                </a:lnTo>
                <a:lnTo>
                  <a:pt x="147700" y="93218"/>
                </a:lnTo>
                <a:lnTo>
                  <a:pt x="223012" y="93218"/>
                </a:lnTo>
                <a:lnTo>
                  <a:pt x="224790" y="92583"/>
                </a:lnTo>
                <a:lnTo>
                  <a:pt x="228092" y="89789"/>
                </a:lnTo>
                <a:lnTo>
                  <a:pt x="228853" y="87503"/>
                </a:lnTo>
                <a:lnTo>
                  <a:pt x="228853" y="78359"/>
                </a:lnTo>
                <a:lnTo>
                  <a:pt x="147700" y="78359"/>
                </a:lnTo>
                <a:lnTo>
                  <a:pt x="147827" y="73787"/>
                </a:lnTo>
                <a:lnTo>
                  <a:pt x="148717" y="69469"/>
                </a:lnTo>
                <a:lnTo>
                  <a:pt x="151511" y="61087"/>
                </a:lnTo>
                <a:lnTo>
                  <a:pt x="153416" y="57404"/>
                </a:lnTo>
                <a:lnTo>
                  <a:pt x="156083" y="54356"/>
                </a:lnTo>
                <a:lnTo>
                  <a:pt x="158623" y="51181"/>
                </a:lnTo>
                <a:lnTo>
                  <a:pt x="161798" y="48641"/>
                </a:lnTo>
                <a:lnTo>
                  <a:pt x="165608" y="46863"/>
                </a:lnTo>
                <a:lnTo>
                  <a:pt x="169418" y="44958"/>
                </a:lnTo>
                <a:lnTo>
                  <a:pt x="173863" y="43942"/>
                </a:lnTo>
                <a:lnTo>
                  <a:pt x="217743" y="43942"/>
                </a:lnTo>
                <a:lnTo>
                  <a:pt x="213487" y="38735"/>
                </a:lnTo>
                <a:lnTo>
                  <a:pt x="208407" y="35052"/>
                </a:lnTo>
                <a:lnTo>
                  <a:pt x="196088" y="29464"/>
                </a:lnTo>
                <a:lnTo>
                  <a:pt x="188722" y="28067"/>
                </a:lnTo>
                <a:close/>
              </a:path>
              <a:path extrusionOk="0" h="150495" w="423545">
                <a:moveTo>
                  <a:pt x="221361" y="125222"/>
                </a:moveTo>
                <a:lnTo>
                  <a:pt x="219837" y="125222"/>
                </a:lnTo>
                <a:lnTo>
                  <a:pt x="218313" y="125730"/>
                </a:lnTo>
                <a:lnTo>
                  <a:pt x="216408" y="126492"/>
                </a:lnTo>
                <a:lnTo>
                  <a:pt x="214502" y="127381"/>
                </a:lnTo>
                <a:lnTo>
                  <a:pt x="211963" y="128397"/>
                </a:lnTo>
                <a:lnTo>
                  <a:pt x="208915" y="129413"/>
                </a:lnTo>
                <a:lnTo>
                  <a:pt x="205994" y="130556"/>
                </a:lnTo>
                <a:lnTo>
                  <a:pt x="202438" y="131445"/>
                </a:lnTo>
                <a:lnTo>
                  <a:pt x="194056" y="133223"/>
                </a:lnTo>
                <a:lnTo>
                  <a:pt x="189357" y="133604"/>
                </a:lnTo>
                <a:lnTo>
                  <a:pt x="224155" y="133604"/>
                </a:lnTo>
                <a:lnTo>
                  <a:pt x="224028" y="129413"/>
                </a:lnTo>
                <a:lnTo>
                  <a:pt x="223900" y="128397"/>
                </a:lnTo>
                <a:lnTo>
                  <a:pt x="223647" y="127508"/>
                </a:lnTo>
                <a:lnTo>
                  <a:pt x="223393" y="127000"/>
                </a:lnTo>
                <a:lnTo>
                  <a:pt x="223139" y="126365"/>
                </a:lnTo>
                <a:lnTo>
                  <a:pt x="222885" y="125984"/>
                </a:lnTo>
                <a:lnTo>
                  <a:pt x="222376" y="125730"/>
                </a:lnTo>
                <a:lnTo>
                  <a:pt x="221869" y="125349"/>
                </a:lnTo>
                <a:lnTo>
                  <a:pt x="221361" y="125222"/>
                </a:lnTo>
                <a:close/>
              </a:path>
              <a:path extrusionOk="0" h="150495" w="423545">
                <a:moveTo>
                  <a:pt x="217743" y="43942"/>
                </a:moveTo>
                <a:lnTo>
                  <a:pt x="188722" y="43942"/>
                </a:lnTo>
                <a:lnTo>
                  <a:pt x="196215" y="46990"/>
                </a:lnTo>
                <a:lnTo>
                  <a:pt x="201168" y="53086"/>
                </a:lnTo>
                <a:lnTo>
                  <a:pt x="204477" y="58088"/>
                </a:lnTo>
                <a:lnTo>
                  <a:pt x="206787" y="63960"/>
                </a:lnTo>
                <a:lnTo>
                  <a:pt x="208097" y="70713"/>
                </a:lnTo>
                <a:lnTo>
                  <a:pt x="208407" y="78359"/>
                </a:lnTo>
                <a:lnTo>
                  <a:pt x="228853" y="78359"/>
                </a:lnTo>
                <a:lnTo>
                  <a:pt x="228853" y="73406"/>
                </a:lnTo>
                <a:lnTo>
                  <a:pt x="227965" y="66548"/>
                </a:lnTo>
                <a:lnTo>
                  <a:pt x="226060" y="60198"/>
                </a:lnTo>
                <a:lnTo>
                  <a:pt x="224282" y="53848"/>
                </a:lnTo>
                <a:lnTo>
                  <a:pt x="221361" y="48260"/>
                </a:lnTo>
                <a:lnTo>
                  <a:pt x="217743" y="43942"/>
                </a:lnTo>
                <a:close/>
              </a:path>
              <a:path extrusionOk="0" h="150495" w="423545">
                <a:moveTo>
                  <a:pt x="257556" y="29718"/>
                </a:moveTo>
                <a:lnTo>
                  <a:pt x="252602" y="29718"/>
                </a:lnTo>
                <a:lnTo>
                  <a:pt x="250444" y="29845"/>
                </a:lnTo>
                <a:lnTo>
                  <a:pt x="244221" y="33782"/>
                </a:lnTo>
                <a:lnTo>
                  <a:pt x="244475" y="34798"/>
                </a:lnTo>
                <a:lnTo>
                  <a:pt x="245237" y="35941"/>
                </a:lnTo>
                <a:lnTo>
                  <a:pt x="277875" y="88138"/>
                </a:lnTo>
                <a:lnTo>
                  <a:pt x="243332" y="142367"/>
                </a:lnTo>
                <a:lnTo>
                  <a:pt x="242570" y="143510"/>
                </a:lnTo>
                <a:lnTo>
                  <a:pt x="242189" y="144526"/>
                </a:lnTo>
                <a:lnTo>
                  <a:pt x="242138" y="146177"/>
                </a:lnTo>
                <a:lnTo>
                  <a:pt x="242443" y="146685"/>
                </a:lnTo>
                <a:lnTo>
                  <a:pt x="243205" y="147193"/>
                </a:lnTo>
                <a:lnTo>
                  <a:pt x="243840" y="147701"/>
                </a:lnTo>
                <a:lnTo>
                  <a:pt x="244983" y="148082"/>
                </a:lnTo>
                <a:lnTo>
                  <a:pt x="246507" y="148336"/>
                </a:lnTo>
                <a:lnTo>
                  <a:pt x="248031" y="148463"/>
                </a:lnTo>
                <a:lnTo>
                  <a:pt x="249936" y="148590"/>
                </a:lnTo>
                <a:lnTo>
                  <a:pt x="254635" y="148590"/>
                </a:lnTo>
                <a:lnTo>
                  <a:pt x="256540" y="148463"/>
                </a:lnTo>
                <a:lnTo>
                  <a:pt x="257937" y="148463"/>
                </a:lnTo>
                <a:lnTo>
                  <a:pt x="264414" y="145161"/>
                </a:lnTo>
                <a:lnTo>
                  <a:pt x="290957" y="101092"/>
                </a:lnTo>
                <a:lnTo>
                  <a:pt x="314340" y="101092"/>
                </a:lnTo>
                <a:lnTo>
                  <a:pt x="305816" y="87503"/>
                </a:lnTo>
                <a:lnTo>
                  <a:pt x="314144" y="74295"/>
                </a:lnTo>
                <a:lnTo>
                  <a:pt x="292608" y="74295"/>
                </a:lnTo>
                <a:lnTo>
                  <a:pt x="266953" y="32385"/>
                </a:lnTo>
                <a:lnTo>
                  <a:pt x="266573" y="31877"/>
                </a:lnTo>
                <a:lnTo>
                  <a:pt x="265811" y="31115"/>
                </a:lnTo>
                <a:lnTo>
                  <a:pt x="265175" y="30734"/>
                </a:lnTo>
                <a:lnTo>
                  <a:pt x="264287" y="30480"/>
                </a:lnTo>
                <a:lnTo>
                  <a:pt x="263525" y="30226"/>
                </a:lnTo>
                <a:lnTo>
                  <a:pt x="262382" y="30099"/>
                </a:lnTo>
                <a:lnTo>
                  <a:pt x="259461" y="29845"/>
                </a:lnTo>
                <a:lnTo>
                  <a:pt x="257556" y="29718"/>
                </a:lnTo>
                <a:close/>
              </a:path>
              <a:path extrusionOk="0" h="150495" w="423545">
                <a:moveTo>
                  <a:pt x="314340" y="101092"/>
                </a:moveTo>
                <a:lnTo>
                  <a:pt x="290957" y="101092"/>
                </a:lnTo>
                <a:lnTo>
                  <a:pt x="317817" y="145288"/>
                </a:lnTo>
                <a:lnTo>
                  <a:pt x="318008" y="145669"/>
                </a:lnTo>
                <a:lnTo>
                  <a:pt x="324358" y="148463"/>
                </a:lnTo>
                <a:lnTo>
                  <a:pt x="325755" y="148463"/>
                </a:lnTo>
                <a:lnTo>
                  <a:pt x="327660" y="148590"/>
                </a:lnTo>
                <a:lnTo>
                  <a:pt x="332740" y="148590"/>
                </a:lnTo>
                <a:lnTo>
                  <a:pt x="334772" y="148463"/>
                </a:lnTo>
                <a:lnTo>
                  <a:pt x="341122" y="144526"/>
                </a:lnTo>
                <a:lnTo>
                  <a:pt x="340868" y="143510"/>
                </a:lnTo>
                <a:lnTo>
                  <a:pt x="340233" y="142367"/>
                </a:lnTo>
                <a:lnTo>
                  <a:pt x="314340" y="101092"/>
                </a:lnTo>
                <a:close/>
              </a:path>
              <a:path extrusionOk="0" h="150495" w="423545">
                <a:moveTo>
                  <a:pt x="331724" y="29718"/>
                </a:moveTo>
                <a:lnTo>
                  <a:pt x="327025" y="29718"/>
                </a:lnTo>
                <a:lnTo>
                  <a:pt x="325374" y="29845"/>
                </a:lnTo>
                <a:lnTo>
                  <a:pt x="322834" y="30099"/>
                </a:lnTo>
                <a:lnTo>
                  <a:pt x="321818" y="30226"/>
                </a:lnTo>
                <a:lnTo>
                  <a:pt x="321056" y="30607"/>
                </a:lnTo>
                <a:lnTo>
                  <a:pt x="320421" y="30861"/>
                </a:lnTo>
                <a:lnTo>
                  <a:pt x="319786" y="31242"/>
                </a:lnTo>
                <a:lnTo>
                  <a:pt x="319024" y="32004"/>
                </a:lnTo>
                <a:lnTo>
                  <a:pt x="318262" y="33020"/>
                </a:lnTo>
                <a:lnTo>
                  <a:pt x="292608" y="74295"/>
                </a:lnTo>
                <a:lnTo>
                  <a:pt x="314144" y="74295"/>
                </a:lnTo>
                <a:lnTo>
                  <a:pt x="338327" y="35941"/>
                </a:lnTo>
                <a:lnTo>
                  <a:pt x="339090" y="34671"/>
                </a:lnTo>
                <a:lnTo>
                  <a:pt x="339471" y="33655"/>
                </a:lnTo>
                <a:lnTo>
                  <a:pt x="339344" y="31369"/>
                </a:lnTo>
                <a:lnTo>
                  <a:pt x="338582" y="30988"/>
                </a:lnTo>
                <a:lnTo>
                  <a:pt x="337820" y="30480"/>
                </a:lnTo>
                <a:lnTo>
                  <a:pt x="336676" y="30226"/>
                </a:lnTo>
                <a:lnTo>
                  <a:pt x="335152" y="29972"/>
                </a:lnTo>
                <a:lnTo>
                  <a:pt x="333628" y="29845"/>
                </a:lnTo>
                <a:lnTo>
                  <a:pt x="331724" y="29718"/>
                </a:lnTo>
                <a:close/>
              </a:path>
              <a:path extrusionOk="0" h="150495" w="423545">
                <a:moveTo>
                  <a:pt x="390906" y="47244"/>
                </a:moveTo>
                <a:lnTo>
                  <a:pt x="370459" y="47244"/>
                </a:lnTo>
                <a:lnTo>
                  <a:pt x="370459" y="118745"/>
                </a:lnTo>
                <a:lnTo>
                  <a:pt x="397256" y="149987"/>
                </a:lnTo>
                <a:lnTo>
                  <a:pt x="404875" y="149987"/>
                </a:lnTo>
                <a:lnTo>
                  <a:pt x="406781" y="149860"/>
                </a:lnTo>
                <a:lnTo>
                  <a:pt x="410591" y="149352"/>
                </a:lnTo>
                <a:lnTo>
                  <a:pt x="412369" y="148971"/>
                </a:lnTo>
                <a:lnTo>
                  <a:pt x="414020" y="148590"/>
                </a:lnTo>
                <a:lnTo>
                  <a:pt x="415671" y="148336"/>
                </a:lnTo>
                <a:lnTo>
                  <a:pt x="417195" y="147828"/>
                </a:lnTo>
                <a:lnTo>
                  <a:pt x="418465" y="147193"/>
                </a:lnTo>
                <a:lnTo>
                  <a:pt x="419862" y="146685"/>
                </a:lnTo>
                <a:lnTo>
                  <a:pt x="420877" y="146050"/>
                </a:lnTo>
                <a:lnTo>
                  <a:pt x="422148" y="144780"/>
                </a:lnTo>
                <a:lnTo>
                  <a:pt x="422656" y="143637"/>
                </a:lnTo>
                <a:lnTo>
                  <a:pt x="422910" y="142240"/>
                </a:lnTo>
                <a:lnTo>
                  <a:pt x="423291" y="140843"/>
                </a:lnTo>
                <a:lnTo>
                  <a:pt x="423386" y="133731"/>
                </a:lnTo>
                <a:lnTo>
                  <a:pt x="423164" y="132842"/>
                </a:lnTo>
                <a:lnTo>
                  <a:pt x="423124" y="132588"/>
                </a:lnTo>
                <a:lnTo>
                  <a:pt x="400558" y="132588"/>
                </a:lnTo>
                <a:lnTo>
                  <a:pt x="396494" y="130556"/>
                </a:lnTo>
                <a:lnTo>
                  <a:pt x="394208" y="126619"/>
                </a:lnTo>
                <a:lnTo>
                  <a:pt x="392049" y="122809"/>
                </a:lnTo>
                <a:lnTo>
                  <a:pt x="390906" y="116967"/>
                </a:lnTo>
                <a:lnTo>
                  <a:pt x="390906" y="47244"/>
                </a:lnTo>
                <a:close/>
              </a:path>
              <a:path extrusionOk="0" h="150495" w="423545">
                <a:moveTo>
                  <a:pt x="421005" y="129032"/>
                </a:moveTo>
                <a:lnTo>
                  <a:pt x="419989" y="129032"/>
                </a:lnTo>
                <a:lnTo>
                  <a:pt x="419226" y="129286"/>
                </a:lnTo>
                <a:lnTo>
                  <a:pt x="418338" y="129667"/>
                </a:lnTo>
                <a:lnTo>
                  <a:pt x="417575" y="130048"/>
                </a:lnTo>
                <a:lnTo>
                  <a:pt x="416560" y="130429"/>
                </a:lnTo>
                <a:lnTo>
                  <a:pt x="414274" y="131191"/>
                </a:lnTo>
                <a:lnTo>
                  <a:pt x="413003" y="131572"/>
                </a:lnTo>
                <a:lnTo>
                  <a:pt x="409956" y="132334"/>
                </a:lnTo>
                <a:lnTo>
                  <a:pt x="408305" y="132588"/>
                </a:lnTo>
                <a:lnTo>
                  <a:pt x="423124" y="132588"/>
                </a:lnTo>
                <a:lnTo>
                  <a:pt x="422910" y="131191"/>
                </a:lnTo>
                <a:lnTo>
                  <a:pt x="422401" y="129921"/>
                </a:lnTo>
                <a:lnTo>
                  <a:pt x="422148" y="129540"/>
                </a:lnTo>
                <a:lnTo>
                  <a:pt x="421767" y="129413"/>
                </a:lnTo>
                <a:lnTo>
                  <a:pt x="421386" y="129159"/>
                </a:lnTo>
                <a:lnTo>
                  <a:pt x="421005" y="129032"/>
                </a:lnTo>
                <a:close/>
              </a:path>
              <a:path extrusionOk="0" h="150495" w="423545">
                <a:moveTo>
                  <a:pt x="419989" y="30353"/>
                </a:moveTo>
                <a:lnTo>
                  <a:pt x="354330" y="30353"/>
                </a:lnTo>
                <a:lnTo>
                  <a:pt x="353822" y="30480"/>
                </a:lnTo>
                <a:lnTo>
                  <a:pt x="353187" y="30861"/>
                </a:lnTo>
                <a:lnTo>
                  <a:pt x="352678" y="31115"/>
                </a:lnTo>
                <a:lnTo>
                  <a:pt x="350774" y="41910"/>
                </a:lnTo>
                <a:lnTo>
                  <a:pt x="351155" y="43942"/>
                </a:lnTo>
                <a:lnTo>
                  <a:pt x="351917" y="45339"/>
                </a:lnTo>
                <a:lnTo>
                  <a:pt x="352678" y="46609"/>
                </a:lnTo>
                <a:lnTo>
                  <a:pt x="353695" y="47244"/>
                </a:lnTo>
                <a:lnTo>
                  <a:pt x="420624" y="47244"/>
                </a:lnTo>
                <a:lnTo>
                  <a:pt x="421640" y="46609"/>
                </a:lnTo>
                <a:lnTo>
                  <a:pt x="422401" y="45339"/>
                </a:lnTo>
                <a:lnTo>
                  <a:pt x="423037" y="43942"/>
                </a:lnTo>
                <a:lnTo>
                  <a:pt x="423418" y="41910"/>
                </a:lnTo>
                <a:lnTo>
                  <a:pt x="423418" y="36068"/>
                </a:lnTo>
                <a:lnTo>
                  <a:pt x="423164" y="34925"/>
                </a:lnTo>
                <a:lnTo>
                  <a:pt x="423037" y="33909"/>
                </a:lnTo>
                <a:lnTo>
                  <a:pt x="421132" y="30861"/>
                </a:lnTo>
                <a:lnTo>
                  <a:pt x="420624" y="30480"/>
                </a:lnTo>
                <a:lnTo>
                  <a:pt x="419989" y="30353"/>
                </a:lnTo>
                <a:close/>
              </a:path>
              <a:path extrusionOk="0" h="150495" w="423545">
                <a:moveTo>
                  <a:pt x="382650" y="0"/>
                </a:moveTo>
                <a:lnTo>
                  <a:pt x="378587" y="0"/>
                </a:lnTo>
                <a:lnTo>
                  <a:pt x="376936" y="127"/>
                </a:lnTo>
                <a:lnTo>
                  <a:pt x="370967" y="2286"/>
                </a:lnTo>
                <a:lnTo>
                  <a:pt x="370586" y="2794"/>
                </a:lnTo>
                <a:lnTo>
                  <a:pt x="370459" y="30353"/>
                </a:lnTo>
                <a:lnTo>
                  <a:pt x="390906" y="30353"/>
                </a:lnTo>
                <a:lnTo>
                  <a:pt x="390906" y="3302"/>
                </a:lnTo>
                <a:lnTo>
                  <a:pt x="390398" y="2286"/>
                </a:lnTo>
                <a:lnTo>
                  <a:pt x="385699" y="254"/>
                </a:lnTo>
                <a:lnTo>
                  <a:pt x="382650" y="0"/>
                </a:lnTo>
                <a:close/>
              </a:path>
            </a:pathLst>
          </a:custGeom>
          <a:solidFill>
            <a:srgbClr val="000000">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30" name="Google Shape;230;p13"/>
          <p:cNvPicPr preferRelativeResize="0"/>
          <p:nvPr/>
        </p:nvPicPr>
        <p:blipFill rotWithShape="1">
          <a:blip r:embed="rId28">
            <a:alphaModFix/>
          </a:blip>
          <a:srcRect b="0" l="0" r="0" t="0"/>
          <a:stretch/>
        </p:blipFill>
        <p:spPr>
          <a:xfrm>
            <a:off x="6092952" y="3624072"/>
            <a:ext cx="350806" cy="174497"/>
          </a:xfrm>
          <a:prstGeom prst="rect">
            <a:avLst/>
          </a:prstGeom>
          <a:noFill/>
          <a:ln>
            <a:noFill/>
          </a:ln>
        </p:spPr>
      </p:pic>
      <p:sp>
        <p:nvSpPr>
          <p:cNvPr id="231" name="Google Shape;231;p13"/>
          <p:cNvSpPr/>
          <p:nvPr/>
        </p:nvSpPr>
        <p:spPr>
          <a:xfrm>
            <a:off x="6575489" y="3676397"/>
            <a:ext cx="234791" cy="122555"/>
          </a:xfrm>
          <a:custGeom>
            <a:rect b="b" l="l" r="r" t="t"/>
            <a:pathLst>
              <a:path extrusionOk="0" h="122554" w="313054">
                <a:moveTo>
                  <a:pt x="86214" y="16509"/>
                </a:moveTo>
                <a:lnTo>
                  <a:pt x="50291" y="16509"/>
                </a:lnTo>
                <a:lnTo>
                  <a:pt x="54228" y="17017"/>
                </a:lnTo>
                <a:lnTo>
                  <a:pt x="60578" y="19303"/>
                </a:lnTo>
                <a:lnTo>
                  <a:pt x="63246" y="20954"/>
                </a:lnTo>
                <a:lnTo>
                  <a:pt x="67309" y="25272"/>
                </a:lnTo>
                <a:lnTo>
                  <a:pt x="68706" y="28066"/>
                </a:lnTo>
                <a:lnTo>
                  <a:pt x="69596" y="31368"/>
                </a:lnTo>
                <a:lnTo>
                  <a:pt x="70611" y="34670"/>
                </a:lnTo>
                <a:lnTo>
                  <a:pt x="70992" y="38353"/>
                </a:lnTo>
                <a:lnTo>
                  <a:pt x="70992" y="51307"/>
                </a:lnTo>
                <a:lnTo>
                  <a:pt x="46989" y="51307"/>
                </a:lnTo>
                <a:lnTo>
                  <a:pt x="39242" y="52069"/>
                </a:lnTo>
                <a:lnTo>
                  <a:pt x="25400" y="55117"/>
                </a:lnTo>
                <a:lnTo>
                  <a:pt x="19557" y="57403"/>
                </a:lnTo>
                <a:lnTo>
                  <a:pt x="14858" y="60451"/>
                </a:lnTo>
                <a:lnTo>
                  <a:pt x="10032" y="63499"/>
                </a:lnTo>
                <a:lnTo>
                  <a:pt x="6350" y="67309"/>
                </a:lnTo>
                <a:lnTo>
                  <a:pt x="3809" y="72008"/>
                </a:lnTo>
                <a:lnTo>
                  <a:pt x="1270" y="76580"/>
                </a:lnTo>
                <a:lnTo>
                  <a:pt x="0" y="82041"/>
                </a:lnTo>
                <a:lnTo>
                  <a:pt x="0" y="93598"/>
                </a:lnTo>
                <a:lnTo>
                  <a:pt x="888" y="98424"/>
                </a:lnTo>
                <a:lnTo>
                  <a:pt x="2793" y="102615"/>
                </a:lnTo>
                <a:lnTo>
                  <a:pt x="4572" y="106806"/>
                </a:lnTo>
                <a:lnTo>
                  <a:pt x="32638" y="122173"/>
                </a:lnTo>
                <a:lnTo>
                  <a:pt x="45211" y="122173"/>
                </a:lnTo>
                <a:lnTo>
                  <a:pt x="73303" y="106171"/>
                </a:lnTo>
                <a:lnTo>
                  <a:pt x="35178" y="106171"/>
                </a:lnTo>
                <a:lnTo>
                  <a:pt x="29972" y="104520"/>
                </a:lnTo>
                <a:lnTo>
                  <a:pt x="26415" y="101091"/>
                </a:lnTo>
                <a:lnTo>
                  <a:pt x="22732" y="97662"/>
                </a:lnTo>
                <a:lnTo>
                  <a:pt x="20827" y="93090"/>
                </a:lnTo>
                <a:lnTo>
                  <a:pt x="20827" y="83946"/>
                </a:lnTo>
                <a:lnTo>
                  <a:pt x="21462" y="80898"/>
                </a:lnTo>
                <a:lnTo>
                  <a:pt x="22732" y="78358"/>
                </a:lnTo>
                <a:lnTo>
                  <a:pt x="24002" y="75691"/>
                </a:lnTo>
                <a:lnTo>
                  <a:pt x="48005" y="66039"/>
                </a:lnTo>
                <a:lnTo>
                  <a:pt x="91312" y="66039"/>
                </a:lnTo>
                <a:lnTo>
                  <a:pt x="91275" y="34670"/>
                </a:lnTo>
                <a:lnTo>
                  <a:pt x="90424" y="28828"/>
                </a:lnTo>
                <a:lnTo>
                  <a:pt x="87375" y="18541"/>
                </a:lnTo>
                <a:lnTo>
                  <a:pt x="86214" y="16509"/>
                </a:lnTo>
                <a:close/>
              </a:path>
              <a:path extrusionOk="0" h="122554" w="313054">
                <a:moveTo>
                  <a:pt x="91312" y="105663"/>
                </a:moveTo>
                <a:lnTo>
                  <a:pt x="73786" y="105663"/>
                </a:lnTo>
                <a:lnTo>
                  <a:pt x="73786" y="117855"/>
                </a:lnTo>
                <a:lnTo>
                  <a:pt x="80390" y="120522"/>
                </a:lnTo>
                <a:lnTo>
                  <a:pt x="84708" y="120522"/>
                </a:lnTo>
                <a:lnTo>
                  <a:pt x="86359" y="120395"/>
                </a:lnTo>
                <a:lnTo>
                  <a:pt x="87502" y="120141"/>
                </a:lnTo>
                <a:lnTo>
                  <a:pt x="88773" y="119887"/>
                </a:lnTo>
                <a:lnTo>
                  <a:pt x="89661" y="119506"/>
                </a:lnTo>
                <a:lnTo>
                  <a:pt x="90931" y="118490"/>
                </a:lnTo>
                <a:lnTo>
                  <a:pt x="91312" y="117855"/>
                </a:lnTo>
                <a:lnTo>
                  <a:pt x="91312" y="105663"/>
                </a:lnTo>
                <a:close/>
              </a:path>
              <a:path extrusionOk="0" h="122554" w="313054">
                <a:moveTo>
                  <a:pt x="91312" y="66039"/>
                </a:moveTo>
                <a:lnTo>
                  <a:pt x="70992" y="66039"/>
                </a:lnTo>
                <a:lnTo>
                  <a:pt x="70992" y="89661"/>
                </a:lnTo>
                <a:lnTo>
                  <a:pt x="66039" y="95249"/>
                </a:lnTo>
                <a:lnTo>
                  <a:pt x="61213" y="99440"/>
                </a:lnTo>
                <a:lnTo>
                  <a:pt x="52070" y="104774"/>
                </a:lnTo>
                <a:lnTo>
                  <a:pt x="47116" y="106171"/>
                </a:lnTo>
                <a:lnTo>
                  <a:pt x="73303" y="106171"/>
                </a:lnTo>
                <a:lnTo>
                  <a:pt x="73786" y="105663"/>
                </a:lnTo>
                <a:lnTo>
                  <a:pt x="91312" y="105663"/>
                </a:lnTo>
                <a:lnTo>
                  <a:pt x="91312" y="66039"/>
                </a:lnTo>
                <a:close/>
              </a:path>
              <a:path extrusionOk="0" h="122554" w="313054">
                <a:moveTo>
                  <a:pt x="55372" y="0"/>
                </a:moveTo>
                <a:lnTo>
                  <a:pt x="43179" y="0"/>
                </a:lnTo>
                <a:lnTo>
                  <a:pt x="38861" y="380"/>
                </a:lnTo>
                <a:lnTo>
                  <a:pt x="8000" y="11810"/>
                </a:lnTo>
                <a:lnTo>
                  <a:pt x="6857" y="12826"/>
                </a:lnTo>
                <a:lnTo>
                  <a:pt x="6096" y="13969"/>
                </a:lnTo>
                <a:lnTo>
                  <a:pt x="5841" y="15239"/>
                </a:lnTo>
                <a:lnTo>
                  <a:pt x="5587" y="16382"/>
                </a:lnTo>
                <a:lnTo>
                  <a:pt x="5460" y="22478"/>
                </a:lnTo>
                <a:lnTo>
                  <a:pt x="5714" y="23494"/>
                </a:lnTo>
                <a:lnTo>
                  <a:pt x="5841" y="24510"/>
                </a:lnTo>
                <a:lnTo>
                  <a:pt x="8889" y="27939"/>
                </a:lnTo>
                <a:lnTo>
                  <a:pt x="10540" y="27939"/>
                </a:lnTo>
                <a:lnTo>
                  <a:pt x="11937" y="27431"/>
                </a:lnTo>
                <a:lnTo>
                  <a:pt x="13970" y="26161"/>
                </a:lnTo>
                <a:lnTo>
                  <a:pt x="16001" y="25018"/>
                </a:lnTo>
                <a:lnTo>
                  <a:pt x="40512" y="16509"/>
                </a:lnTo>
                <a:lnTo>
                  <a:pt x="86214" y="16509"/>
                </a:lnTo>
                <a:lnTo>
                  <a:pt x="84835" y="14096"/>
                </a:lnTo>
                <a:lnTo>
                  <a:pt x="81406" y="10667"/>
                </a:lnTo>
                <a:lnTo>
                  <a:pt x="77977" y="7111"/>
                </a:lnTo>
                <a:lnTo>
                  <a:pt x="73405" y="4444"/>
                </a:lnTo>
                <a:lnTo>
                  <a:pt x="62229" y="888"/>
                </a:lnTo>
                <a:lnTo>
                  <a:pt x="55372" y="0"/>
                </a:lnTo>
                <a:close/>
              </a:path>
              <a:path extrusionOk="0" h="122554" w="313054">
                <a:moveTo>
                  <a:pt x="140461" y="1650"/>
                </a:moveTo>
                <a:lnTo>
                  <a:pt x="136778" y="1650"/>
                </a:lnTo>
                <a:lnTo>
                  <a:pt x="135254" y="1777"/>
                </a:lnTo>
                <a:lnTo>
                  <a:pt x="132968" y="2031"/>
                </a:lnTo>
                <a:lnTo>
                  <a:pt x="132079" y="2285"/>
                </a:lnTo>
                <a:lnTo>
                  <a:pt x="131317" y="2666"/>
                </a:lnTo>
                <a:lnTo>
                  <a:pt x="130555" y="2920"/>
                </a:lnTo>
                <a:lnTo>
                  <a:pt x="130048" y="3428"/>
                </a:lnTo>
                <a:lnTo>
                  <a:pt x="129793" y="3809"/>
                </a:lnTo>
                <a:lnTo>
                  <a:pt x="129603" y="4190"/>
                </a:lnTo>
                <a:lnTo>
                  <a:pt x="129539" y="117855"/>
                </a:lnTo>
                <a:lnTo>
                  <a:pt x="129921" y="118363"/>
                </a:lnTo>
                <a:lnTo>
                  <a:pt x="130175" y="118871"/>
                </a:lnTo>
                <a:lnTo>
                  <a:pt x="130682" y="119252"/>
                </a:lnTo>
                <a:lnTo>
                  <a:pt x="131445" y="119506"/>
                </a:lnTo>
                <a:lnTo>
                  <a:pt x="132206" y="119887"/>
                </a:lnTo>
                <a:lnTo>
                  <a:pt x="133350" y="120141"/>
                </a:lnTo>
                <a:lnTo>
                  <a:pt x="135889" y="120395"/>
                </a:lnTo>
                <a:lnTo>
                  <a:pt x="137540" y="120522"/>
                </a:lnTo>
                <a:lnTo>
                  <a:pt x="141604" y="120522"/>
                </a:lnTo>
                <a:lnTo>
                  <a:pt x="143255" y="120395"/>
                </a:lnTo>
                <a:lnTo>
                  <a:pt x="145923" y="120141"/>
                </a:lnTo>
                <a:lnTo>
                  <a:pt x="146938" y="119887"/>
                </a:lnTo>
                <a:lnTo>
                  <a:pt x="147700" y="119506"/>
                </a:lnTo>
                <a:lnTo>
                  <a:pt x="148462" y="119252"/>
                </a:lnTo>
                <a:lnTo>
                  <a:pt x="148971" y="118871"/>
                </a:lnTo>
                <a:lnTo>
                  <a:pt x="149351" y="118363"/>
                </a:lnTo>
                <a:lnTo>
                  <a:pt x="149859" y="117347"/>
                </a:lnTo>
                <a:lnTo>
                  <a:pt x="149859" y="43560"/>
                </a:lnTo>
                <a:lnTo>
                  <a:pt x="152653" y="38988"/>
                </a:lnTo>
                <a:lnTo>
                  <a:pt x="155321" y="35178"/>
                </a:lnTo>
                <a:lnTo>
                  <a:pt x="157733" y="32130"/>
                </a:lnTo>
                <a:lnTo>
                  <a:pt x="160147" y="28955"/>
                </a:lnTo>
                <a:lnTo>
                  <a:pt x="162432" y="26415"/>
                </a:lnTo>
                <a:lnTo>
                  <a:pt x="166750" y="22605"/>
                </a:lnTo>
                <a:lnTo>
                  <a:pt x="168173" y="21716"/>
                </a:lnTo>
                <a:lnTo>
                  <a:pt x="147827" y="21716"/>
                </a:lnTo>
                <a:lnTo>
                  <a:pt x="147700" y="4317"/>
                </a:lnTo>
                <a:lnTo>
                  <a:pt x="147447" y="3809"/>
                </a:lnTo>
                <a:lnTo>
                  <a:pt x="147065" y="3428"/>
                </a:lnTo>
                <a:lnTo>
                  <a:pt x="146684" y="2920"/>
                </a:lnTo>
                <a:lnTo>
                  <a:pt x="146050" y="2666"/>
                </a:lnTo>
                <a:lnTo>
                  <a:pt x="145287" y="2285"/>
                </a:lnTo>
                <a:lnTo>
                  <a:pt x="144399" y="2031"/>
                </a:lnTo>
                <a:lnTo>
                  <a:pt x="143255" y="1904"/>
                </a:lnTo>
                <a:lnTo>
                  <a:pt x="140461" y="1650"/>
                </a:lnTo>
                <a:close/>
              </a:path>
              <a:path extrusionOk="0" h="122554" w="313054">
                <a:moveTo>
                  <a:pt x="194110" y="19176"/>
                </a:moveTo>
                <a:lnTo>
                  <a:pt x="178561" y="19176"/>
                </a:lnTo>
                <a:lnTo>
                  <a:pt x="181736" y="19684"/>
                </a:lnTo>
                <a:lnTo>
                  <a:pt x="184530" y="20446"/>
                </a:lnTo>
                <a:lnTo>
                  <a:pt x="185674" y="20827"/>
                </a:lnTo>
                <a:lnTo>
                  <a:pt x="186943" y="21081"/>
                </a:lnTo>
                <a:lnTo>
                  <a:pt x="188975" y="21843"/>
                </a:lnTo>
                <a:lnTo>
                  <a:pt x="189864" y="22224"/>
                </a:lnTo>
                <a:lnTo>
                  <a:pt x="190626" y="22478"/>
                </a:lnTo>
                <a:lnTo>
                  <a:pt x="192024" y="22478"/>
                </a:lnTo>
                <a:lnTo>
                  <a:pt x="194013" y="19684"/>
                </a:lnTo>
                <a:lnTo>
                  <a:pt x="194110" y="19176"/>
                </a:lnTo>
                <a:close/>
              </a:path>
              <a:path extrusionOk="0" h="122554" w="313054">
                <a:moveTo>
                  <a:pt x="180466" y="0"/>
                </a:moveTo>
                <a:lnTo>
                  <a:pt x="175895" y="0"/>
                </a:lnTo>
                <a:lnTo>
                  <a:pt x="173481" y="253"/>
                </a:lnTo>
                <a:lnTo>
                  <a:pt x="147827" y="21716"/>
                </a:lnTo>
                <a:lnTo>
                  <a:pt x="168173" y="21716"/>
                </a:lnTo>
                <a:lnTo>
                  <a:pt x="168782" y="21335"/>
                </a:lnTo>
                <a:lnTo>
                  <a:pt x="170814" y="20446"/>
                </a:lnTo>
                <a:lnTo>
                  <a:pt x="172847" y="19684"/>
                </a:lnTo>
                <a:lnTo>
                  <a:pt x="174751" y="19176"/>
                </a:lnTo>
                <a:lnTo>
                  <a:pt x="194110" y="19176"/>
                </a:lnTo>
                <a:lnTo>
                  <a:pt x="194182" y="18668"/>
                </a:lnTo>
                <a:lnTo>
                  <a:pt x="194309" y="16128"/>
                </a:lnTo>
                <a:lnTo>
                  <a:pt x="194182" y="6349"/>
                </a:lnTo>
                <a:lnTo>
                  <a:pt x="194055" y="5714"/>
                </a:lnTo>
                <a:lnTo>
                  <a:pt x="190118" y="1904"/>
                </a:lnTo>
                <a:lnTo>
                  <a:pt x="188975" y="1523"/>
                </a:lnTo>
                <a:lnTo>
                  <a:pt x="186181" y="761"/>
                </a:lnTo>
                <a:lnTo>
                  <a:pt x="183260" y="253"/>
                </a:lnTo>
                <a:lnTo>
                  <a:pt x="180466" y="0"/>
                </a:lnTo>
                <a:close/>
              </a:path>
              <a:path extrusionOk="0" h="122554" w="313054">
                <a:moveTo>
                  <a:pt x="272541" y="0"/>
                </a:moveTo>
                <a:lnTo>
                  <a:pt x="255650" y="0"/>
                </a:lnTo>
                <a:lnTo>
                  <a:pt x="248284" y="1396"/>
                </a:lnTo>
                <a:lnTo>
                  <a:pt x="241680" y="4190"/>
                </a:lnTo>
                <a:lnTo>
                  <a:pt x="235076" y="7111"/>
                </a:lnTo>
                <a:lnTo>
                  <a:pt x="229488" y="11175"/>
                </a:lnTo>
                <a:lnTo>
                  <a:pt x="224789" y="16509"/>
                </a:lnTo>
                <a:lnTo>
                  <a:pt x="220090" y="21716"/>
                </a:lnTo>
                <a:lnTo>
                  <a:pt x="210544" y="65150"/>
                </a:lnTo>
                <a:lnTo>
                  <a:pt x="210655" y="68901"/>
                </a:lnTo>
                <a:lnTo>
                  <a:pt x="229361" y="112013"/>
                </a:lnTo>
                <a:lnTo>
                  <a:pt x="241934" y="118236"/>
                </a:lnTo>
                <a:lnTo>
                  <a:pt x="248792" y="120903"/>
                </a:lnTo>
                <a:lnTo>
                  <a:pt x="256921" y="122173"/>
                </a:lnTo>
                <a:lnTo>
                  <a:pt x="271272" y="122173"/>
                </a:lnTo>
                <a:lnTo>
                  <a:pt x="276225" y="121792"/>
                </a:lnTo>
                <a:lnTo>
                  <a:pt x="280924" y="120903"/>
                </a:lnTo>
                <a:lnTo>
                  <a:pt x="285496" y="120141"/>
                </a:lnTo>
                <a:lnTo>
                  <a:pt x="289686" y="119252"/>
                </a:lnTo>
                <a:lnTo>
                  <a:pt x="293115" y="118236"/>
                </a:lnTo>
                <a:lnTo>
                  <a:pt x="296672" y="117347"/>
                </a:lnTo>
                <a:lnTo>
                  <a:pt x="305815" y="113029"/>
                </a:lnTo>
                <a:lnTo>
                  <a:pt x="306324" y="112648"/>
                </a:lnTo>
                <a:lnTo>
                  <a:pt x="306704" y="112140"/>
                </a:lnTo>
                <a:lnTo>
                  <a:pt x="307466" y="110616"/>
                </a:lnTo>
                <a:lnTo>
                  <a:pt x="307848" y="108584"/>
                </a:lnTo>
                <a:lnTo>
                  <a:pt x="307975" y="105536"/>
                </a:lnTo>
                <a:lnTo>
                  <a:pt x="261238" y="105536"/>
                </a:lnTo>
                <a:lnTo>
                  <a:pt x="255524" y="104647"/>
                </a:lnTo>
                <a:lnTo>
                  <a:pt x="250951" y="102742"/>
                </a:lnTo>
                <a:lnTo>
                  <a:pt x="246252" y="100837"/>
                </a:lnTo>
                <a:lnTo>
                  <a:pt x="242442" y="98170"/>
                </a:lnTo>
                <a:lnTo>
                  <a:pt x="239649" y="94614"/>
                </a:lnTo>
                <a:lnTo>
                  <a:pt x="236727" y="91058"/>
                </a:lnTo>
                <a:lnTo>
                  <a:pt x="234696" y="86740"/>
                </a:lnTo>
                <a:lnTo>
                  <a:pt x="233425" y="81914"/>
                </a:lnTo>
                <a:lnTo>
                  <a:pt x="232155" y="76961"/>
                </a:lnTo>
                <a:lnTo>
                  <a:pt x="231521" y="71373"/>
                </a:lnTo>
                <a:lnTo>
                  <a:pt x="231521" y="65150"/>
                </a:lnTo>
                <a:lnTo>
                  <a:pt x="306831" y="65150"/>
                </a:lnTo>
                <a:lnTo>
                  <a:pt x="308609" y="64515"/>
                </a:lnTo>
                <a:lnTo>
                  <a:pt x="311911" y="61721"/>
                </a:lnTo>
                <a:lnTo>
                  <a:pt x="312674" y="59435"/>
                </a:lnTo>
                <a:lnTo>
                  <a:pt x="312674" y="50291"/>
                </a:lnTo>
                <a:lnTo>
                  <a:pt x="231521" y="50291"/>
                </a:lnTo>
                <a:lnTo>
                  <a:pt x="231648" y="45719"/>
                </a:lnTo>
                <a:lnTo>
                  <a:pt x="232536" y="41401"/>
                </a:lnTo>
                <a:lnTo>
                  <a:pt x="235330" y="33019"/>
                </a:lnTo>
                <a:lnTo>
                  <a:pt x="237235" y="29336"/>
                </a:lnTo>
                <a:lnTo>
                  <a:pt x="239902" y="26288"/>
                </a:lnTo>
                <a:lnTo>
                  <a:pt x="242442" y="23113"/>
                </a:lnTo>
                <a:lnTo>
                  <a:pt x="245617" y="20573"/>
                </a:lnTo>
                <a:lnTo>
                  <a:pt x="249427" y="18795"/>
                </a:lnTo>
                <a:lnTo>
                  <a:pt x="253237" y="16890"/>
                </a:lnTo>
                <a:lnTo>
                  <a:pt x="257682" y="15874"/>
                </a:lnTo>
                <a:lnTo>
                  <a:pt x="301563" y="15874"/>
                </a:lnTo>
                <a:lnTo>
                  <a:pt x="297306" y="10667"/>
                </a:lnTo>
                <a:lnTo>
                  <a:pt x="292226" y="6984"/>
                </a:lnTo>
                <a:lnTo>
                  <a:pt x="279907" y="1396"/>
                </a:lnTo>
                <a:lnTo>
                  <a:pt x="272541" y="0"/>
                </a:lnTo>
                <a:close/>
              </a:path>
              <a:path extrusionOk="0" h="122554" w="313054">
                <a:moveTo>
                  <a:pt x="305180" y="97154"/>
                </a:moveTo>
                <a:lnTo>
                  <a:pt x="303656" y="97154"/>
                </a:lnTo>
                <a:lnTo>
                  <a:pt x="302132" y="97662"/>
                </a:lnTo>
                <a:lnTo>
                  <a:pt x="300227" y="98424"/>
                </a:lnTo>
                <a:lnTo>
                  <a:pt x="298323" y="99313"/>
                </a:lnTo>
                <a:lnTo>
                  <a:pt x="295782" y="100329"/>
                </a:lnTo>
                <a:lnTo>
                  <a:pt x="292734" y="101345"/>
                </a:lnTo>
                <a:lnTo>
                  <a:pt x="289813" y="102488"/>
                </a:lnTo>
                <a:lnTo>
                  <a:pt x="286257" y="103377"/>
                </a:lnTo>
                <a:lnTo>
                  <a:pt x="277875" y="105155"/>
                </a:lnTo>
                <a:lnTo>
                  <a:pt x="273176" y="105536"/>
                </a:lnTo>
                <a:lnTo>
                  <a:pt x="307975" y="105536"/>
                </a:lnTo>
                <a:lnTo>
                  <a:pt x="307848" y="101345"/>
                </a:lnTo>
                <a:lnTo>
                  <a:pt x="307721" y="100329"/>
                </a:lnTo>
                <a:lnTo>
                  <a:pt x="307466" y="99440"/>
                </a:lnTo>
                <a:lnTo>
                  <a:pt x="307212" y="98932"/>
                </a:lnTo>
                <a:lnTo>
                  <a:pt x="306958" y="98297"/>
                </a:lnTo>
                <a:lnTo>
                  <a:pt x="306704" y="97916"/>
                </a:lnTo>
                <a:lnTo>
                  <a:pt x="306197" y="97662"/>
                </a:lnTo>
                <a:lnTo>
                  <a:pt x="305688" y="97281"/>
                </a:lnTo>
                <a:lnTo>
                  <a:pt x="305180" y="97154"/>
                </a:lnTo>
                <a:close/>
              </a:path>
              <a:path extrusionOk="0" h="122554" w="313054">
                <a:moveTo>
                  <a:pt x="301563" y="15874"/>
                </a:moveTo>
                <a:lnTo>
                  <a:pt x="272541" y="15874"/>
                </a:lnTo>
                <a:lnTo>
                  <a:pt x="280034" y="18922"/>
                </a:lnTo>
                <a:lnTo>
                  <a:pt x="284987" y="25018"/>
                </a:lnTo>
                <a:lnTo>
                  <a:pt x="288297" y="30021"/>
                </a:lnTo>
                <a:lnTo>
                  <a:pt x="290607" y="35893"/>
                </a:lnTo>
                <a:lnTo>
                  <a:pt x="291917" y="42646"/>
                </a:lnTo>
                <a:lnTo>
                  <a:pt x="292226" y="50291"/>
                </a:lnTo>
                <a:lnTo>
                  <a:pt x="312674" y="50291"/>
                </a:lnTo>
                <a:lnTo>
                  <a:pt x="312674" y="45338"/>
                </a:lnTo>
                <a:lnTo>
                  <a:pt x="311784" y="38480"/>
                </a:lnTo>
                <a:lnTo>
                  <a:pt x="309879" y="32130"/>
                </a:lnTo>
                <a:lnTo>
                  <a:pt x="308101" y="25780"/>
                </a:lnTo>
                <a:lnTo>
                  <a:pt x="305180" y="20192"/>
                </a:lnTo>
                <a:lnTo>
                  <a:pt x="301563" y="15874"/>
                </a:lnTo>
                <a:close/>
              </a:path>
            </a:pathLst>
          </a:custGeom>
          <a:solidFill>
            <a:srgbClr val="000000">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32" name="Google Shape;232;p13"/>
          <p:cNvPicPr preferRelativeResize="0"/>
          <p:nvPr/>
        </p:nvPicPr>
        <p:blipFill rotWithShape="1">
          <a:blip r:embed="rId29">
            <a:alphaModFix/>
          </a:blip>
          <a:srcRect b="0" l="0" r="0" t="0"/>
          <a:stretch/>
        </p:blipFill>
        <p:spPr>
          <a:xfrm>
            <a:off x="6951440" y="3624072"/>
            <a:ext cx="494633" cy="174497"/>
          </a:xfrm>
          <a:prstGeom prst="rect">
            <a:avLst/>
          </a:prstGeom>
          <a:noFill/>
          <a:ln>
            <a:noFill/>
          </a:ln>
        </p:spPr>
      </p:pic>
      <p:pic>
        <p:nvPicPr>
          <p:cNvPr id="233" name="Google Shape;233;p13"/>
          <p:cNvPicPr preferRelativeResize="0"/>
          <p:nvPr/>
        </p:nvPicPr>
        <p:blipFill rotWithShape="1">
          <a:blip r:embed="rId30">
            <a:alphaModFix/>
          </a:blip>
          <a:srcRect b="0" l="0" r="0" t="0"/>
          <a:stretch/>
        </p:blipFill>
        <p:spPr>
          <a:xfrm>
            <a:off x="7585900" y="3676396"/>
            <a:ext cx="149447" cy="122174"/>
          </a:xfrm>
          <a:prstGeom prst="rect">
            <a:avLst/>
          </a:prstGeom>
          <a:noFill/>
          <a:ln>
            <a:noFill/>
          </a:ln>
        </p:spPr>
      </p:pic>
      <p:pic>
        <p:nvPicPr>
          <p:cNvPr id="234" name="Google Shape;234;p13"/>
          <p:cNvPicPr preferRelativeResize="0"/>
          <p:nvPr/>
        </p:nvPicPr>
        <p:blipFill rotWithShape="1">
          <a:blip r:embed="rId31">
            <a:alphaModFix/>
          </a:blip>
          <a:srcRect b="0" l="0" r="0" t="0"/>
          <a:stretch/>
        </p:blipFill>
        <p:spPr>
          <a:xfrm>
            <a:off x="7871460" y="3623564"/>
            <a:ext cx="710184" cy="175006"/>
          </a:xfrm>
          <a:prstGeom prst="rect">
            <a:avLst/>
          </a:prstGeom>
          <a:noFill/>
          <a:ln>
            <a:noFill/>
          </a:ln>
        </p:spPr>
      </p:pic>
      <p:pic>
        <p:nvPicPr>
          <p:cNvPr id="235" name="Google Shape;235;p13"/>
          <p:cNvPicPr preferRelativeResize="0"/>
          <p:nvPr/>
        </p:nvPicPr>
        <p:blipFill rotWithShape="1">
          <a:blip r:embed="rId32">
            <a:alphaModFix/>
          </a:blip>
          <a:srcRect b="0" l="0" r="0" t="0"/>
          <a:stretch/>
        </p:blipFill>
        <p:spPr>
          <a:xfrm>
            <a:off x="4687062" y="3897884"/>
            <a:ext cx="555497" cy="175006"/>
          </a:xfrm>
          <a:prstGeom prst="rect">
            <a:avLst/>
          </a:prstGeom>
          <a:noFill/>
          <a:ln>
            <a:noFill/>
          </a:ln>
        </p:spPr>
      </p:pic>
      <p:sp>
        <p:nvSpPr>
          <p:cNvPr id="236" name="Google Shape;236;p13"/>
          <p:cNvSpPr/>
          <p:nvPr/>
        </p:nvSpPr>
        <p:spPr>
          <a:xfrm>
            <a:off x="5423345" y="3898900"/>
            <a:ext cx="269081" cy="173990"/>
          </a:xfrm>
          <a:custGeom>
            <a:rect b="b" l="l" r="r" t="t"/>
            <a:pathLst>
              <a:path extrusionOk="0" h="173989" w="358775">
                <a:moveTo>
                  <a:pt x="86214" y="68325"/>
                </a:moveTo>
                <a:lnTo>
                  <a:pt x="50292" y="68325"/>
                </a:lnTo>
                <a:lnTo>
                  <a:pt x="54228" y="68833"/>
                </a:lnTo>
                <a:lnTo>
                  <a:pt x="60578" y="71119"/>
                </a:lnTo>
                <a:lnTo>
                  <a:pt x="63246" y="72770"/>
                </a:lnTo>
                <a:lnTo>
                  <a:pt x="67309" y="77088"/>
                </a:lnTo>
                <a:lnTo>
                  <a:pt x="68706" y="79882"/>
                </a:lnTo>
                <a:lnTo>
                  <a:pt x="69596" y="83185"/>
                </a:lnTo>
                <a:lnTo>
                  <a:pt x="70612" y="86487"/>
                </a:lnTo>
                <a:lnTo>
                  <a:pt x="70993" y="90169"/>
                </a:lnTo>
                <a:lnTo>
                  <a:pt x="70993" y="103124"/>
                </a:lnTo>
                <a:lnTo>
                  <a:pt x="46990" y="103124"/>
                </a:lnTo>
                <a:lnTo>
                  <a:pt x="39243" y="103886"/>
                </a:lnTo>
                <a:lnTo>
                  <a:pt x="25400" y="106933"/>
                </a:lnTo>
                <a:lnTo>
                  <a:pt x="19557" y="109219"/>
                </a:lnTo>
                <a:lnTo>
                  <a:pt x="14858" y="112268"/>
                </a:lnTo>
                <a:lnTo>
                  <a:pt x="10032" y="115316"/>
                </a:lnTo>
                <a:lnTo>
                  <a:pt x="6350" y="119125"/>
                </a:lnTo>
                <a:lnTo>
                  <a:pt x="3809" y="123825"/>
                </a:lnTo>
                <a:lnTo>
                  <a:pt x="1270" y="128397"/>
                </a:lnTo>
                <a:lnTo>
                  <a:pt x="0" y="133857"/>
                </a:lnTo>
                <a:lnTo>
                  <a:pt x="0" y="145414"/>
                </a:lnTo>
                <a:lnTo>
                  <a:pt x="889" y="150241"/>
                </a:lnTo>
                <a:lnTo>
                  <a:pt x="2794" y="154431"/>
                </a:lnTo>
                <a:lnTo>
                  <a:pt x="4572" y="158623"/>
                </a:lnTo>
                <a:lnTo>
                  <a:pt x="32639" y="173989"/>
                </a:lnTo>
                <a:lnTo>
                  <a:pt x="45212" y="173989"/>
                </a:lnTo>
                <a:lnTo>
                  <a:pt x="73303" y="157987"/>
                </a:lnTo>
                <a:lnTo>
                  <a:pt x="35178" y="157987"/>
                </a:lnTo>
                <a:lnTo>
                  <a:pt x="29972" y="156337"/>
                </a:lnTo>
                <a:lnTo>
                  <a:pt x="26416" y="152907"/>
                </a:lnTo>
                <a:lnTo>
                  <a:pt x="22732" y="149479"/>
                </a:lnTo>
                <a:lnTo>
                  <a:pt x="20827" y="144906"/>
                </a:lnTo>
                <a:lnTo>
                  <a:pt x="20827" y="135762"/>
                </a:lnTo>
                <a:lnTo>
                  <a:pt x="21463" y="132714"/>
                </a:lnTo>
                <a:lnTo>
                  <a:pt x="22732" y="130175"/>
                </a:lnTo>
                <a:lnTo>
                  <a:pt x="24002" y="127507"/>
                </a:lnTo>
                <a:lnTo>
                  <a:pt x="48005" y="117856"/>
                </a:lnTo>
                <a:lnTo>
                  <a:pt x="91313" y="117856"/>
                </a:lnTo>
                <a:lnTo>
                  <a:pt x="91275" y="86487"/>
                </a:lnTo>
                <a:lnTo>
                  <a:pt x="90424" y="80644"/>
                </a:lnTo>
                <a:lnTo>
                  <a:pt x="87375" y="70357"/>
                </a:lnTo>
                <a:lnTo>
                  <a:pt x="86214" y="68325"/>
                </a:lnTo>
                <a:close/>
              </a:path>
              <a:path extrusionOk="0" h="173989" w="358775">
                <a:moveTo>
                  <a:pt x="91313" y="157480"/>
                </a:moveTo>
                <a:lnTo>
                  <a:pt x="73787" y="157480"/>
                </a:lnTo>
                <a:lnTo>
                  <a:pt x="73787" y="169672"/>
                </a:lnTo>
                <a:lnTo>
                  <a:pt x="80391" y="172338"/>
                </a:lnTo>
                <a:lnTo>
                  <a:pt x="84708" y="172338"/>
                </a:lnTo>
                <a:lnTo>
                  <a:pt x="86359" y="172212"/>
                </a:lnTo>
                <a:lnTo>
                  <a:pt x="87502" y="171957"/>
                </a:lnTo>
                <a:lnTo>
                  <a:pt x="88773" y="171704"/>
                </a:lnTo>
                <a:lnTo>
                  <a:pt x="89662" y="171323"/>
                </a:lnTo>
                <a:lnTo>
                  <a:pt x="90931" y="170306"/>
                </a:lnTo>
                <a:lnTo>
                  <a:pt x="91313" y="169672"/>
                </a:lnTo>
                <a:lnTo>
                  <a:pt x="91313" y="157480"/>
                </a:lnTo>
                <a:close/>
              </a:path>
              <a:path extrusionOk="0" h="173989" w="358775">
                <a:moveTo>
                  <a:pt x="91313" y="117856"/>
                </a:moveTo>
                <a:lnTo>
                  <a:pt x="70993" y="117856"/>
                </a:lnTo>
                <a:lnTo>
                  <a:pt x="70993" y="141477"/>
                </a:lnTo>
                <a:lnTo>
                  <a:pt x="66040" y="147066"/>
                </a:lnTo>
                <a:lnTo>
                  <a:pt x="61214" y="151256"/>
                </a:lnTo>
                <a:lnTo>
                  <a:pt x="52070" y="156591"/>
                </a:lnTo>
                <a:lnTo>
                  <a:pt x="47117" y="157987"/>
                </a:lnTo>
                <a:lnTo>
                  <a:pt x="73303" y="157987"/>
                </a:lnTo>
                <a:lnTo>
                  <a:pt x="73787" y="157480"/>
                </a:lnTo>
                <a:lnTo>
                  <a:pt x="91313" y="157480"/>
                </a:lnTo>
                <a:lnTo>
                  <a:pt x="91313" y="117856"/>
                </a:lnTo>
                <a:close/>
              </a:path>
              <a:path extrusionOk="0" h="173989" w="358775">
                <a:moveTo>
                  <a:pt x="55372" y="51816"/>
                </a:moveTo>
                <a:lnTo>
                  <a:pt x="43179" y="51816"/>
                </a:lnTo>
                <a:lnTo>
                  <a:pt x="38862" y="52197"/>
                </a:lnTo>
                <a:lnTo>
                  <a:pt x="8000" y="63626"/>
                </a:lnTo>
                <a:lnTo>
                  <a:pt x="6857" y="64643"/>
                </a:lnTo>
                <a:lnTo>
                  <a:pt x="6096" y="65786"/>
                </a:lnTo>
                <a:lnTo>
                  <a:pt x="5842" y="67056"/>
                </a:lnTo>
                <a:lnTo>
                  <a:pt x="5588" y="68199"/>
                </a:lnTo>
                <a:lnTo>
                  <a:pt x="5460" y="74294"/>
                </a:lnTo>
                <a:lnTo>
                  <a:pt x="5715" y="75311"/>
                </a:lnTo>
                <a:lnTo>
                  <a:pt x="5842" y="76326"/>
                </a:lnTo>
                <a:lnTo>
                  <a:pt x="8890" y="79756"/>
                </a:lnTo>
                <a:lnTo>
                  <a:pt x="10541" y="79756"/>
                </a:lnTo>
                <a:lnTo>
                  <a:pt x="11938" y="79248"/>
                </a:lnTo>
                <a:lnTo>
                  <a:pt x="13970" y="77977"/>
                </a:lnTo>
                <a:lnTo>
                  <a:pt x="16001" y="76835"/>
                </a:lnTo>
                <a:lnTo>
                  <a:pt x="40513" y="68325"/>
                </a:lnTo>
                <a:lnTo>
                  <a:pt x="86214" y="68325"/>
                </a:lnTo>
                <a:lnTo>
                  <a:pt x="84835" y="65912"/>
                </a:lnTo>
                <a:lnTo>
                  <a:pt x="81406" y="62483"/>
                </a:lnTo>
                <a:lnTo>
                  <a:pt x="77977" y="58927"/>
                </a:lnTo>
                <a:lnTo>
                  <a:pt x="73405" y="56261"/>
                </a:lnTo>
                <a:lnTo>
                  <a:pt x="62229" y="52705"/>
                </a:lnTo>
                <a:lnTo>
                  <a:pt x="55372" y="51816"/>
                </a:lnTo>
                <a:close/>
              </a:path>
              <a:path extrusionOk="0" h="173989" w="358775">
                <a:moveTo>
                  <a:pt x="140462" y="53467"/>
                </a:moveTo>
                <a:lnTo>
                  <a:pt x="136778" y="53467"/>
                </a:lnTo>
                <a:lnTo>
                  <a:pt x="135254" y="53593"/>
                </a:lnTo>
                <a:lnTo>
                  <a:pt x="132969" y="53848"/>
                </a:lnTo>
                <a:lnTo>
                  <a:pt x="132079" y="54101"/>
                </a:lnTo>
                <a:lnTo>
                  <a:pt x="131318" y="54482"/>
                </a:lnTo>
                <a:lnTo>
                  <a:pt x="130555" y="54737"/>
                </a:lnTo>
                <a:lnTo>
                  <a:pt x="130048" y="55244"/>
                </a:lnTo>
                <a:lnTo>
                  <a:pt x="129794" y="55625"/>
                </a:lnTo>
                <a:lnTo>
                  <a:pt x="129540" y="56133"/>
                </a:lnTo>
                <a:lnTo>
                  <a:pt x="129540" y="169672"/>
                </a:lnTo>
                <a:lnTo>
                  <a:pt x="129921" y="170180"/>
                </a:lnTo>
                <a:lnTo>
                  <a:pt x="130175" y="170687"/>
                </a:lnTo>
                <a:lnTo>
                  <a:pt x="130682" y="171069"/>
                </a:lnTo>
                <a:lnTo>
                  <a:pt x="131445" y="171323"/>
                </a:lnTo>
                <a:lnTo>
                  <a:pt x="132206" y="171704"/>
                </a:lnTo>
                <a:lnTo>
                  <a:pt x="133350" y="171957"/>
                </a:lnTo>
                <a:lnTo>
                  <a:pt x="135890" y="172212"/>
                </a:lnTo>
                <a:lnTo>
                  <a:pt x="137541" y="172338"/>
                </a:lnTo>
                <a:lnTo>
                  <a:pt x="141604" y="172338"/>
                </a:lnTo>
                <a:lnTo>
                  <a:pt x="143255" y="172212"/>
                </a:lnTo>
                <a:lnTo>
                  <a:pt x="145923" y="171957"/>
                </a:lnTo>
                <a:lnTo>
                  <a:pt x="146939" y="171704"/>
                </a:lnTo>
                <a:lnTo>
                  <a:pt x="147700" y="171323"/>
                </a:lnTo>
                <a:lnTo>
                  <a:pt x="148463" y="171069"/>
                </a:lnTo>
                <a:lnTo>
                  <a:pt x="148971" y="170687"/>
                </a:lnTo>
                <a:lnTo>
                  <a:pt x="149351" y="170180"/>
                </a:lnTo>
                <a:lnTo>
                  <a:pt x="149859" y="169163"/>
                </a:lnTo>
                <a:lnTo>
                  <a:pt x="149859" y="90805"/>
                </a:lnTo>
                <a:lnTo>
                  <a:pt x="155448" y="83819"/>
                </a:lnTo>
                <a:lnTo>
                  <a:pt x="160781" y="78486"/>
                </a:lnTo>
                <a:lnTo>
                  <a:pt x="165862" y="74930"/>
                </a:lnTo>
                <a:lnTo>
                  <a:pt x="169890" y="72008"/>
                </a:lnTo>
                <a:lnTo>
                  <a:pt x="147827" y="72008"/>
                </a:lnTo>
                <a:lnTo>
                  <a:pt x="147700" y="56133"/>
                </a:lnTo>
                <a:lnTo>
                  <a:pt x="147447" y="55625"/>
                </a:lnTo>
                <a:lnTo>
                  <a:pt x="147066" y="55244"/>
                </a:lnTo>
                <a:lnTo>
                  <a:pt x="146684" y="54737"/>
                </a:lnTo>
                <a:lnTo>
                  <a:pt x="146050" y="54482"/>
                </a:lnTo>
                <a:lnTo>
                  <a:pt x="145288" y="54101"/>
                </a:lnTo>
                <a:lnTo>
                  <a:pt x="144399" y="53848"/>
                </a:lnTo>
                <a:lnTo>
                  <a:pt x="143255" y="53720"/>
                </a:lnTo>
                <a:lnTo>
                  <a:pt x="140462" y="53467"/>
                </a:lnTo>
                <a:close/>
              </a:path>
              <a:path extrusionOk="0" h="173989" w="358775">
                <a:moveTo>
                  <a:pt x="219294" y="69468"/>
                </a:moveTo>
                <a:lnTo>
                  <a:pt x="185166" y="69468"/>
                </a:lnTo>
                <a:lnTo>
                  <a:pt x="188595" y="70231"/>
                </a:lnTo>
                <a:lnTo>
                  <a:pt x="191643" y="71627"/>
                </a:lnTo>
                <a:lnTo>
                  <a:pt x="203326" y="88137"/>
                </a:lnTo>
                <a:lnTo>
                  <a:pt x="204343" y="91948"/>
                </a:lnTo>
                <a:lnTo>
                  <a:pt x="204724" y="97027"/>
                </a:lnTo>
                <a:lnTo>
                  <a:pt x="204724" y="169163"/>
                </a:lnTo>
                <a:lnTo>
                  <a:pt x="205231" y="170180"/>
                </a:lnTo>
                <a:lnTo>
                  <a:pt x="205613" y="170687"/>
                </a:lnTo>
                <a:lnTo>
                  <a:pt x="206121" y="171069"/>
                </a:lnTo>
                <a:lnTo>
                  <a:pt x="206882" y="171323"/>
                </a:lnTo>
                <a:lnTo>
                  <a:pt x="207645" y="171704"/>
                </a:lnTo>
                <a:lnTo>
                  <a:pt x="208660" y="171957"/>
                </a:lnTo>
                <a:lnTo>
                  <a:pt x="209930" y="172085"/>
                </a:lnTo>
                <a:lnTo>
                  <a:pt x="212978" y="172338"/>
                </a:lnTo>
                <a:lnTo>
                  <a:pt x="217043" y="172338"/>
                </a:lnTo>
                <a:lnTo>
                  <a:pt x="218694" y="172212"/>
                </a:lnTo>
                <a:lnTo>
                  <a:pt x="221360" y="171957"/>
                </a:lnTo>
                <a:lnTo>
                  <a:pt x="222376" y="171704"/>
                </a:lnTo>
                <a:lnTo>
                  <a:pt x="223012" y="171323"/>
                </a:lnTo>
                <a:lnTo>
                  <a:pt x="223774" y="171069"/>
                </a:lnTo>
                <a:lnTo>
                  <a:pt x="224281" y="170687"/>
                </a:lnTo>
                <a:lnTo>
                  <a:pt x="225044" y="169672"/>
                </a:lnTo>
                <a:lnTo>
                  <a:pt x="224982" y="90805"/>
                </a:lnTo>
                <a:lnTo>
                  <a:pt x="224535" y="85979"/>
                </a:lnTo>
                <a:lnTo>
                  <a:pt x="223139" y="80391"/>
                </a:lnTo>
                <a:lnTo>
                  <a:pt x="221742" y="74675"/>
                </a:lnTo>
                <a:lnTo>
                  <a:pt x="219582" y="69850"/>
                </a:lnTo>
                <a:lnTo>
                  <a:pt x="219294" y="69468"/>
                </a:lnTo>
                <a:close/>
              </a:path>
              <a:path extrusionOk="0" h="173989" w="358775">
                <a:moveTo>
                  <a:pt x="192785" y="51816"/>
                </a:moveTo>
                <a:lnTo>
                  <a:pt x="179070" y="51816"/>
                </a:lnTo>
                <a:lnTo>
                  <a:pt x="172720" y="53339"/>
                </a:lnTo>
                <a:lnTo>
                  <a:pt x="166497" y="56642"/>
                </a:lnTo>
                <a:lnTo>
                  <a:pt x="160400" y="59943"/>
                </a:lnTo>
                <a:lnTo>
                  <a:pt x="154050" y="65024"/>
                </a:lnTo>
                <a:lnTo>
                  <a:pt x="147827" y="72008"/>
                </a:lnTo>
                <a:lnTo>
                  <a:pt x="169890" y="72008"/>
                </a:lnTo>
                <a:lnTo>
                  <a:pt x="170942" y="71247"/>
                </a:lnTo>
                <a:lnTo>
                  <a:pt x="176149" y="69468"/>
                </a:lnTo>
                <a:lnTo>
                  <a:pt x="219294" y="69468"/>
                </a:lnTo>
                <a:lnTo>
                  <a:pt x="213232" y="61468"/>
                </a:lnTo>
                <a:lnTo>
                  <a:pt x="209169" y="58038"/>
                </a:lnTo>
                <a:lnTo>
                  <a:pt x="204089" y="55499"/>
                </a:lnTo>
                <a:lnTo>
                  <a:pt x="199008" y="53086"/>
                </a:lnTo>
                <a:lnTo>
                  <a:pt x="192785" y="51816"/>
                </a:lnTo>
                <a:close/>
              </a:path>
              <a:path extrusionOk="0" h="173989" w="358775">
                <a:moveTo>
                  <a:pt x="310896" y="51816"/>
                </a:moveTo>
                <a:lnTo>
                  <a:pt x="296672" y="51816"/>
                </a:lnTo>
                <a:lnTo>
                  <a:pt x="289687" y="53212"/>
                </a:lnTo>
                <a:lnTo>
                  <a:pt x="261620" y="80644"/>
                </a:lnTo>
                <a:lnTo>
                  <a:pt x="256627" y="123189"/>
                </a:lnTo>
                <a:lnTo>
                  <a:pt x="257301" y="130048"/>
                </a:lnTo>
                <a:lnTo>
                  <a:pt x="275081" y="165988"/>
                </a:lnTo>
                <a:lnTo>
                  <a:pt x="293624" y="173989"/>
                </a:lnTo>
                <a:lnTo>
                  <a:pt x="309245" y="173989"/>
                </a:lnTo>
                <a:lnTo>
                  <a:pt x="338160" y="156463"/>
                </a:lnTo>
                <a:lnTo>
                  <a:pt x="299974" y="156463"/>
                </a:lnTo>
                <a:lnTo>
                  <a:pt x="295528" y="155320"/>
                </a:lnTo>
                <a:lnTo>
                  <a:pt x="277622" y="117601"/>
                </a:lnTo>
                <a:lnTo>
                  <a:pt x="277622" y="106806"/>
                </a:lnTo>
                <a:lnTo>
                  <a:pt x="292989" y="73025"/>
                </a:lnTo>
                <a:lnTo>
                  <a:pt x="296545" y="70612"/>
                </a:lnTo>
                <a:lnTo>
                  <a:pt x="300990" y="69342"/>
                </a:lnTo>
                <a:lnTo>
                  <a:pt x="358775" y="69342"/>
                </a:lnTo>
                <a:lnTo>
                  <a:pt x="358775" y="68580"/>
                </a:lnTo>
                <a:lnTo>
                  <a:pt x="338327" y="68580"/>
                </a:lnTo>
                <a:lnTo>
                  <a:pt x="332994" y="63118"/>
                </a:lnTo>
                <a:lnTo>
                  <a:pt x="327659" y="58927"/>
                </a:lnTo>
                <a:lnTo>
                  <a:pt x="322325" y="56006"/>
                </a:lnTo>
                <a:lnTo>
                  <a:pt x="316865" y="53212"/>
                </a:lnTo>
                <a:lnTo>
                  <a:pt x="310896" y="51816"/>
                </a:lnTo>
                <a:close/>
              </a:path>
              <a:path extrusionOk="0" h="173989" w="358775">
                <a:moveTo>
                  <a:pt x="358775" y="153797"/>
                </a:moveTo>
                <a:lnTo>
                  <a:pt x="340614" y="153797"/>
                </a:lnTo>
                <a:lnTo>
                  <a:pt x="340741" y="169799"/>
                </a:lnTo>
                <a:lnTo>
                  <a:pt x="341122" y="170180"/>
                </a:lnTo>
                <a:lnTo>
                  <a:pt x="341502" y="170687"/>
                </a:lnTo>
                <a:lnTo>
                  <a:pt x="348106" y="172338"/>
                </a:lnTo>
                <a:lnTo>
                  <a:pt x="351535" y="172338"/>
                </a:lnTo>
                <a:lnTo>
                  <a:pt x="358648" y="169799"/>
                </a:lnTo>
                <a:lnTo>
                  <a:pt x="358775" y="153797"/>
                </a:lnTo>
                <a:close/>
              </a:path>
              <a:path extrusionOk="0" h="173989" w="358775">
                <a:moveTo>
                  <a:pt x="358775" y="69342"/>
                </a:moveTo>
                <a:lnTo>
                  <a:pt x="311784" y="69342"/>
                </a:lnTo>
                <a:lnTo>
                  <a:pt x="317119" y="71119"/>
                </a:lnTo>
                <a:lnTo>
                  <a:pt x="322325" y="74675"/>
                </a:lnTo>
                <a:lnTo>
                  <a:pt x="327405" y="78231"/>
                </a:lnTo>
                <a:lnTo>
                  <a:pt x="332740" y="83438"/>
                </a:lnTo>
                <a:lnTo>
                  <a:pt x="338327" y="90297"/>
                </a:lnTo>
                <a:lnTo>
                  <a:pt x="338327" y="134747"/>
                </a:lnTo>
                <a:lnTo>
                  <a:pt x="307975" y="156463"/>
                </a:lnTo>
                <a:lnTo>
                  <a:pt x="338160" y="156463"/>
                </a:lnTo>
                <a:lnTo>
                  <a:pt x="340614" y="153797"/>
                </a:lnTo>
                <a:lnTo>
                  <a:pt x="358775" y="153797"/>
                </a:lnTo>
                <a:lnTo>
                  <a:pt x="358775" y="69342"/>
                </a:lnTo>
                <a:close/>
              </a:path>
              <a:path extrusionOk="0" h="173989" w="358775">
                <a:moveTo>
                  <a:pt x="350520" y="0"/>
                </a:moveTo>
                <a:lnTo>
                  <a:pt x="346455" y="0"/>
                </a:lnTo>
                <a:lnTo>
                  <a:pt x="344804" y="126"/>
                </a:lnTo>
                <a:lnTo>
                  <a:pt x="343534" y="381"/>
                </a:lnTo>
                <a:lnTo>
                  <a:pt x="342265" y="507"/>
                </a:lnTo>
                <a:lnTo>
                  <a:pt x="338327" y="68580"/>
                </a:lnTo>
                <a:lnTo>
                  <a:pt x="358775" y="68580"/>
                </a:lnTo>
                <a:lnTo>
                  <a:pt x="358648" y="2793"/>
                </a:lnTo>
                <a:lnTo>
                  <a:pt x="353441" y="381"/>
                </a:lnTo>
                <a:lnTo>
                  <a:pt x="352171" y="126"/>
                </a:lnTo>
                <a:lnTo>
                  <a:pt x="350520" y="0"/>
                </a:lnTo>
                <a:close/>
              </a:path>
            </a:pathLst>
          </a:custGeom>
          <a:solidFill>
            <a:srgbClr val="000000">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13"/>
          <p:cNvSpPr/>
          <p:nvPr/>
        </p:nvSpPr>
        <p:spPr>
          <a:xfrm>
            <a:off x="5883401" y="3898392"/>
            <a:ext cx="218123" cy="174625"/>
          </a:xfrm>
          <a:custGeom>
            <a:rect b="b" l="l" r="r" t="t"/>
            <a:pathLst>
              <a:path extrusionOk="0" h="174625" w="290829">
                <a:moveTo>
                  <a:pt x="14350" y="11556"/>
                </a:moveTo>
                <a:lnTo>
                  <a:pt x="7112" y="11556"/>
                </a:lnTo>
                <a:lnTo>
                  <a:pt x="4318" y="12064"/>
                </a:lnTo>
                <a:lnTo>
                  <a:pt x="3175" y="12318"/>
                </a:lnTo>
                <a:lnTo>
                  <a:pt x="2413" y="12572"/>
                </a:lnTo>
                <a:lnTo>
                  <a:pt x="1524" y="12826"/>
                </a:lnTo>
                <a:lnTo>
                  <a:pt x="889" y="13207"/>
                </a:lnTo>
                <a:lnTo>
                  <a:pt x="127" y="14223"/>
                </a:lnTo>
                <a:lnTo>
                  <a:pt x="0" y="14858"/>
                </a:lnTo>
                <a:lnTo>
                  <a:pt x="0" y="169544"/>
                </a:lnTo>
                <a:lnTo>
                  <a:pt x="127" y="170179"/>
                </a:lnTo>
                <a:lnTo>
                  <a:pt x="508" y="170560"/>
                </a:lnTo>
                <a:lnTo>
                  <a:pt x="762" y="171068"/>
                </a:lnTo>
                <a:lnTo>
                  <a:pt x="8636" y="172846"/>
                </a:lnTo>
                <a:lnTo>
                  <a:pt x="12700" y="172846"/>
                </a:lnTo>
                <a:lnTo>
                  <a:pt x="20700" y="170560"/>
                </a:lnTo>
                <a:lnTo>
                  <a:pt x="21082" y="170179"/>
                </a:lnTo>
                <a:lnTo>
                  <a:pt x="21082" y="14223"/>
                </a:lnTo>
                <a:lnTo>
                  <a:pt x="20320" y="13207"/>
                </a:lnTo>
                <a:lnTo>
                  <a:pt x="19812" y="12826"/>
                </a:lnTo>
                <a:lnTo>
                  <a:pt x="18923" y="12572"/>
                </a:lnTo>
                <a:lnTo>
                  <a:pt x="18161" y="12318"/>
                </a:lnTo>
                <a:lnTo>
                  <a:pt x="17018" y="12064"/>
                </a:lnTo>
                <a:lnTo>
                  <a:pt x="14350" y="11556"/>
                </a:lnTo>
                <a:close/>
              </a:path>
              <a:path extrusionOk="0" h="174625" w="290829">
                <a:moveTo>
                  <a:pt x="73787" y="0"/>
                </a:moveTo>
                <a:lnTo>
                  <a:pt x="69723" y="0"/>
                </a:lnTo>
                <a:lnTo>
                  <a:pt x="68072" y="126"/>
                </a:lnTo>
                <a:lnTo>
                  <a:pt x="62103" y="2285"/>
                </a:lnTo>
                <a:lnTo>
                  <a:pt x="61722" y="2793"/>
                </a:lnTo>
                <a:lnTo>
                  <a:pt x="61722" y="170179"/>
                </a:lnTo>
                <a:lnTo>
                  <a:pt x="62103" y="170687"/>
                </a:lnTo>
                <a:lnTo>
                  <a:pt x="62357" y="171195"/>
                </a:lnTo>
                <a:lnTo>
                  <a:pt x="62865" y="171576"/>
                </a:lnTo>
                <a:lnTo>
                  <a:pt x="63627" y="171830"/>
                </a:lnTo>
                <a:lnTo>
                  <a:pt x="64389" y="172211"/>
                </a:lnTo>
                <a:lnTo>
                  <a:pt x="65532" y="172465"/>
                </a:lnTo>
                <a:lnTo>
                  <a:pt x="68072" y="172719"/>
                </a:lnTo>
                <a:lnTo>
                  <a:pt x="69723" y="172846"/>
                </a:lnTo>
                <a:lnTo>
                  <a:pt x="73787" y="172846"/>
                </a:lnTo>
                <a:lnTo>
                  <a:pt x="75438" y="172719"/>
                </a:lnTo>
                <a:lnTo>
                  <a:pt x="78105" y="172465"/>
                </a:lnTo>
                <a:lnTo>
                  <a:pt x="79121" y="172211"/>
                </a:lnTo>
                <a:lnTo>
                  <a:pt x="79883" y="171830"/>
                </a:lnTo>
                <a:lnTo>
                  <a:pt x="80645" y="171576"/>
                </a:lnTo>
                <a:lnTo>
                  <a:pt x="81153" y="171195"/>
                </a:lnTo>
                <a:lnTo>
                  <a:pt x="81534" y="170687"/>
                </a:lnTo>
                <a:lnTo>
                  <a:pt x="82042" y="169671"/>
                </a:lnTo>
                <a:lnTo>
                  <a:pt x="82042" y="91312"/>
                </a:lnTo>
                <a:lnTo>
                  <a:pt x="87630" y="84327"/>
                </a:lnTo>
                <a:lnTo>
                  <a:pt x="92964" y="78993"/>
                </a:lnTo>
                <a:lnTo>
                  <a:pt x="98044" y="75437"/>
                </a:lnTo>
                <a:lnTo>
                  <a:pt x="103124" y="71754"/>
                </a:lnTo>
                <a:lnTo>
                  <a:pt x="106471" y="70611"/>
                </a:lnTo>
                <a:lnTo>
                  <a:pt x="82042" y="70611"/>
                </a:lnTo>
                <a:lnTo>
                  <a:pt x="82042" y="3301"/>
                </a:lnTo>
                <a:lnTo>
                  <a:pt x="76835" y="253"/>
                </a:lnTo>
                <a:lnTo>
                  <a:pt x="73787" y="0"/>
                </a:lnTo>
                <a:close/>
              </a:path>
              <a:path extrusionOk="0" h="174625" w="290829">
                <a:moveTo>
                  <a:pt x="151476" y="69976"/>
                </a:moveTo>
                <a:lnTo>
                  <a:pt x="117348" y="69976"/>
                </a:lnTo>
                <a:lnTo>
                  <a:pt x="120777" y="70738"/>
                </a:lnTo>
                <a:lnTo>
                  <a:pt x="123825" y="72135"/>
                </a:lnTo>
                <a:lnTo>
                  <a:pt x="135509" y="88645"/>
                </a:lnTo>
                <a:lnTo>
                  <a:pt x="136525" y="92455"/>
                </a:lnTo>
                <a:lnTo>
                  <a:pt x="136906" y="97535"/>
                </a:lnTo>
                <a:lnTo>
                  <a:pt x="136906" y="169671"/>
                </a:lnTo>
                <a:lnTo>
                  <a:pt x="137414" y="170687"/>
                </a:lnTo>
                <a:lnTo>
                  <a:pt x="137795" y="171195"/>
                </a:lnTo>
                <a:lnTo>
                  <a:pt x="138303" y="171576"/>
                </a:lnTo>
                <a:lnTo>
                  <a:pt x="139065" y="171830"/>
                </a:lnTo>
                <a:lnTo>
                  <a:pt x="139827" y="172211"/>
                </a:lnTo>
                <a:lnTo>
                  <a:pt x="140843" y="172465"/>
                </a:lnTo>
                <a:lnTo>
                  <a:pt x="142113" y="172592"/>
                </a:lnTo>
                <a:lnTo>
                  <a:pt x="145161" y="172846"/>
                </a:lnTo>
                <a:lnTo>
                  <a:pt x="149225" y="172846"/>
                </a:lnTo>
                <a:lnTo>
                  <a:pt x="150875" y="172719"/>
                </a:lnTo>
                <a:lnTo>
                  <a:pt x="153543" y="172465"/>
                </a:lnTo>
                <a:lnTo>
                  <a:pt x="154559" y="172211"/>
                </a:lnTo>
                <a:lnTo>
                  <a:pt x="155194" y="171830"/>
                </a:lnTo>
                <a:lnTo>
                  <a:pt x="155956" y="171576"/>
                </a:lnTo>
                <a:lnTo>
                  <a:pt x="156591" y="171195"/>
                </a:lnTo>
                <a:lnTo>
                  <a:pt x="156845" y="170687"/>
                </a:lnTo>
                <a:lnTo>
                  <a:pt x="157225" y="170179"/>
                </a:lnTo>
                <a:lnTo>
                  <a:pt x="157353" y="169671"/>
                </a:lnTo>
                <a:lnTo>
                  <a:pt x="157270" y="92455"/>
                </a:lnTo>
                <a:lnTo>
                  <a:pt x="156718" y="86486"/>
                </a:lnTo>
                <a:lnTo>
                  <a:pt x="155321" y="80898"/>
                </a:lnTo>
                <a:lnTo>
                  <a:pt x="153924" y="75183"/>
                </a:lnTo>
                <a:lnTo>
                  <a:pt x="151765" y="70357"/>
                </a:lnTo>
                <a:lnTo>
                  <a:pt x="151476" y="69976"/>
                </a:lnTo>
                <a:close/>
              </a:path>
              <a:path extrusionOk="0" h="174625" w="290829">
                <a:moveTo>
                  <a:pt x="124968" y="52323"/>
                </a:moveTo>
                <a:lnTo>
                  <a:pt x="111506" y="52323"/>
                </a:lnTo>
                <a:lnTo>
                  <a:pt x="105537" y="53847"/>
                </a:lnTo>
                <a:lnTo>
                  <a:pt x="99695" y="56768"/>
                </a:lnTo>
                <a:lnTo>
                  <a:pt x="93725" y="59816"/>
                </a:lnTo>
                <a:lnTo>
                  <a:pt x="87884" y="64388"/>
                </a:lnTo>
                <a:lnTo>
                  <a:pt x="82042" y="70611"/>
                </a:lnTo>
                <a:lnTo>
                  <a:pt x="106471" y="70611"/>
                </a:lnTo>
                <a:lnTo>
                  <a:pt x="108331" y="69976"/>
                </a:lnTo>
                <a:lnTo>
                  <a:pt x="151476" y="69976"/>
                </a:lnTo>
                <a:lnTo>
                  <a:pt x="145415" y="61975"/>
                </a:lnTo>
                <a:lnTo>
                  <a:pt x="141350" y="58546"/>
                </a:lnTo>
                <a:lnTo>
                  <a:pt x="136271" y="56006"/>
                </a:lnTo>
                <a:lnTo>
                  <a:pt x="131191" y="53593"/>
                </a:lnTo>
                <a:lnTo>
                  <a:pt x="124968" y="52323"/>
                </a:lnTo>
                <a:close/>
              </a:path>
              <a:path extrusionOk="0" h="174625" w="290829">
                <a:moveTo>
                  <a:pt x="250444" y="52323"/>
                </a:moveTo>
                <a:lnTo>
                  <a:pt x="233553" y="52323"/>
                </a:lnTo>
                <a:lnTo>
                  <a:pt x="226187" y="53720"/>
                </a:lnTo>
                <a:lnTo>
                  <a:pt x="219583" y="56514"/>
                </a:lnTo>
                <a:lnTo>
                  <a:pt x="212979" y="59435"/>
                </a:lnTo>
                <a:lnTo>
                  <a:pt x="207391" y="63499"/>
                </a:lnTo>
                <a:lnTo>
                  <a:pt x="202692" y="68833"/>
                </a:lnTo>
                <a:lnTo>
                  <a:pt x="197993" y="74040"/>
                </a:lnTo>
                <a:lnTo>
                  <a:pt x="188446" y="117474"/>
                </a:lnTo>
                <a:lnTo>
                  <a:pt x="188557" y="121225"/>
                </a:lnTo>
                <a:lnTo>
                  <a:pt x="207264" y="164337"/>
                </a:lnTo>
                <a:lnTo>
                  <a:pt x="219837" y="170560"/>
                </a:lnTo>
                <a:lnTo>
                  <a:pt x="226695" y="173227"/>
                </a:lnTo>
                <a:lnTo>
                  <a:pt x="234823" y="174497"/>
                </a:lnTo>
                <a:lnTo>
                  <a:pt x="249174" y="174497"/>
                </a:lnTo>
                <a:lnTo>
                  <a:pt x="254127" y="174116"/>
                </a:lnTo>
                <a:lnTo>
                  <a:pt x="258825" y="173227"/>
                </a:lnTo>
                <a:lnTo>
                  <a:pt x="263398" y="172465"/>
                </a:lnTo>
                <a:lnTo>
                  <a:pt x="267589" y="171576"/>
                </a:lnTo>
                <a:lnTo>
                  <a:pt x="271018" y="170560"/>
                </a:lnTo>
                <a:lnTo>
                  <a:pt x="274574" y="169671"/>
                </a:lnTo>
                <a:lnTo>
                  <a:pt x="283718" y="165353"/>
                </a:lnTo>
                <a:lnTo>
                  <a:pt x="284225" y="164972"/>
                </a:lnTo>
                <a:lnTo>
                  <a:pt x="284607" y="164464"/>
                </a:lnTo>
                <a:lnTo>
                  <a:pt x="285369" y="162940"/>
                </a:lnTo>
                <a:lnTo>
                  <a:pt x="285750" y="160908"/>
                </a:lnTo>
                <a:lnTo>
                  <a:pt x="285750" y="160146"/>
                </a:lnTo>
                <a:lnTo>
                  <a:pt x="285877" y="159384"/>
                </a:lnTo>
                <a:lnTo>
                  <a:pt x="285877" y="157860"/>
                </a:lnTo>
                <a:lnTo>
                  <a:pt x="239141" y="157860"/>
                </a:lnTo>
                <a:lnTo>
                  <a:pt x="233425" y="156971"/>
                </a:lnTo>
                <a:lnTo>
                  <a:pt x="228854" y="155066"/>
                </a:lnTo>
                <a:lnTo>
                  <a:pt x="224155" y="153161"/>
                </a:lnTo>
                <a:lnTo>
                  <a:pt x="220345" y="150494"/>
                </a:lnTo>
                <a:lnTo>
                  <a:pt x="217550" y="146938"/>
                </a:lnTo>
                <a:lnTo>
                  <a:pt x="214630" y="143382"/>
                </a:lnTo>
                <a:lnTo>
                  <a:pt x="212598" y="139064"/>
                </a:lnTo>
                <a:lnTo>
                  <a:pt x="211328" y="134238"/>
                </a:lnTo>
                <a:lnTo>
                  <a:pt x="210058" y="129285"/>
                </a:lnTo>
                <a:lnTo>
                  <a:pt x="209423" y="123697"/>
                </a:lnTo>
                <a:lnTo>
                  <a:pt x="209423" y="117474"/>
                </a:lnTo>
                <a:lnTo>
                  <a:pt x="284734" y="117474"/>
                </a:lnTo>
                <a:lnTo>
                  <a:pt x="286512" y="116839"/>
                </a:lnTo>
                <a:lnTo>
                  <a:pt x="289814" y="114045"/>
                </a:lnTo>
                <a:lnTo>
                  <a:pt x="290575" y="111759"/>
                </a:lnTo>
                <a:lnTo>
                  <a:pt x="290575" y="102615"/>
                </a:lnTo>
                <a:lnTo>
                  <a:pt x="209423" y="102615"/>
                </a:lnTo>
                <a:lnTo>
                  <a:pt x="209550" y="98043"/>
                </a:lnTo>
                <a:lnTo>
                  <a:pt x="210439" y="93725"/>
                </a:lnTo>
                <a:lnTo>
                  <a:pt x="213233" y="85343"/>
                </a:lnTo>
                <a:lnTo>
                  <a:pt x="215138" y="81660"/>
                </a:lnTo>
                <a:lnTo>
                  <a:pt x="217805" y="78612"/>
                </a:lnTo>
                <a:lnTo>
                  <a:pt x="220345" y="75437"/>
                </a:lnTo>
                <a:lnTo>
                  <a:pt x="223520" y="72897"/>
                </a:lnTo>
                <a:lnTo>
                  <a:pt x="227330" y="71119"/>
                </a:lnTo>
                <a:lnTo>
                  <a:pt x="231140" y="69214"/>
                </a:lnTo>
                <a:lnTo>
                  <a:pt x="235585" y="68198"/>
                </a:lnTo>
                <a:lnTo>
                  <a:pt x="279465" y="68198"/>
                </a:lnTo>
                <a:lnTo>
                  <a:pt x="275209" y="62991"/>
                </a:lnTo>
                <a:lnTo>
                  <a:pt x="270129" y="59308"/>
                </a:lnTo>
                <a:lnTo>
                  <a:pt x="257810" y="53720"/>
                </a:lnTo>
                <a:lnTo>
                  <a:pt x="250444" y="52323"/>
                </a:lnTo>
                <a:close/>
              </a:path>
              <a:path extrusionOk="0" h="174625" w="290829">
                <a:moveTo>
                  <a:pt x="283083" y="149478"/>
                </a:moveTo>
                <a:lnTo>
                  <a:pt x="281559" y="149478"/>
                </a:lnTo>
                <a:lnTo>
                  <a:pt x="280035" y="149986"/>
                </a:lnTo>
                <a:lnTo>
                  <a:pt x="278130" y="150748"/>
                </a:lnTo>
                <a:lnTo>
                  <a:pt x="276225" y="151637"/>
                </a:lnTo>
                <a:lnTo>
                  <a:pt x="273685" y="152653"/>
                </a:lnTo>
                <a:lnTo>
                  <a:pt x="270637" y="153669"/>
                </a:lnTo>
                <a:lnTo>
                  <a:pt x="267716" y="154812"/>
                </a:lnTo>
                <a:lnTo>
                  <a:pt x="264160" y="155701"/>
                </a:lnTo>
                <a:lnTo>
                  <a:pt x="255778" y="157479"/>
                </a:lnTo>
                <a:lnTo>
                  <a:pt x="251079" y="157860"/>
                </a:lnTo>
                <a:lnTo>
                  <a:pt x="285877" y="157860"/>
                </a:lnTo>
                <a:lnTo>
                  <a:pt x="285750" y="153669"/>
                </a:lnTo>
                <a:lnTo>
                  <a:pt x="285623" y="152653"/>
                </a:lnTo>
                <a:lnTo>
                  <a:pt x="285369" y="151764"/>
                </a:lnTo>
                <a:lnTo>
                  <a:pt x="285115" y="151256"/>
                </a:lnTo>
                <a:lnTo>
                  <a:pt x="284861" y="150621"/>
                </a:lnTo>
                <a:lnTo>
                  <a:pt x="284607" y="150240"/>
                </a:lnTo>
                <a:lnTo>
                  <a:pt x="284099" y="149986"/>
                </a:lnTo>
                <a:lnTo>
                  <a:pt x="283591" y="149605"/>
                </a:lnTo>
                <a:lnTo>
                  <a:pt x="283083" y="149478"/>
                </a:lnTo>
                <a:close/>
              </a:path>
              <a:path extrusionOk="0" h="174625" w="290829">
                <a:moveTo>
                  <a:pt x="279465" y="68198"/>
                </a:moveTo>
                <a:lnTo>
                  <a:pt x="250444" y="68198"/>
                </a:lnTo>
                <a:lnTo>
                  <a:pt x="257937" y="71246"/>
                </a:lnTo>
                <a:lnTo>
                  <a:pt x="262890" y="77342"/>
                </a:lnTo>
                <a:lnTo>
                  <a:pt x="266199" y="82345"/>
                </a:lnTo>
                <a:lnTo>
                  <a:pt x="268509" y="88217"/>
                </a:lnTo>
                <a:lnTo>
                  <a:pt x="269819" y="94970"/>
                </a:lnTo>
                <a:lnTo>
                  <a:pt x="270129" y="102615"/>
                </a:lnTo>
                <a:lnTo>
                  <a:pt x="290575" y="102615"/>
                </a:lnTo>
                <a:lnTo>
                  <a:pt x="290575" y="97662"/>
                </a:lnTo>
                <a:lnTo>
                  <a:pt x="289687" y="90804"/>
                </a:lnTo>
                <a:lnTo>
                  <a:pt x="287782" y="84454"/>
                </a:lnTo>
                <a:lnTo>
                  <a:pt x="286004" y="78104"/>
                </a:lnTo>
                <a:lnTo>
                  <a:pt x="283083" y="72516"/>
                </a:lnTo>
                <a:lnTo>
                  <a:pt x="279465" y="68198"/>
                </a:lnTo>
                <a:close/>
              </a:path>
            </a:pathLst>
          </a:custGeom>
          <a:solidFill>
            <a:srgbClr val="000000">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38" name="Google Shape;238;p13"/>
          <p:cNvPicPr preferRelativeResize="0"/>
          <p:nvPr/>
        </p:nvPicPr>
        <p:blipFill rotWithShape="1">
          <a:blip r:embed="rId33">
            <a:alphaModFix/>
          </a:blip>
          <a:srcRect b="0" l="0" r="0" t="0"/>
          <a:stretch/>
        </p:blipFill>
        <p:spPr>
          <a:xfrm>
            <a:off x="6278117" y="3897503"/>
            <a:ext cx="966788" cy="175387"/>
          </a:xfrm>
          <a:prstGeom prst="rect">
            <a:avLst/>
          </a:prstGeom>
          <a:noFill/>
          <a:ln>
            <a:noFill/>
          </a:ln>
        </p:spPr>
      </p:pic>
      <p:pic>
        <p:nvPicPr>
          <p:cNvPr id="239" name="Google Shape;239;p13"/>
          <p:cNvPicPr preferRelativeResize="0"/>
          <p:nvPr/>
        </p:nvPicPr>
        <p:blipFill rotWithShape="1">
          <a:blip r:embed="rId34">
            <a:alphaModFix/>
          </a:blip>
          <a:srcRect b="0" l="0" r="0" t="0"/>
          <a:stretch/>
        </p:blipFill>
        <p:spPr>
          <a:xfrm>
            <a:off x="7431977" y="3906521"/>
            <a:ext cx="97631" cy="166369"/>
          </a:xfrm>
          <a:prstGeom prst="rect">
            <a:avLst/>
          </a:prstGeom>
          <a:noFill/>
          <a:ln>
            <a:noFill/>
          </a:ln>
        </p:spPr>
      </p:pic>
      <p:pic>
        <p:nvPicPr>
          <p:cNvPr id="240" name="Google Shape;240;p13"/>
          <p:cNvPicPr preferRelativeResize="0"/>
          <p:nvPr/>
        </p:nvPicPr>
        <p:blipFill rotWithShape="1">
          <a:blip r:embed="rId35">
            <a:alphaModFix/>
          </a:blip>
          <a:srcRect b="0" l="0" r="0" t="0"/>
          <a:stretch/>
        </p:blipFill>
        <p:spPr>
          <a:xfrm>
            <a:off x="8434006" y="3950715"/>
            <a:ext cx="149447" cy="122173"/>
          </a:xfrm>
          <a:prstGeom prst="rect">
            <a:avLst/>
          </a:prstGeom>
          <a:noFill/>
          <a:ln>
            <a:noFill/>
          </a:ln>
        </p:spPr>
      </p:pic>
      <p:pic>
        <p:nvPicPr>
          <p:cNvPr id="241" name="Google Shape;241;p13"/>
          <p:cNvPicPr preferRelativeResize="0"/>
          <p:nvPr/>
        </p:nvPicPr>
        <p:blipFill rotWithShape="1">
          <a:blip r:embed="rId36">
            <a:alphaModFix/>
          </a:blip>
          <a:srcRect b="0" l="0" r="0" t="0"/>
          <a:stretch/>
        </p:blipFill>
        <p:spPr>
          <a:xfrm>
            <a:off x="7699248" y="3898900"/>
            <a:ext cx="551212" cy="173989"/>
          </a:xfrm>
          <a:prstGeom prst="rect">
            <a:avLst/>
          </a:prstGeom>
          <a:noFill/>
          <a:ln>
            <a:noFill/>
          </a:ln>
        </p:spPr>
      </p:pic>
      <p:pic>
        <p:nvPicPr>
          <p:cNvPr id="242" name="Google Shape;242;p13"/>
          <p:cNvPicPr preferRelativeResize="0"/>
          <p:nvPr/>
        </p:nvPicPr>
        <p:blipFill rotWithShape="1">
          <a:blip r:embed="rId37">
            <a:alphaModFix/>
          </a:blip>
          <a:srcRect b="0" l="0" r="0" t="0"/>
          <a:stretch/>
        </p:blipFill>
        <p:spPr>
          <a:xfrm>
            <a:off x="4691634" y="4172203"/>
            <a:ext cx="705611" cy="175006"/>
          </a:xfrm>
          <a:prstGeom prst="rect">
            <a:avLst/>
          </a:prstGeom>
          <a:noFill/>
          <a:ln>
            <a:noFill/>
          </a:ln>
        </p:spPr>
      </p:pic>
      <p:sp>
        <p:nvSpPr>
          <p:cNvPr id="243" name="Google Shape;243;p13"/>
          <p:cNvSpPr/>
          <p:nvPr/>
        </p:nvSpPr>
        <p:spPr>
          <a:xfrm>
            <a:off x="5458967" y="4196969"/>
            <a:ext cx="333851" cy="193040"/>
          </a:xfrm>
          <a:custGeom>
            <a:rect b="b" l="l" r="r" t="t"/>
            <a:pathLst>
              <a:path extrusionOk="0" h="193039" w="445134">
                <a:moveTo>
                  <a:pt x="40131" y="47243"/>
                </a:moveTo>
                <a:lnTo>
                  <a:pt x="19684" y="47243"/>
                </a:lnTo>
                <a:lnTo>
                  <a:pt x="19684" y="118744"/>
                </a:lnTo>
                <a:lnTo>
                  <a:pt x="46481" y="149986"/>
                </a:lnTo>
                <a:lnTo>
                  <a:pt x="54101" y="149986"/>
                </a:lnTo>
                <a:lnTo>
                  <a:pt x="56006" y="149859"/>
                </a:lnTo>
                <a:lnTo>
                  <a:pt x="59817" y="149351"/>
                </a:lnTo>
                <a:lnTo>
                  <a:pt x="61595" y="148970"/>
                </a:lnTo>
                <a:lnTo>
                  <a:pt x="63246" y="148589"/>
                </a:lnTo>
                <a:lnTo>
                  <a:pt x="64897" y="148335"/>
                </a:lnTo>
                <a:lnTo>
                  <a:pt x="66421" y="147827"/>
                </a:lnTo>
                <a:lnTo>
                  <a:pt x="67691" y="147192"/>
                </a:lnTo>
                <a:lnTo>
                  <a:pt x="69087" y="146684"/>
                </a:lnTo>
                <a:lnTo>
                  <a:pt x="72135" y="142239"/>
                </a:lnTo>
                <a:lnTo>
                  <a:pt x="72517" y="140842"/>
                </a:lnTo>
                <a:lnTo>
                  <a:pt x="72612" y="133730"/>
                </a:lnTo>
                <a:lnTo>
                  <a:pt x="72390" y="132841"/>
                </a:lnTo>
                <a:lnTo>
                  <a:pt x="72350" y="132587"/>
                </a:lnTo>
                <a:lnTo>
                  <a:pt x="49783" y="132587"/>
                </a:lnTo>
                <a:lnTo>
                  <a:pt x="45720" y="130555"/>
                </a:lnTo>
                <a:lnTo>
                  <a:pt x="43433" y="126618"/>
                </a:lnTo>
                <a:lnTo>
                  <a:pt x="41275" y="122808"/>
                </a:lnTo>
                <a:lnTo>
                  <a:pt x="40131" y="116966"/>
                </a:lnTo>
                <a:lnTo>
                  <a:pt x="40131" y="47243"/>
                </a:lnTo>
                <a:close/>
              </a:path>
              <a:path extrusionOk="0" h="193039" w="445134">
                <a:moveTo>
                  <a:pt x="70230" y="129031"/>
                </a:moveTo>
                <a:lnTo>
                  <a:pt x="69215" y="129031"/>
                </a:lnTo>
                <a:lnTo>
                  <a:pt x="68452" y="129285"/>
                </a:lnTo>
                <a:lnTo>
                  <a:pt x="67691" y="129666"/>
                </a:lnTo>
                <a:lnTo>
                  <a:pt x="66801" y="130047"/>
                </a:lnTo>
                <a:lnTo>
                  <a:pt x="57530" y="132587"/>
                </a:lnTo>
                <a:lnTo>
                  <a:pt x="72350" y="132587"/>
                </a:lnTo>
                <a:lnTo>
                  <a:pt x="72135" y="131190"/>
                </a:lnTo>
                <a:lnTo>
                  <a:pt x="71627" y="129920"/>
                </a:lnTo>
                <a:lnTo>
                  <a:pt x="71374" y="129539"/>
                </a:lnTo>
                <a:lnTo>
                  <a:pt x="70993" y="129412"/>
                </a:lnTo>
                <a:lnTo>
                  <a:pt x="70611" y="129158"/>
                </a:lnTo>
                <a:lnTo>
                  <a:pt x="70230" y="129031"/>
                </a:lnTo>
                <a:close/>
              </a:path>
              <a:path extrusionOk="0" h="193039" w="445134">
                <a:moveTo>
                  <a:pt x="69215" y="30352"/>
                </a:moveTo>
                <a:lnTo>
                  <a:pt x="3555" y="30352"/>
                </a:lnTo>
                <a:lnTo>
                  <a:pt x="3048" y="30479"/>
                </a:lnTo>
                <a:lnTo>
                  <a:pt x="2412" y="30860"/>
                </a:lnTo>
                <a:lnTo>
                  <a:pt x="1904" y="31114"/>
                </a:lnTo>
                <a:lnTo>
                  <a:pt x="0" y="41909"/>
                </a:lnTo>
                <a:lnTo>
                  <a:pt x="380" y="43941"/>
                </a:lnTo>
                <a:lnTo>
                  <a:pt x="1143" y="45338"/>
                </a:lnTo>
                <a:lnTo>
                  <a:pt x="1904" y="46608"/>
                </a:lnTo>
                <a:lnTo>
                  <a:pt x="2921" y="47243"/>
                </a:lnTo>
                <a:lnTo>
                  <a:pt x="69850" y="47243"/>
                </a:lnTo>
                <a:lnTo>
                  <a:pt x="70866" y="46608"/>
                </a:lnTo>
                <a:lnTo>
                  <a:pt x="71627" y="45338"/>
                </a:lnTo>
                <a:lnTo>
                  <a:pt x="72262" y="43941"/>
                </a:lnTo>
                <a:lnTo>
                  <a:pt x="72644" y="41909"/>
                </a:lnTo>
                <a:lnTo>
                  <a:pt x="72644" y="36067"/>
                </a:lnTo>
                <a:lnTo>
                  <a:pt x="72390" y="34924"/>
                </a:lnTo>
                <a:lnTo>
                  <a:pt x="72262" y="33908"/>
                </a:lnTo>
                <a:lnTo>
                  <a:pt x="70357" y="30860"/>
                </a:lnTo>
                <a:lnTo>
                  <a:pt x="69850" y="30479"/>
                </a:lnTo>
                <a:lnTo>
                  <a:pt x="69215" y="30352"/>
                </a:lnTo>
                <a:close/>
              </a:path>
              <a:path extrusionOk="0" h="193039" w="445134">
                <a:moveTo>
                  <a:pt x="31876" y="0"/>
                </a:moveTo>
                <a:lnTo>
                  <a:pt x="27812" y="0"/>
                </a:lnTo>
                <a:lnTo>
                  <a:pt x="26161" y="126"/>
                </a:lnTo>
                <a:lnTo>
                  <a:pt x="20193" y="2285"/>
                </a:lnTo>
                <a:lnTo>
                  <a:pt x="19811" y="2793"/>
                </a:lnTo>
                <a:lnTo>
                  <a:pt x="19684" y="30352"/>
                </a:lnTo>
                <a:lnTo>
                  <a:pt x="40131" y="30352"/>
                </a:lnTo>
                <a:lnTo>
                  <a:pt x="40131" y="3301"/>
                </a:lnTo>
                <a:lnTo>
                  <a:pt x="39624" y="2285"/>
                </a:lnTo>
                <a:lnTo>
                  <a:pt x="34925" y="253"/>
                </a:lnTo>
                <a:lnTo>
                  <a:pt x="31876" y="0"/>
                </a:lnTo>
                <a:close/>
              </a:path>
              <a:path extrusionOk="0" h="193039" w="445134">
                <a:moveTo>
                  <a:pt x="98171" y="29717"/>
                </a:moveTo>
                <a:lnTo>
                  <a:pt x="93218" y="29717"/>
                </a:lnTo>
                <a:lnTo>
                  <a:pt x="91185" y="29844"/>
                </a:lnTo>
                <a:lnTo>
                  <a:pt x="89789" y="30098"/>
                </a:lnTo>
                <a:lnTo>
                  <a:pt x="88265" y="30225"/>
                </a:lnTo>
                <a:lnTo>
                  <a:pt x="87122" y="30606"/>
                </a:lnTo>
                <a:lnTo>
                  <a:pt x="86486" y="31241"/>
                </a:lnTo>
                <a:lnTo>
                  <a:pt x="85851" y="31749"/>
                </a:lnTo>
                <a:lnTo>
                  <a:pt x="85525" y="32511"/>
                </a:lnTo>
                <a:lnTo>
                  <a:pt x="85471" y="34543"/>
                </a:lnTo>
                <a:lnTo>
                  <a:pt x="85851" y="35940"/>
                </a:lnTo>
                <a:lnTo>
                  <a:pt x="86486" y="37718"/>
                </a:lnTo>
                <a:lnTo>
                  <a:pt x="126110" y="143890"/>
                </a:lnTo>
                <a:lnTo>
                  <a:pt x="126365" y="144652"/>
                </a:lnTo>
                <a:lnTo>
                  <a:pt x="126873" y="145541"/>
                </a:lnTo>
                <a:lnTo>
                  <a:pt x="127507" y="146176"/>
                </a:lnTo>
                <a:lnTo>
                  <a:pt x="128143" y="146938"/>
                </a:lnTo>
                <a:lnTo>
                  <a:pt x="128904" y="147573"/>
                </a:lnTo>
                <a:lnTo>
                  <a:pt x="129667" y="147827"/>
                </a:lnTo>
                <a:lnTo>
                  <a:pt x="114300" y="186562"/>
                </a:lnTo>
                <a:lnTo>
                  <a:pt x="113792" y="187705"/>
                </a:lnTo>
                <a:lnTo>
                  <a:pt x="113792" y="190245"/>
                </a:lnTo>
                <a:lnTo>
                  <a:pt x="114173" y="191007"/>
                </a:lnTo>
                <a:lnTo>
                  <a:pt x="114807" y="191388"/>
                </a:lnTo>
                <a:lnTo>
                  <a:pt x="115570" y="191896"/>
                </a:lnTo>
                <a:lnTo>
                  <a:pt x="116585" y="192277"/>
                </a:lnTo>
                <a:lnTo>
                  <a:pt x="117855" y="192531"/>
                </a:lnTo>
                <a:lnTo>
                  <a:pt x="120903" y="192785"/>
                </a:lnTo>
                <a:lnTo>
                  <a:pt x="127253" y="192785"/>
                </a:lnTo>
                <a:lnTo>
                  <a:pt x="150967" y="147573"/>
                </a:lnTo>
                <a:lnTo>
                  <a:pt x="159584" y="123697"/>
                </a:lnTo>
                <a:lnTo>
                  <a:pt x="139446" y="123697"/>
                </a:lnTo>
                <a:lnTo>
                  <a:pt x="107823" y="34543"/>
                </a:lnTo>
                <a:lnTo>
                  <a:pt x="107315" y="33527"/>
                </a:lnTo>
                <a:lnTo>
                  <a:pt x="106933" y="32638"/>
                </a:lnTo>
                <a:lnTo>
                  <a:pt x="106172" y="31368"/>
                </a:lnTo>
                <a:lnTo>
                  <a:pt x="105664" y="30987"/>
                </a:lnTo>
                <a:lnTo>
                  <a:pt x="104775" y="30606"/>
                </a:lnTo>
                <a:lnTo>
                  <a:pt x="104012" y="30225"/>
                </a:lnTo>
                <a:lnTo>
                  <a:pt x="102870" y="30098"/>
                </a:lnTo>
                <a:lnTo>
                  <a:pt x="100075" y="29844"/>
                </a:lnTo>
                <a:lnTo>
                  <a:pt x="98171" y="29717"/>
                </a:lnTo>
                <a:close/>
              </a:path>
              <a:path extrusionOk="0" h="193039" w="445134">
                <a:moveTo>
                  <a:pt x="183769" y="29717"/>
                </a:moveTo>
                <a:lnTo>
                  <a:pt x="178816" y="29717"/>
                </a:lnTo>
                <a:lnTo>
                  <a:pt x="176910" y="29844"/>
                </a:lnTo>
                <a:lnTo>
                  <a:pt x="175514" y="30098"/>
                </a:lnTo>
                <a:lnTo>
                  <a:pt x="174117" y="30225"/>
                </a:lnTo>
                <a:lnTo>
                  <a:pt x="169908" y="35940"/>
                </a:lnTo>
                <a:lnTo>
                  <a:pt x="139826" y="123697"/>
                </a:lnTo>
                <a:lnTo>
                  <a:pt x="159584" y="123697"/>
                </a:lnTo>
                <a:lnTo>
                  <a:pt x="190753" y="37337"/>
                </a:lnTo>
                <a:lnTo>
                  <a:pt x="191261" y="35813"/>
                </a:lnTo>
                <a:lnTo>
                  <a:pt x="191516" y="34543"/>
                </a:lnTo>
                <a:lnTo>
                  <a:pt x="191461" y="32511"/>
                </a:lnTo>
                <a:lnTo>
                  <a:pt x="191134" y="31749"/>
                </a:lnTo>
                <a:lnTo>
                  <a:pt x="189737" y="30606"/>
                </a:lnTo>
                <a:lnTo>
                  <a:pt x="188722" y="30225"/>
                </a:lnTo>
                <a:lnTo>
                  <a:pt x="187198" y="30098"/>
                </a:lnTo>
                <a:lnTo>
                  <a:pt x="185674" y="29844"/>
                </a:lnTo>
                <a:lnTo>
                  <a:pt x="183769" y="29717"/>
                </a:lnTo>
                <a:close/>
              </a:path>
              <a:path extrusionOk="0" h="193039" w="445134">
                <a:moveTo>
                  <a:pt x="226695" y="29717"/>
                </a:moveTo>
                <a:lnTo>
                  <a:pt x="223266" y="29717"/>
                </a:lnTo>
                <a:lnTo>
                  <a:pt x="221869" y="29844"/>
                </a:lnTo>
                <a:lnTo>
                  <a:pt x="216153" y="32257"/>
                </a:lnTo>
                <a:lnTo>
                  <a:pt x="216153" y="190118"/>
                </a:lnTo>
                <a:lnTo>
                  <a:pt x="216534" y="190626"/>
                </a:lnTo>
                <a:lnTo>
                  <a:pt x="216789" y="191134"/>
                </a:lnTo>
                <a:lnTo>
                  <a:pt x="217297" y="191515"/>
                </a:lnTo>
                <a:lnTo>
                  <a:pt x="218058" y="191769"/>
                </a:lnTo>
                <a:lnTo>
                  <a:pt x="218821" y="192150"/>
                </a:lnTo>
                <a:lnTo>
                  <a:pt x="219964" y="192404"/>
                </a:lnTo>
                <a:lnTo>
                  <a:pt x="221233" y="192531"/>
                </a:lnTo>
                <a:lnTo>
                  <a:pt x="222503" y="192785"/>
                </a:lnTo>
                <a:lnTo>
                  <a:pt x="229870" y="192785"/>
                </a:lnTo>
                <a:lnTo>
                  <a:pt x="231267" y="192531"/>
                </a:lnTo>
                <a:lnTo>
                  <a:pt x="232536" y="192404"/>
                </a:lnTo>
                <a:lnTo>
                  <a:pt x="233552" y="192150"/>
                </a:lnTo>
                <a:lnTo>
                  <a:pt x="234315" y="191769"/>
                </a:lnTo>
                <a:lnTo>
                  <a:pt x="235076" y="191515"/>
                </a:lnTo>
                <a:lnTo>
                  <a:pt x="235584" y="191134"/>
                </a:lnTo>
                <a:lnTo>
                  <a:pt x="235966" y="190626"/>
                </a:lnTo>
                <a:lnTo>
                  <a:pt x="236220" y="190118"/>
                </a:lnTo>
                <a:lnTo>
                  <a:pt x="236474" y="189483"/>
                </a:lnTo>
                <a:lnTo>
                  <a:pt x="236474" y="133222"/>
                </a:lnTo>
                <a:lnTo>
                  <a:pt x="306037" y="133222"/>
                </a:lnTo>
                <a:lnTo>
                  <a:pt x="306415" y="132714"/>
                </a:lnTo>
                <a:lnTo>
                  <a:pt x="262762" y="132714"/>
                </a:lnTo>
                <a:lnTo>
                  <a:pt x="257555" y="130809"/>
                </a:lnTo>
                <a:lnTo>
                  <a:pt x="252475" y="127253"/>
                </a:lnTo>
                <a:lnTo>
                  <a:pt x="247396" y="123570"/>
                </a:lnTo>
                <a:lnTo>
                  <a:pt x="242061" y="118363"/>
                </a:lnTo>
                <a:lnTo>
                  <a:pt x="236474" y="111505"/>
                </a:lnTo>
                <a:lnTo>
                  <a:pt x="236474" y="67309"/>
                </a:lnTo>
                <a:lnTo>
                  <a:pt x="239649" y="63245"/>
                </a:lnTo>
                <a:lnTo>
                  <a:pt x="242697" y="59816"/>
                </a:lnTo>
                <a:lnTo>
                  <a:pt x="245618" y="57149"/>
                </a:lnTo>
                <a:lnTo>
                  <a:pt x="248539" y="54355"/>
                </a:lnTo>
                <a:lnTo>
                  <a:pt x="251332" y="52069"/>
                </a:lnTo>
                <a:lnTo>
                  <a:pt x="256667" y="48767"/>
                </a:lnTo>
                <a:lnTo>
                  <a:pt x="257175" y="48513"/>
                </a:lnTo>
                <a:lnTo>
                  <a:pt x="233933" y="48513"/>
                </a:lnTo>
                <a:lnTo>
                  <a:pt x="230377" y="30098"/>
                </a:lnTo>
                <a:lnTo>
                  <a:pt x="226695" y="29717"/>
                </a:lnTo>
                <a:close/>
              </a:path>
              <a:path extrusionOk="0" h="193039" w="445134">
                <a:moveTo>
                  <a:pt x="306037" y="133222"/>
                </a:moveTo>
                <a:lnTo>
                  <a:pt x="236474" y="133222"/>
                </a:lnTo>
                <a:lnTo>
                  <a:pt x="239395" y="136143"/>
                </a:lnTo>
                <a:lnTo>
                  <a:pt x="266826" y="150240"/>
                </a:lnTo>
                <a:lnTo>
                  <a:pt x="277875" y="150240"/>
                </a:lnTo>
                <a:lnTo>
                  <a:pt x="306037" y="133222"/>
                </a:lnTo>
                <a:close/>
              </a:path>
              <a:path extrusionOk="0" h="193039" w="445134">
                <a:moveTo>
                  <a:pt x="307975" y="45592"/>
                </a:moveTo>
                <a:lnTo>
                  <a:pt x="274954" y="45592"/>
                </a:lnTo>
                <a:lnTo>
                  <a:pt x="279400" y="46862"/>
                </a:lnTo>
                <a:lnTo>
                  <a:pt x="286511" y="51688"/>
                </a:lnTo>
                <a:lnTo>
                  <a:pt x="297179" y="84073"/>
                </a:lnTo>
                <a:lnTo>
                  <a:pt x="297179" y="94995"/>
                </a:lnTo>
                <a:lnTo>
                  <a:pt x="296672" y="100075"/>
                </a:lnTo>
                <a:lnTo>
                  <a:pt x="295528" y="105282"/>
                </a:lnTo>
                <a:lnTo>
                  <a:pt x="294512" y="110362"/>
                </a:lnTo>
                <a:lnTo>
                  <a:pt x="281558" y="128904"/>
                </a:lnTo>
                <a:lnTo>
                  <a:pt x="277875" y="131444"/>
                </a:lnTo>
                <a:lnTo>
                  <a:pt x="273557" y="132714"/>
                </a:lnTo>
                <a:lnTo>
                  <a:pt x="306415" y="132714"/>
                </a:lnTo>
                <a:lnTo>
                  <a:pt x="318178" y="94573"/>
                </a:lnTo>
                <a:lnTo>
                  <a:pt x="318320" y="89788"/>
                </a:lnTo>
                <a:lnTo>
                  <a:pt x="318300" y="78612"/>
                </a:lnTo>
                <a:lnTo>
                  <a:pt x="317500" y="71754"/>
                </a:lnTo>
                <a:lnTo>
                  <a:pt x="314198" y="57276"/>
                </a:lnTo>
                <a:lnTo>
                  <a:pt x="311657" y="51053"/>
                </a:lnTo>
                <a:lnTo>
                  <a:pt x="307975" y="45592"/>
                </a:lnTo>
                <a:close/>
              </a:path>
              <a:path extrusionOk="0" h="193039" w="445134">
                <a:moveTo>
                  <a:pt x="281558" y="28066"/>
                </a:moveTo>
                <a:lnTo>
                  <a:pt x="269748" y="28066"/>
                </a:lnTo>
                <a:lnTo>
                  <a:pt x="266319" y="28447"/>
                </a:lnTo>
                <a:lnTo>
                  <a:pt x="233933" y="48513"/>
                </a:lnTo>
                <a:lnTo>
                  <a:pt x="257175" y="48513"/>
                </a:lnTo>
                <a:lnTo>
                  <a:pt x="259206" y="47497"/>
                </a:lnTo>
                <a:lnTo>
                  <a:pt x="261747" y="46735"/>
                </a:lnTo>
                <a:lnTo>
                  <a:pt x="264414" y="45973"/>
                </a:lnTo>
                <a:lnTo>
                  <a:pt x="266953" y="45592"/>
                </a:lnTo>
                <a:lnTo>
                  <a:pt x="307975" y="45592"/>
                </a:lnTo>
                <a:lnTo>
                  <a:pt x="304419" y="40131"/>
                </a:lnTo>
                <a:lnTo>
                  <a:pt x="299847" y="35813"/>
                </a:lnTo>
                <a:lnTo>
                  <a:pt x="294131" y="32765"/>
                </a:lnTo>
                <a:lnTo>
                  <a:pt x="288417" y="29590"/>
                </a:lnTo>
                <a:lnTo>
                  <a:pt x="281558" y="28066"/>
                </a:lnTo>
                <a:close/>
              </a:path>
              <a:path extrusionOk="0" h="193039" w="445134">
                <a:moveTo>
                  <a:pt x="404875" y="28066"/>
                </a:moveTo>
                <a:lnTo>
                  <a:pt x="387984" y="28066"/>
                </a:lnTo>
                <a:lnTo>
                  <a:pt x="380619" y="29463"/>
                </a:lnTo>
                <a:lnTo>
                  <a:pt x="374015" y="32257"/>
                </a:lnTo>
                <a:lnTo>
                  <a:pt x="367410" y="35178"/>
                </a:lnTo>
                <a:lnTo>
                  <a:pt x="361823" y="39242"/>
                </a:lnTo>
                <a:lnTo>
                  <a:pt x="357124" y="44576"/>
                </a:lnTo>
                <a:lnTo>
                  <a:pt x="352425" y="49783"/>
                </a:lnTo>
                <a:lnTo>
                  <a:pt x="342878" y="93217"/>
                </a:lnTo>
                <a:lnTo>
                  <a:pt x="342989" y="96968"/>
                </a:lnTo>
                <a:lnTo>
                  <a:pt x="361696" y="140080"/>
                </a:lnTo>
                <a:lnTo>
                  <a:pt x="374269" y="146303"/>
                </a:lnTo>
                <a:lnTo>
                  <a:pt x="381126" y="148970"/>
                </a:lnTo>
                <a:lnTo>
                  <a:pt x="389254" y="150240"/>
                </a:lnTo>
                <a:lnTo>
                  <a:pt x="403605" y="150240"/>
                </a:lnTo>
                <a:lnTo>
                  <a:pt x="408558" y="149859"/>
                </a:lnTo>
                <a:lnTo>
                  <a:pt x="413257" y="148970"/>
                </a:lnTo>
                <a:lnTo>
                  <a:pt x="417829" y="148208"/>
                </a:lnTo>
                <a:lnTo>
                  <a:pt x="422021" y="147319"/>
                </a:lnTo>
                <a:lnTo>
                  <a:pt x="425450" y="146303"/>
                </a:lnTo>
                <a:lnTo>
                  <a:pt x="429005" y="145414"/>
                </a:lnTo>
                <a:lnTo>
                  <a:pt x="438150" y="141096"/>
                </a:lnTo>
                <a:lnTo>
                  <a:pt x="438657" y="140715"/>
                </a:lnTo>
                <a:lnTo>
                  <a:pt x="439039" y="140207"/>
                </a:lnTo>
                <a:lnTo>
                  <a:pt x="439800" y="138683"/>
                </a:lnTo>
                <a:lnTo>
                  <a:pt x="440181" y="136651"/>
                </a:lnTo>
                <a:lnTo>
                  <a:pt x="440308" y="133603"/>
                </a:lnTo>
                <a:lnTo>
                  <a:pt x="393573" y="133603"/>
                </a:lnTo>
                <a:lnTo>
                  <a:pt x="387857" y="132714"/>
                </a:lnTo>
                <a:lnTo>
                  <a:pt x="383285" y="130809"/>
                </a:lnTo>
                <a:lnTo>
                  <a:pt x="378586" y="128904"/>
                </a:lnTo>
                <a:lnTo>
                  <a:pt x="374776" y="126237"/>
                </a:lnTo>
                <a:lnTo>
                  <a:pt x="371982" y="122681"/>
                </a:lnTo>
                <a:lnTo>
                  <a:pt x="369061" y="119125"/>
                </a:lnTo>
                <a:lnTo>
                  <a:pt x="367029" y="114807"/>
                </a:lnTo>
                <a:lnTo>
                  <a:pt x="365759" y="109981"/>
                </a:lnTo>
                <a:lnTo>
                  <a:pt x="364490" y="105028"/>
                </a:lnTo>
                <a:lnTo>
                  <a:pt x="363854" y="99440"/>
                </a:lnTo>
                <a:lnTo>
                  <a:pt x="363854" y="93217"/>
                </a:lnTo>
                <a:lnTo>
                  <a:pt x="439166" y="93217"/>
                </a:lnTo>
                <a:lnTo>
                  <a:pt x="440944" y="92582"/>
                </a:lnTo>
                <a:lnTo>
                  <a:pt x="444246" y="89788"/>
                </a:lnTo>
                <a:lnTo>
                  <a:pt x="445007" y="87502"/>
                </a:lnTo>
                <a:lnTo>
                  <a:pt x="445007" y="78358"/>
                </a:lnTo>
                <a:lnTo>
                  <a:pt x="363854" y="78358"/>
                </a:lnTo>
                <a:lnTo>
                  <a:pt x="363981" y="73786"/>
                </a:lnTo>
                <a:lnTo>
                  <a:pt x="364871" y="69468"/>
                </a:lnTo>
                <a:lnTo>
                  <a:pt x="367665" y="61086"/>
                </a:lnTo>
                <a:lnTo>
                  <a:pt x="369570" y="57403"/>
                </a:lnTo>
                <a:lnTo>
                  <a:pt x="372236" y="54355"/>
                </a:lnTo>
                <a:lnTo>
                  <a:pt x="374776" y="51180"/>
                </a:lnTo>
                <a:lnTo>
                  <a:pt x="377951" y="48640"/>
                </a:lnTo>
                <a:lnTo>
                  <a:pt x="381761" y="46862"/>
                </a:lnTo>
                <a:lnTo>
                  <a:pt x="385572" y="44957"/>
                </a:lnTo>
                <a:lnTo>
                  <a:pt x="390017" y="43941"/>
                </a:lnTo>
                <a:lnTo>
                  <a:pt x="433897" y="43941"/>
                </a:lnTo>
                <a:lnTo>
                  <a:pt x="429641" y="38734"/>
                </a:lnTo>
                <a:lnTo>
                  <a:pt x="424560" y="35051"/>
                </a:lnTo>
                <a:lnTo>
                  <a:pt x="412242" y="29463"/>
                </a:lnTo>
                <a:lnTo>
                  <a:pt x="404875" y="28066"/>
                </a:lnTo>
                <a:close/>
              </a:path>
              <a:path extrusionOk="0" h="193039" w="445134">
                <a:moveTo>
                  <a:pt x="437515" y="125221"/>
                </a:moveTo>
                <a:lnTo>
                  <a:pt x="435991" y="125221"/>
                </a:lnTo>
                <a:lnTo>
                  <a:pt x="434467" y="125729"/>
                </a:lnTo>
                <a:lnTo>
                  <a:pt x="432561" y="126491"/>
                </a:lnTo>
                <a:lnTo>
                  <a:pt x="430656" y="127380"/>
                </a:lnTo>
                <a:lnTo>
                  <a:pt x="428117" y="128396"/>
                </a:lnTo>
                <a:lnTo>
                  <a:pt x="425069" y="129412"/>
                </a:lnTo>
                <a:lnTo>
                  <a:pt x="422148" y="130555"/>
                </a:lnTo>
                <a:lnTo>
                  <a:pt x="418592" y="131444"/>
                </a:lnTo>
                <a:lnTo>
                  <a:pt x="410209" y="133222"/>
                </a:lnTo>
                <a:lnTo>
                  <a:pt x="405510" y="133603"/>
                </a:lnTo>
                <a:lnTo>
                  <a:pt x="440308" y="133603"/>
                </a:lnTo>
                <a:lnTo>
                  <a:pt x="440181" y="129412"/>
                </a:lnTo>
                <a:lnTo>
                  <a:pt x="440054" y="128396"/>
                </a:lnTo>
                <a:lnTo>
                  <a:pt x="439800" y="127507"/>
                </a:lnTo>
                <a:lnTo>
                  <a:pt x="439547" y="126999"/>
                </a:lnTo>
                <a:lnTo>
                  <a:pt x="439293" y="126364"/>
                </a:lnTo>
                <a:lnTo>
                  <a:pt x="439039" y="125983"/>
                </a:lnTo>
                <a:lnTo>
                  <a:pt x="438530" y="125729"/>
                </a:lnTo>
                <a:lnTo>
                  <a:pt x="438023" y="125348"/>
                </a:lnTo>
                <a:lnTo>
                  <a:pt x="437515" y="125221"/>
                </a:lnTo>
                <a:close/>
              </a:path>
              <a:path extrusionOk="0" h="193039" w="445134">
                <a:moveTo>
                  <a:pt x="433897" y="43941"/>
                </a:moveTo>
                <a:lnTo>
                  <a:pt x="404875" y="43941"/>
                </a:lnTo>
                <a:lnTo>
                  <a:pt x="412369" y="46989"/>
                </a:lnTo>
                <a:lnTo>
                  <a:pt x="417322" y="53085"/>
                </a:lnTo>
                <a:lnTo>
                  <a:pt x="420631" y="58088"/>
                </a:lnTo>
                <a:lnTo>
                  <a:pt x="422941" y="63960"/>
                </a:lnTo>
                <a:lnTo>
                  <a:pt x="424251" y="70713"/>
                </a:lnTo>
                <a:lnTo>
                  <a:pt x="424560" y="78358"/>
                </a:lnTo>
                <a:lnTo>
                  <a:pt x="445007" y="78358"/>
                </a:lnTo>
                <a:lnTo>
                  <a:pt x="445007" y="73405"/>
                </a:lnTo>
                <a:lnTo>
                  <a:pt x="444119" y="66547"/>
                </a:lnTo>
                <a:lnTo>
                  <a:pt x="442214" y="60197"/>
                </a:lnTo>
                <a:lnTo>
                  <a:pt x="440435" y="53847"/>
                </a:lnTo>
                <a:lnTo>
                  <a:pt x="437515" y="48259"/>
                </a:lnTo>
                <a:lnTo>
                  <a:pt x="433897" y="43941"/>
                </a:lnTo>
                <a:close/>
              </a:path>
            </a:pathLst>
          </a:custGeom>
          <a:solidFill>
            <a:srgbClr val="000000">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44" name="Google Shape;244;p13"/>
          <p:cNvGrpSpPr/>
          <p:nvPr/>
        </p:nvGrpSpPr>
        <p:grpSpPr>
          <a:xfrm>
            <a:off x="5852921" y="4171823"/>
            <a:ext cx="1047464" cy="175387"/>
            <a:chOff x="7803895" y="4171822"/>
            <a:chExt cx="1396619" cy="175387"/>
          </a:xfrm>
        </p:grpSpPr>
        <p:pic>
          <p:nvPicPr>
            <p:cNvPr id="245" name="Google Shape;245;p13"/>
            <p:cNvPicPr preferRelativeResize="0"/>
            <p:nvPr/>
          </p:nvPicPr>
          <p:blipFill rotWithShape="1">
            <a:blip r:embed="rId38">
              <a:alphaModFix/>
            </a:blip>
            <a:srcRect b="0" l="0" r="0" t="0"/>
            <a:stretch/>
          </p:blipFill>
          <p:spPr>
            <a:xfrm>
              <a:off x="7803895" y="4171822"/>
              <a:ext cx="1335024" cy="175387"/>
            </a:xfrm>
            <a:prstGeom prst="rect">
              <a:avLst/>
            </a:prstGeom>
            <a:noFill/>
            <a:ln>
              <a:noFill/>
            </a:ln>
          </p:spPr>
        </p:pic>
        <p:sp>
          <p:nvSpPr>
            <p:cNvPr id="246" name="Google Shape;246;p13"/>
            <p:cNvSpPr/>
            <p:nvPr/>
          </p:nvSpPr>
          <p:spPr>
            <a:xfrm>
              <a:off x="9173844" y="4317110"/>
              <a:ext cx="26670" cy="29209"/>
            </a:xfrm>
            <a:custGeom>
              <a:rect b="b" l="l" r="r" t="t"/>
              <a:pathLst>
                <a:path extrusionOk="0" h="29210" w="26670">
                  <a:moveTo>
                    <a:pt x="18414" y="0"/>
                  </a:moveTo>
                  <a:lnTo>
                    <a:pt x="8381" y="0"/>
                  </a:lnTo>
                  <a:lnTo>
                    <a:pt x="4825" y="1015"/>
                  </a:lnTo>
                  <a:lnTo>
                    <a:pt x="1015" y="4825"/>
                  </a:lnTo>
                  <a:lnTo>
                    <a:pt x="0" y="8762"/>
                  </a:lnTo>
                  <a:lnTo>
                    <a:pt x="0" y="20319"/>
                  </a:lnTo>
                  <a:lnTo>
                    <a:pt x="1015" y="24130"/>
                  </a:lnTo>
                  <a:lnTo>
                    <a:pt x="2921" y="26034"/>
                  </a:lnTo>
                  <a:lnTo>
                    <a:pt x="4825" y="27812"/>
                  </a:lnTo>
                  <a:lnTo>
                    <a:pt x="8127" y="28828"/>
                  </a:lnTo>
                  <a:lnTo>
                    <a:pt x="18287" y="28828"/>
                  </a:lnTo>
                  <a:lnTo>
                    <a:pt x="21716" y="27812"/>
                  </a:lnTo>
                  <a:lnTo>
                    <a:pt x="23622" y="25907"/>
                  </a:lnTo>
                  <a:lnTo>
                    <a:pt x="25653" y="24002"/>
                  </a:lnTo>
                  <a:lnTo>
                    <a:pt x="26543" y="20065"/>
                  </a:lnTo>
                  <a:lnTo>
                    <a:pt x="26543" y="14224"/>
                  </a:lnTo>
                  <a:lnTo>
                    <a:pt x="26543" y="8508"/>
                  </a:lnTo>
                  <a:lnTo>
                    <a:pt x="25653" y="4825"/>
                  </a:lnTo>
                  <a:lnTo>
                    <a:pt x="21844" y="1015"/>
                  </a:lnTo>
                  <a:lnTo>
                    <a:pt x="18414" y="0"/>
                  </a:lnTo>
                  <a:close/>
                </a:path>
              </a:pathLst>
            </a:custGeom>
            <a:solidFill>
              <a:srgbClr val="000000">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247" name="Google Shape;247;p13"/>
          <p:cNvPicPr preferRelativeResize="0"/>
          <p:nvPr/>
        </p:nvPicPr>
        <p:blipFill rotWithShape="1">
          <a:blip r:embed="rId39">
            <a:alphaModFix/>
          </a:blip>
          <a:srcRect b="0" l="0" r="0" t="0"/>
          <a:stretch/>
        </p:blipFill>
        <p:spPr>
          <a:xfrm>
            <a:off x="8680132" y="3597655"/>
            <a:ext cx="19050" cy="32603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grpSp>
        <p:nvGrpSpPr>
          <p:cNvPr id="252" name="Google Shape;252;p14"/>
          <p:cNvGrpSpPr/>
          <p:nvPr/>
        </p:nvGrpSpPr>
        <p:grpSpPr>
          <a:xfrm>
            <a:off x="14" y="8"/>
            <a:ext cx="9143985" cy="6857365"/>
            <a:chOff x="19" y="7"/>
            <a:chExt cx="12191980" cy="6857365"/>
          </a:xfrm>
        </p:grpSpPr>
        <p:pic>
          <p:nvPicPr>
            <p:cNvPr id="253" name="Google Shape;253;p14"/>
            <p:cNvPicPr preferRelativeResize="0"/>
            <p:nvPr/>
          </p:nvPicPr>
          <p:blipFill rotWithShape="1">
            <a:blip r:embed="rId3">
              <a:alphaModFix/>
            </a:blip>
            <a:srcRect b="0" l="0" r="0" t="0"/>
            <a:stretch/>
          </p:blipFill>
          <p:spPr>
            <a:xfrm>
              <a:off x="19" y="7"/>
              <a:ext cx="12191980" cy="6857365"/>
            </a:xfrm>
            <a:prstGeom prst="rect">
              <a:avLst/>
            </a:prstGeom>
            <a:noFill/>
            <a:ln>
              <a:noFill/>
            </a:ln>
          </p:spPr>
        </p:pic>
        <p:sp>
          <p:nvSpPr>
            <p:cNvPr id="254" name="Google Shape;254;p14"/>
            <p:cNvSpPr/>
            <p:nvPr/>
          </p:nvSpPr>
          <p:spPr>
            <a:xfrm>
              <a:off x="336880" y="384810"/>
              <a:ext cx="7134859" cy="5769610"/>
            </a:xfrm>
            <a:custGeom>
              <a:rect b="b" l="l" r="r" t="t"/>
              <a:pathLst>
                <a:path extrusionOk="0" h="5769610" w="7134859">
                  <a:moveTo>
                    <a:pt x="0" y="5769610"/>
                  </a:moveTo>
                  <a:lnTo>
                    <a:pt x="7134275" y="5769610"/>
                  </a:lnTo>
                  <a:lnTo>
                    <a:pt x="7134275" y="0"/>
                  </a:lnTo>
                  <a:lnTo>
                    <a:pt x="0" y="0"/>
                  </a:lnTo>
                  <a:lnTo>
                    <a:pt x="0" y="5769610"/>
                  </a:lnTo>
                  <a:close/>
                </a:path>
              </a:pathLst>
            </a:custGeom>
            <a:solidFill>
              <a:srgbClr val="FFFFFF">
                <a:alpha val="8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14"/>
            <p:cNvSpPr/>
            <p:nvPr/>
          </p:nvSpPr>
          <p:spPr>
            <a:xfrm>
              <a:off x="273380" y="257809"/>
              <a:ext cx="7325359" cy="6023610"/>
            </a:xfrm>
            <a:custGeom>
              <a:rect b="b" l="l" r="r" t="t"/>
              <a:pathLst>
                <a:path extrusionOk="0" h="6023610" w="7325359">
                  <a:moveTo>
                    <a:pt x="7273976" y="50800"/>
                  </a:moveTo>
                  <a:lnTo>
                    <a:pt x="7197776" y="50800"/>
                  </a:lnTo>
                  <a:lnTo>
                    <a:pt x="7197776" y="127000"/>
                  </a:lnTo>
                  <a:lnTo>
                    <a:pt x="7197776" y="5896610"/>
                  </a:lnTo>
                  <a:lnTo>
                    <a:pt x="127000" y="5896610"/>
                  </a:lnTo>
                  <a:lnTo>
                    <a:pt x="127000" y="127000"/>
                  </a:lnTo>
                  <a:lnTo>
                    <a:pt x="7197776" y="127000"/>
                  </a:lnTo>
                  <a:lnTo>
                    <a:pt x="7197776" y="50800"/>
                  </a:lnTo>
                  <a:lnTo>
                    <a:pt x="50800" y="50800"/>
                  </a:lnTo>
                  <a:lnTo>
                    <a:pt x="50800" y="127000"/>
                  </a:lnTo>
                  <a:lnTo>
                    <a:pt x="50800" y="5896610"/>
                  </a:lnTo>
                  <a:lnTo>
                    <a:pt x="50800" y="5972810"/>
                  </a:lnTo>
                  <a:lnTo>
                    <a:pt x="7273976" y="5972810"/>
                  </a:lnTo>
                  <a:lnTo>
                    <a:pt x="7273976" y="5896622"/>
                  </a:lnTo>
                  <a:lnTo>
                    <a:pt x="7273976" y="127000"/>
                  </a:lnTo>
                  <a:lnTo>
                    <a:pt x="7273976" y="126873"/>
                  </a:lnTo>
                  <a:lnTo>
                    <a:pt x="7273976" y="50800"/>
                  </a:lnTo>
                  <a:close/>
                </a:path>
                <a:path extrusionOk="0" h="6023610" w="7325359">
                  <a:moveTo>
                    <a:pt x="7324776" y="0"/>
                  </a:moveTo>
                  <a:lnTo>
                    <a:pt x="7299376" y="0"/>
                  </a:lnTo>
                  <a:lnTo>
                    <a:pt x="7299376" y="25400"/>
                  </a:lnTo>
                  <a:lnTo>
                    <a:pt x="7299376" y="5998210"/>
                  </a:lnTo>
                  <a:lnTo>
                    <a:pt x="25400" y="5998210"/>
                  </a:lnTo>
                  <a:lnTo>
                    <a:pt x="25400" y="25400"/>
                  </a:lnTo>
                  <a:lnTo>
                    <a:pt x="7299376" y="25400"/>
                  </a:lnTo>
                  <a:lnTo>
                    <a:pt x="7299376" y="0"/>
                  </a:lnTo>
                  <a:lnTo>
                    <a:pt x="0" y="0"/>
                  </a:lnTo>
                  <a:lnTo>
                    <a:pt x="0" y="25400"/>
                  </a:lnTo>
                  <a:lnTo>
                    <a:pt x="0" y="5998210"/>
                  </a:lnTo>
                  <a:lnTo>
                    <a:pt x="0" y="6023610"/>
                  </a:lnTo>
                  <a:lnTo>
                    <a:pt x="7324776" y="6023610"/>
                  </a:lnTo>
                  <a:lnTo>
                    <a:pt x="7324776" y="5998222"/>
                  </a:lnTo>
                  <a:lnTo>
                    <a:pt x="7324776" y="25400"/>
                  </a:lnTo>
                  <a:lnTo>
                    <a:pt x="7324776" y="25273"/>
                  </a:lnTo>
                  <a:lnTo>
                    <a:pt x="732477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6" name="Google Shape;256;p14"/>
          <p:cNvSpPr txBox="1"/>
          <p:nvPr>
            <p:ph type="title"/>
          </p:nvPr>
        </p:nvSpPr>
        <p:spPr>
          <a:xfrm>
            <a:off x="505282" y="627468"/>
            <a:ext cx="3551873" cy="1245213"/>
          </a:xfrm>
          <a:prstGeom prst="rect">
            <a:avLst/>
          </a:prstGeom>
          <a:noFill/>
          <a:ln>
            <a:noFill/>
          </a:ln>
        </p:spPr>
        <p:txBody>
          <a:bodyPr anchorCtr="0" anchor="ctr" bIns="0" lIns="0" spcFirstLastPara="1" rIns="0" wrap="square" tIns="13950">
            <a:spAutoFit/>
          </a:bodyPr>
          <a:lstStyle/>
          <a:p>
            <a:pPr indent="0" lvl="0" marL="12700" rtl="0" algn="ctr">
              <a:lnSpc>
                <a:spcPct val="100000"/>
              </a:lnSpc>
              <a:spcBef>
                <a:spcPts val="0"/>
              </a:spcBef>
              <a:spcAft>
                <a:spcPts val="0"/>
              </a:spcAft>
              <a:buClr>
                <a:srgbClr val="000000"/>
              </a:buClr>
              <a:buSzPts val="4000"/>
              <a:buFont typeface="Calibri"/>
              <a:buNone/>
            </a:pPr>
            <a:r>
              <a:rPr lang="en-US" sz="4000">
                <a:solidFill>
                  <a:srgbClr val="000000"/>
                </a:solidFill>
                <a:latin typeface="Calibri"/>
                <a:ea typeface="Calibri"/>
                <a:cs typeface="Calibri"/>
                <a:sym typeface="Calibri"/>
              </a:rPr>
              <a:t>Things to be taken care</a:t>
            </a:r>
            <a:endParaRPr sz="4000">
              <a:latin typeface="Calibri"/>
              <a:ea typeface="Calibri"/>
              <a:cs typeface="Calibri"/>
              <a:sym typeface="Calibri"/>
            </a:endParaRPr>
          </a:p>
        </p:txBody>
      </p:sp>
      <p:grpSp>
        <p:nvGrpSpPr>
          <p:cNvPr id="257" name="Google Shape;257;p14"/>
          <p:cNvGrpSpPr/>
          <p:nvPr/>
        </p:nvGrpSpPr>
        <p:grpSpPr>
          <a:xfrm>
            <a:off x="445580" y="2219705"/>
            <a:ext cx="4965382" cy="3577209"/>
            <a:chOff x="594105" y="2219705"/>
            <a:chExt cx="6620509" cy="3577209"/>
          </a:xfrm>
        </p:grpSpPr>
        <p:sp>
          <p:nvSpPr>
            <p:cNvPr id="258" name="Google Shape;258;p14"/>
            <p:cNvSpPr/>
            <p:nvPr/>
          </p:nvSpPr>
          <p:spPr>
            <a:xfrm>
              <a:off x="594105" y="2219705"/>
              <a:ext cx="6620509" cy="676275"/>
            </a:xfrm>
            <a:custGeom>
              <a:rect b="b" l="l" r="r" t="t"/>
              <a:pathLst>
                <a:path extrusionOk="0" h="676275" w="6620509">
                  <a:moveTo>
                    <a:pt x="6507734" y="0"/>
                  </a:moveTo>
                  <a:lnTo>
                    <a:pt x="112712" y="0"/>
                  </a:lnTo>
                  <a:lnTo>
                    <a:pt x="68842" y="8850"/>
                  </a:lnTo>
                  <a:lnTo>
                    <a:pt x="33015" y="32988"/>
                  </a:lnTo>
                  <a:lnTo>
                    <a:pt x="8858" y="68794"/>
                  </a:lnTo>
                  <a:lnTo>
                    <a:pt x="0" y="112649"/>
                  </a:lnTo>
                  <a:lnTo>
                    <a:pt x="0" y="563499"/>
                  </a:lnTo>
                  <a:lnTo>
                    <a:pt x="8858" y="607373"/>
                  </a:lnTo>
                  <a:lnTo>
                    <a:pt x="33015" y="643223"/>
                  </a:lnTo>
                  <a:lnTo>
                    <a:pt x="68842" y="667404"/>
                  </a:lnTo>
                  <a:lnTo>
                    <a:pt x="112712" y="676275"/>
                  </a:lnTo>
                  <a:lnTo>
                    <a:pt x="6507734" y="676275"/>
                  </a:lnTo>
                  <a:lnTo>
                    <a:pt x="6551662" y="667404"/>
                  </a:lnTo>
                  <a:lnTo>
                    <a:pt x="6587505" y="643223"/>
                  </a:lnTo>
                  <a:lnTo>
                    <a:pt x="6611657" y="607373"/>
                  </a:lnTo>
                  <a:lnTo>
                    <a:pt x="6620510" y="563499"/>
                  </a:lnTo>
                  <a:lnTo>
                    <a:pt x="6620510" y="112649"/>
                  </a:lnTo>
                  <a:lnTo>
                    <a:pt x="6611657" y="68794"/>
                  </a:lnTo>
                  <a:lnTo>
                    <a:pt x="6587505" y="32988"/>
                  </a:lnTo>
                  <a:lnTo>
                    <a:pt x="6551662" y="8850"/>
                  </a:lnTo>
                  <a:lnTo>
                    <a:pt x="6507734" y="0"/>
                  </a:lnTo>
                  <a:close/>
                </a:path>
              </a:pathLst>
            </a:custGeom>
            <a:solidFill>
              <a:srgbClr val="5B9BD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14"/>
            <p:cNvSpPr/>
            <p:nvPr/>
          </p:nvSpPr>
          <p:spPr>
            <a:xfrm>
              <a:off x="594105" y="2219705"/>
              <a:ext cx="6620509" cy="676275"/>
            </a:xfrm>
            <a:custGeom>
              <a:rect b="b" l="l" r="r" t="t"/>
              <a:pathLst>
                <a:path extrusionOk="0" h="676275" w="6620509">
                  <a:moveTo>
                    <a:pt x="0" y="112649"/>
                  </a:moveTo>
                  <a:lnTo>
                    <a:pt x="8858" y="68794"/>
                  </a:lnTo>
                  <a:lnTo>
                    <a:pt x="33015" y="32988"/>
                  </a:lnTo>
                  <a:lnTo>
                    <a:pt x="68842" y="8850"/>
                  </a:lnTo>
                  <a:lnTo>
                    <a:pt x="112712" y="0"/>
                  </a:lnTo>
                  <a:lnTo>
                    <a:pt x="6507734" y="0"/>
                  </a:lnTo>
                  <a:lnTo>
                    <a:pt x="6551662" y="8850"/>
                  </a:lnTo>
                  <a:lnTo>
                    <a:pt x="6587505" y="32988"/>
                  </a:lnTo>
                  <a:lnTo>
                    <a:pt x="6611657" y="68794"/>
                  </a:lnTo>
                  <a:lnTo>
                    <a:pt x="6620510" y="112649"/>
                  </a:lnTo>
                  <a:lnTo>
                    <a:pt x="6620510" y="563499"/>
                  </a:lnTo>
                  <a:lnTo>
                    <a:pt x="6611657" y="607373"/>
                  </a:lnTo>
                  <a:lnTo>
                    <a:pt x="6587505" y="643223"/>
                  </a:lnTo>
                  <a:lnTo>
                    <a:pt x="6551662" y="667404"/>
                  </a:lnTo>
                  <a:lnTo>
                    <a:pt x="6507734" y="676275"/>
                  </a:lnTo>
                  <a:lnTo>
                    <a:pt x="112712" y="676275"/>
                  </a:lnTo>
                  <a:lnTo>
                    <a:pt x="68842" y="667404"/>
                  </a:lnTo>
                  <a:lnTo>
                    <a:pt x="33015" y="643223"/>
                  </a:lnTo>
                  <a:lnTo>
                    <a:pt x="8858" y="607373"/>
                  </a:lnTo>
                  <a:lnTo>
                    <a:pt x="0" y="563499"/>
                  </a:lnTo>
                  <a:lnTo>
                    <a:pt x="0" y="112649"/>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14"/>
            <p:cNvSpPr/>
            <p:nvPr/>
          </p:nvSpPr>
          <p:spPr>
            <a:xfrm>
              <a:off x="594105" y="2944875"/>
              <a:ext cx="6620509" cy="676275"/>
            </a:xfrm>
            <a:custGeom>
              <a:rect b="b" l="l" r="r" t="t"/>
              <a:pathLst>
                <a:path extrusionOk="0" h="676275" w="6620509">
                  <a:moveTo>
                    <a:pt x="6507734" y="0"/>
                  </a:moveTo>
                  <a:lnTo>
                    <a:pt x="112712" y="0"/>
                  </a:lnTo>
                  <a:lnTo>
                    <a:pt x="68842" y="8870"/>
                  </a:lnTo>
                  <a:lnTo>
                    <a:pt x="33015" y="33051"/>
                  </a:lnTo>
                  <a:lnTo>
                    <a:pt x="8858" y="68901"/>
                  </a:lnTo>
                  <a:lnTo>
                    <a:pt x="0" y="112775"/>
                  </a:lnTo>
                  <a:lnTo>
                    <a:pt x="0" y="563626"/>
                  </a:lnTo>
                  <a:lnTo>
                    <a:pt x="8858" y="607480"/>
                  </a:lnTo>
                  <a:lnTo>
                    <a:pt x="33015" y="643286"/>
                  </a:lnTo>
                  <a:lnTo>
                    <a:pt x="68842" y="667424"/>
                  </a:lnTo>
                  <a:lnTo>
                    <a:pt x="112712" y="676275"/>
                  </a:lnTo>
                  <a:lnTo>
                    <a:pt x="6507734" y="676275"/>
                  </a:lnTo>
                  <a:lnTo>
                    <a:pt x="6551662" y="667424"/>
                  </a:lnTo>
                  <a:lnTo>
                    <a:pt x="6587505" y="643286"/>
                  </a:lnTo>
                  <a:lnTo>
                    <a:pt x="6611657" y="607480"/>
                  </a:lnTo>
                  <a:lnTo>
                    <a:pt x="6620510" y="563626"/>
                  </a:lnTo>
                  <a:lnTo>
                    <a:pt x="6620510" y="112775"/>
                  </a:lnTo>
                  <a:lnTo>
                    <a:pt x="6611657" y="68901"/>
                  </a:lnTo>
                  <a:lnTo>
                    <a:pt x="6587505" y="33051"/>
                  </a:lnTo>
                  <a:lnTo>
                    <a:pt x="6551662" y="8870"/>
                  </a:lnTo>
                  <a:lnTo>
                    <a:pt x="6507734" y="0"/>
                  </a:lnTo>
                  <a:close/>
                </a:path>
              </a:pathLst>
            </a:custGeom>
            <a:solidFill>
              <a:srgbClr val="53CCC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14"/>
            <p:cNvSpPr/>
            <p:nvPr/>
          </p:nvSpPr>
          <p:spPr>
            <a:xfrm>
              <a:off x="594105" y="2944875"/>
              <a:ext cx="6620509" cy="676275"/>
            </a:xfrm>
            <a:custGeom>
              <a:rect b="b" l="l" r="r" t="t"/>
              <a:pathLst>
                <a:path extrusionOk="0" h="676275" w="6620509">
                  <a:moveTo>
                    <a:pt x="0" y="112775"/>
                  </a:moveTo>
                  <a:lnTo>
                    <a:pt x="8858" y="68901"/>
                  </a:lnTo>
                  <a:lnTo>
                    <a:pt x="33015" y="33051"/>
                  </a:lnTo>
                  <a:lnTo>
                    <a:pt x="68842" y="8870"/>
                  </a:lnTo>
                  <a:lnTo>
                    <a:pt x="112712" y="0"/>
                  </a:lnTo>
                  <a:lnTo>
                    <a:pt x="6507734" y="0"/>
                  </a:lnTo>
                  <a:lnTo>
                    <a:pt x="6551662" y="8870"/>
                  </a:lnTo>
                  <a:lnTo>
                    <a:pt x="6587505" y="33051"/>
                  </a:lnTo>
                  <a:lnTo>
                    <a:pt x="6611657" y="68901"/>
                  </a:lnTo>
                  <a:lnTo>
                    <a:pt x="6620510" y="112775"/>
                  </a:lnTo>
                  <a:lnTo>
                    <a:pt x="6620510" y="563626"/>
                  </a:lnTo>
                  <a:lnTo>
                    <a:pt x="6611657" y="607480"/>
                  </a:lnTo>
                  <a:lnTo>
                    <a:pt x="6587505" y="643286"/>
                  </a:lnTo>
                  <a:lnTo>
                    <a:pt x="6551662" y="667424"/>
                  </a:lnTo>
                  <a:lnTo>
                    <a:pt x="6507734" y="676275"/>
                  </a:lnTo>
                  <a:lnTo>
                    <a:pt x="112712" y="676275"/>
                  </a:lnTo>
                  <a:lnTo>
                    <a:pt x="68842" y="667424"/>
                  </a:lnTo>
                  <a:lnTo>
                    <a:pt x="33015" y="643286"/>
                  </a:lnTo>
                  <a:lnTo>
                    <a:pt x="8858" y="607480"/>
                  </a:lnTo>
                  <a:lnTo>
                    <a:pt x="0" y="563626"/>
                  </a:lnTo>
                  <a:lnTo>
                    <a:pt x="0" y="112775"/>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14"/>
            <p:cNvSpPr/>
            <p:nvPr/>
          </p:nvSpPr>
          <p:spPr>
            <a:xfrm>
              <a:off x="594105" y="3670172"/>
              <a:ext cx="6620509" cy="676275"/>
            </a:xfrm>
            <a:custGeom>
              <a:rect b="b" l="l" r="r" t="t"/>
              <a:pathLst>
                <a:path extrusionOk="0" h="676275" w="6620509">
                  <a:moveTo>
                    <a:pt x="6507734" y="0"/>
                  </a:moveTo>
                  <a:lnTo>
                    <a:pt x="112712" y="0"/>
                  </a:lnTo>
                  <a:lnTo>
                    <a:pt x="68842" y="8850"/>
                  </a:lnTo>
                  <a:lnTo>
                    <a:pt x="33015" y="32988"/>
                  </a:lnTo>
                  <a:lnTo>
                    <a:pt x="8858" y="68794"/>
                  </a:lnTo>
                  <a:lnTo>
                    <a:pt x="0" y="112649"/>
                  </a:lnTo>
                  <a:lnTo>
                    <a:pt x="0" y="563499"/>
                  </a:lnTo>
                  <a:lnTo>
                    <a:pt x="8858" y="607373"/>
                  </a:lnTo>
                  <a:lnTo>
                    <a:pt x="33015" y="643223"/>
                  </a:lnTo>
                  <a:lnTo>
                    <a:pt x="68842" y="667404"/>
                  </a:lnTo>
                  <a:lnTo>
                    <a:pt x="112712" y="676275"/>
                  </a:lnTo>
                  <a:lnTo>
                    <a:pt x="6507734" y="676275"/>
                  </a:lnTo>
                  <a:lnTo>
                    <a:pt x="6551662" y="667404"/>
                  </a:lnTo>
                  <a:lnTo>
                    <a:pt x="6587505" y="643223"/>
                  </a:lnTo>
                  <a:lnTo>
                    <a:pt x="6611657" y="607373"/>
                  </a:lnTo>
                  <a:lnTo>
                    <a:pt x="6620510" y="563499"/>
                  </a:lnTo>
                  <a:lnTo>
                    <a:pt x="6620510" y="112649"/>
                  </a:lnTo>
                  <a:lnTo>
                    <a:pt x="6611657" y="68794"/>
                  </a:lnTo>
                  <a:lnTo>
                    <a:pt x="6587505" y="32988"/>
                  </a:lnTo>
                  <a:lnTo>
                    <a:pt x="6551662" y="8850"/>
                  </a:lnTo>
                  <a:lnTo>
                    <a:pt x="6507734" y="0"/>
                  </a:lnTo>
                  <a:close/>
                </a:path>
              </a:pathLst>
            </a:custGeom>
            <a:solidFill>
              <a:srgbClr val="4DC58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14"/>
            <p:cNvSpPr/>
            <p:nvPr/>
          </p:nvSpPr>
          <p:spPr>
            <a:xfrm>
              <a:off x="594105" y="3670172"/>
              <a:ext cx="6620509" cy="676275"/>
            </a:xfrm>
            <a:custGeom>
              <a:rect b="b" l="l" r="r" t="t"/>
              <a:pathLst>
                <a:path extrusionOk="0" h="676275" w="6620509">
                  <a:moveTo>
                    <a:pt x="0" y="112649"/>
                  </a:moveTo>
                  <a:lnTo>
                    <a:pt x="8858" y="68794"/>
                  </a:lnTo>
                  <a:lnTo>
                    <a:pt x="33015" y="32988"/>
                  </a:lnTo>
                  <a:lnTo>
                    <a:pt x="68842" y="8850"/>
                  </a:lnTo>
                  <a:lnTo>
                    <a:pt x="112712" y="0"/>
                  </a:lnTo>
                  <a:lnTo>
                    <a:pt x="6507734" y="0"/>
                  </a:lnTo>
                  <a:lnTo>
                    <a:pt x="6551662" y="8850"/>
                  </a:lnTo>
                  <a:lnTo>
                    <a:pt x="6587505" y="32988"/>
                  </a:lnTo>
                  <a:lnTo>
                    <a:pt x="6611657" y="68794"/>
                  </a:lnTo>
                  <a:lnTo>
                    <a:pt x="6620510" y="112649"/>
                  </a:lnTo>
                  <a:lnTo>
                    <a:pt x="6620510" y="563499"/>
                  </a:lnTo>
                  <a:lnTo>
                    <a:pt x="6611657" y="607373"/>
                  </a:lnTo>
                  <a:lnTo>
                    <a:pt x="6587505" y="643223"/>
                  </a:lnTo>
                  <a:lnTo>
                    <a:pt x="6551662" y="667404"/>
                  </a:lnTo>
                  <a:lnTo>
                    <a:pt x="6507734" y="676275"/>
                  </a:lnTo>
                  <a:lnTo>
                    <a:pt x="112712" y="676275"/>
                  </a:lnTo>
                  <a:lnTo>
                    <a:pt x="68842" y="667404"/>
                  </a:lnTo>
                  <a:lnTo>
                    <a:pt x="33015" y="643223"/>
                  </a:lnTo>
                  <a:lnTo>
                    <a:pt x="8858" y="607373"/>
                  </a:lnTo>
                  <a:lnTo>
                    <a:pt x="0" y="563499"/>
                  </a:lnTo>
                  <a:lnTo>
                    <a:pt x="0" y="112649"/>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14"/>
            <p:cNvSpPr/>
            <p:nvPr/>
          </p:nvSpPr>
          <p:spPr>
            <a:xfrm>
              <a:off x="594105" y="4395342"/>
              <a:ext cx="6620509" cy="676275"/>
            </a:xfrm>
            <a:custGeom>
              <a:rect b="b" l="l" r="r" t="t"/>
              <a:pathLst>
                <a:path extrusionOk="0" h="676275" w="6620509">
                  <a:moveTo>
                    <a:pt x="6507734" y="0"/>
                  </a:moveTo>
                  <a:lnTo>
                    <a:pt x="112712" y="0"/>
                  </a:lnTo>
                  <a:lnTo>
                    <a:pt x="68842" y="8852"/>
                  </a:lnTo>
                  <a:lnTo>
                    <a:pt x="33015" y="33004"/>
                  </a:lnTo>
                  <a:lnTo>
                    <a:pt x="8858" y="68847"/>
                  </a:lnTo>
                  <a:lnTo>
                    <a:pt x="0" y="112775"/>
                  </a:lnTo>
                  <a:lnTo>
                    <a:pt x="0" y="563498"/>
                  </a:lnTo>
                  <a:lnTo>
                    <a:pt x="8858" y="607427"/>
                  </a:lnTo>
                  <a:lnTo>
                    <a:pt x="33015" y="643270"/>
                  </a:lnTo>
                  <a:lnTo>
                    <a:pt x="68842" y="667422"/>
                  </a:lnTo>
                  <a:lnTo>
                    <a:pt x="112712" y="676274"/>
                  </a:lnTo>
                  <a:lnTo>
                    <a:pt x="6507734" y="676274"/>
                  </a:lnTo>
                  <a:lnTo>
                    <a:pt x="6551662" y="667422"/>
                  </a:lnTo>
                  <a:lnTo>
                    <a:pt x="6587505" y="643270"/>
                  </a:lnTo>
                  <a:lnTo>
                    <a:pt x="6611657" y="607427"/>
                  </a:lnTo>
                  <a:lnTo>
                    <a:pt x="6620510" y="563498"/>
                  </a:lnTo>
                  <a:lnTo>
                    <a:pt x="6620510" y="112775"/>
                  </a:lnTo>
                  <a:lnTo>
                    <a:pt x="6611657" y="68847"/>
                  </a:lnTo>
                  <a:lnTo>
                    <a:pt x="6587505" y="33004"/>
                  </a:lnTo>
                  <a:lnTo>
                    <a:pt x="6551662" y="8852"/>
                  </a:lnTo>
                  <a:lnTo>
                    <a:pt x="6507734" y="0"/>
                  </a:lnTo>
                  <a:close/>
                </a:path>
              </a:pathLst>
            </a:custGeom>
            <a:solidFill>
              <a:srgbClr val="47BA4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14"/>
            <p:cNvSpPr/>
            <p:nvPr/>
          </p:nvSpPr>
          <p:spPr>
            <a:xfrm>
              <a:off x="594105" y="4395342"/>
              <a:ext cx="6620509" cy="676275"/>
            </a:xfrm>
            <a:custGeom>
              <a:rect b="b" l="l" r="r" t="t"/>
              <a:pathLst>
                <a:path extrusionOk="0" h="676275" w="6620509">
                  <a:moveTo>
                    <a:pt x="0" y="112775"/>
                  </a:moveTo>
                  <a:lnTo>
                    <a:pt x="8858" y="68847"/>
                  </a:lnTo>
                  <a:lnTo>
                    <a:pt x="33015" y="33004"/>
                  </a:lnTo>
                  <a:lnTo>
                    <a:pt x="68842" y="8852"/>
                  </a:lnTo>
                  <a:lnTo>
                    <a:pt x="112712" y="0"/>
                  </a:lnTo>
                  <a:lnTo>
                    <a:pt x="6507734" y="0"/>
                  </a:lnTo>
                  <a:lnTo>
                    <a:pt x="6551662" y="8852"/>
                  </a:lnTo>
                  <a:lnTo>
                    <a:pt x="6587505" y="33004"/>
                  </a:lnTo>
                  <a:lnTo>
                    <a:pt x="6611657" y="68847"/>
                  </a:lnTo>
                  <a:lnTo>
                    <a:pt x="6620510" y="112775"/>
                  </a:lnTo>
                  <a:lnTo>
                    <a:pt x="6620510" y="563498"/>
                  </a:lnTo>
                  <a:lnTo>
                    <a:pt x="6611657" y="607427"/>
                  </a:lnTo>
                  <a:lnTo>
                    <a:pt x="6587505" y="643270"/>
                  </a:lnTo>
                  <a:lnTo>
                    <a:pt x="6551662" y="667422"/>
                  </a:lnTo>
                  <a:lnTo>
                    <a:pt x="6507734" y="676274"/>
                  </a:lnTo>
                  <a:lnTo>
                    <a:pt x="112712" y="676274"/>
                  </a:lnTo>
                  <a:lnTo>
                    <a:pt x="68842" y="667422"/>
                  </a:lnTo>
                  <a:lnTo>
                    <a:pt x="33015" y="643270"/>
                  </a:lnTo>
                  <a:lnTo>
                    <a:pt x="8858" y="607427"/>
                  </a:lnTo>
                  <a:lnTo>
                    <a:pt x="0" y="563498"/>
                  </a:lnTo>
                  <a:lnTo>
                    <a:pt x="0" y="112775"/>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14"/>
            <p:cNvSpPr/>
            <p:nvPr/>
          </p:nvSpPr>
          <p:spPr>
            <a:xfrm>
              <a:off x="594105" y="5120639"/>
              <a:ext cx="6620509" cy="676275"/>
            </a:xfrm>
            <a:custGeom>
              <a:rect b="b" l="l" r="r" t="t"/>
              <a:pathLst>
                <a:path extrusionOk="0" h="676275" w="6620509">
                  <a:moveTo>
                    <a:pt x="6507734" y="0"/>
                  </a:moveTo>
                  <a:lnTo>
                    <a:pt x="112712" y="0"/>
                  </a:lnTo>
                  <a:lnTo>
                    <a:pt x="68842" y="8850"/>
                  </a:lnTo>
                  <a:lnTo>
                    <a:pt x="33015" y="32988"/>
                  </a:lnTo>
                  <a:lnTo>
                    <a:pt x="8858" y="68794"/>
                  </a:lnTo>
                  <a:lnTo>
                    <a:pt x="0" y="112649"/>
                  </a:lnTo>
                  <a:lnTo>
                    <a:pt x="0" y="563486"/>
                  </a:lnTo>
                  <a:lnTo>
                    <a:pt x="8858" y="607356"/>
                  </a:lnTo>
                  <a:lnTo>
                    <a:pt x="33015" y="643183"/>
                  </a:lnTo>
                  <a:lnTo>
                    <a:pt x="68842" y="667340"/>
                  </a:lnTo>
                  <a:lnTo>
                    <a:pt x="112712" y="676198"/>
                  </a:lnTo>
                  <a:lnTo>
                    <a:pt x="6507734" y="676198"/>
                  </a:lnTo>
                  <a:lnTo>
                    <a:pt x="6551662" y="667340"/>
                  </a:lnTo>
                  <a:lnTo>
                    <a:pt x="6587505" y="643183"/>
                  </a:lnTo>
                  <a:lnTo>
                    <a:pt x="6611657" y="607356"/>
                  </a:lnTo>
                  <a:lnTo>
                    <a:pt x="6620510" y="563486"/>
                  </a:lnTo>
                  <a:lnTo>
                    <a:pt x="6620510" y="112649"/>
                  </a:lnTo>
                  <a:lnTo>
                    <a:pt x="6611657" y="68794"/>
                  </a:lnTo>
                  <a:lnTo>
                    <a:pt x="6587505" y="32988"/>
                  </a:lnTo>
                  <a:lnTo>
                    <a:pt x="6551662" y="8850"/>
                  </a:lnTo>
                  <a:lnTo>
                    <a:pt x="6507734" y="0"/>
                  </a:lnTo>
                  <a:close/>
                </a:path>
              </a:pathLst>
            </a:custGeom>
            <a:solidFill>
              <a:srgbClr val="6FAC4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14"/>
            <p:cNvSpPr/>
            <p:nvPr/>
          </p:nvSpPr>
          <p:spPr>
            <a:xfrm>
              <a:off x="594105" y="5120639"/>
              <a:ext cx="6620509" cy="676275"/>
            </a:xfrm>
            <a:custGeom>
              <a:rect b="b" l="l" r="r" t="t"/>
              <a:pathLst>
                <a:path extrusionOk="0" h="676275" w="6620509">
                  <a:moveTo>
                    <a:pt x="0" y="112649"/>
                  </a:moveTo>
                  <a:lnTo>
                    <a:pt x="8858" y="68794"/>
                  </a:lnTo>
                  <a:lnTo>
                    <a:pt x="33015" y="32988"/>
                  </a:lnTo>
                  <a:lnTo>
                    <a:pt x="68842" y="8850"/>
                  </a:lnTo>
                  <a:lnTo>
                    <a:pt x="112712" y="0"/>
                  </a:lnTo>
                  <a:lnTo>
                    <a:pt x="6507734" y="0"/>
                  </a:lnTo>
                  <a:lnTo>
                    <a:pt x="6551662" y="8850"/>
                  </a:lnTo>
                  <a:lnTo>
                    <a:pt x="6587505" y="32988"/>
                  </a:lnTo>
                  <a:lnTo>
                    <a:pt x="6611657" y="68794"/>
                  </a:lnTo>
                  <a:lnTo>
                    <a:pt x="6620510" y="112649"/>
                  </a:lnTo>
                  <a:lnTo>
                    <a:pt x="6620510" y="563486"/>
                  </a:lnTo>
                  <a:lnTo>
                    <a:pt x="6611657" y="607356"/>
                  </a:lnTo>
                  <a:lnTo>
                    <a:pt x="6587505" y="643183"/>
                  </a:lnTo>
                  <a:lnTo>
                    <a:pt x="6551662" y="667340"/>
                  </a:lnTo>
                  <a:lnTo>
                    <a:pt x="6507734" y="676198"/>
                  </a:lnTo>
                  <a:lnTo>
                    <a:pt x="112712" y="676198"/>
                  </a:lnTo>
                  <a:lnTo>
                    <a:pt x="68842" y="667340"/>
                  </a:lnTo>
                  <a:lnTo>
                    <a:pt x="33015" y="643183"/>
                  </a:lnTo>
                  <a:lnTo>
                    <a:pt x="8858" y="607356"/>
                  </a:lnTo>
                  <a:lnTo>
                    <a:pt x="0" y="563486"/>
                  </a:lnTo>
                  <a:lnTo>
                    <a:pt x="0" y="112649"/>
                  </a:lnTo>
                  <a:close/>
                </a:path>
              </a:pathLst>
            </a:custGeom>
            <a:noFill/>
            <a:ln cap="flat" cmpd="sng" w="126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68" name="Google Shape;268;p14"/>
          <p:cNvSpPr txBox="1"/>
          <p:nvPr/>
        </p:nvSpPr>
        <p:spPr>
          <a:xfrm>
            <a:off x="509625" y="2272411"/>
            <a:ext cx="4803934" cy="4494179"/>
          </a:xfrm>
          <a:prstGeom prst="rect">
            <a:avLst/>
          </a:prstGeom>
          <a:noFill/>
          <a:ln>
            <a:noFill/>
          </a:ln>
        </p:spPr>
        <p:txBody>
          <a:bodyPr anchorCtr="0" anchor="t" bIns="0" lIns="0" spcFirstLastPara="1" rIns="0" wrap="square" tIns="13325">
            <a:spAutoFit/>
          </a:bodyPr>
          <a:lstStyle/>
          <a:p>
            <a:pPr indent="0" lvl="0" marL="12700" marR="0" rtl="0" algn="l">
              <a:lnSpc>
                <a:spcPct val="115000"/>
              </a:lnSpc>
              <a:spcBef>
                <a:spcPts val="0"/>
              </a:spcBef>
              <a:spcAft>
                <a:spcPts val="0"/>
              </a:spcAft>
              <a:buNone/>
            </a:pPr>
            <a:r>
              <a:rPr lang="en-US" sz="1700">
                <a:solidFill>
                  <a:srgbClr val="FFFFFF"/>
                </a:solidFill>
                <a:latin typeface="Calibri"/>
                <a:ea typeface="Calibri"/>
                <a:cs typeface="Calibri"/>
                <a:sym typeface="Calibri"/>
              </a:rPr>
              <a:t>The classes should be clearly defined and should not lead to any</a:t>
            </a:r>
            <a:endParaRPr sz="1700">
              <a:solidFill>
                <a:schemeClr val="dk1"/>
              </a:solidFill>
              <a:latin typeface="Calibri"/>
              <a:ea typeface="Calibri"/>
              <a:cs typeface="Calibri"/>
              <a:sym typeface="Calibri"/>
            </a:endParaRPr>
          </a:p>
          <a:p>
            <a:pPr indent="0" lvl="0" marL="12700" marR="0" rtl="0" algn="l">
              <a:lnSpc>
                <a:spcPct val="115000"/>
              </a:lnSpc>
              <a:spcBef>
                <a:spcPts val="0"/>
              </a:spcBef>
              <a:spcAft>
                <a:spcPts val="0"/>
              </a:spcAft>
              <a:buNone/>
            </a:pPr>
            <a:r>
              <a:rPr lang="en-US" sz="1700">
                <a:solidFill>
                  <a:srgbClr val="FFFFFF"/>
                </a:solidFill>
                <a:latin typeface="Calibri"/>
                <a:ea typeface="Calibri"/>
                <a:cs typeface="Calibri"/>
                <a:sym typeface="Calibri"/>
              </a:rPr>
              <a:t>ambiguity.</a:t>
            </a:r>
            <a:endParaRPr sz="17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1450">
              <a:solidFill>
                <a:schemeClr val="dk1"/>
              </a:solidFill>
              <a:latin typeface="Calibri"/>
              <a:ea typeface="Calibri"/>
              <a:cs typeface="Calibri"/>
              <a:sym typeface="Calibri"/>
            </a:endParaRPr>
          </a:p>
          <a:p>
            <a:pPr indent="0" lvl="0" marL="12700" marR="0" rtl="0" algn="l">
              <a:lnSpc>
                <a:spcPct val="115000"/>
              </a:lnSpc>
              <a:spcBef>
                <a:spcPts val="0"/>
              </a:spcBef>
              <a:spcAft>
                <a:spcPts val="0"/>
              </a:spcAft>
              <a:buNone/>
            </a:pPr>
            <a:r>
              <a:rPr lang="en-US" sz="1700">
                <a:solidFill>
                  <a:srgbClr val="FFFFFF"/>
                </a:solidFill>
                <a:latin typeface="Calibri"/>
                <a:ea typeface="Calibri"/>
                <a:cs typeface="Calibri"/>
                <a:sym typeface="Calibri"/>
              </a:rPr>
              <a:t>The classes should be exhaustive, i.e., each of the given values should be</a:t>
            </a:r>
            <a:endParaRPr sz="1700">
              <a:solidFill>
                <a:schemeClr val="dk1"/>
              </a:solidFill>
              <a:latin typeface="Calibri"/>
              <a:ea typeface="Calibri"/>
              <a:cs typeface="Calibri"/>
              <a:sym typeface="Calibri"/>
            </a:endParaRPr>
          </a:p>
          <a:p>
            <a:pPr indent="0" lvl="0" marL="12700" marR="0" rtl="0" algn="l">
              <a:lnSpc>
                <a:spcPct val="115000"/>
              </a:lnSpc>
              <a:spcBef>
                <a:spcPts val="0"/>
              </a:spcBef>
              <a:spcAft>
                <a:spcPts val="0"/>
              </a:spcAft>
              <a:buNone/>
            </a:pPr>
            <a:r>
              <a:rPr lang="en-US" sz="1700">
                <a:solidFill>
                  <a:srgbClr val="FFFFFF"/>
                </a:solidFill>
                <a:latin typeface="Calibri"/>
                <a:ea typeface="Calibri"/>
                <a:cs typeface="Calibri"/>
                <a:sym typeface="Calibri"/>
              </a:rPr>
              <a:t>included in one of the classes.</a:t>
            </a:r>
            <a:endParaRPr sz="17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2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en-US" sz="1700">
                <a:solidFill>
                  <a:srgbClr val="FFFFFF"/>
                </a:solidFill>
                <a:latin typeface="Calibri"/>
                <a:ea typeface="Calibri"/>
                <a:cs typeface="Calibri"/>
                <a:sym typeface="Calibri"/>
              </a:rPr>
              <a:t>The classes should be mutually exclusive and non-overlapping.</a:t>
            </a:r>
            <a:endParaRPr sz="1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7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None/>
            </a:pPr>
            <a:r>
              <a:t/>
            </a:r>
            <a:endParaRPr sz="1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en-US" sz="1700">
                <a:solidFill>
                  <a:srgbClr val="FFFFFF"/>
                </a:solidFill>
                <a:latin typeface="Calibri"/>
                <a:ea typeface="Calibri"/>
                <a:cs typeface="Calibri"/>
                <a:sym typeface="Calibri"/>
              </a:rPr>
              <a:t>The classes should be of equal width.</a:t>
            </a:r>
            <a:endParaRPr sz="17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200">
              <a:solidFill>
                <a:schemeClr val="dk1"/>
              </a:solidFill>
              <a:latin typeface="Calibri"/>
              <a:ea typeface="Calibri"/>
              <a:cs typeface="Calibri"/>
              <a:sym typeface="Calibri"/>
            </a:endParaRPr>
          </a:p>
          <a:p>
            <a:pPr indent="0" lvl="0" marL="12700" marR="0" rtl="0" algn="l">
              <a:lnSpc>
                <a:spcPct val="115000"/>
              </a:lnSpc>
              <a:spcBef>
                <a:spcPts val="5"/>
              </a:spcBef>
              <a:spcAft>
                <a:spcPts val="0"/>
              </a:spcAft>
              <a:buNone/>
            </a:pPr>
            <a:r>
              <a:rPr lang="en-US" sz="1700">
                <a:solidFill>
                  <a:srgbClr val="FFFFFF"/>
                </a:solidFill>
                <a:latin typeface="Calibri"/>
                <a:ea typeface="Calibri"/>
                <a:cs typeface="Calibri"/>
                <a:sym typeface="Calibri"/>
              </a:rPr>
              <a:t>Broad class intervals will yield only rough estimates while for high degree</a:t>
            </a:r>
            <a:endParaRPr sz="1700">
              <a:solidFill>
                <a:schemeClr val="dk1"/>
              </a:solidFill>
              <a:latin typeface="Calibri"/>
              <a:ea typeface="Calibri"/>
              <a:cs typeface="Calibri"/>
              <a:sym typeface="Calibri"/>
            </a:endParaRPr>
          </a:p>
          <a:p>
            <a:pPr indent="0" lvl="0" marL="12700" marR="0" rtl="0" algn="l">
              <a:lnSpc>
                <a:spcPct val="115000"/>
              </a:lnSpc>
              <a:spcBef>
                <a:spcPts val="0"/>
              </a:spcBef>
              <a:spcAft>
                <a:spcPts val="0"/>
              </a:spcAft>
              <a:buNone/>
            </a:pPr>
            <a:r>
              <a:rPr lang="en-US" sz="1700">
                <a:solidFill>
                  <a:srgbClr val="FFFFFF"/>
                </a:solidFill>
                <a:latin typeface="Calibri"/>
                <a:ea typeface="Calibri"/>
                <a:cs typeface="Calibri"/>
                <a:sym typeface="Calibri"/>
              </a:rPr>
              <a:t>of accuracy small class intervals are desirable.</a:t>
            </a:r>
            <a:endParaRPr sz="17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5"/>
          <p:cNvSpPr/>
          <p:nvPr/>
        </p:nvSpPr>
        <p:spPr>
          <a:xfrm>
            <a:off x="0" y="0"/>
            <a:ext cx="9144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64365C"/>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15"/>
          <p:cNvSpPr/>
          <p:nvPr/>
        </p:nvSpPr>
        <p:spPr>
          <a:xfrm>
            <a:off x="175259" y="228028"/>
            <a:ext cx="8793480" cy="6377940"/>
          </a:xfrm>
          <a:custGeom>
            <a:rect b="b" l="l" r="r" t="t"/>
            <a:pathLst>
              <a:path extrusionOk="0" h="6377940" w="11724640">
                <a:moveTo>
                  <a:pt x="11724640" y="0"/>
                </a:moveTo>
                <a:lnTo>
                  <a:pt x="0" y="0"/>
                </a:lnTo>
                <a:lnTo>
                  <a:pt x="0" y="6377939"/>
                </a:lnTo>
                <a:lnTo>
                  <a:pt x="11724640" y="6377939"/>
                </a:lnTo>
                <a:lnTo>
                  <a:pt x="1172464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15"/>
          <p:cNvSpPr txBox="1"/>
          <p:nvPr>
            <p:ph type="title"/>
          </p:nvPr>
        </p:nvSpPr>
        <p:spPr>
          <a:xfrm>
            <a:off x="712622" y="795506"/>
            <a:ext cx="4651465" cy="1320233"/>
          </a:xfrm>
          <a:prstGeom prst="rect">
            <a:avLst/>
          </a:prstGeom>
          <a:noFill/>
          <a:ln>
            <a:noFill/>
          </a:ln>
        </p:spPr>
        <p:txBody>
          <a:bodyPr anchorCtr="0" anchor="ctr" bIns="0" lIns="0" spcFirstLastPara="1" rIns="0" wrap="square" tIns="88250">
            <a:spAutoFit/>
          </a:bodyPr>
          <a:lstStyle/>
          <a:p>
            <a:pPr indent="127635" lvl="0" marL="12700" marR="5080" rtl="0" algn="ctr">
              <a:lnSpc>
                <a:spcPct val="107954"/>
              </a:lnSpc>
              <a:spcBef>
                <a:spcPts val="0"/>
              </a:spcBef>
              <a:spcAft>
                <a:spcPts val="0"/>
              </a:spcAft>
              <a:buClr>
                <a:srgbClr val="64365C"/>
              </a:buClr>
              <a:buSzPts val="4400"/>
              <a:buFont typeface="Calibri"/>
              <a:buNone/>
            </a:pPr>
            <a:r>
              <a:rPr lang="en-US" sz="4400">
                <a:solidFill>
                  <a:srgbClr val="64365C"/>
                </a:solidFill>
                <a:latin typeface="Calibri"/>
                <a:ea typeface="Calibri"/>
                <a:cs typeface="Calibri"/>
                <a:sym typeface="Calibri"/>
              </a:rPr>
              <a:t>Relative Frequency  Distribution</a:t>
            </a:r>
            <a:endParaRPr sz="4400">
              <a:latin typeface="Calibri"/>
              <a:ea typeface="Calibri"/>
              <a:cs typeface="Calibri"/>
              <a:sym typeface="Calibri"/>
            </a:endParaRPr>
          </a:p>
        </p:txBody>
      </p:sp>
      <p:sp>
        <p:nvSpPr>
          <p:cNvPr id="276" name="Google Shape;276;p15"/>
          <p:cNvSpPr txBox="1"/>
          <p:nvPr/>
        </p:nvSpPr>
        <p:spPr>
          <a:xfrm>
            <a:off x="292627" y="2060848"/>
            <a:ext cx="5940137" cy="1379608"/>
          </a:xfrm>
          <a:prstGeom prst="rect">
            <a:avLst/>
          </a:prstGeom>
          <a:noFill/>
          <a:ln>
            <a:noFill/>
          </a:ln>
        </p:spPr>
        <p:txBody>
          <a:bodyPr anchorCtr="0" anchor="t" bIns="0" lIns="0" spcFirstLastPara="1" rIns="0" wrap="square" tIns="49525">
            <a:spAutoFit/>
          </a:bodyPr>
          <a:lstStyle/>
          <a:p>
            <a:pPr indent="-228600" lvl="0" marL="241300" marR="5080" rtl="0" algn="just">
              <a:lnSpc>
                <a:spcPct val="90000"/>
              </a:lnSpc>
              <a:spcBef>
                <a:spcPts val="0"/>
              </a:spcBef>
              <a:spcAft>
                <a:spcPts val="0"/>
              </a:spcAft>
              <a:buClr>
                <a:srgbClr val="64365C"/>
              </a:buClr>
              <a:buSzPts val="2300"/>
              <a:buFont typeface="Noto Sans Symbols"/>
              <a:buChar char="❖"/>
            </a:pPr>
            <a:r>
              <a:rPr b="1" lang="en-US" sz="2400">
                <a:solidFill>
                  <a:srgbClr val="64365C"/>
                </a:solidFill>
                <a:latin typeface="Calibri"/>
                <a:ea typeface="Calibri"/>
                <a:cs typeface="Calibri"/>
                <a:sym typeface="Calibri"/>
              </a:rPr>
              <a:t>Relative frequencies</a:t>
            </a:r>
            <a:r>
              <a:rPr lang="en-US" sz="2400">
                <a:solidFill>
                  <a:srgbClr val="64365C"/>
                </a:solidFill>
                <a:latin typeface="Calibri"/>
                <a:ea typeface="Calibri"/>
                <a:cs typeface="Calibri"/>
                <a:sym typeface="Calibri"/>
              </a:rPr>
              <a:t>: frequencies </a:t>
            </a:r>
            <a:r>
              <a:rPr i="1" lang="en-US" sz="2400">
                <a:solidFill>
                  <a:srgbClr val="64365C"/>
                </a:solidFill>
                <a:latin typeface="Calibri"/>
                <a:ea typeface="Calibri"/>
                <a:cs typeface="Calibri"/>
                <a:sym typeface="Calibri"/>
              </a:rPr>
              <a:t>relative  to </a:t>
            </a:r>
            <a:r>
              <a:rPr lang="en-US" sz="2400">
                <a:solidFill>
                  <a:srgbClr val="64365C"/>
                </a:solidFill>
                <a:latin typeface="Calibri"/>
                <a:ea typeface="Calibri"/>
                <a:cs typeface="Calibri"/>
                <a:sym typeface="Calibri"/>
              </a:rPr>
              <a:t>(divided by) the total number of values.  Relative frequencies are often shown as  </a:t>
            </a:r>
            <a:r>
              <a:rPr b="1" lang="en-US" sz="2400">
                <a:solidFill>
                  <a:srgbClr val="64365C"/>
                </a:solidFill>
                <a:latin typeface="Calibri"/>
                <a:ea typeface="Calibri"/>
                <a:cs typeface="Calibri"/>
                <a:sym typeface="Calibri"/>
              </a:rPr>
              <a:t>percentages </a:t>
            </a:r>
            <a:r>
              <a:rPr lang="en-US" sz="2400">
                <a:solidFill>
                  <a:srgbClr val="64365C"/>
                </a:solidFill>
                <a:latin typeface="Calibri"/>
                <a:ea typeface="Calibri"/>
                <a:cs typeface="Calibri"/>
                <a:sym typeface="Calibri"/>
              </a:rPr>
              <a:t>or </a:t>
            </a:r>
            <a:r>
              <a:rPr b="1" lang="en-US" sz="2400">
                <a:solidFill>
                  <a:srgbClr val="64365C"/>
                </a:solidFill>
                <a:latin typeface="Calibri"/>
                <a:ea typeface="Calibri"/>
                <a:cs typeface="Calibri"/>
                <a:sym typeface="Calibri"/>
              </a:rPr>
              <a:t>proportions</a:t>
            </a:r>
            <a:r>
              <a:rPr lang="en-US" sz="2400">
                <a:solidFill>
                  <a:srgbClr val="64365C"/>
                </a:solidFill>
                <a:latin typeface="Calibri"/>
                <a:ea typeface="Calibri"/>
                <a:cs typeface="Calibri"/>
                <a:sym typeface="Calibri"/>
              </a:rPr>
              <a:t>.</a:t>
            </a:r>
            <a:endParaRPr sz="2400">
              <a:solidFill>
                <a:schemeClr val="dk1"/>
              </a:solidFill>
              <a:latin typeface="Calibri"/>
              <a:ea typeface="Calibri"/>
              <a:cs typeface="Calibri"/>
              <a:sym typeface="Calibri"/>
            </a:endParaRPr>
          </a:p>
        </p:txBody>
      </p:sp>
      <p:grpSp>
        <p:nvGrpSpPr>
          <p:cNvPr id="277" name="Google Shape;277;p15"/>
          <p:cNvGrpSpPr/>
          <p:nvPr/>
        </p:nvGrpSpPr>
        <p:grpSpPr>
          <a:xfrm>
            <a:off x="6232765" y="699707"/>
            <a:ext cx="2375015" cy="5477510"/>
            <a:chOff x="7360411" y="699706"/>
            <a:chExt cx="4114800" cy="5477510"/>
          </a:xfrm>
        </p:grpSpPr>
        <p:sp>
          <p:nvSpPr>
            <p:cNvPr id="278" name="Google Shape;278;p15"/>
            <p:cNvSpPr/>
            <p:nvPr/>
          </p:nvSpPr>
          <p:spPr>
            <a:xfrm>
              <a:off x="7360411" y="699706"/>
              <a:ext cx="4114800" cy="5477510"/>
            </a:xfrm>
            <a:custGeom>
              <a:rect b="b" l="l" r="r" t="t"/>
              <a:pathLst>
                <a:path extrusionOk="0" h="5477510" w="4114800">
                  <a:moveTo>
                    <a:pt x="0" y="5477256"/>
                  </a:moveTo>
                  <a:lnTo>
                    <a:pt x="4114800" y="5477256"/>
                  </a:lnTo>
                  <a:lnTo>
                    <a:pt x="4114800" y="0"/>
                  </a:lnTo>
                  <a:lnTo>
                    <a:pt x="0" y="0"/>
                  </a:lnTo>
                  <a:lnTo>
                    <a:pt x="0" y="5477256"/>
                  </a:lnTo>
                  <a:close/>
                </a:path>
              </a:pathLst>
            </a:custGeom>
            <a:noFill/>
            <a:ln cap="flat" cmpd="sng" w="15875">
              <a:solidFill>
                <a:srgbClr val="64365C"/>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79" name="Google Shape;279;p15"/>
            <p:cNvPicPr preferRelativeResize="0"/>
            <p:nvPr/>
          </p:nvPicPr>
          <p:blipFill rotWithShape="1">
            <a:blip r:embed="rId3">
              <a:alphaModFix/>
            </a:blip>
            <a:srcRect b="0" l="0" r="0" t="0"/>
            <a:stretch/>
          </p:blipFill>
          <p:spPr>
            <a:xfrm>
              <a:off x="7523860" y="862787"/>
              <a:ext cx="3788029" cy="5151120"/>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6"/>
          <p:cNvSpPr txBox="1"/>
          <p:nvPr/>
        </p:nvSpPr>
        <p:spPr>
          <a:xfrm>
            <a:off x="3526441" y="629794"/>
            <a:ext cx="4935855" cy="3894015"/>
          </a:xfrm>
          <a:prstGeom prst="rect">
            <a:avLst/>
          </a:prstGeom>
          <a:noFill/>
          <a:ln>
            <a:noFill/>
          </a:ln>
        </p:spPr>
        <p:txBody>
          <a:bodyPr anchorCtr="0" anchor="t" bIns="0" lIns="0" spcFirstLastPara="1" rIns="0" wrap="square" tIns="46350">
            <a:spAutoFit/>
          </a:bodyPr>
          <a:lstStyle/>
          <a:p>
            <a:pPr indent="-287019" lvl="0" marL="299085" marR="36830" rtl="0" algn="l">
              <a:lnSpc>
                <a:spcPct val="108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A cumulative frequency is the number of times that a value  and all values that precede it occur. T</a:t>
            </a:r>
            <a:r>
              <a:rPr lang="en-US" sz="2000">
                <a:solidFill>
                  <a:schemeClr val="dk1"/>
                </a:solidFill>
                <a:latin typeface="Calibri"/>
                <a:ea typeface="Calibri"/>
                <a:cs typeface="Calibri"/>
                <a:sym typeface="Calibri"/>
              </a:rPr>
              <a:t>he</a:t>
            </a:r>
            <a:endParaRPr sz="2000">
              <a:solidFill>
                <a:schemeClr val="dk1"/>
              </a:solidFill>
              <a:latin typeface="Calibri"/>
              <a:ea typeface="Calibri"/>
              <a:cs typeface="Calibri"/>
              <a:sym typeface="Calibri"/>
            </a:endParaRPr>
          </a:p>
          <a:p>
            <a:pPr indent="0" lvl="0" marL="299085" marR="0" rtl="0" algn="l">
              <a:lnSpc>
                <a:spcPct val="106500"/>
              </a:lnSpc>
              <a:spcBef>
                <a:spcPts val="0"/>
              </a:spcBef>
              <a:spcAft>
                <a:spcPts val="0"/>
              </a:spcAft>
              <a:buNone/>
            </a:pPr>
            <a:r>
              <a:rPr lang="en-US" sz="2000">
                <a:solidFill>
                  <a:schemeClr val="dk1"/>
                </a:solidFill>
                <a:latin typeface="Calibri"/>
                <a:ea typeface="Calibri"/>
                <a:cs typeface="Calibri"/>
                <a:sym typeface="Calibri"/>
              </a:rPr>
              <a:t>frequencies accumulate over values -hence “cumulative”.</a:t>
            </a:r>
            <a:endParaRPr sz="2000">
              <a:solidFill>
                <a:schemeClr val="dk1"/>
              </a:solidFill>
              <a:latin typeface="Calibri"/>
              <a:ea typeface="Calibri"/>
              <a:cs typeface="Calibri"/>
              <a:sym typeface="Calibri"/>
            </a:endParaRPr>
          </a:p>
          <a:p>
            <a:pPr indent="-287019" lvl="0" marL="299085" marR="0" rtl="0" algn="l">
              <a:lnSpc>
                <a:spcPct val="114000"/>
              </a:lnSpc>
              <a:spcBef>
                <a:spcPts val="77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Cumulative frequencies depend on the </a:t>
            </a:r>
            <a:r>
              <a:rPr b="1" lang="en-US" sz="2000">
                <a:solidFill>
                  <a:schemeClr val="dk1"/>
                </a:solidFill>
                <a:latin typeface="Calibri"/>
                <a:ea typeface="Calibri"/>
                <a:cs typeface="Calibri"/>
                <a:sym typeface="Calibri"/>
              </a:rPr>
              <a:t>order </a:t>
            </a:r>
            <a:r>
              <a:rPr lang="en-US" sz="2000">
                <a:solidFill>
                  <a:schemeClr val="dk1"/>
                </a:solidFill>
                <a:latin typeface="Calibri"/>
                <a:ea typeface="Calibri"/>
                <a:cs typeface="Calibri"/>
                <a:sym typeface="Calibri"/>
              </a:rPr>
              <a:t>in which values</a:t>
            </a:r>
            <a:endParaRPr sz="2000">
              <a:solidFill>
                <a:schemeClr val="dk1"/>
              </a:solidFill>
              <a:latin typeface="Calibri"/>
              <a:ea typeface="Calibri"/>
              <a:cs typeface="Calibri"/>
              <a:sym typeface="Calibri"/>
            </a:endParaRPr>
          </a:p>
          <a:p>
            <a:pPr indent="0" lvl="0" marL="299085" marR="0" rtl="0" algn="l">
              <a:lnSpc>
                <a:spcPct val="114000"/>
              </a:lnSpc>
              <a:spcBef>
                <a:spcPts val="0"/>
              </a:spcBef>
              <a:spcAft>
                <a:spcPts val="0"/>
              </a:spcAft>
              <a:buNone/>
            </a:pPr>
            <a:r>
              <a:rPr lang="en-US" sz="2000">
                <a:solidFill>
                  <a:schemeClr val="dk1"/>
                </a:solidFill>
                <a:latin typeface="Calibri"/>
                <a:ea typeface="Calibri"/>
                <a:cs typeface="Calibri"/>
                <a:sym typeface="Calibri"/>
              </a:rPr>
              <a:t>are listed in a frequency table</a:t>
            </a:r>
            <a:endParaRPr sz="2000">
              <a:solidFill>
                <a:schemeClr val="dk1"/>
              </a:solidFill>
              <a:latin typeface="Calibri"/>
              <a:ea typeface="Calibri"/>
              <a:cs typeface="Calibri"/>
              <a:sym typeface="Calibri"/>
            </a:endParaRPr>
          </a:p>
          <a:p>
            <a:pPr indent="-287019" lvl="0" marL="299085" marR="0" rtl="0" algn="l">
              <a:lnSpc>
                <a:spcPct val="110749"/>
              </a:lnSpc>
              <a:spcBef>
                <a:spcPts val="745"/>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cumulative frequencies are </a:t>
            </a:r>
            <a:r>
              <a:rPr b="1" lang="en-US" sz="2000">
                <a:solidFill>
                  <a:schemeClr val="dk1"/>
                </a:solidFill>
                <a:latin typeface="Calibri"/>
                <a:ea typeface="Calibri"/>
                <a:cs typeface="Calibri"/>
                <a:sym typeface="Calibri"/>
              </a:rPr>
              <a:t>not useful </a:t>
            </a:r>
            <a:r>
              <a:rPr lang="en-US" sz="2000">
                <a:solidFill>
                  <a:schemeClr val="dk1"/>
                </a:solidFill>
                <a:latin typeface="Calibri"/>
                <a:ea typeface="Calibri"/>
                <a:cs typeface="Calibri"/>
                <a:sym typeface="Calibri"/>
              </a:rPr>
              <a:t>for </a:t>
            </a:r>
            <a:r>
              <a:rPr b="1" lang="en-US" sz="2000">
                <a:solidFill>
                  <a:schemeClr val="dk1"/>
                </a:solidFill>
                <a:latin typeface="Calibri"/>
                <a:ea typeface="Calibri"/>
                <a:cs typeface="Calibri"/>
                <a:sym typeface="Calibri"/>
              </a:rPr>
              <a:t>nominal variables</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299085" marR="0" rtl="0" algn="l">
              <a:lnSpc>
                <a:spcPct val="113392"/>
              </a:lnSpc>
              <a:spcBef>
                <a:spcPts val="0"/>
              </a:spcBef>
              <a:spcAft>
                <a:spcPts val="0"/>
              </a:spcAft>
              <a:buNone/>
            </a:pPr>
            <a:r>
              <a:rPr lang="en-US" sz="2000">
                <a:solidFill>
                  <a:schemeClr val="dk1"/>
                </a:solidFill>
                <a:latin typeface="Calibri"/>
                <a:ea typeface="Calibri"/>
                <a:cs typeface="Calibri"/>
                <a:sym typeface="Calibri"/>
              </a:rPr>
              <a:t>This is because their values don't have an inherent order</a:t>
            </a:r>
            <a:r>
              <a:rPr lang="en-US" sz="2800">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pic>
        <p:nvPicPr>
          <p:cNvPr id="285" name="Google Shape;285;p16"/>
          <p:cNvPicPr preferRelativeResize="0"/>
          <p:nvPr/>
        </p:nvPicPr>
        <p:blipFill rotWithShape="1">
          <a:blip r:embed="rId3">
            <a:alphaModFix/>
          </a:blip>
          <a:srcRect b="0" l="0" r="0" t="0"/>
          <a:stretch/>
        </p:blipFill>
        <p:spPr>
          <a:xfrm>
            <a:off x="586089" y="4326627"/>
            <a:ext cx="7677912" cy="1854537"/>
          </a:xfrm>
          <a:prstGeom prst="rect">
            <a:avLst/>
          </a:prstGeom>
          <a:noFill/>
          <a:ln>
            <a:noFill/>
          </a:ln>
        </p:spPr>
      </p:pic>
      <p:grpSp>
        <p:nvGrpSpPr>
          <p:cNvPr id="286" name="Google Shape;286;p16"/>
          <p:cNvGrpSpPr/>
          <p:nvPr/>
        </p:nvGrpSpPr>
        <p:grpSpPr>
          <a:xfrm>
            <a:off x="431044" y="339979"/>
            <a:ext cx="3191828" cy="3450590"/>
            <a:chOff x="574725" y="339979"/>
            <a:chExt cx="4255770" cy="3450590"/>
          </a:xfrm>
        </p:grpSpPr>
        <p:sp>
          <p:nvSpPr>
            <p:cNvPr id="287" name="Google Shape;287;p16"/>
            <p:cNvSpPr/>
            <p:nvPr/>
          </p:nvSpPr>
          <p:spPr>
            <a:xfrm>
              <a:off x="574725" y="339979"/>
              <a:ext cx="4255770" cy="3450590"/>
            </a:xfrm>
            <a:custGeom>
              <a:rect b="b" l="l" r="r" t="t"/>
              <a:pathLst>
                <a:path extrusionOk="0" h="3450590" w="4255770">
                  <a:moveTo>
                    <a:pt x="2530424" y="0"/>
                  </a:moveTo>
                  <a:lnTo>
                    <a:pt x="0" y="0"/>
                  </a:lnTo>
                  <a:lnTo>
                    <a:pt x="0" y="3450590"/>
                  </a:lnTo>
                  <a:lnTo>
                    <a:pt x="2530424" y="3450590"/>
                  </a:lnTo>
                  <a:lnTo>
                    <a:pt x="4255719" y="1725295"/>
                  </a:lnTo>
                  <a:lnTo>
                    <a:pt x="2530424" y="0"/>
                  </a:lnTo>
                  <a:close/>
                </a:path>
              </a:pathLst>
            </a:custGeom>
            <a:solidFill>
              <a:srgbClr val="6F2F9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16"/>
            <p:cNvSpPr/>
            <p:nvPr/>
          </p:nvSpPr>
          <p:spPr>
            <a:xfrm>
              <a:off x="574725" y="339979"/>
              <a:ext cx="4255770" cy="3450590"/>
            </a:xfrm>
            <a:custGeom>
              <a:rect b="b" l="l" r="r" t="t"/>
              <a:pathLst>
                <a:path extrusionOk="0" h="3450590" w="4255770">
                  <a:moveTo>
                    <a:pt x="0" y="0"/>
                  </a:moveTo>
                  <a:lnTo>
                    <a:pt x="2530424" y="0"/>
                  </a:lnTo>
                  <a:lnTo>
                    <a:pt x="4255719" y="1725295"/>
                  </a:lnTo>
                  <a:lnTo>
                    <a:pt x="2530424" y="3450590"/>
                  </a:lnTo>
                  <a:lnTo>
                    <a:pt x="0" y="3450590"/>
                  </a:lnTo>
                  <a:lnTo>
                    <a:pt x="0" y="0"/>
                  </a:lnTo>
                  <a:close/>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9" name="Google Shape;289;p16"/>
          <p:cNvSpPr txBox="1"/>
          <p:nvPr>
            <p:ph type="title"/>
          </p:nvPr>
        </p:nvSpPr>
        <p:spPr>
          <a:xfrm>
            <a:off x="490194" y="-332948"/>
            <a:ext cx="2358390" cy="4444807"/>
          </a:xfrm>
          <a:prstGeom prst="rect">
            <a:avLst/>
          </a:prstGeom>
          <a:noFill/>
          <a:ln>
            <a:noFill/>
          </a:ln>
        </p:spPr>
        <p:txBody>
          <a:bodyPr anchorCtr="0" anchor="ctr" bIns="0" lIns="0" spcFirstLastPara="1" rIns="0" wrap="square" tIns="12700">
            <a:spAutoFit/>
          </a:bodyPr>
          <a:lstStyle/>
          <a:p>
            <a:pPr indent="0" lvl="0" marL="12700" marR="5080" rtl="0" algn="ctr">
              <a:lnSpc>
                <a:spcPct val="100000"/>
              </a:lnSpc>
              <a:spcBef>
                <a:spcPts val="0"/>
              </a:spcBef>
              <a:spcAft>
                <a:spcPts val="0"/>
              </a:spcAft>
              <a:buClr>
                <a:schemeClr val="dk1"/>
              </a:buClr>
              <a:buSzPts val="4800"/>
              <a:buFont typeface="Calibri"/>
              <a:buNone/>
            </a:pPr>
            <a:r>
              <a:rPr lang="en-US" sz="4800">
                <a:latin typeface="Calibri"/>
                <a:ea typeface="Calibri"/>
                <a:cs typeface="Calibri"/>
                <a:sym typeface="Calibri"/>
              </a:rPr>
              <a:t>Cumulative  Frequency  Distributions</a:t>
            </a:r>
            <a:endParaRPr sz="48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Cumulative Frequency</a:t>
            </a:r>
            <a:endParaRPr/>
          </a:p>
        </p:txBody>
      </p:sp>
      <p:sp>
        <p:nvSpPr>
          <p:cNvPr id="295" name="Google Shape;295;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07000"/>
              </a:lnSpc>
              <a:spcBef>
                <a:spcPts val="0"/>
              </a:spcBef>
              <a:spcAft>
                <a:spcPts val="0"/>
              </a:spcAft>
              <a:buClr>
                <a:srgbClr val="000000"/>
              </a:buClr>
              <a:buSzPct val="100000"/>
              <a:buChar char="•"/>
            </a:pPr>
            <a:r>
              <a:rPr b="0" i="1" lang="en-US">
                <a:solidFill>
                  <a:srgbClr val="000000"/>
                </a:solidFill>
                <a:latin typeface="Tahoma"/>
                <a:ea typeface="Tahoma"/>
                <a:cs typeface="Tahoma"/>
                <a:sym typeface="Tahoma"/>
              </a:rPr>
              <a:t>Cumulative relative frequency</a:t>
            </a:r>
            <a:r>
              <a:rPr b="0" i="0" lang="en-US">
                <a:solidFill>
                  <a:srgbClr val="000000"/>
                </a:solidFill>
                <a:latin typeface="Tahoma"/>
                <a:ea typeface="Tahoma"/>
                <a:cs typeface="Tahoma"/>
                <a:sym typeface="Tahoma"/>
              </a:rPr>
              <a:t> is the accumulation of the previous relative frequencies. To find the cumulative relative frequencies, add all the previous relative frequencies to the relative frequency for the current row.</a:t>
            </a:r>
            <a:r>
              <a:rPr lang="en-US" sz="1800">
                <a:solidFill>
                  <a:srgbClr val="000000"/>
                </a:solidFill>
                <a:latin typeface="Tahoma"/>
                <a:ea typeface="Tahoma"/>
                <a:cs typeface="Tahoma"/>
                <a:sym typeface="Tahoma"/>
              </a:rPr>
              <a:t> T</a:t>
            </a:r>
            <a:endParaRPr/>
          </a:p>
          <a:p>
            <a:pPr indent="-342900" lvl="0" marL="342900" rtl="0" algn="l">
              <a:lnSpc>
                <a:spcPct val="107000"/>
              </a:lnSpc>
              <a:spcBef>
                <a:spcPts val="1344"/>
              </a:spcBef>
              <a:spcAft>
                <a:spcPts val="0"/>
              </a:spcAft>
              <a:buClr>
                <a:srgbClr val="000000"/>
              </a:buClr>
              <a:buSzPct val="100000"/>
              <a:buChar char="•"/>
            </a:pPr>
            <a:r>
              <a:rPr lang="en-US">
                <a:solidFill>
                  <a:srgbClr val="000000"/>
                </a:solidFill>
                <a:latin typeface="Tahoma"/>
                <a:ea typeface="Tahoma"/>
                <a:cs typeface="Tahoma"/>
                <a:sym typeface="Tahoma"/>
              </a:rPr>
              <a:t>Twenty students were asked how many hours they worked per day. Their responses, in hours, are as follows:</a:t>
            </a:r>
            <a:endParaRPr/>
          </a:p>
          <a:p>
            <a:pPr indent="-342900" lvl="0" marL="342900" rtl="0" algn="l">
              <a:lnSpc>
                <a:spcPct val="107000"/>
              </a:lnSpc>
              <a:spcBef>
                <a:spcPts val="1344"/>
              </a:spcBef>
              <a:spcAft>
                <a:spcPts val="0"/>
              </a:spcAft>
              <a:buClr>
                <a:srgbClr val="000000"/>
              </a:buClr>
              <a:buSzPct val="100000"/>
              <a:buChar char="•"/>
            </a:pPr>
            <a:r>
              <a:rPr lang="en-US">
                <a:solidFill>
                  <a:srgbClr val="000000"/>
                </a:solidFill>
                <a:latin typeface="Tahoma"/>
                <a:ea typeface="Tahoma"/>
                <a:cs typeface="Tahoma"/>
                <a:sym typeface="Tahoma"/>
              </a:rPr>
              <a:t>5; 6; 3; 3; 2; 4; 7; 5; 2; 3; 5; 6; 5; 4; 4; 3; 5; 2; 5; 3.</a:t>
            </a:r>
            <a:endParaRPr/>
          </a:p>
          <a:p>
            <a:pPr indent="-170180" lvl="0" marL="342900" rtl="0" algn="l">
              <a:spcBef>
                <a:spcPts val="1344"/>
              </a:spcBef>
              <a:spcAft>
                <a:spcPts val="0"/>
              </a:spcAft>
              <a:buClr>
                <a:schemeClr val="dk1"/>
              </a:buClr>
              <a:buSzPct val="100000"/>
              <a:buNone/>
            </a:pPr>
            <a:r>
              <a:t/>
            </a:r>
            <a:endParaRPr b="0" i="0">
              <a:solidFill>
                <a:srgbClr val="000000"/>
              </a:solidFill>
              <a:latin typeface="Tahoma"/>
              <a:ea typeface="Tahoma"/>
              <a:cs typeface="Tahoma"/>
              <a:sym typeface="Tahoma"/>
            </a:endParaRPr>
          </a:p>
          <a:p>
            <a:pPr indent="-170180" lvl="0" marL="342900" rtl="0" algn="l">
              <a:spcBef>
                <a:spcPts val="544"/>
              </a:spcBef>
              <a:spcAft>
                <a:spcPts val="0"/>
              </a:spcAft>
              <a:buClr>
                <a:schemeClr val="dk1"/>
              </a:buClr>
              <a:buSzPct val="100000"/>
              <a:buNone/>
            </a:pPr>
            <a:r>
              <a:t/>
            </a:r>
            <a:endParaRPr b="0" i="0">
              <a:solidFill>
                <a:srgbClr val="000000"/>
              </a:solidFill>
              <a:latin typeface="Tahoma"/>
              <a:ea typeface="Tahoma"/>
              <a:cs typeface="Tahoma"/>
              <a:sym typeface="Tahoma"/>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Frequency Distributions</a:t>
            </a:r>
            <a:endParaRPr/>
          </a:p>
        </p:txBody>
      </p:sp>
      <p:graphicFrame>
        <p:nvGraphicFramePr>
          <p:cNvPr id="301" name="Google Shape;301;p18"/>
          <p:cNvGraphicFramePr/>
          <p:nvPr/>
        </p:nvGraphicFramePr>
        <p:xfrm>
          <a:off x="628650" y="1907412"/>
          <a:ext cx="3000000" cy="3000000"/>
        </p:xfrm>
        <a:graphic>
          <a:graphicData uri="http://schemas.openxmlformats.org/drawingml/2006/table">
            <a:tbl>
              <a:tblPr bandRow="1" firstCol="1" firstRow="1">
                <a:noFill/>
                <a:tableStyleId>{4E5F275E-78FA-42D6-A2DD-AA4335835D0E}</a:tableStyleId>
              </a:tblPr>
              <a:tblGrid>
                <a:gridCol w="3321850"/>
                <a:gridCol w="3321850"/>
              </a:tblGrid>
              <a:tr h="355600">
                <a:tc>
                  <a:txBody>
                    <a:bodyPr/>
                    <a:lstStyle/>
                    <a:p>
                      <a:pPr indent="0" lvl="0" marL="0" marR="0" rtl="0" algn="ctr">
                        <a:lnSpc>
                          <a:spcPct val="107000"/>
                        </a:lnSpc>
                        <a:spcBef>
                          <a:spcPts val="0"/>
                        </a:spcBef>
                        <a:spcAft>
                          <a:spcPts val="0"/>
                        </a:spcAft>
                        <a:buNone/>
                      </a:pPr>
                      <a:r>
                        <a:rPr lang="en-US" sz="2800" u="none" cap="none" strike="noStrike"/>
                        <a:t>DATA VALUE</a:t>
                      </a:r>
                      <a:endParaRPr sz="40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800" u="none" cap="none" strike="noStrike"/>
                        <a:t>FREQUENCY</a:t>
                      </a:r>
                      <a:endParaRPr sz="4000" u="none" cap="none" strike="noStrike">
                        <a:latin typeface="Calibri"/>
                        <a:ea typeface="Calibri"/>
                        <a:cs typeface="Calibri"/>
                        <a:sym typeface="Calibri"/>
                      </a:endParaRPr>
                    </a:p>
                  </a:txBody>
                  <a:tcPr marT="60950" marB="60950" marR="45725" marL="45725" anchor="ctr"/>
                </a:tc>
              </a:tr>
              <a:tr h="355600">
                <a:tc>
                  <a:txBody>
                    <a:bodyPr/>
                    <a:lstStyle/>
                    <a:p>
                      <a:pPr indent="0" lvl="0" marL="0" marR="0" rtl="0" algn="ctr">
                        <a:lnSpc>
                          <a:spcPct val="107000"/>
                        </a:lnSpc>
                        <a:spcBef>
                          <a:spcPts val="0"/>
                        </a:spcBef>
                        <a:spcAft>
                          <a:spcPts val="0"/>
                        </a:spcAft>
                        <a:buNone/>
                      </a:pPr>
                      <a:r>
                        <a:rPr lang="en-US" sz="2800" u="none" cap="none" strike="noStrike"/>
                        <a:t>2</a:t>
                      </a:r>
                      <a:endParaRPr sz="40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800" u="none" cap="none" strike="noStrike"/>
                        <a:t>3</a:t>
                      </a:r>
                      <a:endParaRPr sz="4000" u="none" cap="none" strike="noStrike">
                        <a:latin typeface="Calibri"/>
                        <a:ea typeface="Calibri"/>
                        <a:cs typeface="Calibri"/>
                        <a:sym typeface="Calibri"/>
                      </a:endParaRPr>
                    </a:p>
                  </a:txBody>
                  <a:tcPr marT="60950" marB="60950" marR="45725" marL="45725" anchor="ctr"/>
                </a:tc>
              </a:tr>
              <a:tr h="355600">
                <a:tc>
                  <a:txBody>
                    <a:bodyPr/>
                    <a:lstStyle/>
                    <a:p>
                      <a:pPr indent="0" lvl="0" marL="0" marR="0" rtl="0" algn="ctr">
                        <a:lnSpc>
                          <a:spcPct val="107000"/>
                        </a:lnSpc>
                        <a:spcBef>
                          <a:spcPts val="0"/>
                        </a:spcBef>
                        <a:spcAft>
                          <a:spcPts val="0"/>
                        </a:spcAft>
                        <a:buNone/>
                      </a:pPr>
                      <a:r>
                        <a:rPr lang="en-US" sz="2800" u="none" cap="none" strike="noStrike"/>
                        <a:t>3</a:t>
                      </a:r>
                      <a:endParaRPr sz="40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800" u="none" cap="none" strike="noStrike"/>
                        <a:t>5</a:t>
                      </a:r>
                      <a:endParaRPr sz="4000" u="none" cap="none" strike="noStrike">
                        <a:latin typeface="Calibri"/>
                        <a:ea typeface="Calibri"/>
                        <a:cs typeface="Calibri"/>
                        <a:sym typeface="Calibri"/>
                      </a:endParaRPr>
                    </a:p>
                  </a:txBody>
                  <a:tcPr marT="60950" marB="60950" marR="45725" marL="45725" anchor="ctr"/>
                </a:tc>
              </a:tr>
              <a:tr h="355600">
                <a:tc>
                  <a:txBody>
                    <a:bodyPr/>
                    <a:lstStyle/>
                    <a:p>
                      <a:pPr indent="0" lvl="0" marL="0" marR="0" rtl="0" algn="ctr">
                        <a:lnSpc>
                          <a:spcPct val="107000"/>
                        </a:lnSpc>
                        <a:spcBef>
                          <a:spcPts val="0"/>
                        </a:spcBef>
                        <a:spcAft>
                          <a:spcPts val="0"/>
                        </a:spcAft>
                        <a:buNone/>
                      </a:pPr>
                      <a:r>
                        <a:rPr lang="en-US" sz="2800" u="none" cap="none" strike="noStrike"/>
                        <a:t>4</a:t>
                      </a:r>
                      <a:endParaRPr sz="40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800" u="none" cap="none" strike="noStrike"/>
                        <a:t>3</a:t>
                      </a:r>
                      <a:endParaRPr sz="4000" u="none" cap="none" strike="noStrike">
                        <a:latin typeface="Calibri"/>
                        <a:ea typeface="Calibri"/>
                        <a:cs typeface="Calibri"/>
                        <a:sym typeface="Calibri"/>
                      </a:endParaRPr>
                    </a:p>
                  </a:txBody>
                  <a:tcPr marT="60950" marB="60950" marR="45725" marL="45725" anchor="ctr"/>
                </a:tc>
              </a:tr>
              <a:tr h="355600">
                <a:tc>
                  <a:txBody>
                    <a:bodyPr/>
                    <a:lstStyle/>
                    <a:p>
                      <a:pPr indent="0" lvl="0" marL="0" marR="0" rtl="0" algn="ctr">
                        <a:lnSpc>
                          <a:spcPct val="107000"/>
                        </a:lnSpc>
                        <a:spcBef>
                          <a:spcPts val="0"/>
                        </a:spcBef>
                        <a:spcAft>
                          <a:spcPts val="0"/>
                        </a:spcAft>
                        <a:buNone/>
                      </a:pPr>
                      <a:r>
                        <a:rPr lang="en-US" sz="2800" u="none" cap="none" strike="noStrike"/>
                        <a:t>5</a:t>
                      </a:r>
                      <a:endParaRPr sz="40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800" u="none" cap="none" strike="noStrike"/>
                        <a:t>6</a:t>
                      </a:r>
                      <a:endParaRPr sz="4000" u="none" cap="none" strike="noStrike">
                        <a:latin typeface="Calibri"/>
                        <a:ea typeface="Calibri"/>
                        <a:cs typeface="Calibri"/>
                        <a:sym typeface="Calibri"/>
                      </a:endParaRPr>
                    </a:p>
                  </a:txBody>
                  <a:tcPr marT="60950" marB="60950" marR="45725" marL="45725" anchor="ctr"/>
                </a:tc>
              </a:tr>
              <a:tr h="355600">
                <a:tc>
                  <a:txBody>
                    <a:bodyPr/>
                    <a:lstStyle/>
                    <a:p>
                      <a:pPr indent="0" lvl="0" marL="0" marR="0" rtl="0" algn="ctr">
                        <a:lnSpc>
                          <a:spcPct val="107000"/>
                        </a:lnSpc>
                        <a:spcBef>
                          <a:spcPts val="0"/>
                        </a:spcBef>
                        <a:spcAft>
                          <a:spcPts val="0"/>
                        </a:spcAft>
                        <a:buNone/>
                      </a:pPr>
                      <a:r>
                        <a:rPr lang="en-US" sz="2800" u="none" cap="none" strike="noStrike"/>
                        <a:t>6</a:t>
                      </a:r>
                      <a:endParaRPr sz="40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800" u="none" cap="none" strike="noStrike"/>
                        <a:t>2</a:t>
                      </a:r>
                      <a:endParaRPr sz="4000" u="none" cap="none" strike="noStrike">
                        <a:latin typeface="Calibri"/>
                        <a:ea typeface="Calibri"/>
                        <a:cs typeface="Calibri"/>
                        <a:sym typeface="Calibri"/>
                      </a:endParaRPr>
                    </a:p>
                  </a:txBody>
                  <a:tcPr marT="60950" marB="60950" marR="45725" marL="45725" anchor="ctr"/>
                </a:tc>
              </a:tr>
              <a:tr h="355600">
                <a:tc>
                  <a:txBody>
                    <a:bodyPr/>
                    <a:lstStyle/>
                    <a:p>
                      <a:pPr indent="0" lvl="0" marL="0" marR="0" rtl="0" algn="ctr">
                        <a:lnSpc>
                          <a:spcPct val="107000"/>
                        </a:lnSpc>
                        <a:spcBef>
                          <a:spcPts val="0"/>
                        </a:spcBef>
                        <a:spcAft>
                          <a:spcPts val="0"/>
                        </a:spcAft>
                        <a:buNone/>
                      </a:pPr>
                      <a:r>
                        <a:rPr lang="en-US" sz="2800" u="none" cap="none" strike="noStrike"/>
                        <a:t>7</a:t>
                      </a:r>
                      <a:endParaRPr sz="40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800" u="none" cap="none" strike="noStrike"/>
                        <a:t>1</a:t>
                      </a:r>
                      <a:endParaRPr sz="4000" u="none" cap="none" strike="noStrike">
                        <a:latin typeface="Calibri"/>
                        <a:ea typeface="Calibri"/>
                        <a:cs typeface="Calibri"/>
                        <a:sym typeface="Calibri"/>
                      </a:endParaRPr>
                    </a:p>
                  </a:txBody>
                  <a:tcPr marT="60950" marB="60950" marR="45725" marL="45725"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9"/>
          <p:cNvSpPr txBox="1"/>
          <p:nvPr>
            <p:ph type="title"/>
          </p:nvPr>
        </p:nvSpPr>
        <p:spPr>
          <a:xfrm>
            <a:off x="628650" y="351000"/>
            <a:ext cx="7886700" cy="74437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Relative Frequency: Total student 20</a:t>
            </a:r>
            <a:endParaRPr/>
          </a:p>
        </p:txBody>
      </p:sp>
      <p:graphicFrame>
        <p:nvGraphicFramePr>
          <p:cNvPr id="307" name="Google Shape;307;p19"/>
          <p:cNvGraphicFramePr/>
          <p:nvPr/>
        </p:nvGraphicFramePr>
        <p:xfrm>
          <a:off x="0" y="996950"/>
          <a:ext cx="3000000" cy="3000000"/>
        </p:xfrm>
        <a:graphic>
          <a:graphicData uri="http://schemas.openxmlformats.org/drawingml/2006/table">
            <a:tbl>
              <a:tblPr bandRow="1" firstCol="1" firstRow="1">
                <a:noFill/>
                <a:tableStyleId>{4E5F275E-78FA-42D6-A2DD-AA4335835D0E}</a:tableStyleId>
              </a:tblPr>
              <a:tblGrid>
                <a:gridCol w="2781300"/>
                <a:gridCol w="2781300"/>
                <a:gridCol w="2781300"/>
              </a:tblGrid>
              <a:tr h="508000">
                <a:tc>
                  <a:txBody>
                    <a:bodyPr/>
                    <a:lstStyle/>
                    <a:p>
                      <a:pPr indent="0" lvl="0" marL="0" marR="0" rtl="0" algn="ctr">
                        <a:lnSpc>
                          <a:spcPct val="107000"/>
                        </a:lnSpc>
                        <a:spcBef>
                          <a:spcPts val="0"/>
                        </a:spcBef>
                        <a:spcAft>
                          <a:spcPts val="0"/>
                        </a:spcAft>
                        <a:buNone/>
                      </a:pPr>
                      <a:r>
                        <a:rPr lang="en-US" sz="2800" u="none" cap="none" strike="noStrike"/>
                        <a:t>DATA VALUE</a:t>
                      </a:r>
                      <a:endParaRPr sz="40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800" u="none" cap="none" strike="noStrike"/>
                        <a:t>FREQUENCY</a:t>
                      </a:r>
                      <a:endParaRPr sz="40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4000" u="none" cap="none" strike="noStrike">
                          <a:latin typeface="Calibri"/>
                          <a:ea typeface="Calibri"/>
                          <a:cs typeface="Calibri"/>
                          <a:sym typeface="Calibri"/>
                        </a:rPr>
                        <a:t>Rel Freq</a:t>
                      </a:r>
                      <a:endParaRPr sz="4000" u="none" cap="none" strike="noStrike">
                        <a:latin typeface="Calibri"/>
                        <a:ea typeface="Calibri"/>
                        <a:cs typeface="Calibri"/>
                        <a:sym typeface="Calibri"/>
                      </a:endParaRPr>
                    </a:p>
                  </a:txBody>
                  <a:tcPr marT="60950" marB="60950" marR="45725" marL="45725" anchor="ctr"/>
                </a:tc>
              </a:tr>
              <a:tr h="508000">
                <a:tc>
                  <a:txBody>
                    <a:bodyPr/>
                    <a:lstStyle/>
                    <a:p>
                      <a:pPr indent="0" lvl="0" marL="0" marR="0" rtl="0" algn="ctr">
                        <a:lnSpc>
                          <a:spcPct val="107000"/>
                        </a:lnSpc>
                        <a:spcBef>
                          <a:spcPts val="0"/>
                        </a:spcBef>
                        <a:spcAft>
                          <a:spcPts val="0"/>
                        </a:spcAft>
                        <a:buNone/>
                      </a:pPr>
                      <a:r>
                        <a:rPr lang="en-US" sz="2800" u="none" cap="none" strike="noStrike"/>
                        <a:t>2</a:t>
                      </a:r>
                      <a:endParaRPr sz="40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800" u="none" cap="none" strike="noStrike"/>
                        <a:t>3</a:t>
                      </a:r>
                      <a:endParaRPr sz="40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4000" u="none" cap="none" strike="noStrike">
                          <a:latin typeface="Calibri"/>
                          <a:ea typeface="Calibri"/>
                          <a:cs typeface="Calibri"/>
                          <a:sym typeface="Calibri"/>
                        </a:rPr>
                        <a:t>3/20*100=15</a:t>
                      </a:r>
                      <a:endParaRPr sz="4000" u="none" cap="none" strike="noStrike">
                        <a:latin typeface="Calibri"/>
                        <a:ea typeface="Calibri"/>
                        <a:cs typeface="Calibri"/>
                        <a:sym typeface="Calibri"/>
                      </a:endParaRPr>
                    </a:p>
                  </a:txBody>
                  <a:tcPr marT="60950" marB="60950" marR="45725" marL="45725" anchor="ctr"/>
                </a:tc>
              </a:tr>
              <a:tr h="508000">
                <a:tc>
                  <a:txBody>
                    <a:bodyPr/>
                    <a:lstStyle/>
                    <a:p>
                      <a:pPr indent="0" lvl="0" marL="0" marR="0" rtl="0" algn="ctr">
                        <a:lnSpc>
                          <a:spcPct val="107000"/>
                        </a:lnSpc>
                        <a:spcBef>
                          <a:spcPts val="0"/>
                        </a:spcBef>
                        <a:spcAft>
                          <a:spcPts val="0"/>
                        </a:spcAft>
                        <a:buNone/>
                      </a:pPr>
                      <a:r>
                        <a:rPr lang="en-US" sz="2800" u="none" cap="none" strike="noStrike"/>
                        <a:t>3</a:t>
                      </a:r>
                      <a:endParaRPr sz="40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800" u="none" cap="none" strike="noStrike"/>
                        <a:t>5</a:t>
                      </a:r>
                      <a:endParaRPr sz="40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4000" u="none" cap="none" strike="noStrike">
                          <a:latin typeface="Calibri"/>
                          <a:ea typeface="Calibri"/>
                          <a:cs typeface="Calibri"/>
                          <a:sym typeface="Calibri"/>
                        </a:rPr>
                        <a:t>5/20*100=25</a:t>
                      </a:r>
                      <a:endParaRPr sz="4000" u="none" cap="none" strike="noStrike">
                        <a:latin typeface="Calibri"/>
                        <a:ea typeface="Calibri"/>
                        <a:cs typeface="Calibri"/>
                        <a:sym typeface="Calibri"/>
                      </a:endParaRPr>
                    </a:p>
                  </a:txBody>
                  <a:tcPr marT="60950" marB="60950" marR="45725" marL="45725" anchor="ctr"/>
                </a:tc>
              </a:tr>
              <a:tr h="508000">
                <a:tc>
                  <a:txBody>
                    <a:bodyPr/>
                    <a:lstStyle/>
                    <a:p>
                      <a:pPr indent="0" lvl="0" marL="0" marR="0" rtl="0" algn="ctr">
                        <a:lnSpc>
                          <a:spcPct val="107000"/>
                        </a:lnSpc>
                        <a:spcBef>
                          <a:spcPts val="0"/>
                        </a:spcBef>
                        <a:spcAft>
                          <a:spcPts val="0"/>
                        </a:spcAft>
                        <a:buNone/>
                      </a:pPr>
                      <a:r>
                        <a:rPr lang="en-US" sz="2800" u="none" cap="none" strike="noStrike"/>
                        <a:t>4</a:t>
                      </a:r>
                      <a:endParaRPr sz="40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800" u="none" cap="none" strike="noStrike"/>
                        <a:t>3</a:t>
                      </a:r>
                      <a:endParaRPr sz="40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4000" u="none" cap="none" strike="noStrike">
                          <a:latin typeface="Calibri"/>
                          <a:ea typeface="Calibri"/>
                          <a:cs typeface="Calibri"/>
                          <a:sym typeface="Calibri"/>
                        </a:rPr>
                        <a:t>15</a:t>
                      </a:r>
                      <a:endParaRPr sz="4000" u="none" cap="none" strike="noStrike">
                        <a:latin typeface="Calibri"/>
                        <a:ea typeface="Calibri"/>
                        <a:cs typeface="Calibri"/>
                        <a:sym typeface="Calibri"/>
                      </a:endParaRPr>
                    </a:p>
                  </a:txBody>
                  <a:tcPr marT="60950" marB="60950" marR="45725" marL="45725" anchor="ctr"/>
                </a:tc>
              </a:tr>
              <a:tr h="508000">
                <a:tc>
                  <a:txBody>
                    <a:bodyPr/>
                    <a:lstStyle/>
                    <a:p>
                      <a:pPr indent="0" lvl="0" marL="0" marR="0" rtl="0" algn="ctr">
                        <a:lnSpc>
                          <a:spcPct val="107000"/>
                        </a:lnSpc>
                        <a:spcBef>
                          <a:spcPts val="0"/>
                        </a:spcBef>
                        <a:spcAft>
                          <a:spcPts val="0"/>
                        </a:spcAft>
                        <a:buNone/>
                      </a:pPr>
                      <a:r>
                        <a:rPr lang="en-US" sz="2800" u="none" cap="none" strike="noStrike"/>
                        <a:t>5</a:t>
                      </a:r>
                      <a:endParaRPr sz="40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800" u="none" cap="none" strike="noStrike"/>
                        <a:t>6</a:t>
                      </a:r>
                      <a:endParaRPr sz="40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4000" u="none" cap="none" strike="noStrike">
                          <a:latin typeface="Calibri"/>
                          <a:ea typeface="Calibri"/>
                          <a:cs typeface="Calibri"/>
                          <a:sym typeface="Calibri"/>
                        </a:rPr>
                        <a:t>30</a:t>
                      </a:r>
                      <a:endParaRPr sz="4000" u="none" cap="none" strike="noStrike">
                        <a:latin typeface="Calibri"/>
                        <a:ea typeface="Calibri"/>
                        <a:cs typeface="Calibri"/>
                        <a:sym typeface="Calibri"/>
                      </a:endParaRPr>
                    </a:p>
                  </a:txBody>
                  <a:tcPr marT="60950" marB="60950" marR="45725" marL="45725" anchor="ctr"/>
                </a:tc>
              </a:tr>
              <a:tr h="508000">
                <a:tc>
                  <a:txBody>
                    <a:bodyPr/>
                    <a:lstStyle/>
                    <a:p>
                      <a:pPr indent="0" lvl="0" marL="0" marR="0" rtl="0" algn="ctr">
                        <a:lnSpc>
                          <a:spcPct val="107000"/>
                        </a:lnSpc>
                        <a:spcBef>
                          <a:spcPts val="0"/>
                        </a:spcBef>
                        <a:spcAft>
                          <a:spcPts val="0"/>
                        </a:spcAft>
                        <a:buNone/>
                      </a:pPr>
                      <a:r>
                        <a:rPr lang="en-US" sz="2800" u="none" cap="none" strike="noStrike"/>
                        <a:t>6</a:t>
                      </a:r>
                      <a:endParaRPr sz="40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800" u="none" cap="none" strike="noStrike"/>
                        <a:t>2</a:t>
                      </a:r>
                      <a:endParaRPr sz="40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4000" u="none" cap="none" strike="noStrike">
                          <a:latin typeface="Calibri"/>
                          <a:ea typeface="Calibri"/>
                          <a:cs typeface="Calibri"/>
                          <a:sym typeface="Calibri"/>
                        </a:rPr>
                        <a:t>10</a:t>
                      </a:r>
                      <a:endParaRPr sz="4000" u="none" cap="none" strike="noStrike">
                        <a:latin typeface="Calibri"/>
                        <a:ea typeface="Calibri"/>
                        <a:cs typeface="Calibri"/>
                        <a:sym typeface="Calibri"/>
                      </a:endParaRPr>
                    </a:p>
                  </a:txBody>
                  <a:tcPr marT="60950" marB="60950" marR="45725" marL="45725" anchor="ctr"/>
                </a:tc>
              </a:tr>
              <a:tr h="508000">
                <a:tc>
                  <a:txBody>
                    <a:bodyPr/>
                    <a:lstStyle/>
                    <a:p>
                      <a:pPr indent="0" lvl="0" marL="0" marR="0" rtl="0" algn="ctr">
                        <a:lnSpc>
                          <a:spcPct val="107000"/>
                        </a:lnSpc>
                        <a:spcBef>
                          <a:spcPts val="0"/>
                        </a:spcBef>
                        <a:spcAft>
                          <a:spcPts val="0"/>
                        </a:spcAft>
                        <a:buNone/>
                      </a:pPr>
                      <a:r>
                        <a:rPr lang="en-US" sz="2800" u="none" cap="none" strike="noStrike"/>
                        <a:t>7</a:t>
                      </a:r>
                      <a:endParaRPr sz="40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800" u="none" cap="none" strike="noStrike"/>
                        <a:t>1</a:t>
                      </a:r>
                      <a:endParaRPr sz="40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4000" u="none" cap="none" strike="noStrike">
                          <a:latin typeface="Calibri"/>
                          <a:ea typeface="Calibri"/>
                          <a:cs typeface="Calibri"/>
                          <a:sym typeface="Calibri"/>
                        </a:rPr>
                        <a:t>5</a:t>
                      </a:r>
                      <a:endParaRPr sz="4000" u="none" cap="none" strike="noStrike">
                        <a:latin typeface="Calibri"/>
                        <a:ea typeface="Calibri"/>
                        <a:cs typeface="Calibri"/>
                        <a:sym typeface="Calibri"/>
                      </a:endParaRPr>
                    </a:p>
                  </a:txBody>
                  <a:tcPr marT="60950" marB="60950" marR="45725" marL="45725" anchor="ctr"/>
                </a:tc>
              </a:tr>
              <a:tr h="508000">
                <a:tc>
                  <a:txBody>
                    <a:bodyPr/>
                    <a:lstStyle/>
                    <a:p>
                      <a:pPr indent="0" lvl="0" marL="0" marR="0" rtl="0" algn="ctr">
                        <a:lnSpc>
                          <a:spcPct val="107000"/>
                        </a:lnSpc>
                        <a:spcBef>
                          <a:spcPts val="0"/>
                        </a:spcBef>
                        <a:spcAft>
                          <a:spcPts val="0"/>
                        </a:spcAft>
                        <a:buNone/>
                      </a:pPr>
                      <a:r>
                        <a:t/>
                      </a:r>
                      <a:endParaRPr sz="40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4000" u="none" cap="none" strike="noStrike">
                          <a:latin typeface="Calibri"/>
                          <a:ea typeface="Calibri"/>
                          <a:cs typeface="Calibri"/>
                          <a:sym typeface="Calibri"/>
                        </a:rPr>
                        <a:t>20</a:t>
                      </a:r>
                      <a:endParaRPr sz="40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4000" u="none" cap="none" strike="noStrike">
                          <a:latin typeface="Calibri"/>
                          <a:ea typeface="Calibri"/>
                          <a:cs typeface="Calibri"/>
                          <a:sym typeface="Calibri"/>
                        </a:rPr>
                        <a:t>100%</a:t>
                      </a:r>
                      <a:endParaRPr sz="4000" u="none" cap="none" strike="noStrike">
                        <a:latin typeface="Calibri"/>
                        <a:ea typeface="Calibri"/>
                        <a:cs typeface="Calibri"/>
                        <a:sym typeface="Calibri"/>
                      </a:endParaRPr>
                    </a:p>
                  </a:txBody>
                  <a:tcPr marT="60950" marB="60950" marR="45725" marL="45725" anchor="ct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descr="statistics cheat sheet" id="94" name="Google Shape;94;p2"/>
          <p:cNvPicPr preferRelativeResize="0"/>
          <p:nvPr/>
        </p:nvPicPr>
        <p:blipFill rotWithShape="1">
          <a:blip r:embed="rId3">
            <a:alphaModFix/>
          </a:blip>
          <a:srcRect b="0" l="0" r="0" t="0"/>
          <a:stretch/>
        </p:blipFill>
        <p:spPr>
          <a:xfrm>
            <a:off x="1907704" y="0"/>
            <a:ext cx="6120678" cy="662940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graphicFrame>
        <p:nvGraphicFramePr>
          <p:cNvPr id="312" name="Google Shape;312;p20"/>
          <p:cNvGraphicFramePr/>
          <p:nvPr/>
        </p:nvGraphicFramePr>
        <p:xfrm>
          <a:off x="57150" y="114302"/>
          <a:ext cx="3000000" cy="3000000"/>
        </p:xfrm>
        <a:graphic>
          <a:graphicData uri="http://schemas.openxmlformats.org/drawingml/2006/table">
            <a:tbl>
              <a:tblPr bandRow="1" firstCol="1" firstRow="1">
                <a:noFill/>
                <a:tableStyleId>{4E5F275E-78FA-42D6-A2DD-AA4335835D0E}</a:tableStyleId>
              </a:tblPr>
              <a:tblGrid>
                <a:gridCol w="2271725"/>
                <a:gridCol w="2271725"/>
                <a:gridCol w="2271725"/>
                <a:gridCol w="2271725"/>
              </a:tblGrid>
              <a:tr h="864675">
                <a:tc gridSpan="4">
                  <a:txBody>
                    <a:bodyPr/>
                    <a:lstStyle/>
                    <a:p>
                      <a:pPr indent="0" lvl="0" marL="0" marR="0" rtl="0" algn="ctr">
                        <a:lnSpc>
                          <a:spcPct val="107000"/>
                        </a:lnSpc>
                        <a:spcBef>
                          <a:spcPts val="0"/>
                        </a:spcBef>
                        <a:spcAft>
                          <a:spcPts val="0"/>
                        </a:spcAft>
                        <a:buNone/>
                      </a:pPr>
                      <a:r>
                        <a:rPr lang="en-US" sz="2400" u="none" cap="none" strike="noStrike"/>
                        <a:t>Frequency Table of Student Work Hours with Relative and Cumulative Relative Frequencies</a:t>
                      </a:r>
                      <a:endParaRPr sz="3600" u="none" cap="none" strike="noStrike">
                        <a:latin typeface="Calibri"/>
                        <a:ea typeface="Calibri"/>
                        <a:cs typeface="Calibri"/>
                        <a:sym typeface="Calibri"/>
                      </a:endParaRPr>
                    </a:p>
                  </a:txBody>
                  <a:tcPr marT="60950" marB="60950" marR="45725" marL="45725" anchor="ctr"/>
                </a:tc>
                <a:tc hMerge="1"/>
                <a:tc hMerge="1"/>
                <a:tc hMerge="1"/>
              </a:tr>
              <a:tr h="839850">
                <a:tc>
                  <a:txBody>
                    <a:bodyPr/>
                    <a:lstStyle/>
                    <a:p>
                      <a:pPr indent="0" lvl="0" marL="0" marR="0" rtl="0" algn="ctr">
                        <a:lnSpc>
                          <a:spcPct val="107000"/>
                        </a:lnSpc>
                        <a:spcBef>
                          <a:spcPts val="0"/>
                        </a:spcBef>
                        <a:spcAft>
                          <a:spcPts val="0"/>
                        </a:spcAft>
                        <a:buNone/>
                      </a:pPr>
                      <a:r>
                        <a:rPr lang="en-US" sz="2400" u="none" cap="none" strike="noStrike"/>
                        <a:t>DATA VALUE</a:t>
                      </a:r>
                      <a:endParaRPr sz="36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400" u="none" cap="none" strike="noStrike"/>
                        <a:t>FREQUENCY</a:t>
                      </a:r>
                      <a:endParaRPr sz="36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400" u="none" cap="none" strike="noStrike"/>
                        <a:t>RELATIVE FREQUENCY</a:t>
                      </a:r>
                      <a:endParaRPr sz="36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400" u="none" cap="none" strike="noStrike"/>
                        <a:t>CUMULATIVE RELATIVE FREQUENCY</a:t>
                      </a:r>
                      <a:endParaRPr sz="3600" u="none" cap="none" strike="noStrike">
                        <a:latin typeface="Calibri"/>
                        <a:ea typeface="Calibri"/>
                        <a:cs typeface="Calibri"/>
                        <a:sym typeface="Calibri"/>
                      </a:endParaRPr>
                    </a:p>
                  </a:txBody>
                  <a:tcPr marT="60950" marB="60950" marR="45725" marL="45725" anchor="ctr"/>
                </a:tc>
              </a:tr>
              <a:tr h="839850">
                <a:tc>
                  <a:txBody>
                    <a:bodyPr/>
                    <a:lstStyle/>
                    <a:p>
                      <a:pPr indent="0" lvl="0" marL="0" marR="0" rtl="0" algn="ctr">
                        <a:lnSpc>
                          <a:spcPct val="107000"/>
                        </a:lnSpc>
                        <a:spcBef>
                          <a:spcPts val="0"/>
                        </a:spcBef>
                        <a:spcAft>
                          <a:spcPts val="0"/>
                        </a:spcAft>
                        <a:buNone/>
                      </a:pPr>
                      <a:r>
                        <a:rPr lang="en-US" sz="2400" u="none" cap="none" strike="noStrike"/>
                        <a:t>2</a:t>
                      </a:r>
                      <a:endParaRPr sz="36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400" u="none" cap="none" strike="noStrike"/>
                        <a:t>3</a:t>
                      </a:r>
                      <a:endParaRPr sz="36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400" u="none" cap="none" strike="noStrike"/>
                        <a:t>0.15</a:t>
                      </a:r>
                      <a:endParaRPr sz="36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400" u="none" cap="none" strike="noStrike"/>
                        <a:t>0-0.15</a:t>
                      </a:r>
                      <a:endParaRPr sz="3600" u="none" cap="none" strike="noStrike">
                        <a:latin typeface="Calibri"/>
                        <a:ea typeface="Calibri"/>
                        <a:cs typeface="Calibri"/>
                        <a:sym typeface="Calibri"/>
                      </a:endParaRPr>
                    </a:p>
                  </a:txBody>
                  <a:tcPr marT="60950" marB="60950" marR="45725" marL="45725" anchor="ctr"/>
                </a:tc>
              </a:tr>
              <a:tr h="839850">
                <a:tc>
                  <a:txBody>
                    <a:bodyPr/>
                    <a:lstStyle/>
                    <a:p>
                      <a:pPr indent="0" lvl="0" marL="0" marR="0" rtl="0" algn="ctr">
                        <a:lnSpc>
                          <a:spcPct val="107000"/>
                        </a:lnSpc>
                        <a:spcBef>
                          <a:spcPts val="0"/>
                        </a:spcBef>
                        <a:spcAft>
                          <a:spcPts val="0"/>
                        </a:spcAft>
                        <a:buNone/>
                      </a:pPr>
                      <a:r>
                        <a:rPr lang="en-US" sz="2400" u="none" cap="none" strike="noStrike"/>
                        <a:t>3</a:t>
                      </a:r>
                      <a:endParaRPr sz="36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400" u="none" cap="none" strike="noStrike"/>
                        <a:t>5</a:t>
                      </a:r>
                      <a:endParaRPr sz="36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400" u="none" cap="none" strike="noStrike"/>
                        <a:t>0.25</a:t>
                      </a:r>
                      <a:endParaRPr sz="36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400" u="none" cap="none" strike="noStrike"/>
                        <a:t>0.15 + 0.25 = 0.40</a:t>
                      </a:r>
                      <a:endParaRPr sz="3600" u="none" cap="none" strike="noStrike">
                        <a:latin typeface="Calibri"/>
                        <a:ea typeface="Calibri"/>
                        <a:cs typeface="Calibri"/>
                        <a:sym typeface="Calibri"/>
                      </a:endParaRPr>
                    </a:p>
                  </a:txBody>
                  <a:tcPr marT="60950" marB="60950" marR="45725" marL="45725" anchor="ctr"/>
                </a:tc>
              </a:tr>
              <a:tr h="839850">
                <a:tc>
                  <a:txBody>
                    <a:bodyPr/>
                    <a:lstStyle/>
                    <a:p>
                      <a:pPr indent="0" lvl="0" marL="0" marR="0" rtl="0" algn="ctr">
                        <a:lnSpc>
                          <a:spcPct val="107000"/>
                        </a:lnSpc>
                        <a:spcBef>
                          <a:spcPts val="0"/>
                        </a:spcBef>
                        <a:spcAft>
                          <a:spcPts val="0"/>
                        </a:spcAft>
                        <a:buNone/>
                      </a:pPr>
                      <a:r>
                        <a:rPr lang="en-US" sz="2400" u="none" cap="none" strike="noStrike"/>
                        <a:t>4</a:t>
                      </a:r>
                      <a:endParaRPr sz="36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400" u="none" cap="none" strike="noStrike"/>
                        <a:t>3</a:t>
                      </a:r>
                      <a:endParaRPr sz="36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400" u="none" cap="none" strike="noStrike"/>
                        <a:t>0.15</a:t>
                      </a:r>
                      <a:endParaRPr sz="36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400" u="none" cap="none" strike="noStrike"/>
                        <a:t>0.40 + 0.15 = 0.55</a:t>
                      </a:r>
                      <a:endParaRPr sz="3600" u="none" cap="none" strike="noStrike">
                        <a:latin typeface="Calibri"/>
                        <a:ea typeface="Calibri"/>
                        <a:cs typeface="Calibri"/>
                        <a:sym typeface="Calibri"/>
                      </a:endParaRPr>
                    </a:p>
                  </a:txBody>
                  <a:tcPr marT="60950" marB="60950" marR="45725" marL="45725" anchor="ctr"/>
                </a:tc>
              </a:tr>
              <a:tr h="839850">
                <a:tc>
                  <a:txBody>
                    <a:bodyPr/>
                    <a:lstStyle/>
                    <a:p>
                      <a:pPr indent="0" lvl="0" marL="0" marR="0" rtl="0" algn="ctr">
                        <a:lnSpc>
                          <a:spcPct val="107000"/>
                        </a:lnSpc>
                        <a:spcBef>
                          <a:spcPts val="0"/>
                        </a:spcBef>
                        <a:spcAft>
                          <a:spcPts val="0"/>
                        </a:spcAft>
                        <a:buNone/>
                      </a:pPr>
                      <a:r>
                        <a:rPr lang="en-US" sz="2400" u="none" cap="none" strike="noStrike"/>
                        <a:t>5</a:t>
                      </a:r>
                      <a:endParaRPr sz="36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400" u="none" cap="none" strike="noStrike"/>
                        <a:t>6</a:t>
                      </a:r>
                      <a:endParaRPr sz="36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400" u="none" cap="none" strike="noStrike"/>
                        <a:t>0.30</a:t>
                      </a:r>
                      <a:endParaRPr sz="36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400" u="none" cap="none" strike="noStrike"/>
                        <a:t>0.55 + 0.30 = 0.85</a:t>
                      </a:r>
                      <a:endParaRPr sz="3600" u="none" cap="none" strike="noStrike">
                        <a:latin typeface="Calibri"/>
                        <a:ea typeface="Calibri"/>
                        <a:cs typeface="Calibri"/>
                        <a:sym typeface="Calibri"/>
                      </a:endParaRPr>
                    </a:p>
                  </a:txBody>
                  <a:tcPr marT="60950" marB="60950" marR="45725" marL="45725" anchor="ctr"/>
                </a:tc>
              </a:tr>
              <a:tr h="839850">
                <a:tc>
                  <a:txBody>
                    <a:bodyPr/>
                    <a:lstStyle/>
                    <a:p>
                      <a:pPr indent="0" lvl="0" marL="0" marR="0" rtl="0" algn="ctr">
                        <a:lnSpc>
                          <a:spcPct val="107000"/>
                        </a:lnSpc>
                        <a:spcBef>
                          <a:spcPts val="0"/>
                        </a:spcBef>
                        <a:spcAft>
                          <a:spcPts val="0"/>
                        </a:spcAft>
                        <a:buNone/>
                      </a:pPr>
                      <a:r>
                        <a:rPr lang="en-US" sz="2400" u="none" cap="none" strike="noStrike"/>
                        <a:t>6</a:t>
                      </a:r>
                      <a:endParaRPr sz="36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400" u="none" cap="none" strike="noStrike"/>
                        <a:t>2</a:t>
                      </a:r>
                      <a:endParaRPr sz="36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400" u="none" cap="none" strike="noStrike"/>
                        <a:t>0.10</a:t>
                      </a:r>
                      <a:endParaRPr sz="36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400" u="none" cap="none" strike="noStrike"/>
                        <a:t>0.85 + 0.10 = 0.95</a:t>
                      </a:r>
                      <a:endParaRPr sz="3600" u="none" cap="none" strike="noStrike">
                        <a:latin typeface="Calibri"/>
                        <a:ea typeface="Calibri"/>
                        <a:cs typeface="Calibri"/>
                        <a:sym typeface="Calibri"/>
                      </a:endParaRPr>
                    </a:p>
                  </a:txBody>
                  <a:tcPr marT="60950" marB="60950" marR="45725" marL="45725" anchor="ctr"/>
                </a:tc>
              </a:tr>
              <a:tr h="839850">
                <a:tc>
                  <a:txBody>
                    <a:bodyPr/>
                    <a:lstStyle/>
                    <a:p>
                      <a:pPr indent="0" lvl="0" marL="0" marR="0" rtl="0" algn="ctr">
                        <a:lnSpc>
                          <a:spcPct val="107000"/>
                        </a:lnSpc>
                        <a:spcBef>
                          <a:spcPts val="0"/>
                        </a:spcBef>
                        <a:spcAft>
                          <a:spcPts val="0"/>
                        </a:spcAft>
                        <a:buNone/>
                      </a:pPr>
                      <a:r>
                        <a:rPr lang="en-US" sz="2400" u="none" cap="none" strike="noStrike"/>
                        <a:t>7</a:t>
                      </a:r>
                      <a:endParaRPr sz="36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400" u="none" cap="none" strike="noStrike"/>
                        <a:t>1</a:t>
                      </a:r>
                      <a:endParaRPr sz="36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400" u="none" cap="none" strike="noStrike"/>
                        <a:t>0.05</a:t>
                      </a:r>
                      <a:endParaRPr sz="36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2400" u="none" cap="none" strike="noStrike"/>
                        <a:t>0.95 + 0.05 = 1.00</a:t>
                      </a:r>
                      <a:endParaRPr sz="3600" u="none" cap="none" strike="noStrike">
                        <a:latin typeface="Calibri"/>
                        <a:ea typeface="Calibri"/>
                        <a:cs typeface="Calibri"/>
                        <a:sym typeface="Calibri"/>
                      </a:endParaRPr>
                    </a:p>
                  </a:txBody>
                  <a:tcPr marT="60950" marB="60950" marR="45725" marL="45725"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imes New Roman"/>
              <a:buNone/>
            </a:pPr>
            <a:r>
              <a:rPr b="1" lang="en-US" sz="3200">
                <a:latin typeface="Times New Roman"/>
                <a:ea typeface="Times New Roman"/>
                <a:cs typeface="Times New Roman"/>
                <a:sym typeface="Times New Roman"/>
              </a:rPr>
              <a:t>Grouped Frequency Distribution</a:t>
            </a:r>
            <a:br>
              <a:rPr lang="en-US" sz="1800">
                <a:latin typeface="Calibri"/>
                <a:ea typeface="Calibri"/>
                <a:cs typeface="Calibri"/>
                <a:sym typeface="Calibri"/>
              </a:rPr>
            </a:br>
            <a:endParaRPr/>
          </a:p>
        </p:txBody>
      </p:sp>
      <p:sp>
        <p:nvSpPr>
          <p:cNvPr id="318" name="Google Shape;318;p21"/>
          <p:cNvSpPr txBox="1"/>
          <p:nvPr>
            <p:ph idx="1" type="body"/>
          </p:nvPr>
        </p:nvSpPr>
        <p:spPr>
          <a:xfrm>
            <a:off x="628650" y="1825625"/>
            <a:ext cx="8036719" cy="435133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00"/>
              </a:buClr>
              <a:buSzPts val="2400"/>
              <a:buChar char="•"/>
            </a:pPr>
            <a:r>
              <a:rPr lang="en-US" sz="2400">
                <a:solidFill>
                  <a:srgbClr val="000000"/>
                </a:solidFill>
                <a:latin typeface="Tahoma"/>
                <a:ea typeface="Tahoma"/>
                <a:cs typeface="Tahoma"/>
                <a:sym typeface="Tahoma"/>
              </a:rPr>
              <a:t>A grouped frequency distribution is a table to organize data in which the data are grouped into classes with more than one unit in width. Used when the data is large, or it makes sense to group the data.</a:t>
            </a:r>
            <a:endParaRPr sz="2400">
              <a:latin typeface="Calibri"/>
              <a:ea typeface="Calibri"/>
              <a:cs typeface="Calibri"/>
              <a:sym typeface="Calibri"/>
            </a:endParaRPr>
          </a:p>
          <a:p>
            <a:pPr indent="-165100" lvl="0" marL="342900" rtl="0" algn="l">
              <a:spcBef>
                <a:spcPts val="560"/>
              </a:spcBef>
              <a:spcAft>
                <a:spcPts val="0"/>
              </a:spcAft>
              <a:buClr>
                <a:schemeClr val="dk1"/>
              </a:buClr>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4" name="Google Shape;324;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Grouped Frequency Distribution</a:t>
            </a:r>
            <a:endParaRPr/>
          </a:p>
        </p:txBody>
      </p:sp>
      <p:sp>
        <p:nvSpPr>
          <p:cNvPr id="325" name="Google Shape;325;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Sometimes, however, a set of scores covers a wide range of values.  In these situations, a list of all the X values would be quite long - too long to be a “simple” presentation of the data.  </a:t>
            </a:r>
            <a:endParaRPr/>
          </a:p>
          <a:p>
            <a:pPr indent="-342900" lvl="0" marL="342900" rtl="0" algn="l">
              <a:spcBef>
                <a:spcPts val="640"/>
              </a:spcBef>
              <a:spcAft>
                <a:spcPts val="0"/>
              </a:spcAft>
              <a:buClr>
                <a:schemeClr val="dk1"/>
              </a:buClr>
              <a:buSzPts val="3200"/>
              <a:buChar char="•"/>
            </a:pPr>
            <a:r>
              <a:rPr lang="en-US"/>
              <a:t>To remedy this situation, a </a:t>
            </a:r>
            <a:r>
              <a:rPr b="1" lang="en-US"/>
              <a:t>grouped frequency distribution</a:t>
            </a:r>
            <a:r>
              <a:rPr lang="en-US"/>
              <a:t> table is used.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1" name="Google Shape;33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Grouped Frequency Distribution (cont.)</a:t>
            </a:r>
            <a:endParaRPr/>
          </a:p>
        </p:txBody>
      </p:sp>
      <p:sp>
        <p:nvSpPr>
          <p:cNvPr id="332" name="Google Shape;332;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In a grouped table, the X column lists groups of scores, called </a:t>
            </a:r>
            <a:r>
              <a:rPr b="1" lang="en-US"/>
              <a:t>class intervals</a:t>
            </a:r>
            <a:r>
              <a:rPr lang="en-US"/>
              <a:t>, rather than individual values.  </a:t>
            </a:r>
            <a:endParaRPr/>
          </a:p>
          <a:p>
            <a:pPr indent="-342900" lvl="0" marL="342900" rtl="0" algn="l">
              <a:spcBef>
                <a:spcPts val="592"/>
              </a:spcBef>
              <a:spcAft>
                <a:spcPts val="0"/>
              </a:spcAft>
              <a:buClr>
                <a:schemeClr val="dk1"/>
              </a:buClr>
              <a:buSzPct val="100000"/>
              <a:buChar char="•"/>
            </a:pPr>
            <a:r>
              <a:rPr lang="en-US"/>
              <a:t>These intervals all have the same width, usually a simple number such as 2, 5, 10, and so on.  </a:t>
            </a:r>
            <a:endParaRPr/>
          </a:p>
          <a:p>
            <a:pPr indent="-342900" lvl="0" marL="342900" rtl="0" algn="l">
              <a:spcBef>
                <a:spcPts val="592"/>
              </a:spcBef>
              <a:spcAft>
                <a:spcPts val="0"/>
              </a:spcAft>
              <a:buClr>
                <a:schemeClr val="dk1"/>
              </a:buClr>
              <a:buSzPct val="100000"/>
              <a:buChar char="•"/>
            </a:pPr>
            <a:r>
              <a:rPr lang="en-US"/>
              <a:t>Each interval begins with a value that is a multiple of the interval width.  The interval width is selected so that the table will have approximately ten intervals.</a:t>
            </a:r>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graphicFrame>
        <p:nvGraphicFramePr>
          <p:cNvPr id="337" name="Google Shape;337;p24"/>
          <p:cNvGraphicFramePr/>
          <p:nvPr/>
        </p:nvGraphicFramePr>
        <p:xfrm>
          <a:off x="100013" y="209550"/>
          <a:ext cx="3000000" cy="3000000"/>
        </p:xfrm>
        <a:graphic>
          <a:graphicData uri="http://schemas.openxmlformats.org/drawingml/2006/table">
            <a:tbl>
              <a:tblPr bandRow="1" firstCol="1" firstRow="1">
                <a:noFill/>
                <a:tableStyleId>{4E5F275E-78FA-42D6-A2DD-AA4335835D0E}</a:tableStyleId>
              </a:tblPr>
              <a:tblGrid>
                <a:gridCol w="2239575"/>
                <a:gridCol w="2239575"/>
                <a:gridCol w="2239575"/>
                <a:gridCol w="2239575"/>
              </a:tblGrid>
              <a:tr h="607575">
                <a:tc gridSpan="4">
                  <a:txBody>
                    <a:bodyPr/>
                    <a:lstStyle/>
                    <a:p>
                      <a:pPr indent="0" lvl="0" marL="0" marR="0" rtl="0" algn="ctr">
                        <a:lnSpc>
                          <a:spcPct val="107000"/>
                        </a:lnSpc>
                        <a:spcBef>
                          <a:spcPts val="0"/>
                        </a:spcBef>
                        <a:spcAft>
                          <a:spcPts val="0"/>
                        </a:spcAft>
                        <a:buNone/>
                      </a:pPr>
                      <a:r>
                        <a:rPr lang="en-US" sz="1600" u="none" cap="none" strike="noStrike"/>
                        <a:t>Frequency Table of Soccer Player Height</a:t>
                      </a:r>
                      <a:endParaRPr sz="2400" u="none" cap="none" strike="noStrike">
                        <a:latin typeface="Calibri"/>
                        <a:ea typeface="Calibri"/>
                        <a:cs typeface="Calibri"/>
                        <a:sym typeface="Calibri"/>
                      </a:endParaRPr>
                    </a:p>
                  </a:txBody>
                  <a:tcPr marT="60950" marB="60950" marR="45725" marL="45725" anchor="ctr"/>
                </a:tc>
                <a:tc hMerge="1"/>
                <a:tc hMerge="1"/>
                <a:tc hMerge="1"/>
              </a:tr>
              <a:tr h="590150">
                <a:tc>
                  <a:txBody>
                    <a:bodyPr/>
                    <a:lstStyle/>
                    <a:p>
                      <a:pPr indent="0" lvl="0" marL="0" marR="0" rtl="0" algn="ctr">
                        <a:lnSpc>
                          <a:spcPct val="107000"/>
                        </a:lnSpc>
                        <a:spcBef>
                          <a:spcPts val="0"/>
                        </a:spcBef>
                        <a:spcAft>
                          <a:spcPts val="0"/>
                        </a:spcAft>
                        <a:buNone/>
                      </a:pPr>
                      <a:r>
                        <a:rPr lang="en-US" sz="1600" u="none" cap="none" strike="noStrike"/>
                        <a:t>HEIGHTS (INCHES)</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600" u="none" cap="none" strike="noStrike"/>
                        <a:t>FREQUENCY</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600" u="none" cap="none" strike="noStrike"/>
                        <a:t>RELATIVE FREQUENCY</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600" u="none" cap="none" strike="noStrike"/>
                        <a:t>CUMULATIVE RELATIVE FREQUENCY</a:t>
                      </a:r>
                      <a:endParaRPr sz="2400" u="none" cap="none" strike="noStrike">
                        <a:latin typeface="Calibri"/>
                        <a:ea typeface="Calibri"/>
                        <a:cs typeface="Calibri"/>
                        <a:sym typeface="Calibri"/>
                      </a:endParaRPr>
                    </a:p>
                  </a:txBody>
                  <a:tcPr marT="60950" marB="60950" marR="45725" marL="45725" anchor="ctr"/>
                </a:tc>
              </a:tr>
              <a:tr h="607575">
                <a:tc>
                  <a:txBody>
                    <a:bodyPr/>
                    <a:lstStyle/>
                    <a:p>
                      <a:pPr indent="0" lvl="0" marL="0" marR="0" rtl="0" algn="ctr">
                        <a:lnSpc>
                          <a:spcPct val="107000"/>
                        </a:lnSpc>
                        <a:spcBef>
                          <a:spcPts val="0"/>
                        </a:spcBef>
                        <a:spcAft>
                          <a:spcPts val="0"/>
                        </a:spcAft>
                        <a:buNone/>
                      </a:pPr>
                      <a:r>
                        <a:rPr lang="en-US" sz="1600" u="none" cap="none" strike="noStrike"/>
                        <a:t>59.95–61.95</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600" u="none" cap="none" strike="noStrike"/>
                        <a:t>5</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200" u="none" cap="none" strike="noStrike"/>
                        <a:t>5100</a:t>
                      </a:r>
                      <a:r>
                        <a:rPr lang="en-US" sz="1600" u="none" cap="none" strike="noStrike"/>
                        <a:t>=0.055100=0.05</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600" u="none" cap="none" strike="noStrike"/>
                        <a:t>0.050.05</a:t>
                      </a:r>
                      <a:endParaRPr sz="2400" u="none" cap="none" strike="noStrike">
                        <a:latin typeface="Calibri"/>
                        <a:ea typeface="Calibri"/>
                        <a:cs typeface="Calibri"/>
                        <a:sym typeface="Calibri"/>
                      </a:endParaRPr>
                    </a:p>
                  </a:txBody>
                  <a:tcPr marT="60950" marB="60950" marR="45725" marL="45725" anchor="ctr"/>
                </a:tc>
              </a:tr>
              <a:tr h="607575">
                <a:tc>
                  <a:txBody>
                    <a:bodyPr/>
                    <a:lstStyle/>
                    <a:p>
                      <a:pPr indent="0" lvl="0" marL="0" marR="0" rtl="0" algn="ctr">
                        <a:lnSpc>
                          <a:spcPct val="107000"/>
                        </a:lnSpc>
                        <a:spcBef>
                          <a:spcPts val="0"/>
                        </a:spcBef>
                        <a:spcAft>
                          <a:spcPts val="0"/>
                        </a:spcAft>
                        <a:buNone/>
                      </a:pPr>
                      <a:r>
                        <a:rPr lang="en-US" sz="1600" u="none" cap="none" strike="noStrike"/>
                        <a:t>61.95–63.95</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600" u="none" cap="none" strike="noStrike"/>
                        <a:t>3</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200" u="none" cap="none" strike="noStrike"/>
                        <a:t>3100</a:t>
                      </a:r>
                      <a:r>
                        <a:rPr lang="en-US" sz="1600" u="none" cap="none" strike="noStrike"/>
                        <a:t>=0.033100=0.03</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600" u="none" cap="none" strike="noStrike"/>
                        <a:t>0.05+0.03=0.080.05+0.03=0.08</a:t>
                      </a:r>
                      <a:endParaRPr sz="2400" u="none" cap="none" strike="noStrike">
                        <a:latin typeface="Calibri"/>
                        <a:ea typeface="Calibri"/>
                        <a:cs typeface="Calibri"/>
                        <a:sym typeface="Calibri"/>
                      </a:endParaRPr>
                    </a:p>
                  </a:txBody>
                  <a:tcPr marT="60950" marB="60950" marR="45725" marL="45725" anchor="ctr"/>
                </a:tc>
              </a:tr>
              <a:tr h="607575">
                <a:tc>
                  <a:txBody>
                    <a:bodyPr/>
                    <a:lstStyle/>
                    <a:p>
                      <a:pPr indent="0" lvl="0" marL="0" marR="0" rtl="0" algn="ctr">
                        <a:lnSpc>
                          <a:spcPct val="107000"/>
                        </a:lnSpc>
                        <a:spcBef>
                          <a:spcPts val="0"/>
                        </a:spcBef>
                        <a:spcAft>
                          <a:spcPts val="0"/>
                        </a:spcAft>
                        <a:buNone/>
                      </a:pPr>
                      <a:r>
                        <a:rPr lang="en-US" sz="1600" u="none" cap="none" strike="noStrike"/>
                        <a:t>63.95–65.95</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600" u="none" cap="none" strike="noStrike"/>
                        <a:t>15</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200" u="none" cap="none" strike="noStrike"/>
                        <a:t>15100</a:t>
                      </a:r>
                      <a:r>
                        <a:rPr lang="en-US" sz="1600" u="none" cap="none" strike="noStrike"/>
                        <a:t>=0.1515100=0.15</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600" u="none" cap="none" strike="noStrike"/>
                        <a:t>0.08+0.15=0.230.08+0.15=0.23</a:t>
                      </a:r>
                      <a:endParaRPr sz="2400" u="none" cap="none" strike="noStrike">
                        <a:latin typeface="Calibri"/>
                        <a:ea typeface="Calibri"/>
                        <a:cs typeface="Calibri"/>
                        <a:sym typeface="Calibri"/>
                      </a:endParaRPr>
                    </a:p>
                  </a:txBody>
                  <a:tcPr marT="60950" marB="60950" marR="45725" marL="45725" anchor="ctr"/>
                </a:tc>
              </a:tr>
              <a:tr h="607575">
                <a:tc>
                  <a:txBody>
                    <a:bodyPr/>
                    <a:lstStyle/>
                    <a:p>
                      <a:pPr indent="0" lvl="0" marL="0" marR="0" rtl="0" algn="ctr">
                        <a:lnSpc>
                          <a:spcPct val="107000"/>
                        </a:lnSpc>
                        <a:spcBef>
                          <a:spcPts val="0"/>
                        </a:spcBef>
                        <a:spcAft>
                          <a:spcPts val="0"/>
                        </a:spcAft>
                        <a:buNone/>
                      </a:pPr>
                      <a:r>
                        <a:rPr lang="en-US" sz="1600" u="none" cap="none" strike="noStrike"/>
                        <a:t>65.95–67.95</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600" u="none" cap="none" strike="noStrike"/>
                        <a:t>40</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200" u="none" cap="none" strike="noStrike"/>
                        <a:t>40100</a:t>
                      </a:r>
                      <a:r>
                        <a:rPr lang="en-US" sz="1600" u="none" cap="none" strike="noStrike"/>
                        <a:t>=0.4040100=0.40</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600" u="none" cap="none" strike="noStrike"/>
                        <a:t>0.23+0.40=0.630.23+0.40=0.63</a:t>
                      </a:r>
                      <a:endParaRPr sz="2400" u="none" cap="none" strike="noStrike">
                        <a:latin typeface="Calibri"/>
                        <a:ea typeface="Calibri"/>
                        <a:cs typeface="Calibri"/>
                        <a:sym typeface="Calibri"/>
                      </a:endParaRPr>
                    </a:p>
                  </a:txBody>
                  <a:tcPr marT="60950" marB="60950" marR="45725" marL="45725" anchor="ctr"/>
                </a:tc>
              </a:tr>
              <a:tr h="607575">
                <a:tc>
                  <a:txBody>
                    <a:bodyPr/>
                    <a:lstStyle/>
                    <a:p>
                      <a:pPr indent="0" lvl="0" marL="0" marR="0" rtl="0" algn="ctr">
                        <a:lnSpc>
                          <a:spcPct val="107000"/>
                        </a:lnSpc>
                        <a:spcBef>
                          <a:spcPts val="0"/>
                        </a:spcBef>
                        <a:spcAft>
                          <a:spcPts val="0"/>
                        </a:spcAft>
                        <a:buNone/>
                      </a:pPr>
                      <a:r>
                        <a:rPr lang="en-US" sz="1600" u="none" cap="none" strike="noStrike"/>
                        <a:t>67.95–69.95</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600" u="none" cap="none" strike="noStrike"/>
                        <a:t>17</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200" u="none" cap="none" strike="noStrike"/>
                        <a:t>17100</a:t>
                      </a:r>
                      <a:r>
                        <a:rPr lang="en-US" sz="1600" u="none" cap="none" strike="noStrike"/>
                        <a:t>=0.1717100=0.17</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600" u="none" cap="none" strike="noStrike"/>
                        <a:t>0.63+0.17=0.800.63+0.17=0.80</a:t>
                      </a:r>
                      <a:endParaRPr sz="2400" u="none" cap="none" strike="noStrike">
                        <a:latin typeface="Calibri"/>
                        <a:ea typeface="Calibri"/>
                        <a:cs typeface="Calibri"/>
                        <a:sym typeface="Calibri"/>
                      </a:endParaRPr>
                    </a:p>
                  </a:txBody>
                  <a:tcPr marT="60950" marB="60950" marR="45725" marL="45725" anchor="ctr"/>
                </a:tc>
              </a:tr>
              <a:tr h="607575">
                <a:tc>
                  <a:txBody>
                    <a:bodyPr/>
                    <a:lstStyle/>
                    <a:p>
                      <a:pPr indent="0" lvl="0" marL="0" marR="0" rtl="0" algn="ctr">
                        <a:lnSpc>
                          <a:spcPct val="107000"/>
                        </a:lnSpc>
                        <a:spcBef>
                          <a:spcPts val="0"/>
                        </a:spcBef>
                        <a:spcAft>
                          <a:spcPts val="0"/>
                        </a:spcAft>
                        <a:buNone/>
                      </a:pPr>
                      <a:r>
                        <a:rPr lang="en-US" sz="1600" u="none" cap="none" strike="noStrike"/>
                        <a:t>69.95–71.95</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600" u="none" cap="none" strike="noStrike"/>
                        <a:t>12</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200" u="none" cap="none" strike="noStrike"/>
                        <a:t>12100</a:t>
                      </a:r>
                      <a:r>
                        <a:rPr lang="en-US" sz="1600" u="none" cap="none" strike="noStrike"/>
                        <a:t>=0.1212100=0.12</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600" u="none" cap="none" strike="noStrike"/>
                        <a:t>0.80+0.12=0.920.80+0.12=0.92</a:t>
                      </a:r>
                      <a:endParaRPr sz="2400" u="none" cap="none" strike="noStrike">
                        <a:latin typeface="Calibri"/>
                        <a:ea typeface="Calibri"/>
                        <a:cs typeface="Calibri"/>
                        <a:sym typeface="Calibri"/>
                      </a:endParaRPr>
                    </a:p>
                  </a:txBody>
                  <a:tcPr marT="60950" marB="60950" marR="45725" marL="45725" anchor="ctr"/>
                </a:tc>
              </a:tr>
              <a:tr h="607575">
                <a:tc>
                  <a:txBody>
                    <a:bodyPr/>
                    <a:lstStyle/>
                    <a:p>
                      <a:pPr indent="0" lvl="0" marL="0" marR="0" rtl="0" algn="ctr">
                        <a:lnSpc>
                          <a:spcPct val="107000"/>
                        </a:lnSpc>
                        <a:spcBef>
                          <a:spcPts val="0"/>
                        </a:spcBef>
                        <a:spcAft>
                          <a:spcPts val="0"/>
                        </a:spcAft>
                        <a:buNone/>
                      </a:pPr>
                      <a:r>
                        <a:rPr lang="en-US" sz="1600" u="none" cap="none" strike="noStrike"/>
                        <a:t>71.95–73.95</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600" u="none" cap="none" strike="noStrike"/>
                        <a:t>7</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200" u="none" cap="none" strike="noStrike"/>
                        <a:t>7100</a:t>
                      </a:r>
                      <a:r>
                        <a:rPr lang="en-US" sz="1600" u="none" cap="none" strike="noStrike"/>
                        <a:t>=0.077100=0.07</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600" u="none" cap="none" strike="noStrike"/>
                        <a:t>0.92+0.07=0.990.92+0.07=0.99</a:t>
                      </a:r>
                      <a:endParaRPr sz="2400" u="none" cap="none" strike="noStrike">
                        <a:latin typeface="Calibri"/>
                        <a:ea typeface="Calibri"/>
                        <a:cs typeface="Calibri"/>
                        <a:sym typeface="Calibri"/>
                      </a:endParaRPr>
                    </a:p>
                  </a:txBody>
                  <a:tcPr marT="60950" marB="60950" marR="45725" marL="45725" anchor="ctr"/>
                </a:tc>
              </a:tr>
              <a:tr h="607575">
                <a:tc>
                  <a:txBody>
                    <a:bodyPr/>
                    <a:lstStyle/>
                    <a:p>
                      <a:pPr indent="0" lvl="0" marL="0" marR="0" rtl="0" algn="ctr">
                        <a:lnSpc>
                          <a:spcPct val="107000"/>
                        </a:lnSpc>
                        <a:spcBef>
                          <a:spcPts val="0"/>
                        </a:spcBef>
                        <a:spcAft>
                          <a:spcPts val="0"/>
                        </a:spcAft>
                        <a:buNone/>
                      </a:pPr>
                      <a:r>
                        <a:rPr lang="en-US" sz="1600" u="none" cap="none" strike="noStrike"/>
                        <a:t>73.95–75.95</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600" u="none" cap="none" strike="noStrike"/>
                        <a:t>1</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200" u="none" cap="none" strike="noStrike"/>
                        <a:t>1100</a:t>
                      </a:r>
                      <a:r>
                        <a:rPr lang="en-US" sz="1600" u="none" cap="none" strike="noStrike"/>
                        <a:t>=0.011100=0.01</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600" u="none" cap="none" strike="noStrike"/>
                        <a:t>0.99+0.01=1.000.99+0.01=1.00</a:t>
                      </a:r>
                      <a:endParaRPr sz="2400" u="none" cap="none" strike="noStrike">
                        <a:latin typeface="Calibri"/>
                        <a:ea typeface="Calibri"/>
                        <a:cs typeface="Calibri"/>
                        <a:sym typeface="Calibri"/>
                      </a:endParaRPr>
                    </a:p>
                  </a:txBody>
                  <a:tcPr marT="60950" marB="60950" marR="45725" marL="45725" anchor="ctr"/>
                </a:tc>
              </a:tr>
              <a:tr h="590150">
                <a:tc>
                  <a:txBody>
                    <a:bodyPr/>
                    <a:lstStyle/>
                    <a:p>
                      <a:pPr indent="0" lvl="0" marL="0" marR="0" rtl="0" algn="l">
                        <a:lnSpc>
                          <a:spcPct val="107000"/>
                        </a:lnSpc>
                        <a:spcBef>
                          <a:spcPts val="0"/>
                        </a:spcBef>
                        <a:spcAft>
                          <a:spcPts val="0"/>
                        </a:spcAft>
                        <a:buNone/>
                      </a:pPr>
                      <a:r>
                        <a:rPr lang="en-US" sz="1600" u="none" cap="none" strike="noStrike"/>
                        <a:t> </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600" u="none" cap="none" strike="noStrike"/>
                        <a:t>Total = 100</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ctr">
                        <a:lnSpc>
                          <a:spcPct val="107000"/>
                        </a:lnSpc>
                        <a:spcBef>
                          <a:spcPts val="0"/>
                        </a:spcBef>
                        <a:spcAft>
                          <a:spcPts val="0"/>
                        </a:spcAft>
                        <a:buNone/>
                      </a:pPr>
                      <a:r>
                        <a:rPr lang="en-US" sz="1600" u="none" cap="none" strike="noStrike"/>
                        <a:t>Total = 1.00</a:t>
                      </a:r>
                      <a:endParaRPr sz="2400" u="none" cap="none" strike="noStrike">
                        <a:latin typeface="Calibri"/>
                        <a:ea typeface="Calibri"/>
                        <a:cs typeface="Calibri"/>
                        <a:sym typeface="Calibri"/>
                      </a:endParaRPr>
                    </a:p>
                  </a:txBody>
                  <a:tcPr marT="60950" marB="60950" marR="45725" marL="45725" anchor="ctr"/>
                </a:tc>
                <a:tc>
                  <a:txBody>
                    <a:bodyPr/>
                    <a:lstStyle/>
                    <a:p>
                      <a:pPr indent="0" lvl="0" marL="0" marR="0" rtl="0" algn="l">
                        <a:lnSpc>
                          <a:spcPct val="107000"/>
                        </a:lnSpc>
                        <a:spcBef>
                          <a:spcPts val="0"/>
                        </a:spcBef>
                        <a:spcAft>
                          <a:spcPts val="0"/>
                        </a:spcAft>
                        <a:buNone/>
                      </a:pPr>
                      <a:r>
                        <a:t/>
                      </a:r>
                      <a:endParaRPr sz="2400" u="none" cap="none" strike="noStrike">
                        <a:latin typeface="Calibri"/>
                        <a:ea typeface="Calibri"/>
                        <a:cs typeface="Calibri"/>
                        <a:sym typeface="Calibri"/>
                      </a:endParaRPr>
                    </a:p>
                  </a:txBody>
                  <a:tcPr marT="9525" marB="9525" marR="7150" marL="7150"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5"/>
          <p:cNvSpPr txBox="1"/>
          <p:nvPr>
            <p:ph type="title"/>
          </p:nvPr>
        </p:nvSpPr>
        <p:spPr>
          <a:xfrm>
            <a:off x="629841" y="457200"/>
            <a:ext cx="8399859" cy="685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000"/>
              <a:buFont typeface="Calibri"/>
              <a:buNone/>
            </a:pPr>
            <a:r>
              <a:rPr lang="en-US"/>
              <a:t>Group Frequency Distributions </a:t>
            </a:r>
            <a:endParaRPr/>
          </a:p>
        </p:txBody>
      </p:sp>
      <p:sp>
        <p:nvSpPr>
          <p:cNvPr id="343" name="Google Shape;343;p25"/>
          <p:cNvSpPr txBox="1"/>
          <p:nvPr>
            <p:ph idx="2" type="body"/>
          </p:nvPr>
        </p:nvSpPr>
        <p:spPr>
          <a:xfrm>
            <a:off x="557212" y="1247776"/>
            <a:ext cx="8586788" cy="5486399"/>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07000"/>
              </a:lnSpc>
              <a:spcBef>
                <a:spcPts val="0"/>
              </a:spcBef>
              <a:spcAft>
                <a:spcPts val="0"/>
              </a:spcAft>
              <a:buClr>
                <a:srgbClr val="000000"/>
              </a:buClr>
              <a:buSzPct val="100000"/>
              <a:buNone/>
            </a:pPr>
            <a:r>
              <a:rPr lang="en-US" sz="3000">
                <a:solidFill>
                  <a:srgbClr val="000000"/>
                </a:solidFill>
                <a:latin typeface="Tahoma"/>
                <a:ea typeface="Tahoma"/>
                <a:cs typeface="Tahoma"/>
                <a:sym typeface="Tahoma"/>
              </a:rPr>
              <a:t>In this sample, there are</a:t>
            </a:r>
            <a:endParaRPr/>
          </a:p>
          <a:p>
            <a:pPr indent="0" lvl="0" marL="0" rtl="0" algn="l">
              <a:lnSpc>
                <a:spcPct val="107000"/>
              </a:lnSpc>
              <a:spcBef>
                <a:spcPts val="1220"/>
              </a:spcBef>
              <a:spcAft>
                <a:spcPts val="0"/>
              </a:spcAft>
              <a:buClr>
                <a:srgbClr val="000000"/>
              </a:buClr>
              <a:buSzPct val="100000"/>
              <a:buNone/>
            </a:pPr>
            <a:r>
              <a:rPr lang="en-US" sz="3000">
                <a:solidFill>
                  <a:srgbClr val="000000"/>
                </a:solidFill>
                <a:latin typeface="Tahoma"/>
                <a:ea typeface="Tahoma"/>
                <a:cs typeface="Tahoma"/>
                <a:sym typeface="Tahoma"/>
              </a:rPr>
              <a:t> </a:t>
            </a:r>
            <a:r>
              <a:rPr b="1" lang="en-US" sz="3000">
                <a:solidFill>
                  <a:srgbClr val="000000"/>
                </a:solidFill>
                <a:latin typeface="Tahoma"/>
                <a:ea typeface="Tahoma"/>
                <a:cs typeface="Tahoma"/>
                <a:sym typeface="Tahoma"/>
              </a:rPr>
              <a:t>five</a:t>
            </a:r>
            <a:r>
              <a:rPr lang="en-US" sz="3000">
                <a:solidFill>
                  <a:srgbClr val="000000"/>
                </a:solidFill>
                <a:latin typeface="Tahoma"/>
                <a:ea typeface="Tahoma"/>
                <a:cs typeface="Tahoma"/>
                <a:sym typeface="Tahoma"/>
              </a:rPr>
              <a:t> players whose heights fall within the interval 59.95–61.95 inches,</a:t>
            </a:r>
            <a:endParaRPr/>
          </a:p>
          <a:p>
            <a:pPr indent="0" lvl="0" marL="0" rtl="0" algn="l">
              <a:lnSpc>
                <a:spcPct val="107000"/>
              </a:lnSpc>
              <a:spcBef>
                <a:spcPts val="1220"/>
              </a:spcBef>
              <a:spcAft>
                <a:spcPts val="0"/>
              </a:spcAft>
              <a:buClr>
                <a:srgbClr val="000000"/>
              </a:buClr>
              <a:buSzPct val="100000"/>
              <a:buNone/>
            </a:pPr>
            <a:r>
              <a:rPr lang="en-US" sz="3000">
                <a:solidFill>
                  <a:srgbClr val="000000"/>
                </a:solidFill>
                <a:latin typeface="Tahoma"/>
                <a:ea typeface="Tahoma"/>
                <a:cs typeface="Tahoma"/>
                <a:sym typeface="Tahoma"/>
              </a:rPr>
              <a:t> </a:t>
            </a:r>
            <a:r>
              <a:rPr b="1" lang="en-US" sz="3000">
                <a:solidFill>
                  <a:srgbClr val="000000"/>
                </a:solidFill>
                <a:latin typeface="Tahoma"/>
                <a:ea typeface="Tahoma"/>
                <a:cs typeface="Tahoma"/>
                <a:sym typeface="Tahoma"/>
              </a:rPr>
              <a:t>three</a:t>
            </a:r>
            <a:r>
              <a:rPr lang="en-US" sz="3000">
                <a:solidFill>
                  <a:srgbClr val="000000"/>
                </a:solidFill>
                <a:latin typeface="Tahoma"/>
                <a:ea typeface="Tahoma"/>
                <a:cs typeface="Tahoma"/>
                <a:sym typeface="Tahoma"/>
              </a:rPr>
              <a:t> players whose heights fall within the interval 61.95–63.95 inches, </a:t>
            </a:r>
            <a:endParaRPr/>
          </a:p>
          <a:p>
            <a:pPr indent="0" lvl="0" marL="0" rtl="0" algn="l">
              <a:lnSpc>
                <a:spcPct val="107000"/>
              </a:lnSpc>
              <a:spcBef>
                <a:spcPts val="1220"/>
              </a:spcBef>
              <a:spcAft>
                <a:spcPts val="0"/>
              </a:spcAft>
              <a:buClr>
                <a:srgbClr val="000000"/>
              </a:buClr>
              <a:buSzPct val="100000"/>
              <a:buNone/>
            </a:pPr>
            <a:r>
              <a:rPr b="1" lang="en-US" sz="3000">
                <a:solidFill>
                  <a:srgbClr val="000000"/>
                </a:solidFill>
                <a:latin typeface="Tahoma"/>
                <a:ea typeface="Tahoma"/>
                <a:cs typeface="Tahoma"/>
                <a:sym typeface="Tahoma"/>
              </a:rPr>
              <a:t>15</a:t>
            </a:r>
            <a:r>
              <a:rPr lang="en-US" sz="3000">
                <a:solidFill>
                  <a:srgbClr val="000000"/>
                </a:solidFill>
                <a:latin typeface="Tahoma"/>
                <a:ea typeface="Tahoma"/>
                <a:cs typeface="Tahoma"/>
                <a:sym typeface="Tahoma"/>
              </a:rPr>
              <a:t> players whose heights fall within the interval 63.95–65.95 inches, </a:t>
            </a:r>
            <a:endParaRPr/>
          </a:p>
          <a:p>
            <a:pPr indent="0" lvl="0" marL="0" rtl="0" algn="l">
              <a:lnSpc>
                <a:spcPct val="107000"/>
              </a:lnSpc>
              <a:spcBef>
                <a:spcPts val="1220"/>
              </a:spcBef>
              <a:spcAft>
                <a:spcPts val="0"/>
              </a:spcAft>
              <a:buClr>
                <a:srgbClr val="000000"/>
              </a:buClr>
              <a:buSzPct val="100000"/>
              <a:buNone/>
            </a:pPr>
            <a:r>
              <a:rPr b="1" lang="en-US" sz="3000">
                <a:solidFill>
                  <a:srgbClr val="000000"/>
                </a:solidFill>
                <a:latin typeface="Tahoma"/>
                <a:ea typeface="Tahoma"/>
                <a:cs typeface="Tahoma"/>
                <a:sym typeface="Tahoma"/>
              </a:rPr>
              <a:t>40</a:t>
            </a:r>
            <a:r>
              <a:rPr lang="en-US" sz="3000">
                <a:solidFill>
                  <a:srgbClr val="000000"/>
                </a:solidFill>
                <a:latin typeface="Tahoma"/>
                <a:ea typeface="Tahoma"/>
                <a:cs typeface="Tahoma"/>
                <a:sym typeface="Tahoma"/>
              </a:rPr>
              <a:t> players whose heights fall within the interval 65.95–67.95 inches,</a:t>
            </a:r>
            <a:endParaRPr/>
          </a:p>
          <a:p>
            <a:pPr indent="0" lvl="0" marL="0" rtl="0" algn="l">
              <a:lnSpc>
                <a:spcPct val="107000"/>
              </a:lnSpc>
              <a:spcBef>
                <a:spcPts val="1220"/>
              </a:spcBef>
              <a:spcAft>
                <a:spcPts val="0"/>
              </a:spcAft>
              <a:buClr>
                <a:srgbClr val="000000"/>
              </a:buClr>
              <a:buSzPct val="100000"/>
              <a:buNone/>
            </a:pPr>
            <a:r>
              <a:rPr lang="en-US" sz="3000">
                <a:solidFill>
                  <a:srgbClr val="000000"/>
                </a:solidFill>
                <a:latin typeface="Tahoma"/>
                <a:ea typeface="Tahoma"/>
                <a:cs typeface="Tahoma"/>
                <a:sym typeface="Tahoma"/>
              </a:rPr>
              <a:t> </a:t>
            </a:r>
            <a:r>
              <a:rPr b="1" lang="en-US" sz="3000">
                <a:solidFill>
                  <a:srgbClr val="000000"/>
                </a:solidFill>
                <a:latin typeface="Tahoma"/>
                <a:ea typeface="Tahoma"/>
                <a:cs typeface="Tahoma"/>
                <a:sym typeface="Tahoma"/>
              </a:rPr>
              <a:t>17</a:t>
            </a:r>
            <a:r>
              <a:rPr lang="en-US" sz="3000">
                <a:solidFill>
                  <a:srgbClr val="000000"/>
                </a:solidFill>
                <a:latin typeface="Tahoma"/>
                <a:ea typeface="Tahoma"/>
                <a:cs typeface="Tahoma"/>
                <a:sym typeface="Tahoma"/>
              </a:rPr>
              <a:t> players whose heights fall within the interval 67.95–69.95 inches,</a:t>
            </a:r>
            <a:endParaRPr/>
          </a:p>
          <a:p>
            <a:pPr indent="0" lvl="0" marL="0" rtl="0" algn="l">
              <a:lnSpc>
                <a:spcPct val="107000"/>
              </a:lnSpc>
              <a:spcBef>
                <a:spcPts val="1220"/>
              </a:spcBef>
              <a:spcAft>
                <a:spcPts val="0"/>
              </a:spcAft>
              <a:buClr>
                <a:srgbClr val="000000"/>
              </a:buClr>
              <a:buSzPct val="100000"/>
              <a:buNone/>
            </a:pPr>
            <a:r>
              <a:rPr lang="en-US" sz="3000">
                <a:solidFill>
                  <a:srgbClr val="000000"/>
                </a:solidFill>
                <a:latin typeface="Tahoma"/>
                <a:ea typeface="Tahoma"/>
                <a:cs typeface="Tahoma"/>
                <a:sym typeface="Tahoma"/>
              </a:rPr>
              <a:t> </a:t>
            </a:r>
            <a:r>
              <a:rPr b="1" lang="en-US" sz="3000">
                <a:solidFill>
                  <a:srgbClr val="000000"/>
                </a:solidFill>
                <a:latin typeface="Tahoma"/>
                <a:ea typeface="Tahoma"/>
                <a:cs typeface="Tahoma"/>
                <a:sym typeface="Tahoma"/>
              </a:rPr>
              <a:t>12</a:t>
            </a:r>
            <a:r>
              <a:rPr lang="en-US" sz="3000">
                <a:solidFill>
                  <a:srgbClr val="000000"/>
                </a:solidFill>
                <a:latin typeface="Tahoma"/>
                <a:ea typeface="Tahoma"/>
                <a:cs typeface="Tahoma"/>
                <a:sym typeface="Tahoma"/>
              </a:rPr>
              <a:t> players whose heights fall within the interval 69.95–71.95, </a:t>
            </a:r>
            <a:endParaRPr/>
          </a:p>
          <a:p>
            <a:pPr indent="0" lvl="0" marL="0" rtl="0" algn="l">
              <a:lnSpc>
                <a:spcPct val="107000"/>
              </a:lnSpc>
              <a:spcBef>
                <a:spcPts val="1220"/>
              </a:spcBef>
              <a:spcAft>
                <a:spcPts val="0"/>
              </a:spcAft>
              <a:buClr>
                <a:srgbClr val="000000"/>
              </a:buClr>
              <a:buSzPct val="100000"/>
              <a:buNone/>
            </a:pPr>
            <a:r>
              <a:rPr b="1" lang="en-US" sz="3000">
                <a:solidFill>
                  <a:srgbClr val="000000"/>
                </a:solidFill>
                <a:latin typeface="Tahoma"/>
                <a:ea typeface="Tahoma"/>
                <a:cs typeface="Tahoma"/>
                <a:sym typeface="Tahoma"/>
              </a:rPr>
              <a:t>seven</a:t>
            </a:r>
            <a:r>
              <a:rPr lang="en-US" sz="3000">
                <a:solidFill>
                  <a:srgbClr val="000000"/>
                </a:solidFill>
                <a:latin typeface="Tahoma"/>
                <a:ea typeface="Tahoma"/>
                <a:cs typeface="Tahoma"/>
                <a:sym typeface="Tahoma"/>
              </a:rPr>
              <a:t> players whose heights fall within the interval 71.95–73.95, and</a:t>
            </a:r>
            <a:endParaRPr/>
          </a:p>
          <a:p>
            <a:pPr indent="0" lvl="0" marL="0" rtl="0" algn="l">
              <a:lnSpc>
                <a:spcPct val="107000"/>
              </a:lnSpc>
              <a:spcBef>
                <a:spcPts val="1220"/>
              </a:spcBef>
              <a:spcAft>
                <a:spcPts val="0"/>
              </a:spcAft>
              <a:buClr>
                <a:srgbClr val="000000"/>
              </a:buClr>
              <a:buSzPct val="100000"/>
              <a:buNone/>
            </a:pPr>
            <a:r>
              <a:rPr lang="en-US" sz="3000">
                <a:solidFill>
                  <a:srgbClr val="000000"/>
                </a:solidFill>
                <a:latin typeface="Tahoma"/>
                <a:ea typeface="Tahoma"/>
                <a:cs typeface="Tahoma"/>
                <a:sym typeface="Tahoma"/>
              </a:rPr>
              <a:t> </a:t>
            </a:r>
            <a:r>
              <a:rPr b="1" lang="en-US" sz="3000">
                <a:solidFill>
                  <a:srgbClr val="000000"/>
                </a:solidFill>
                <a:latin typeface="Tahoma"/>
                <a:ea typeface="Tahoma"/>
                <a:cs typeface="Tahoma"/>
                <a:sym typeface="Tahoma"/>
              </a:rPr>
              <a:t>one</a:t>
            </a:r>
            <a:r>
              <a:rPr lang="en-US" sz="3000">
                <a:solidFill>
                  <a:srgbClr val="000000"/>
                </a:solidFill>
                <a:latin typeface="Tahoma"/>
                <a:ea typeface="Tahoma"/>
                <a:cs typeface="Tahoma"/>
                <a:sym typeface="Tahoma"/>
              </a:rPr>
              <a:t> player whose heights fall within the interval 73.95–75.95.</a:t>
            </a:r>
            <a:endParaRPr/>
          </a:p>
          <a:p>
            <a:pPr indent="0" lvl="0" marL="0" rtl="0" algn="l">
              <a:lnSpc>
                <a:spcPct val="107000"/>
              </a:lnSpc>
              <a:spcBef>
                <a:spcPts val="1220"/>
              </a:spcBef>
              <a:spcAft>
                <a:spcPts val="0"/>
              </a:spcAft>
              <a:buClr>
                <a:srgbClr val="000000"/>
              </a:buClr>
              <a:buSzPct val="100000"/>
              <a:buNone/>
            </a:pPr>
            <a:r>
              <a:rPr lang="en-US" sz="3000">
                <a:solidFill>
                  <a:srgbClr val="000000"/>
                </a:solidFill>
                <a:latin typeface="Tahoma"/>
                <a:ea typeface="Tahoma"/>
                <a:cs typeface="Tahoma"/>
                <a:sym typeface="Tahoma"/>
              </a:rPr>
              <a:t> All heights fall between the endpoints of an interval and not at the endpoints.</a:t>
            </a:r>
            <a:endParaRPr sz="4300">
              <a:latin typeface="Calibri"/>
              <a:ea typeface="Calibri"/>
              <a:cs typeface="Calibri"/>
              <a:sym typeface="Calibri"/>
            </a:endParaRPr>
          </a:p>
          <a:p>
            <a:pPr indent="0" lvl="0" marL="0" rtl="0" algn="l">
              <a:spcBef>
                <a:spcPts val="996"/>
              </a:spcBef>
              <a:spcAft>
                <a:spcPts val="0"/>
              </a:spcAft>
              <a:buClr>
                <a:schemeClr val="dk1"/>
              </a:buClr>
              <a:buSzPct val="1000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SUMMARY –Frequency Distribution</a:t>
            </a:r>
            <a:endParaRPr/>
          </a:p>
        </p:txBody>
      </p:sp>
      <p:sp>
        <p:nvSpPr>
          <p:cNvPr id="349" name="Google Shape;349;p26"/>
          <p:cNvSpPr/>
          <p:nvPr/>
        </p:nvSpPr>
        <p:spPr>
          <a:xfrm>
            <a:off x="2286000" y="2690336"/>
            <a:ext cx="4572000" cy="1477328"/>
          </a:xfrm>
          <a:prstGeom prst="rect">
            <a:avLst/>
          </a:prstGeom>
          <a:noFill/>
          <a:ln>
            <a:noFill/>
          </a:ln>
        </p:spPr>
        <p:txBody>
          <a:bodyPr anchorCtr="0" anchor="t" bIns="45700" lIns="91425" spcFirstLastPara="1" rIns="91425" wrap="square" tIns="45700">
            <a:spAutoFit/>
          </a:bodyPr>
          <a:lstStyle/>
          <a:p>
            <a:pPr indent="0" lvl="1" marL="4572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Types of Frequency Distribution </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Simple</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grouped </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cumulative and </a:t>
            </a:r>
            <a:endParaRPr/>
          </a:p>
          <a:p>
            <a:pPr indent="0" lvl="2" marL="91440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relative frequency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7"/>
          <p:cNvSpPr txBox="1"/>
          <p:nvPr>
            <p:ph type="title"/>
          </p:nvPr>
        </p:nvSpPr>
        <p:spPr>
          <a:xfrm>
            <a:off x="457200" y="1916832"/>
            <a:ext cx="7931224" cy="504056"/>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dk1"/>
              </a:buClr>
              <a:buSzPts val="4400"/>
              <a:buFont typeface="Times New Roman"/>
              <a:buNone/>
            </a:pPr>
            <a:r>
              <a:rPr lang="en-US" sz="4400">
                <a:latin typeface="Times New Roman"/>
                <a:ea typeface="Times New Roman"/>
                <a:cs typeface="Times New Roman"/>
                <a:sym typeface="Times New Roman"/>
              </a:rPr>
              <a:t>Graphs for Frequency Distribution</a:t>
            </a:r>
            <a:endParaRPr sz="44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grpSp>
        <p:nvGrpSpPr>
          <p:cNvPr id="359" name="Google Shape;359;p28"/>
          <p:cNvGrpSpPr/>
          <p:nvPr/>
        </p:nvGrpSpPr>
        <p:grpSpPr>
          <a:xfrm>
            <a:off x="0" y="116632"/>
            <a:ext cx="8964501" cy="6712933"/>
            <a:chOff x="-148003" y="266908"/>
            <a:chExt cx="12340001" cy="6591091"/>
          </a:xfrm>
        </p:grpSpPr>
        <p:pic>
          <p:nvPicPr>
            <p:cNvPr id="360" name="Google Shape;360;p28"/>
            <p:cNvPicPr preferRelativeResize="0"/>
            <p:nvPr/>
          </p:nvPicPr>
          <p:blipFill rotWithShape="1">
            <a:blip r:embed="rId3">
              <a:alphaModFix/>
            </a:blip>
            <a:srcRect b="0" l="0" r="0" t="0"/>
            <a:stretch/>
          </p:blipFill>
          <p:spPr>
            <a:xfrm>
              <a:off x="-148003" y="266908"/>
              <a:ext cx="12340001" cy="6591088"/>
            </a:xfrm>
            <a:prstGeom prst="rect">
              <a:avLst/>
            </a:prstGeom>
            <a:noFill/>
            <a:ln>
              <a:noFill/>
            </a:ln>
          </p:spPr>
        </p:pic>
        <p:sp>
          <p:nvSpPr>
            <p:cNvPr id="361" name="Google Shape;361;p28"/>
            <p:cNvSpPr/>
            <p:nvPr/>
          </p:nvSpPr>
          <p:spPr>
            <a:xfrm>
              <a:off x="-52716" y="620413"/>
              <a:ext cx="7585965" cy="6237586"/>
            </a:xfrm>
            <a:custGeom>
              <a:rect b="b" l="l" r="r" t="t"/>
              <a:pathLst>
                <a:path extrusionOk="0" h="5859780" w="6017260">
                  <a:moveTo>
                    <a:pt x="2830322" y="0"/>
                  </a:moveTo>
                  <a:lnTo>
                    <a:pt x="2779069" y="401"/>
                  </a:lnTo>
                  <a:lnTo>
                    <a:pt x="2728016" y="1601"/>
                  </a:lnTo>
                  <a:lnTo>
                    <a:pt x="2677168" y="3594"/>
                  </a:lnTo>
                  <a:lnTo>
                    <a:pt x="2626530" y="6373"/>
                  </a:lnTo>
                  <a:lnTo>
                    <a:pt x="2576110" y="9933"/>
                  </a:lnTo>
                  <a:lnTo>
                    <a:pt x="2525913" y="14269"/>
                  </a:lnTo>
                  <a:lnTo>
                    <a:pt x="2475945" y="19373"/>
                  </a:lnTo>
                  <a:lnTo>
                    <a:pt x="2426211" y="25240"/>
                  </a:lnTo>
                  <a:lnTo>
                    <a:pt x="2376717" y="31864"/>
                  </a:lnTo>
                  <a:lnTo>
                    <a:pt x="2327470" y="39239"/>
                  </a:lnTo>
                  <a:lnTo>
                    <a:pt x="2278475" y="47360"/>
                  </a:lnTo>
                  <a:lnTo>
                    <a:pt x="2229738" y="56219"/>
                  </a:lnTo>
                  <a:lnTo>
                    <a:pt x="2181265" y="65812"/>
                  </a:lnTo>
                  <a:lnTo>
                    <a:pt x="2133062" y="76132"/>
                  </a:lnTo>
                  <a:lnTo>
                    <a:pt x="2085135" y="87174"/>
                  </a:lnTo>
                  <a:lnTo>
                    <a:pt x="2037489" y="98931"/>
                  </a:lnTo>
                  <a:lnTo>
                    <a:pt x="1990131" y="111397"/>
                  </a:lnTo>
                  <a:lnTo>
                    <a:pt x="1943066" y="124567"/>
                  </a:lnTo>
                  <a:lnTo>
                    <a:pt x="1896300" y="138434"/>
                  </a:lnTo>
                  <a:lnTo>
                    <a:pt x="1849839" y="152993"/>
                  </a:lnTo>
                  <a:lnTo>
                    <a:pt x="1803689" y="168237"/>
                  </a:lnTo>
                  <a:lnTo>
                    <a:pt x="1757856" y="184162"/>
                  </a:lnTo>
                  <a:lnTo>
                    <a:pt x="1712346" y="200760"/>
                  </a:lnTo>
                  <a:lnTo>
                    <a:pt x="1667164" y="218026"/>
                  </a:lnTo>
                  <a:lnTo>
                    <a:pt x="1622317" y="235953"/>
                  </a:lnTo>
                  <a:lnTo>
                    <a:pt x="1577810" y="254537"/>
                  </a:lnTo>
                  <a:lnTo>
                    <a:pt x="1533649" y="273770"/>
                  </a:lnTo>
                  <a:lnTo>
                    <a:pt x="1489841" y="293648"/>
                  </a:lnTo>
                  <a:lnTo>
                    <a:pt x="1446390" y="314163"/>
                  </a:lnTo>
                  <a:lnTo>
                    <a:pt x="1403303" y="335311"/>
                  </a:lnTo>
                  <a:lnTo>
                    <a:pt x="1360586" y="357085"/>
                  </a:lnTo>
                  <a:lnTo>
                    <a:pt x="1318245" y="379479"/>
                  </a:lnTo>
                  <a:lnTo>
                    <a:pt x="1276284" y="402487"/>
                  </a:lnTo>
                  <a:lnTo>
                    <a:pt x="1234712" y="426104"/>
                  </a:lnTo>
                  <a:lnTo>
                    <a:pt x="1193532" y="450323"/>
                  </a:lnTo>
                  <a:lnTo>
                    <a:pt x="1152752" y="475138"/>
                  </a:lnTo>
                  <a:lnTo>
                    <a:pt x="1112376" y="500544"/>
                  </a:lnTo>
                  <a:lnTo>
                    <a:pt x="1072411" y="526534"/>
                  </a:lnTo>
                  <a:lnTo>
                    <a:pt x="1032863" y="553103"/>
                  </a:lnTo>
                  <a:lnTo>
                    <a:pt x="993738" y="580245"/>
                  </a:lnTo>
                  <a:lnTo>
                    <a:pt x="955041" y="607953"/>
                  </a:lnTo>
                  <a:lnTo>
                    <a:pt x="916778" y="636222"/>
                  </a:lnTo>
                  <a:lnTo>
                    <a:pt x="878956" y="665046"/>
                  </a:lnTo>
                  <a:lnTo>
                    <a:pt x="841579" y="694418"/>
                  </a:lnTo>
                  <a:lnTo>
                    <a:pt x="804655" y="724334"/>
                  </a:lnTo>
                  <a:lnTo>
                    <a:pt x="768188" y="754786"/>
                  </a:lnTo>
                  <a:lnTo>
                    <a:pt x="732185" y="785769"/>
                  </a:lnTo>
                  <a:lnTo>
                    <a:pt x="696652" y="817277"/>
                  </a:lnTo>
                  <a:lnTo>
                    <a:pt x="661594" y="849305"/>
                  </a:lnTo>
                  <a:lnTo>
                    <a:pt x="627017" y="881845"/>
                  </a:lnTo>
                  <a:lnTo>
                    <a:pt x="592928" y="914893"/>
                  </a:lnTo>
                  <a:lnTo>
                    <a:pt x="559332" y="948442"/>
                  </a:lnTo>
                  <a:lnTo>
                    <a:pt x="526234" y="982486"/>
                  </a:lnTo>
                  <a:lnTo>
                    <a:pt x="493642" y="1017019"/>
                  </a:lnTo>
                  <a:lnTo>
                    <a:pt x="461560" y="1052036"/>
                  </a:lnTo>
                  <a:lnTo>
                    <a:pt x="429995" y="1087531"/>
                  </a:lnTo>
                  <a:lnTo>
                    <a:pt x="398952" y="1123496"/>
                  </a:lnTo>
                  <a:lnTo>
                    <a:pt x="368438" y="1159928"/>
                  </a:lnTo>
                  <a:lnTo>
                    <a:pt x="338457" y="1196819"/>
                  </a:lnTo>
                  <a:lnTo>
                    <a:pt x="309017" y="1234163"/>
                  </a:lnTo>
                  <a:lnTo>
                    <a:pt x="280123" y="1271955"/>
                  </a:lnTo>
                  <a:lnTo>
                    <a:pt x="251781" y="1310189"/>
                  </a:lnTo>
                  <a:lnTo>
                    <a:pt x="223996" y="1348859"/>
                  </a:lnTo>
                  <a:lnTo>
                    <a:pt x="196775" y="1387959"/>
                  </a:lnTo>
                  <a:lnTo>
                    <a:pt x="170123" y="1427482"/>
                  </a:lnTo>
                  <a:lnTo>
                    <a:pt x="144047" y="1467423"/>
                  </a:lnTo>
                  <a:lnTo>
                    <a:pt x="118552" y="1507777"/>
                  </a:lnTo>
                  <a:lnTo>
                    <a:pt x="93644" y="1548536"/>
                  </a:lnTo>
                  <a:lnTo>
                    <a:pt x="69328" y="1589696"/>
                  </a:lnTo>
                  <a:lnTo>
                    <a:pt x="45612" y="1631250"/>
                  </a:lnTo>
                  <a:lnTo>
                    <a:pt x="22501" y="1673191"/>
                  </a:lnTo>
                  <a:lnTo>
                    <a:pt x="0" y="1715515"/>
                  </a:lnTo>
                  <a:lnTo>
                    <a:pt x="0" y="4654410"/>
                  </a:lnTo>
                  <a:lnTo>
                    <a:pt x="23713" y="4698931"/>
                  </a:lnTo>
                  <a:lnTo>
                    <a:pt x="48069" y="4743023"/>
                  </a:lnTo>
                  <a:lnTo>
                    <a:pt x="73062" y="4786679"/>
                  </a:lnTo>
                  <a:lnTo>
                    <a:pt x="98689" y="4829891"/>
                  </a:lnTo>
                  <a:lnTo>
                    <a:pt x="124943" y="4872654"/>
                  </a:lnTo>
                  <a:lnTo>
                    <a:pt x="151822" y="4914960"/>
                  </a:lnTo>
                  <a:lnTo>
                    <a:pt x="179321" y="4956802"/>
                  </a:lnTo>
                  <a:lnTo>
                    <a:pt x="207434" y="4998174"/>
                  </a:lnTo>
                  <a:lnTo>
                    <a:pt x="236158" y="5039069"/>
                  </a:lnTo>
                  <a:lnTo>
                    <a:pt x="265487" y="5079480"/>
                  </a:lnTo>
                  <a:lnTo>
                    <a:pt x="295418" y="5119401"/>
                  </a:lnTo>
                  <a:lnTo>
                    <a:pt x="325946" y="5158824"/>
                  </a:lnTo>
                  <a:lnTo>
                    <a:pt x="357067" y="5197742"/>
                  </a:lnTo>
                  <a:lnTo>
                    <a:pt x="388775" y="5236150"/>
                  </a:lnTo>
                  <a:lnTo>
                    <a:pt x="421066" y="5274040"/>
                  </a:lnTo>
                  <a:lnTo>
                    <a:pt x="453936" y="5311406"/>
                  </a:lnTo>
                  <a:lnTo>
                    <a:pt x="487381" y="5348240"/>
                  </a:lnTo>
                  <a:lnTo>
                    <a:pt x="521395" y="5384536"/>
                  </a:lnTo>
                  <a:lnTo>
                    <a:pt x="555974" y="5420286"/>
                  </a:lnTo>
                  <a:lnTo>
                    <a:pt x="591114" y="5455486"/>
                  </a:lnTo>
                  <a:lnTo>
                    <a:pt x="626810" y="5490126"/>
                  </a:lnTo>
                  <a:lnTo>
                    <a:pt x="663058" y="5524202"/>
                  </a:lnTo>
                  <a:lnTo>
                    <a:pt x="699853" y="5557705"/>
                  </a:lnTo>
                  <a:lnTo>
                    <a:pt x="737190" y="5590629"/>
                  </a:lnTo>
                  <a:lnTo>
                    <a:pt x="775066" y="5622968"/>
                  </a:lnTo>
                  <a:lnTo>
                    <a:pt x="813475" y="5654714"/>
                  </a:lnTo>
                  <a:lnTo>
                    <a:pt x="852413" y="5685861"/>
                  </a:lnTo>
                  <a:lnTo>
                    <a:pt x="891876" y="5716402"/>
                  </a:lnTo>
                  <a:lnTo>
                    <a:pt x="931859" y="5746331"/>
                  </a:lnTo>
                  <a:lnTo>
                    <a:pt x="972357" y="5775639"/>
                  </a:lnTo>
                  <a:lnTo>
                    <a:pt x="1013366" y="5804321"/>
                  </a:lnTo>
                  <a:lnTo>
                    <a:pt x="1054881" y="5832370"/>
                  </a:lnTo>
                  <a:lnTo>
                    <a:pt x="1096899" y="5859779"/>
                  </a:lnTo>
                  <a:lnTo>
                    <a:pt x="4559173" y="5859779"/>
                  </a:lnTo>
                  <a:lnTo>
                    <a:pt x="4599378" y="5833232"/>
                  </a:lnTo>
                  <a:lnTo>
                    <a:pt x="4639161" y="5806100"/>
                  </a:lnTo>
                  <a:lnTo>
                    <a:pt x="4678515" y="5778392"/>
                  </a:lnTo>
                  <a:lnTo>
                    <a:pt x="4717433" y="5750111"/>
                  </a:lnTo>
                  <a:lnTo>
                    <a:pt x="4755910" y="5721266"/>
                  </a:lnTo>
                  <a:lnTo>
                    <a:pt x="4793938" y="5691861"/>
                  </a:lnTo>
                  <a:lnTo>
                    <a:pt x="4831512" y="5661903"/>
                  </a:lnTo>
                  <a:lnTo>
                    <a:pt x="4868624" y="5631398"/>
                  </a:lnTo>
                  <a:lnTo>
                    <a:pt x="4905270" y="5600352"/>
                  </a:lnTo>
                  <a:lnTo>
                    <a:pt x="4941443" y="5568772"/>
                  </a:lnTo>
                  <a:lnTo>
                    <a:pt x="4977135" y="5536663"/>
                  </a:lnTo>
                  <a:lnTo>
                    <a:pt x="5012342" y="5504031"/>
                  </a:lnTo>
                  <a:lnTo>
                    <a:pt x="5047056" y="5470883"/>
                  </a:lnTo>
                  <a:lnTo>
                    <a:pt x="5081271" y="5437225"/>
                  </a:lnTo>
                  <a:lnTo>
                    <a:pt x="5114982" y="5403062"/>
                  </a:lnTo>
                  <a:lnTo>
                    <a:pt x="5148181" y="5368402"/>
                  </a:lnTo>
                  <a:lnTo>
                    <a:pt x="5180862" y="5333249"/>
                  </a:lnTo>
                  <a:lnTo>
                    <a:pt x="5213020" y="5297611"/>
                  </a:lnTo>
                  <a:lnTo>
                    <a:pt x="5244647" y="5261493"/>
                  </a:lnTo>
                  <a:lnTo>
                    <a:pt x="5275738" y="5224901"/>
                  </a:lnTo>
                  <a:lnTo>
                    <a:pt x="5306286" y="5187842"/>
                  </a:lnTo>
                  <a:lnTo>
                    <a:pt x="5336285" y="5150321"/>
                  </a:lnTo>
                  <a:lnTo>
                    <a:pt x="5365728" y="5112345"/>
                  </a:lnTo>
                  <a:lnTo>
                    <a:pt x="5394609" y="5073920"/>
                  </a:lnTo>
                  <a:lnTo>
                    <a:pt x="5422923" y="5035052"/>
                  </a:lnTo>
                  <a:lnTo>
                    <a:pt x="5450662" y="4995747"/>
                  </a:lnTo>
                  <a:lnTo>
                    <a:pt x="5477820" y="4956011"/>
                  </a:lnTo>
                  <a:lnTo>
                    <a:pt x="5504391" y="4915850"/>
                  </a:lnTo>
                  <a:lnTo>
                    <a:pt x="5530369" y="4875271"/>
                  </a:lnTo>
                  <a:lnTo>
                    <a:pt x="5555747" y="4834279"/>
                  </a:lnTo>
                  <a:lnTo>
                    <a:pt x="5580519" y="4792881"/>
                  </a:lnTo>
                  <a:lnTo>
                    <a:pt x="5604679" y="4751083"/>
                  </a:lnTo>
                  <a:lnTo>
                    <a:pt x="5628220" y="4708890"/>
                  </a:lnTo>
                  <a:lnTo>
                    <a:pt x="5651136" y="4666309"/>
                  </a:lnTo>
                  <a:lnTo>
                    <a:pt x="5673421" y="4623347"/>
                  </a:lnTo>
                  <a:lnTo>
                    <a:pt x="5695068" y="4580008"/>
                  </a:lnTo>
                  <a:lnTo>
                    <a:pt x="5716072" y="4536300"/>
                  </a:lnTo>
                  <a:lnTo>
                    <a:pt x="5736425" y="4492229"/>
                  </a:lnTo>
                  <a:lnTo>
                    <a:pt x="5756122" y="4447800"/>
                  </a:lnTo>
                  <a:lnTo>
                    <a:pt x="5775156" y="4403019"/>
                  </a:lnTo>
                  <a:lnTo>
                    <a:pt x="5793521" y="4357893"/>
                  </a:lnTo>
                  <a:lnTo>
                    <a:pt x="5811211" y="4312428"/>
                  </a:lnTo>
                  <a:lnTo>
                    <a:pt x="5828218" y="4266630"/>
                  </a:lnTo>
                  <a:lnTo>
                    <a:pt x="5844538" y="4220506"/>
                  </a:lnTo>
                  <a:lnTo>
                    <a:pt x="5860164" y="4174060"/>
                  </a:lnTo>
                  <a:lnTo>
                    <a:pt x="5875088" y="4127300"/>
                  </a:lnTo>
                  <a:lnTo>
                    <a:pt x="5889306" y="4080231"/>
                  </a:lnTo>
                  <a:lnTo>
                    <a:pt x="5902810" y="4032859"/>
                  </a:lnTo>
                  <a:lnTo>
                    <a:pt x="5915595" y="3985192"/>
                  </a:lnTo>
                  <a:lnTo>
                    <a:pt x="5927654" y="3937234"/>
                  </a:lnTo>
                  <a:lnTo>
                    <a:pt x="5938980" y="3888992"/>
                  </a:lnTo>
                  <a:lnTo>
                    <a:pt x="5949569" y="3840471"/>
                  </a:lnTo>
                  <a:lnTo>
                    <a:pt x="5959412" y="3791679"/>
                  </a:lnTo>
                  <a:lnTo>
                    <a:pt x="5968504" y="3742622"/>
                  </a:lnTo>
                  <a:lnTo>
                    <a:pt x="5976838" y="3693304"/>
                  </a:lnTo>
                  <a:lnTo>
                    <a:pt x="5984409" y="3643733"/>
                  </a:lnTo>
                  <a:lnTo>
                    <a:pt x="5991209" y="3593914"/>
                  </a:lnTo>
                  <a:lnTo>
                    <a:pt x="5997234" y="3543855"/>
                  </a:lnTo>
                  <a:lnTo>
                    <a:pt x="6002475" y="3493559"/>
                  </a:lnTo>
                  <a:lnTo>
                    <a:pt x="6006927" y="3443035"/>
                  </a:lnTo>
                  <a:lnTo>
                    <a:pt x="6010584" y="3392288"/>
                  </a:lnTo>
                  <a:lnTo>
                    <a:pt x="6013440" y="3341324"/>
                  </a:lnTo>
                  <a:lnTo>
                    <a:pt x="6015487" y="3290149"/>
                  </a:lnTo>
                  <a:lnTo>
                    <a:pt x="6016720" y="3238770"/>
                  </a:lnTo>
                  <a:lnTo>
                    <a:pt x="6017133" y="3187191"/>
                  </a:lnTo>
                  <a:lnTo>
                    <a:pt x="6016772" y="3138820"/>
                  </a:lnTo>
                  <a:lnTo>
                    <a:pt x="6015694" y="3090622"/>
                  </a:lnTo>
                  <a:lnTo>
                    <a:pt x="6013904" y="3042603"/>
                  </a:lnTo>
                  <a:lnTo>
                    <a:pt x="6011406" y="2994767"/>
                  </a:lnTo>
                  <a:lnTo>
                    <a:pt x="6008207" y="2947121"/>
                  </a:lnTo>
                  <a:lnTo>
                    <a:pt x="6004310" y="2899668"/>
                  </a:lnTo>
                  <a:lnTo>
                    <a:pt x="5999721" y="2852415"/>
                  </a:lnTo>
                  <a:lnTo>
                    <a:pt x="5994446" y="2805366"/>
                  </a:lnTo>
                  <a:lnTo>
                    <a:pt x="5988489" y="2758526"/>
                  </a:lnTo>
                  <a:lnTo>
                    <a:pt x="5981855" y="2711900"/>
                  </a:lnTo>
                  <a:lnTo>
                    <a:pt x="5974551" y="2665493"/>
                  </a:lnTo>
                  <a:lnTo>
                    <a:pt x="5966580" y="2619311"/>
                  </a:lnTo>
                  <a:lnTo>
                    <a:pt x="5957947" y="2573359"/>
                  </a:lnTo>
                  <a:lnTo>
                    <a:pt x="5948659" y="2527640"/>
                  </a:lnTo>
                  <a:lnTo>
                    <a:pt x="5938720" y="2482162"/>
                  </a:lnTo>
                  <a:lnTo>
                    <a:pt x="5928135" y="2436927"/>
                  </a:lnTo>
                  <a:lnTo>
                    <a:pt x="5916909" y="2391943"/>
                  </a:lnTo>
                  <a:lnTo>
                    <a:pt x="5905048" y="2347213"/>
                  </a:lnTo>
                  <a:lnTo>
                    <a:pt x="5892557" y="2302743"/>
                  </a:lnTo>
                  <a:lnTo>
                    <a:pt x="5879440" y="2258538"/>
                  </a:lnTo>
                  <a:lnTo>
                    <a:pt x="5865703" y="2214603"/>
                  </a:lnTo>
                  <a:lnTo>
                    <a:pt x="5851351" y="2170943"/>
                  </a:lnTo>
                  <a:lnTo>
                    <a:pt x="5836390" y="2127563"/>
                  </a:lnTo>
                  <a:lnTo>
                    <a:pt x="5820823" y="2084468"/>
                  </a:lnTo>
                  <a:lnTo>
                    <a:pt x="5804657" y="2041663"/>
                  </a:lnTo>
                  <a:lnTo>
                    <a:pt x="5787896" y="1999153"/>
                  </a:lnTo>
                  <a:lnTo>
                    <a:pt x="5770546" y="1956944"/>
                  </a:lnTo>
                  <a:lnTo>
                    <a:pt x="5752612" y="1915040"/>
                  </a:lnTo>
                  <a:lnTo>
                    <a:pt x="5734098" y="1873446"/>
                  </a:lnTo>
                  <a:lnTo>
                    <a:pt x="5715010" y="1832168"/>
                  </a:lnTo>
                  <a:lnTo>
                    <a:pt x="5695354" y="1791211"/>
                  </a:lnTo>
                  <a:lnTo>
                    <a:pt x="5675134" y="1750579"/>
                  </a:lnTo>
                  <a:lnTo>
                    <a:pt x="5654355" y="1710278"/>
                  </a:lnTo>
                  <a:lnTo>
                    <a:pt x="5633022" y="1670312"/>
                  </a:lnTo>
                  <a:lnTo>
                    <a:pt x="5611141" y="1630687"/>
                  </a:lnTo>
                  <a:lnTo>
                    <a:pt x="5588717" y="1591408"/>
                  </a:lnTo>
                  <a:lnTo>
                    <a:pt x="5565755" y="1552480"/>
                  </a:lnTo>
                  <a:lnTo>
                    <a:pt x="5542260" y="1513908"/>
                  </a:lnTo>
                  <a:lnTo>
                    <a:pt x="5518236" y="1475697"/>
                  </a:lnTo>
                  <a:lnTo>
                    <a:pt x="5493690" y="1437852"/>
                  </a:lnTo>
                  <a:lnTo>
                    <a:pt x="5468626" y="1400379"/>
                  </a:lnTo>
                  <a:lnTo>
                    <a:pt x="5443050" y="1363281"/>
                  </a:lnTo>
                  <a:lnTo>
                    <a:pt x="5416966" y="1326565"/>
                  </a:lnTo>
                  <a:lnTo>
                    <a:pt x="5390380" y="1290235"/>
                  </a:lnTo>
                  <a:lnTo>
                    <a:pt x="5363297" y="1254297"/>
                  </a:lnTo>
                  <a:lnTo>
                    <a:pt x="5335722" y="1218755"/>
                  </a:lnTo>
                  <a:lnTo>
                    <a:pt x="5307660" y="1183614"/>
                  </a:lnTo>
                  <a:lnTo>
                    <a:pt x="5279116" y="1148880"/>
                  </a:lnTo>
                  <a:lnTo>
                    <a:pt x="5250095" y="1114558"/>
                  </a:lnTo>
                  <a:lnTo>
                    <a:pt x="5220603" y="1080652"/>
                  </a:lnTo>
                  <a:lnTo>
                    <a:pt x="5190645" y="1047169"/>
                  </a:lnTo>
                  <a:lnTo>
                    <a:pt x="5160225" y="1014112"/>
                  </a:lnTo>
                  <a:lnTo>
                    <a:pt x="5129349" y="981487"/>
                  </a:lnTo>
                  <a:lnTo>
                    <a:pt x="5098021" y="949299"/>
                  </a:lnTo>
                  <a:lnTo>
                    <a:pt x="5066248" y="917553"/>
                  </a:lnTo>
                  <a:lnTo>
                    <a:pt x="5034034" y="886254"/>
                  </a:lnTo>
                  <a:lnTo>
                    <a:pt x="5001385" y="855407"/>
                  </a:lnTo>
                  <a:lnTo>
                    <a:pt x="4968305" y="825017"/>
                  </a:lnTo>
                  <a:lnTo>
                    <a:pt x="4934799" y="795090"/>
                  </a:lnTo>
                  <a:lnTo>
                    <a:pt x="4900873" y="765630"/>
                  </a:lnTo>
                  <a:lnTo>
                    <a:pt x="4866532" y="736643"/>
                  </a:lnTo>
                  <a:lnTo>
                    <a:pt x="4831781" y="708133"/>
                  </a:lnTo>
                  <a:lnTo>
                    <a:pt x="4796625" y="680105"/>
                  </a:lnTo>
                  <a:lnTo>
                    <a:pt x="4761069" y="652565"/>
                  </a:lnTo>
                  <a:lnTo>
                    <a:pt x="4725118" y="625518"/>
                  </a:lnTo>
                  <a:lnTo>
                    <a:pt x="4688778" y="598968"/>
                  </a:lnTo>
                  <a:lnTo>
                    <a:pt x="4652053" y="572921"/>
                  </a:lnTo>
                  <a:lnTo>
                    <a:pt x="4614949" y="547382"/>
                  </a:lnTo>
                  <a:lnTo>
                    <a:pt x="4577471" y="522356"/>
                  </a:lnTo>
                  <a:lnTo>
                    <a:pt x="4539624" y="497848"/>
                  </a:lnTo>
                  <a:lnTo>
                    <a:pt x="4501413" y="473863"/>
                  </a:lnTo>
                  <a:lnTo>
                    <a:pt x="4462843" y="450406"/>
                  </a:lnTo>
                  <a:lnTo>
                    <a:pt x="4423919" y="427482"/>
                  </a:lnTo>
                  <a:lnTo>
                    <a:pt x="4384647" y="405096"/>
                  </a:lnTo>
                  <a:lnTo>
                    <a:pt x="4345031" y="383254"/>
                  </a:lnTo>
                  <a:lnTo>
                    <a:pt x="4305077" y="361960"/>
                  </a:lnTo>
                  <a:lnTo>
                    <a:pt x="4264790" y="341219"/>
                  </a:lnTo>
                  <a:lnTo>
                    <a:pt x="4224174" y="321037"/>
                  </a:lnTo>
                  <a:lnTo>
                    <a:pt x="4183236" y="301418"/>
                  </a:lnTo>
                  <a:lnTo>
                    <a:pt x="4141980" y="282368"/>
                  </a:lnTo>
                  <a:lnTo>
                    <a:pt x="4100411" y="263892"/>
                  </a:lnTo>
                  <a:lnTo>
                    <a:pt x="4058534" y="245994"/>
                  </a:lnTo>
                  <a:lnTo>
                    <a:pt x="4016355" y="228680"/>
                  </a:lnTo>
                  <a:lnTo>
                    <a:pt x="3973879" y="211955"/>
                  </a:lnTo>
                  <a:lnTo>
                    <a:pt x="3931110" y="195823"/>
                  </a:lnTo>
                  <a:lnTo>
                    <a:pt x="3888055" y="180291"/>
                  </a:lnTo>
                  <a:lnTo>
                    <a:pt x="3844717" y="165363"/>
                  </a:lnTo>
                  <a:lnTo>
                    <a:pt x="3801103" y="151043"/>
                  </a:lnTo>
                  <a:lnTo>
                    <a:pt x="3757217" y="137338"/>
                  </a:lnTo>
                  <a:lnTo>
                    <a:pt x="3713064" y="124252"/>
                  </a:lnTo>
                  <a:lnTo>
                    <a:pt x="3668649" y="111790"/>
                  </a:lnTo>
                  <a:lnTo>
                    <a:pt x="3623979" y="99958"/>
                  </a:lnTo>
                  <a:lnTo>
                    <a:pt x="3579057" y="88760"/>
                  </a:lnTo>
                  <a:lnTo>
                    <a:pt x="3533889" y="78202"/>
                  </a:lnTo>
                  <a:lnTo>
                    <a:pt x="3488480" y="68288"/>
                  </a:lnTo>
                  <a:lnTo>
                    <a:pt x="3442835" y="59023"/>
                  </a:lnTo>
                  <a:lnTo>
                    <a:pt x="3396960" y="50413"/>
                  </a:lnTo>
                  <a:lnTo>
                    <a:pt x="3350859" y="42463"/>
                  </a:lnTo>
                  <a:lnTo>
                    <a:pt x="3304537" y="35178"/>
                  </a:lnTo>
                  <a:lnTo>
                    <a:pt x="3258000" y="28562"/>
                  </a:lnTo>
                  <a:lnTo>
                    <a:pt x="3211253" y="22622"/>
                  </a:lnTo>
                  <a:lnTo>
                    <a:pt x="3164301" y="17361"/>
                  </a:lnTo>
                  <a:lnTo>
                    <a:pt x="3117148" y="12785"/>
                  </a:lnTo>
                  <a:lnTo>
                    <a:pt x="3069801" y="8900"/>
                  </a:lnTo>
                  <a:lnTo>
                    <a:pt x="3022264" y="5709"/>
                  </a:lnTo>
                  <a:lnTo>
                    <a:pt x="2974543" y="3219"/>
                  </a:lnTo>
                  <a:lnTo>
                    <a:pt x="2926642" y="1434"/>
                  </a:lnTo>
                  <a:lnTo>
                    <a:pt x="2878566" y="359"/>
                  </a:lnTo>
                  <a:lnTo>
                    <a:pt x="2830322" y="0"/>
                  </a:lnTo>
                  <a:close/>
                </a:path>
              </a:pathLst>
            </a:custGeom>
            <a:solidFill>
              <a:srgbClr val="FFFFFF">
                <a:alpha val="7450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2" name="Google Shape;362;p28"/>
          <p:cNvSpPr txBox="1"/>
          <p:nvPr>
            <p:ph type="title"/>
          </p:nvPr>
        </p:nvSpPr>
        <p:spPr>
          <a:xfrm>
            <a:off x="596348" y="1445507"/>
            <a:ext cx="4119668" cy="1737655"/>
          </a:xfrm>
          <a:prstGeom prst="rect">
            <a:avLst/>
          </a:prstGeom>
          <a:noFill/>
          <a:ln>
            <a:noFill/>
          </a:ln>
        </p:spPr>
        <p:txBody>
          <a:bodyPr anchorCtr="0" anchor="ctr" bIns="0" lIns="0" spcFirstLastPara="1" rIns="0" wrap="square" tIns="74925">
            <a:spAutoFit/>
          </a:bodyPr>
          <a:lstStyle/>
          <a:p>
            <a:pPr indent="124460" lvl="0" marL="12700" marR="5080" rtl="0" algn="l">
              <a:lnSpc>
                <a:spcPct val="90000"/>
              </a:lnSpc>
              <a:spcBef>
                <a:spcPts val="0"/>
              </a:spcBef>
              <a:spcAft>
                <a:spcPts val="0"/>
              </a:spcAft>
              <a:buClr>
                <a:srgbClr val="000000"/>
              </a:buClr>
              <a:buSzPts val="4000"/>
              <a:buFont typeface="Calibri"/>
              <a:buNone/>
            </a:pPr>
            <a:r>
              <a:rPr lang="en-US" sz="4000">
                <a:solidFill>
                  <a:srgbClr val="000000"/>
                </a:solidFill>
                <a:latin typeface="Calibri"/>
                <a:ea typeface="Calibri"/>
                <a:cs typeface="Calibri"/>
                <a:sym typeface="Calibri"/>
              </a:rPr>
              <a:t>Graphs for  Frequency  Distribution</a:t>
            </a:r>
            <a:endParaRPr sz="4000">
              <a:latin typeface="Calibri"/>
              <a:ea typeface="Calibri"/>
              <a:cs typeface="Calibri"/>
              <a:sym typeface="Calibri"/>
            </a:endParaRPr>
          </a:p>
        </p:txBody>
      </p:sp>
      <p:sp>
        <p:nvSpPr>
          <p:cNvPr id="363" name="Google Shape;363;p28"/>
          <p:cNvSpPr/>
          <p:nvPr/>
        </p:nvSpPr>
        <p:spPr>
          <a:xfrm>
            <a:off x="1715262" y="3337178"/>
            <a:ext cx="701993" cy="0"/>
          </a:xfrm>
          <a:custGeom>
            <a:rect b="b" l="l" r="r" t="t"/>
            <a:pathLst>
              <a:path extrusionOk="0" h="120000" w="935989">
                <a:moveTo>
                  <a:pt x="0" y="0"/>
                </a:moveTo>
                <a:lnTo>
                  <a:pt x="935482" y="0"/>
                </a:lnTo>
              </a:path>
            </a:pathLst>
          </a:custGeom>
          <a:noFill/>
          <a:ln cap="flat" cmpd="sng" w="25400">
            <a:solidFill>
              <a:srgbClr val="25252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4" name="Google Shape;364;p28"/>
          <p:cNvSpPr txBox="1"/>
          <p:nvPr/>
        </p:nvSpPr>
        <p:spPr>
          <a:xfrm>
            <a:off x="453390" y="3829235"/>
            <a:ext cx="3223736" cy="1770998"/>
          </a:xfrm>
          <a:prstGeom prst="rect">
            <a:avLst/>
          </a:prstGeom>
          <a:noFill/>
          <a:ln>
            <a:noFill/>
          </a:ln>
        </p:spPr>
        <p:txBody>
          <a:bodyPr anchorCtr="0" anchor="t" bIns="0" lIns="0" spcFirstLastPara="1" rIns="0" wrap="square" tIns="113025">
            <a:spAutoFit/>
          </a:bodyPr>
          <a:lstStyle/>
          <a:p>
            <a:pPr indent="-228600" lvl="0" marL="241300" marR="0" rtl="0" algn="l">
              <a:lnSpc>
                <a:spcPct val="100000"/>
              </a:lnSpc>
              <a:spcBef>
                <a:spcPts val="0"/>
              </a:spcBef>
              <a:spcAft>
                <a:spcPts val="0"/>
              </a:spcAft>
              <a:buClr>
                <a:schemeClr val="dk1"/>
              </a:buClr>
              <a:buSzPts val="1800"/>
              <a:buFont typeface="Arial"/>
              <a:buChar char="•"/>
            </a:pPr>
            <a:r>
              <a:rPr b="1" i="1" lang="en-US" sz="1800">
                <a:solidFill>
                  <a:schemeClr val="dk1"/>
                </a:solidFill>
                <a:latin typeface="Calibri"/>
                <a:ea typeface="Calibri"/>
                <a:cs typeface="Calibri"/>
                <a:sym typeface="Calibri"/>
              </a:rPr>
              <a:t>"A (Good) Picture Is Worth A 1,000 Words"</a:t>
            </a:r>
            <a:endParaRPr sz="1800">
              <a:solidFill>
                <a:schemeClr val="dk1"/>
              </a:solidFill>
              <a:latin typeface="Calibri"/>
              <a:ea typeface="Calibri"/>
              <a:cs typeface="Calibri"/>
              <a:sym typeface="Calibri"/>
            </a:endParaRPr>
          </a:p>
          <a:p>
            <a:pPr indent="-228600" lvl="0" marL="240665" marR="276225" rtl="0" algn="just">
              <a:lnSpc>
                <a:spcPct val="107722"/>
              </a:lnSpc>
              <a:spcBef>
                <a:spcPts val="104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CHARTS CONVEY INFORMATION ABOUT  OUR DATA FASTER </a:t>
            </a:r>
            <a:r>
              <a:rPr lang="en-US" sz="1800">
                <a:solidFill>
                  <a:schemeClr val="dk1"/>
                </a:solidFill>
                <a:latin typeface="Calibri"/>
                <a:ea typeface="Calibri"/>
                <a:cs typeface="Calibri"/>
                <a:sym typeface="Calibri"/>
              </a:rPr>
              <a:t>THAN TABLES -ALBEIT  LESS ACCURATELY.</a:t>
            </a:r>
            <a:endParaRPr sz="18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29"/>
          <p:cNvSpPr/>
          <p:nvPr/>
        </p:nvSpPr>
        <p:spPr>
          <a:xfrm>
            <a:off x="0" y="0"/>
            <a:ext cx="9144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3A5F8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0" name="Google Shape;370;p29"/>
          <p:cNvSpPr/>
          <p:nvPr/>
        </p:nvSpPr>
        <p:spPr>
          <a:xfrm>
            <a:off x="175259" y="228028"/>
            <a:ext cx="8793480" cy="6377940"/>
          </a:xfrm>
          <a:custGeom>
            <a:rect b="b" l="l" r="r" t="t"/>
            <a:pathLst>
              <a:path extrusionOk="0" h="6377940" w="11724640">
                <a:moveTo>
                  <a:pt x="11724640" y="0"/>
                </a:moveTo>
                <a:lnTo>
                  <a:pt x="0" y="0"/>
                </a:lnTo>
                <a:lnTo>
                  <a:pt x="0" y="6377939"/>
                </a:lnTo>
                <a:lnTo>
                  <a:pt x="11724640" y="6377939"/>
                </a:lnTo>
                <a:lnTo>
                  <a:pt x="1172464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1" name="Google Shape;371;p29"/>
          <p:cNvSpPr txBox="1"/>
          <p:nvPr>
            <p:ph type="title"/>
          </p:nvPr>
        </p:nvSpPr>
        <p:spPr>
          <a:xfrm>
            <a:off x="1631748" y="355382"/>
            <a:ext cx="2271977" cy="688650"/>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rgbClr val="3A5F85"/>
              </a:buClr>
              <a:buSzPts val="4400"/>
              <a:buFont typeface="Calibri"/>
              <a:buNone/>
            </a:pPr>
            <a:r>
              <a:rPr lang="en-US" sz="4400">
                <a:solidFill>
                  <a:srgbClr val="3A5F85"/>
                </a:solidFill>
                <a:latin typeface="Calibri"/>
                <a:ea typeface="Calibri"/>
                <a:cs typeface="Calibri"/>
                <a:sym typeface="Calibri"/>
              </a:rPr>
              <a:t>Bar Chart</a:t>
            </a:r>
            <a:endParaRPr sz="4400">
              <a:latin typeface="Calibri"/>
              <a:ea typeface="Calibri"/>
              <a:cs typeface="Calibri"/>
              <a:sym typeface="Calibri"/>
            </a:endParaRPr>
          </a:p>
        </p:txBody>
      </p:sp>
      <p:sp>
        <p:nvSpPr>
          <p:cNvPr id="372" name="Google Shape;372;p29"/>
          <p:cNvSpPr txBox="1"/>
          <p:nvPr/>
        </p:nvSpPr>
        <p:spPr>
          <a:xfrm>
            <a:off x="395536" y="1104165"/>
            <a:ext cx="5904656" cy="1042593"/>
          </a:xfrm>
          <a:prstGeom prst="rect">
            <a:avLst/>
          </a:prstGeom>
          <a:noFill/>
          <a:ln>
            <a:noFill/>
          </a:ln>
        </p:spPr>
        <p:txBody>
          <a:bodyPr anchorCtr="0" anchor="t" bIns="0" lIns="0" spcFirstLastPara="1" rIns="0" wrap="square" tIns="13950">
            <a:spAutoFit/>
          </a:bodyPr>
          <a:lstStyle/>
          <a:p>
            <a:pPr indent="-250825" lvl="0" marL="262890" marR="0" rtl="0" algn="l">
              <a:spcBef>
                <a:spcPts val="0"/>
              </a:spcBef>
              <a:spcAft>
                <a:spcPts val="0"/>
              </a:spcAft>
              <a:buClr>
                <a:srgbClr val="3A5F85"/>
              </a:buClr>
              <a:buSzPts val="2100"/>
              <a:buFont typeface="Noto Sans Symbols"/>
              <a:buChar char="❖"/>
            </a:pPr>
            <a:r>
              <a:rPr lang="en-US" sz="2200">
                <a:solidFill>
                  <a:srgbClr val="3A5F85"/>
                </a:solidFill>
                <a:latin typeface="Calibri"/>
                <a:ea typeface="Calibri"/>
                <a:cs typeface="Calibri"/>
                <a:sym typeface="Calibri"/>
              </a:rPr>
              <a:t>One	common	visualization	of	a	frequency distribution is a bar chart.</a:t>
            </a:r>
            <a:endParaRPr sz="2200">
              <a:solidFill>
                <a:schemeClr val="dk1"/>
              </a:solidFill>
              <a:latin typeface="Calibri"/>
              <a:ea typeface="Calibri"/>
              <a:cs typeface="Calibri"/>
              <a:sym typeface="Calibri"/>
            </a:endParaRPr>
          </a:p>
          <a:p>
            <a:pPr indent="-117475" lvl="0" marL="262890" marR="0" rtl="0" algn="l">
              <a:lnSpc>
                <a:spcPct val="100000"/>
              </a:lnSpc>
              <a:spcBef>
                <a:spcPts val="110"/>
              </a:spcBef>
              <a:spcAft>
                <a:spcPts val="0"/>
              </a:spcAft>
              <a:buClr>
                <a:schemeClr val="dk1"/>
              </a:buClr>
              <a:buSzPts val="2100"/>
              <a:buFont typeface="Noto Sans Symbols"/>
              <a:buNone/>
            </a:pPr>
            <a:r>
              <a:t/>
            </a:r>
            <a:endParaRPr sz="2200">
              <a:solidFill>
                <a:schemeClr val="dk1"/>
              </a:solidFill>
              <a:latin typeface="Calibri"/>
              <a:ea typeface="Calibri"/>
              <a:cs typeface="Calibri"/>
              <a:sym typeface="Calibri"/>
            </a:endParaRPr>
          </a:p>
        </p:txBody>
      </p:sp>
      <p:sp>
        <p:nvSpPr>
          <p:cNvPr id="373" name="Google Shape;373;p29"/>
          <p:cNvSpPr txBox="1"/>
          <p:nvPr/>
        </p:nvSpPr>
        <p:spPr>
          <a:xfrm>
            <a:off x="175259" y="1795380"/>
            <a:ext cx="5345050" cy="3913891"/>
          </a:xfrm>
          <a:prstGeom prst="rect">
            <a:avLst/>
          </a:prstGeom>
          <a:noFill/>
          <a:ln>
            <a:noFill/>
          </a:ln>
        </p:spPr>
        <p:txBody>
          <a:bodyPr anchorCtr="0" anchor="t" bIns="0" lIns="0" spcFirstLastPara="1" rIns="0" wrap="square" tIns="104125">
            <a:spAutoFit/>
          </a:bodyPr>
          <a:lstStyle/>
          <a:p>
            <a:pPr indent="-250825" lvl="0" marL="262890" marR="0" rtl="0" algn="just">
              <a:lnSpc>
                <a:spcPct val="100000"/>
              </a:lnSpc>
              <a:spcBef>
                <a:spcPts val="0"/>
              </a:spcBef>
              <a:spcAft>
                <a:spcPts val="0"/>
              </a:spcAft>
              <a:buClr>
                <a:srgbClr val="3A5F85"/>
              </a:buClr>
              <a:buSzPts val="2100"/>
              <a:buFont typeface="Noto Sans Symbols"/>
              <a:buChar char="❖"/>
            </a:pPr>
            <a:r>
              <a:rPr b="1" lang="en-US" sz="2200">
                <a:solidFill>
                  <a:srgbClr val="3A5F85"/>
                </a:solidFill>
                <a:latin typeface="Calibri"/>
                <a:ea typeface="Calibri"/>
                <a:cs typeface="Calibri"/>
                <a:sym typeface="Calibri"/>
              </a:rPr>
              <a:t>Each distinct value is represented </a:t>
            </a:r>
            <a:r>
              <a:rPr lang="en-US" sz="2200">
                <a:solidFill>
                  <a:srgbClr val="3A5F85"/>
                </a:solidFill>
                <a:latin typeface="Calibri"/>
                <a:ea typeface="Calibri"/>
                <a:cs typeface="Calibri"/>
                <a:sym typeface="Calibri"/>
              </a:rPr>
              <a:t>by a bar.</a:t>
            </a:r>
            <a:endParaRPr sz="2200">
              <a:solidFill>
                <a:schemeClr val="dk1"/>
              </a:solidFill>
              <a:latin typeface="Calibri"/>
              <a:ea typeface="Calibri"/>
              <a:cs typeface="Calibri"/>
              <a:sym typeface="Calibri"/>
            </a:endParaRPr>
          </a:p>
          <a:p>
            <a:pPr indent="-250825" lvl="0" marL="262890" marR="0" rtl="0" algn="just">
              <a:lnSpc>
                <a:spcPct val="114090"/>
              </a:lnSpc>
              <a:spcBef>
                <a:spcPts val="745"/>
              </a:spcBef>
              <a:spcAft>
                <a:spcPts val="0"/>
              </a:spcAft>
              <a:buClr>
                <a:srgbClr val="3A5F85"/>
              </a:buClr>
              <a:buSzPts val="2100"/>
              <a:buFont typeface="Noto Sans Symbols"/>
              <a:buChar char="❖"/>
            </a:pPr>
            <a:r>
              <a:rPr lang="en-US" sz="2200">
                <a:solidFill>
                  <a:srgbClr val="3A5F85"/>
                </a:solidFill>
                <a:latin typeface="Calibri"/>
                <a:ea typeface="Calibri"/>
                <a:cs typeface="Calibri"/>
                <a:sym typeface="Calibri"/>
              </a:rPr>
              <a:t>Used for categorical variables to show frequency or</a:t>
            </a:r>
            <a:endParaRPr sz="2200">
              <a:solidFill>
                <a:schemeClr val="dk1"/>
              </a:solidFill>
              <a:latin typeface="Calibri"/>
              <a:ea typeface="Calibri"/>
              <a:cs typeface="Calibri"/>
              <a:sym typeface="Calibri"/>
            </a:endParaRPr>
          </a:p>
          <a:p>
            <a:pPr indent="0" lvl="0" marL="241300" marR="0" rtl="0" algn="just">
              <a:lnSpc>
                <a:spcPct val="114090"/>
              </a:lnSpc>
              <a:spcBef>
                <a:spcPts val="0"/>
              </a:spcBef>
              <a:spcAft>
                <a:spcPts val="0"/>
              </a:spcAft>
              <a:buNone/>
            </a:pPr>
            <a:r>
              <a:rPr lang="en-US" sz="2200">
                <a:solidFill>
                  <a:srgbClr val="3A5F85"/>
                </a:solidFill>
                <a:latin typeface="Calibri"/>
                <a:ea typeface="Calibri"/>
                <a:cs typeface="Calibri"/>
                <a:sym typeface="Calibri"/>
              </a:rPr>
              <a:t>proportion in each category</a:t>
            </a:r>
            <a:endParaRPr sz="2200">
              <a:solidFill>
                <a:schemeClr val="dk1"/>
              </a:solidFill>
              <a:latin typeface="Calibri"/>
              <a:ea typeface="Calibri"/>
              <a:cs typeface="Calibri"/>
              <a:sym typeface="Calibri"/>
            </a:endParaRPr>
          </a:p>
          <a:p>
            <a:pPr indent="-228600" lvl="0" marL="241300" marR="5080" rtl="0" algn="just">
              <a:lnSpc>
                <a:spcPct val="90000"/>
              </a:lnSpc>
              <a:spcBef>
                <a:spcPts val="1010"/>
              </a:spcBef>
              <a:spcAft>
                <a:spcPts val="0"/>
              </a:spcAft>
              <a:buClr>
                <a:srgbClr val="3A5F85"/>
              </a:buClr>
              <a:buSzPts val="2100"/>
              <a:buFont typeface="Noto Sans Symbols"/>
              <a:buChar char="❖"/>
            </a:pPr>
            <a:r>
              <a:rPr lang="en-US" sz="2200">
                <a:solidFill>
                  <a:srgbClr val="3A5F85"/>
                </a:solidFill>
                <a:latin typeface="Calibri"/>
                <a:ea typeface="Calibri"/>
                <a:cs typeface="Calibri"/>
                <a:sym typeface="Calibri"/>
              </a:rPr>
              <a:t>A variable with many distinct values (birthday or  monthly income) will have a vast number of bars and  is therefore not suitable for a bar chart. For such  variables, a </a:t>
            </a:r>
            <a:r>
              <a:rPr b="1" lang="en-US" sz="2200">
                <a:solidFill>
                  <a:srgbClr val="3A5F85"/>
                </a:solidFill>
                <a:latin typeface="Calibri"/>
                <a:ea typeface="Calibri"/>
                <a:cs typeface="Calibri"/>
                <a:sym typeface="Calibri"/>
              </a:rPr>
              <a:t>histogram </a:t>
            </a:r>
            <a:r>
              <a:rPr lang="en-US" sz="2200">
                <a:solidFill>
                  <a:srgbClr val="3A5F85"/>
                </a:solidFill>
                <a:latin typeface="Calibri"/>
                <a:ea typeface="Calibri"/>
                <a:cs typeface="Calibri"/>
                <a:sym typeface="Calibri"/>
              </a:rPr>
              <a:t>is a better idea.</a:t>
            </a:r>
            <a:endParaRPr sz="2200">
              <a:solidFill>
                <a:schemeClr val="dk1"/>
              </a:solidFill>
              <a:latin typeface="Calibri"/>
              <a:ea typeface="Calibri"/>
              <a:cs typeface="Calibri"/>
              <a:sym typeface="Calibri"/>
            </a:endParaRPr>
          </a:p>
          <a:p>
            <a:pPr indent="-250825" lvl="0" marL="262890" marR="0" rtl="0" algn="just">
              <a:lnSpc>
                <a:spcPct val="100000"/>
              </a:lnSpc>
              <a:spcBef>
                <a:spcPts val="720"/>
              </a:spcBef>
              <a:spcAft>
                <a:spcPts val="0"/>
              </a:spcAft>
              <a:buClr>
                <a:srgbClr val="3A5F85"/>
              </a:buClr>
              <a:buSzPts val="2100"/>
              <a:buFont typeface="Noto Sans Symbols"/>
              <a:buChar char="❖"/>
            </a:pPr>
            <a:r>
              <a:rPr b="1" lang="en-US" sz="2200">
                <a:solidFill>
                  <a:srgbClr val="3A5F85"/>
                </a:solidFill>
                <a:latin typeface="Calibri"/>
                <a:ea typeface="Calibri"/>
                <a:cs typeface="Calibri"/>
                <a:sym typeface="Calibri"/>
              </a:rPr>
              <a:t>Zero frequencies are omitted </a:t>
            </a:r>
            <a:r>
              <a:rPr lang="en-US" sz="2200">
                <a:solidFill>
                  <a:srgbClr val="3A5F85"/>
                </a:solidFill>
                <a:latin typeface="Calibri"/>
                <a:ea typeface="Calibri"/>
                <a:cs typeface="Calibri"/>
                <a:sym typeface="Calibri"/>
              </a:rPr>
              <a:t>from the chart.</a:t>
            </a:r>
            <a:endParaRPr sz="2200">
              <a:solidFill>
                <a:schemeClr val="dk1"/>
              </a:solidFill>
              <a:latin typeface="Calibri"/>
              <a:ea typeface="Calibri"/>
              <a:cs typeface="Calibri"/>
              <a:sym typeface="Calibri"/>
            </a:endParaRPr>
          </a:p>
        </p:txBody>
      </p:sp>
      <p:grpSp>
        <p:nvGrpSpPr>
          <p:cNvPr id="374" name="Google Shape;374;p29"/>
          <p:cNvGrpSpPr/>
          <p:nvPr/>
        </p:nvGrpSpPr>
        <p:grpSpPr>
          <a:xfrm>
            <a:off x="6012160" y="1916832"/>
            <a:ext cx="2520280" cy="3384376"/>
            <a:chOff x="7360411" y="699706"/>
            <a:chExt cx="4118483" cy="5477510"/>
          </a:xfrm>
        </p:grpSpPr>
        <p:sp>
          <p:nvSpPr>
            <p:cNvPr id="375" name="Google Shape;375;p29"/>
            <p:cNvSpPr/>
            <p:nvPr/>
          </p:nvSpPr>
          <p:spPr>
            <a:xfrm>
              <a:off x="7360411" y="699706"/>
              <a:ext cx="4114800" cy="5477510"/>
            </a:xfrm>
            <a:custGeom>
              <a:rect b="b" l="l" r="r" t="t"/>
              <a:pathLst>
                <a:path extrusionOk="0" h="5477510" w="4114800">
                  <a:moveTo>
                    <a:pt x="0" y="5477256"/>
                  </a:moveTo>
                  <a:lnTo>
                    <a:pt x="4114800" y="5477256"/>
                  </a:lnTo>
                  <a:lnTo>
                    <a:pt x="4114800" y="0"/>
                  </a:lnTo>
                  <a:lnTo>
                    <a:pt x="0" y="0"/>
                  </a:lnTo>
                  <a:lnTo>
                    <a:pt x="0" y="5477256"/>
                  </a:lnTo>
                  <a:close/>
                </a:path>
              </a:pathLst>
            </a:custGeom>
            <a:noFill/>
            <a:ln cap="flat" cmpd="sng" w="15875">
              <a:solidFill>
                <a:srgbClr val="3A5F85"/>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76" name="Google Shape;376;p29"/>
            <p:cNvPicPr preferRelativeResize="0"/>
            <p:nvPr/>
          </p:nvPicPr>
          <p:blipFill rotWithShape="1">
            <a:blip r:embed="rId3">
              <a:alphaModFix/>
            </a:blip>
            <a:srcRect b="0" l="0" r="0" t="0"/>
            <a:stretch/>
          </p:blipFill>
          <p:spPr>
            <a:xfrm>
              <a:off x="7427340" y="1225372"/>
              <a:ext cx="4051554" cy="4364101"/>
            </a:xfrm>
            <a:prstGeom prst="rect">
              <a:avLst/>
            </a:prstGeom>
            <a:noFill/>
            <a:ln>
              <a:noFill/>
            </a:ln>
          </p:spPr>
        </p:pic>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Agenda – Exploring Data Using Descriptive Measures</a:t>
            </a:r>
            <a:endParaRPr/>
          </a:p>
        </p:txBody>
      </p:sp>
      <p:sp>
        <p:nvSpPr>
          <p:cNvPr id="100" name="Google Shape;100;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Frequency distribution</a:t>
            </a:r>
            <a:endParaRPr/>
          </a:p>
          <a:p>
            <a:pPr indent="-285750" lvl="1" marL="742950" rtl="0" algn="l">
              <a:spcBef>
                <a:spcPts val="518"/>
              </a:spcBef>
              <a:spcAft>
                <a:spcPts val="0"/>
              </a:spcAft>
              <a:buClr>
                <a:schemeClr val="dk1"/>
              </a:buClr>
              <a:buSzPct val="100000"/>
              <a:buChar char="–"/>
            </a:pPr>
            <a:r>
              <a:rPr lang="en-US"/>
              <a:t> Types of Frequency Distribution </a:t>
            </a:r>
            <a:endParaRPr/>
          </a:p>
          <a:p>
            <a:pPr indent="-228600" lvl="2" marL="1143000" rtl="0" algn="l">
              <a:spcBef>
                <a:spcPts val="444"/>
              </a:spcBef>
              <a:spcAft>
                <a:spcPts val="0"/>
              </a:spcAft>
              <a:buClr>
                <a:schemeClr val="dk1"/>
              </a:buClr>
              <a:buSzPct val="100000"/>
              <a:buChar char="•"/>
            </a:pPr>
            <a:r>
              <a:rPr lang="en-US"/>
              <a:t>Simple</a:t>
            </a:r>
            <a:endParaRPr/>
          </a:p>
          <a:p>
            <a:pPr indent="-228600" lvl="2" marL="1143000" rtl="0" algn="l">
              <a:spcBef>
                <a:spcPts val="444"/>
              </a:spcBef>
              <a:spcAft>
                <a:spcPts val="0"/>
              </a:spcAft>
              <a:buClr>
                <a:schemeClr val="dk1"/>
              </a:buClr>
              <a:buSzPct val="100000"/>
              <a:buChar char="•"/>
            </a:pPr>
            <a:r>
              <a:rPr lang="en-US"/>
              <a:t> grouped </a:t>
            </a:r>
            <a:endParaRPr/>
          </a:p>
          <a:p>
            <a:pPr indent="-228600" lvl="2" marL="1143000" rtl="0" algn="l">
              <a:spcBef>
                <a:spcPts val="444"/>
              </a:spcBef>
              <a:spcAft>
                <a:spcPts val="0"/>
              </a:spcAft>
              <a:buClr>
                <a:schemeClr val="dk1"/>
              </a:buClr>
              <a:buSzPct val="100000"/>
              <a:buChar char="•"/>
            </a:pPr>
            <a:r>
              <a:rPr lang="en-US"/>
              <a:t>cumulative and </a:t>
            </a:r>
            <a:endParaRPr/>
          </a:p>
          <a:p>
            <a:pPr indent="-228600" lvl="2" marL="1143000" rtl="0" algn="l">
              <a:spcBef>
                <a:spcPts val="444"/>
              </a:spcBef>
              <a:spcAft>
                <a:spcPts val="0"/>
              </a:spcAft>
              <a:buClr>
                <a:schemeClr val="dk1"/>
              </a:buClr>
              <a:buSzPct val="100000"/>
              <a:buChar char="•"/>
            </a:pPr>
            <a:r>
              <a:rPr lang="en-US"/>
              <a:t>relative frequency</a:t>
            </a:r>
            <a:endParaRPr/>
          </a:p>
          <a:p>
            <a:pPr indent="-285750" lvl="1" marL="742950" rtl="0" algn="l">
              <a:spcBef>
                <a:spcPts val="518"/>
              </a:spcBef>
              <a:spcAft>
                <a:spcPts val="0"/>
              </a:spcAft>
              <a:buClr>
                <a:schemeClr val="dk1"/>
              </a:buClr>
              <a:buSzPct val="100000"/>
              <a:buChar char="–"/>
            </a:pPr>
            <a:r>
              <a:rPr lang="en-US"/>
              <a:t>Graphs for frequency distribution </a:t>
            </a:r>
            <a:endParaRPr/>
          </a:p>
          <a:p>
            <a:pPr indent="-228600" lvl="2" marL="1143000" rtl="0" algn="l">
              <a:spcBef>
                <a:spcPts val="444"/>
              </a:spcBef>
              <a:spcAft>
                <a:spcPts val="0"/>
              </a:spcAft>
              <a:buClr>
                <a:schemeClr val="dk1"/>
              </a:buClr>
              <a:buSzPct val="100000"/>
              <a:buChar char="•"/>
            </a:pPr>
            <a:r>
              <a:rPr lang="en-US"/>
              <a:t>Histogram</a:t>
            </a:r>
            <a:endParaRPr/>
          </a:p>
          <a:p>
            <a:pPr indent="-228600" lvl="2" marL="1143000" rtl="0" algn="l">
              <a:spcBef>
                <a:spcPts val="444"/>
              </a:spcBef>
              <a:spcAft>
                <a:spcPts val="0"/>
              </a:spcAft>
              <a:buClr>
                <a:schemeClr val="dk1"/>
              </a:buClr>
              <a:buSzPct val="100000"/>
              <a:buChar char="•"/>
            </a:pPr>
            <a:r>
              <a:rPr lang="en-US"/>
              <a:t>frequency polygon</a:t>
            </a:r>
            <a:endParaRPr/>
          </a:p>
          <a:p>
            <a:pPr indent="-228600" lvl="2" marL="1143000" rtl="0" algn="l">
              <a:spcBef>
                <a:spcPts val="444"/>
              </a:spcBef>
              <a:spcAft>
                <a:spcPts val="0"/>
              </a:spcAft>
              <a:buClr>
                <a:schemeClr val="dk1"/>
              </a:buClr>
              <a:buSzPct val="100000"/>
              <a:buChar char="•"/>
            </a:pPr>
            <a:r>
              <a:rPr lang="en-US"/>
              <a:t>frequency curve</a:t>
            </a:r>
            <a:endParaRPr/>
          </a:p>
          <a:p>
            <a:pPr indent="-228600" lvl="2" marL="1143000" rtl="0" algn="l">
              <a:spcBef>
                <a:spcPts val="444"/>
              </a:spcBef>
              <a:spcAft>
                <a:spcPts val="0"/>
              </a:spcAft>
              <a:buClr>
                <a:schemeClr val="dk1"/>
              </a:buClr>
              <a:buSzPct val="100000"/>
              <a:buChar char="•"/>
            </a:pPr>
            <a:r>
              <a:rPr lang="en-US"/>
              <a:t> cumulative frequency curve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0"/>
          <p:cNvSpPr txBox="1"/>
          <p:nvPr>
            <p:ph type="title"/>
          </p:nvPr>
        </p:nvSpPr>
        <p:spPr>
          <a:xfrm>
            <a:off x="433730" y="482893"/>
            <a:ext cx="3850237" cy="629660"/>
          </a:xfrm>
          <a:prstGeom prst="rect">
            <a:avLst/>
          </a:prstGeom>
          <a:noFill/>
          <a:ln>
            <a:noFill/>
          </a:ln>
        </p:spPr>
        <p:txBody>
          <a:bodyPr anchorCtr="0" anchor="ctr" bIns="0" lIns="0" spcFirstLastPara="1" rIns="0" wrap="square" tIns="13950">
            <a:spAutoFit/>
          </a:bodyPr>
          <a:lstStyle/>
          <a:p>
            <a:pPr indent="0" lvl="0" marL="12700" rtl="0" algn="ctr">
              <a:lnSpc>
                <a:spcPct val="100000"/>
              </a:lnSpc>
              <a:spcBef>
                <a:spcPts val="0"/>
              </a:spcBef>
              <a:spcAft>
                <a:spcPts val="0"/>
              </a:spcAft>
              <a:buClr>
                <a:srgbClr val="000000"/>
              </a:buClr>
              <a:buSzPts val="4000"/>
              <a:buFont typeface="Calibri"/>
              <a:buNone/>
            </a:pPr>
            <a:r>
              <a:rPr lang="en-US" sz="4000">
                <a:solidFill>
                  <a:srgbClr val="000000"/>
                </a:solidFill>
                <a:latin typeface="Calibri"/>
                <a:ea typeface="Calibri"/>
                <a:cs typeface="Calibri"/>
                <a:sym typeface="Calibri"/>
              </a:rPr>
              <a:t>Histogram</a:t>
            </a:r>
            <a:endParaRPr sz="4000">
              <a:latin typeface="Calibri"/>
              <a:ea typeface="Calibri"/>
              <a:cs typeface="Calibri"/>
              <a:sym typeface="Calibri"/>
            </a:endParaRPr>
          </a:p>
        </p:txBody>
      </p:sp>
      <p:sp>
        <p:nvSpPr>
          <p:cNvPr id="382" name="Google Shape;382;p30"/>
          <p:cNvSpPr/>
          <p:nvPr/>
        </p:nvSpPr>
        <p:spPr>
          <a:xfrm>
            <a:off x="0" y="1083463"/>
            <a:ext cx="65723" cy="673735"/>
          </a:xfrm>
          <a:custGeom>
            <a:rect b="b" l="l" r="r" t="t"/>
            <a:pathLst>
              <a:path extrusionOk="0" h="673735" w="87630">
                <a:moveTo>
                  <a:pt x="87363" y="0"/>
                </a:moveTo>
                <a:lnTo>
                  <a:pt x="0" y="0"/>
                </a:lnTo>
                <a:lnTo>
                  <a:pt x="0" y="673455"/>
                </a:lnTo>
                <a:lnTo>
                  <a:pt x="87363" y="673455"/>
                </a:lnTo>
                <a:lnTo>
                  <a:pt x="87363"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3" name="Google Shape;383;p30"/>
          <p:cNvSpPr/>
          <p:nvPr/>
        </p:nvSpPr>
        <p:spPr>
          <a:xfrm>
            <a:off x="119510" y="1083463"/>
            <a:ext cx="147161" cy="673735"/>
          </a:xfrm>
          <a:custGeom>
            <a:rect b="b" l="l" r="r" t="t"/>
            <a:pathLst>
              <a:path extrusionOk="0" h="673735" w="196215">
                <a:moveTo>
                  <a:pt x="195859" y="0"/>
                </a:moveTo>
                <a:lnTo>
                  <a:pt x="0" y="0"/>
                </a:lnTo>
                <a:lnTo>
                  <a:pt x="0" y="673455"/>
                </a:lnTo>
                <a:lnTo>
                  <a:pt x="195859" y="673455"/>
                </a:lnTo>
                <a:lnTo>
                  <a:pt x="195859"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 name="Google Shape;384;p30"/>
          <p:cNvSpPr/>
          <p:nvPr/>
        </p:nvSpPr>
        <p:spPr>
          <a:xfrm>
            <a:off x="642358" y="1196752"/>
            <a:ext cx="3731419" cy="27940"/>
          </a:xfrm>
          <a:custGeom>
            <a:rect b="b" l="l" r="r" t="t"/>
            <a:pathLst>
              <a:path extrusionOk="0" h="27939" w="4975225">
                <a:moveTo>
                  <a:pt x="4975098" y="0"/>
                </a:moveTo>
                <a:lnTo>
                  <a:pt x="0" y="0"/>
                </a:lnTo>
                <a:lnTo>
                  <a:pt x="0" y="27432"/>
                </a:lnTo>
                <a:lnTo>
                  <a:pt x="4975098" y="27432"/>
                </a:lnTo>
                <a:lnTo>
                  <a:pt x="4975098"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5" name="Google Shape;385;p30"/>
          <p:cNvSpPr txBox="1"/>
          <p:nvPr/>
        </p:nvSpPr>
        <p:spPr>
          <a:xfrm>
            <a:off x="564832" y="1358487"/>
            <a:ext cx="4464368" cy="1790875"/>
          </a:xfrm>
          <a:prstGeom prst="rect">
            <a:avLst/>
          </a:prstGeom>
          <a:noFill/>
          <a:ln>
            <a:noFill/>
          </a:ln>
        </p:spPr>
        <p:txBody>
          <a:bodyPr anchorCtr="0" anchor="t" bIns="0" lIns="0" spcFirstLastPara="1" rIns="0" wrap="square" tIns="46350">
            <a:spAutoFit/>
          </a:bodyPr>
          <a:lstStyle/>
          <a:p>
            <a:pPr indent="-228600" lvl="0" marL="241300" marR="5080" rtl="0" algn="l">
              <a:lnSpc>
                <a:spcPct val="108000"/>
              </a:lnSpc>
              <a:spcBef>
                <a:spcPts val="0"/>
              </a:spcBef>
              <a:spcAft>
                <a:spcPts val="0"/>
              </a:spcAft>
              <a:buClr>
                <a:schemeClr val="dk1"/>
              </a:buClr>
              <a:buSzPts val="1900"/>
              <a:buFont typeface="Noto Sans Symbols"/>
              <a:buChar char="❖"/>
            </a:pPr>
            <a:r>
              <a:rPr lang="en-US" sz="2000">
                <a:solidFill>
                  <a:schemeClr val="dk1"/>
                </a:solidFill>
                <a:latin typeface="Calibri"/>
                <a:ea typeface="Calibri"/>
                <a:cs typeface="Calibri"/>
                <a:sym typeface="Calibri"/>
              </a:rPr>
              <a:t>A	histogram	is		a	chart	that		shows  for		intervals		of		values	of	a frequencies  continuous variable. </a:t>
            </a:r>
            <a:r>
              <a:rPr b="1" i="1" lang="en-US" sz="2000">
                <a:solidFill>
                  <a:schemeClr val="dk1"/>
                </a:solidFill>
                <a:latin typeface="Calibri"/>
                <a:ea typeface="Calibri"/>
                <a:cs typeface="Calibri"/>
                <a:sym typeface="Calibri"/>
              </a:rPr>
              <a:t>Purpose: </a:t>
            </a:r>
            <a:r>
              <a:rPr i="1" lang="en-US" sz="2000">
                <a:solidFill>
                  <a:schemeClr val="dk1"/>
                </a:solidFill>
                <a:latin typeface="Calibri"/>
                <a:ea typeface="Calibri"/>
                <a:cs typeface="Calibri"/>
                <a:sym typeface="Calibri"/>
              </a:rPr>
              <a:t>Summarize a </a:t>
            </a:r>
            <a:r>
              <a:rPr b="1" i="1" lang="en-US" sz="2000">
                <a:solidFill>
                  <a:schemeClr val="dk1"/>
                </a:solidFill>
                <a:latin typeface="Calibri"/>
                <a:ea typeface="Calibri"/>
                <a:cs typeface="Calibri"/>
                <a:sym typeface="Calibri"/>
              </a:rPr>
              <a:t>Univariate Data Set</a:t>
            </a:r>
            <a:endParaRPr sz="2000">
              <a:solidFill>
                <a:schemeClr val="dk1"/>
              </a:solidFill>
              <a:latin typeface="Calibri"/>
              <a:ea typeface="Calibri"/>
              <a:cs typeface="Calibri"/>
              <a:sym typeface="Calibri"/>
            </a:endParaRPr>
          </a:p>
          <a:p>
            <a:pPr indent="-107950" lvl="0" marL="241300" marR="5080" rtl="0" algn="l">
              <a:lnSpc>
                <a:spcPct val="108000"/>
              </a:lnSpc>
              <a:spcBef>
                <a:spcPts val="365"/>
              </a:spcBef>
              <a:spcAft>
                <a:spcPts val="0"/>
              </a:spcAft>
              <a:buClr>
                <a:schemeClr val="dk1"/>
              </a:buClr>
              <a:buSzPts val="1900"/>
              <a:buFont typeface="Noto Sans Symbols"/>
              <a:buNone/>
            </a:pPr>
            <a:r>
              <a:t/>
            </a:r>
            <a:endParaRPr sz="2000">
              <a:solidFill>
                <a:schemeClr val="dk1"/>
              </a:solidFill>
              <a:latin typeface="Calibri"/>
              <a:ea typeface="Calibri"/>
              <a:cs typeface="Calibri"/>
              <a:sym typeface="Calibri"/>
            </a:endParaRPr>
          </a:p>
        </p:txBody>
      </p:sp>
      <p:sp>
        <p:nvSpPr>
          <p:cNvPr id="386" name="Google Shape;386;p30"/>
          <p:cNvSpPr txBox="1"/>
          <p:nvPr/>
        </p:nvSpPr>
        <p:spPr>
          <a:xfrm>
            <a:off x="433731" y="2769812"/>
            <a:ext cx="4453414" cy="2907205"/>
          </a:xfrm>
          <a:prstGeom prst="rect">
            <a:avLst/>
          </a:prstGeom>
          <a:noFill/>
          <a:ln>
            <a:noFill/>
          </a:ln>
        </p:spPr>
        <p:txBody>
          <a:bodyPr anchorCtr="0" anchor="t" bIns="0" lIns="0" spcFirstLastPara="1" rIns="0" wrap="square" tIns="110475">
            <a:spAutoFit/>
          </a:bodyPr>
          <a:lstStyle/>
          <a:p>
            <a:pPr indent="-228600" lvl="0" marL="241300" marR="6985" rtl="0" algn="just">
              <a:lnSpc>
                <a:spcPct val="108000"/>
              </a:lnSpc>
              <a:spcBef>
                <a:spcPts val="0"/>
              </a:spcBef>
              <a:spcAft>
                <a:spcPts val="0"/>
              </a:spcAft>
              <a:buClr>
                <a:schemeClr val="dk1"/>
              </a:buClr>
              <a:buSzPts val="1900"/>
              <a:buFont typeface="Noto Sans Symbols"/>
              <a:buChar char="❖"/>
            </a:pPr>
            <a:r>
              <a:rPr lang="en-US" sz="2000">
                <a:solidFill>
                  <a:schemeClr val="dk1"/>
                </a:solidFill>
                <a:latin typeface="Calibri"/>
                <a:ea typeface="Calibri"/>
                <a:cs typeface="Calibri"/>
                <a:sym typeface="Calibri"/>
              </a:rPr>
              <a:t>In histogram of a continuous frequency table, x-axis  marks class intervals on a suitable scale and y-axis  marks frequency of each class interval</a:t>
            </a:r>
            <a:endParaRPr sz="2000">
              <a:solidFill>
                <a:schemeClr val="dk1"/>
              </a:solidFill>
              <a:latin typeface="Calibri"/>
              <a:ea typeface="Calibri"/>
              <a:cs typeface="Calibri"/>
              <a:sym typeface="Calibri"/>
            </a:endParaRPr>
          </a:p>
          <a:p>
            <a:pPr indent="-228600" lvl="0" marL="241300" marR="5080" rtl="0" algn="just">
              <a:lnSpc>
                <a:spcPct val="108000"/>
              </a:lnSpc>
              <a:spcBef>
                <a:spcPts val="990"/>
              </a:spcBef>
              <a:spcAft>
                <a:spcPts val="0"/>
              </a:spcAft>
              <a:buClr>
                <a:schemeClr val="dk1"/>
              </a:buClr>
              <a:buSzPts val="1900"/>
              <a:buFont typeface="Noto Sans Symbols"/>
              <a:buChar char="❖"/>
            </a:pPr>
            <a:r>
              <a:rPr lang="en-US" sz="2000">
                <a:solidFill>
                  <a:schemeClr val="dk1"/>
                </a:solidFill>
                <a:latin typeface="Calibri"/>
                <a:ea typeface="Calibri"/>
                <a:cs typeface="Calibri"/>
                <a:sym typeface="Calibri"/>
              </a:rPr>
              <a:t>The interval of value is known as </a:t>
            </a:r>
            <a:r>
              <a:rPr b="1" lang="en-US" sz="2000">
                <a:solidFill>
                  <a:schemeClr val="dk1"/>
                </a:solidFill>
                <a:latin typeface="Calibri"/>
                <a:ea typeface="Calibri"/>
                <a:cs typeface="Calibri"/>
                <a:sym typeface="Calibri"/>
              </a:rPr>
              <a:t>bin </a:t>
            </a:r>
            <a:r>
              <a:rPr lang="en-US" sz="2000">
                <a:solidFill>
                  <a:schemeClr val="dk1"/>
                </a:solidFill>
                <a:latin typeface="Calibri"/>
                <a:ea typeface="Calibri"/>
                <a:cs typeface="Calibri"/>
                <a:sym typeface="Calibri"/>
              </a:rPr>
              <a:t>and they all have  the same widths.</a:t>
            </a:r>
            <a:endParaRPr sz="2000">
              <a:solidFill>
                <a:schemeClr val="dk1"/>
              </a:solidFill>
              <a:latin typeface="Calibri"/>
              <a:ea typeface="Calibri"/>
              <a:cs typeface="Calibri"/>
              <a:sym typeface="Calibri"/>
            </a:endParaRPr>
          </a:p>
          <a:p>
            <a:pPr indent="-228600" lvl="0" marL="241300" marR="7620" rtl="0" algn="just">
              <a:lnSpc>
                <a:spcPct val="108000"/>
              </a:lnSpc>
              <a:spcBef>
                <a:spcPts val="1010"/>
              </a:spcBef>
              <a:spcAft>
                <a:spcPts val="0"/>
              </a:spcAft>
              <a:buClr>
                <a:schemeClr val="dk1"/>
              </a:buClr>
              <a:buSzPts val="1900"/>
              <a:buFont typeface="Noto Sans Symbols"/>
              <a:buChar char="❖"/>
            </a:pPr>
            <a:r>
              <a:rPr lang="en-US" sz="2000">
                <a:solidFill>
                  <a:schemeClr val="dk1"/>
                </a:solidFill>
                <a:latin typeface="Calibri"/>
                <a:ea typeface="Calibri"/>
                <a:cs typeface="Calibri"/>
                <a:sym typeface="Calibri"/>
              </a:rPr>
              <a:t>The upper and lower class limits of the new exclusive  type classes are known as class boundaries</a:t>
            </a:r>
            <a:endParaRPr sz="2000">
              <a:solidFill>
                <a:schemeClr val="dk1"/>
              </a:solidFill>
              <a:latin typeface="Calibri"/>
              <a:ea typeface="Calibri"/>
              <a:cs typeface="Calibri"/>
              <a:sym typeface="Calibri"/>
            </a:endParaRPr>
          </a:p>
        </p:txBody>
      </p:sp>
      <p:sp>
        <p:nvSpPr>
          <p:cNvPr id="387" name="Google Shape;387;p30"/>
          <p:cNvSpPr txBox="1"/>
          <p:nvPr/>
        </p:nvSpPr>
        <p:spPr>
          <a:xfrm>
            <a:off x="433731" y="5780047"/>
            <a:ext cx="4451509" cy="893193"/>
          </a:xfrm>
          <a:prstGeom prst="rect">
            <a:avLst/>
          </a:prstGeom>
          <a:noFill/>
          <a:ln>
            <a:noFill/>
          </a:ln>
        </p:spPr>
        <p:txBody>
          <a:bodyPr anchorCtr="0" anchor="t" bIns="0" lIns="0" spcFirstLastPara="1" rIns="0" wrap="square" tIns="46350">
            <a:spAutoFit/>
          </a:bodyPr>
          <a:lstStyle/>
          <a:p>
            <a:pPr indent="-228600" lvl="0" marL="241300" marR="5080" rtl="0" algn="l">
              <a:lnSpc>
                <a:spcPct val="108000"/>
              </a:lnSpc>
              <a:spcBef>
                <a:spcPts val="0"/>
              </a:spcBef>
              <a:spcAft>
                <a:spcPts val="0"/>
              </a:spcAft>
              <a:buClr>
                <a:schemeClr val="dk1"/>
              </a:buClr>
              <a:buSzPts val="1900"/>
              <a:buFont typeface="Noto Sans Symbols"/>
              <a:buChar char="❖"/>
            </a:pPr>
            <a:r>
              <a:rPr lang="en-US" sz="2000">
                <a:solidFill>
                  <a:schemeClr val="dk1"/>
                </a:solidFill>
                <a:latin typeface="Calibri"/>
                <a:ea typeface="Calibri"/>
                <a:cs typeface="Calibri"/>
                <a:sym typeface="Calibri"/>
              </a:rPr>
              <a:t>Histograms	also	give	us	a	much	</a:t>
            </a:r>
            <a:r>
              <a:rPr b="1" lang="en-US" sz="2000">
                <a:solidFill>
                  <a:schemeClr val="dk1"/>
                </a:solidFill>
                <a:latin typeface="Calibri"/>
                <a:ea typeface="Calibri"/>
                <a:cs typeface="Calibri"/>
                <a:sym typeface="Calibri"/>
              </a:rPr>
              <a:t>more 	complete  information </a:t>
            </a:r>
            <a:r>
              <a:rPr lang="en-US" sz="2000">
                <a:solidFill>
                  <a:schemeClr val="dk1"/>
                </a:solidFill>
                <a:latin typeface="Calibri"/>
                <a:ea typeface="Calibri"/>
                <a:cs typeface="Calibri"/>
                <a:sym typeface="Calibri"/>
              </a:rPr>
              <a:t>about our data.</a:t>
            </a:r>
            <a:endParaRPr sz="2000">
              <a:solidFill>
                <a:schemeClr val="dk1"/>
              </a:solidFill>
              <a:latin typeface="Calibri"/>
              <a:ea typeface="Calibri"/>
              <a:cs typeface="Calibri"/>
              <a:sym typeface="Calibri"/>
            </a:endParaRPr>
          </a:p>
        </p:txBody>
      </p:sp>
      <p:grpSp>
        <p:nvGrpSpPr>
          <p:cNvPr id="388" name="Google Shape;388;p30"/>
          <p:cNvGrpSpPr/>
          <p:nvPr/>
        </p:nvGrpSpPr>
        <p:grpSpPr>
          <a:xfrm>
            <a:off x="5029200" y="0"/>
            <a:ext cx="4115180" cy="6858000"/>
            <a:chOff x="6705600" y="0"/>
            <a:chExt cx="5486907" cy="6858000"/>
          </a:xfrm>
        </p:grpSpPr>
        <p:sp>
          <p:nvSpPr>
            <p:cNvPr id="389" name="Google Shape;389;p30"/>
            <p:cNvSpPr/>
            <p:nvPr/>
          </p:nvSpPr>
          <p:spPr>
            <a:xfrm>
              <a:off x="10697717" y="0"/>
              <a:ext cx="1494790" cy="6858000"/>
            </a:xfrm>
            <a:custGeom>
              <a:rect b="b" l="l" r="r" t="t"/>
              <a:pathLst>
                <a:path extrusionOk="0" h="6858000" w="1494790">
                  <a:moveTo>
                    <a:pt x="1494281" y="0"/>
                  </a:moveTo>
                  <a:lnTo>
                    <a:pt x="0" y="0"/>
                  </a:lnTo>
                  <a:lnTo>
                    <a:pt x="0" y="6858000"/>
                  </a:lnTo>
                  <a:lnTo>
                    <a:pt x="1494281" y="6858000"/>
                  </a:lnTo>
                  <a:lnTo>
                    <a:pt x="1494281"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90" name="Google Shape;390;p30"/>
            <p:cNvPicPr preferRelativeResize="0"/>
            <p:nvPr/>
          </p:nvPicPr>
          <p:blipFill rotWithShape="1">
            <a:blip r:embed="rId3">
              <a:alphaModFix/>
            </a:blip>
            <a:srcRect b="0" l="0" r="0" t="0"/>
            <a:stretch/>
          </p:blipFill>
          <p:spPr>
            <a:xfrm>
              <a:off x="6705600" y="341376"/>
              <a:ext cx="5132832" cy="3209544"/>
            </a:xfrm>
            <a:prstGeom prst="rect">
              <a:avLst/>
            </a:prstGeom>
            <a:noFill/>
            <a:ln>
              <a:noFill/>
            </a:ln>
          </p:spPr>
        </p:pic>
        <p:sp>
          <p:nvSpPr>
            <p:cNvPr id="391" name="Google Shape;391;p30"/>
            <p:cNvSpPr/>
            <p:nvPr/>
          </p:nvSpPr>
          <p:spPr>
            <a:xfrm>
              <a:off x="6849745" y="357504"/>
              <a:ext cx="4845685" cy="2923540"/>
            </a:xfrm>
            <a:custGeom>
              <a:rect b="b" l="l" r="r" t="t"/>
              <a:pathLst>
                <a:path extrusionOk="0" h="2923540" w="4845684">
                  <a:moveTo>
                    <a:pt x="4845431" y="0"/>
                  </a:moveTo>
                  <a:lnTo>
                    <a:pt x="0" y="0"/>
                  </a:lnTo>
                  <a:lnTo>
                    <a:pt x="0" y="2923540"/>
                  </a:lnTo>
                  <a:lnTo>
                    <a:pt x="4845431" y="2923540"/>
                  </a:lnTo>
                  <a:lnTo>
                    <a:pt x="484543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92" name="Google Shape;392;p30"/>
            <p:cNvPicPr preferRelativeResize="0"/>
            <p:nvPr/>
          </p:nvPicPr>
          <p:blipFill rotWithShape="1">
            <a:blip r:embed="rId4">
              <a:alphaModFix/>
            </a:blip>
            <a:srcRect b="0" l="0" r="0" t="0"/>
            <a:stretch/>
          </p:blipFill>
          <p:spPr>
            <a:xfrm>
              <a:off x="7083425" y="351917"/>
              <a:ext cx="4613148" cy="2691256"/>
            </a:xfrm>
            <a:prstGeom prst="rect">
              <a:avLst/>
            </a:prstGeom>
            <a:noFill/>
            <a:ln>
              <a:noFill/>
            </a:ln>
          </p:spPr>
        </p:pic>
        <p:pic>
          <p:nvPicPr>
            <p:cNvPr id="393" name="Google Shape;393;p30"/>
            <p:cNvPicPr preferRelativeResize="0"/>
            <p:nvPr/>
          </p:nvPicPr>
          <p:blipFill rotWithShape="1">
            <a:blip r:embed="rId3">
              <a:alphaModFix/>
            </a:blip>
            <a:srcRect b="0" l="0" r="0" t="0"/>
            <a:stretch/>
          </p:blipFill>
          <p:spPr>
            <a:xfrm>
              <a:off x="6705600" y="3489960"/>
              <a:ext cx="5132832" cy="3209544"/>
            </a:xfrm>
            <a:prstGeom prst="rect">
              <a:avLst/>
            </a:prstGeom>
            <a:noFill/>
            <a:ln>
              <a:noFill/>
            </a:ln>
          </p:spPr>
        </p:pic>
        <p:sp>
          <p:nvSpPr>
            <p:cNvPr id="394" name="Google Shape;394;p30"/>
            <p:cNvSpPr/>
            <p:nvPr/>
          </p:nvSpPr>
          <p:spPr>
            <a:xfrm>
              <a:off x="6849745" y="3505530"/>
              <a:ext cx="4845685" cy="2923540"/>
            </a:xfrm>
            <a:custGeom>
              <a:rect b="b" l="l" r="r" t="t"/>
              <a:pathLst>
                <a:path extrusionOk="0" h="2923540" w="4845684">
                  <a:moveTo>
                    <a:pt x="4845431" y="0"/>
                  </a:moveTo>
                  <a:lnTo>
                    <a:pt x="0" y="0"/>
                  </a:lnTo>
                  <a:lnTo>
                    <a:pt x="0" y="2923540"/>
                  </a:lnTo>
                  <a:lnTo>
                    <a:pt x="4845431" y="2923540"/>
                  </a:lnTo>
                  <a:lnTo>
                    <a:pt x="484543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95" name="Google Shape;395;p30"/>
            <p:cNvPicPr preferRelativeResize="0"/>
            <p:nvPr/>
          </p:nvPicPr>
          <p:blipFill rotWithShape="1">
            <a:blip r:embed="rId5">
              <a:alphaModFix/>
            </a:blip>
            <a:srcRect b="0" l="0" r="0" t="0"/>
            <a:stretch/>
          </p:blipFill>
          <p:spPr>
            <a:xfrm>
              <a:off x="7083425" y="3707853"/>
              <a:ext cx="4625594" cy="2518791"/>
            </a:xfrm>
            <a:prstGeom prst="rect">
              <a:avLst/>
            </a:prstGeom>
            <a:noFill/>
            <a:ln>
              <a:noFill/>
            </a:ln>
          </p:spPr>
        </p:pic>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grpSp>
        <p:nvGrpSpPr>
          <p:cNvPr id="401" name="Google Shape;401;p31"/>
          <p:cNvGrpSpPr/>
          <p:nvPr/>
        </p:nvGrpSpPr>
        <p:grpSpPr>
          <a:xfrm>
            <a:off x="57183" y="0"/>
            <a:ext cx="8919699" cy="2918459"/>
            <a:chOff x="89138" y="274700"/>
            <a:chExt cx="11892931" cy="2918459"/>
          </a:xfrm>
        </p:grpSpPr>
        <p:pic>
          <p:nvPicPr>
            <p:cNvPr id="402" name="Google Shape;402;p31"/>
            <p:cNvPicPr preferRelativeResize="0"/>
            <p:nvPr/>
          </p:nvPicPr>
          <p:blipFill rotWithShape="1">
            <a:blip r:embed="rId3">
              <a:alphaModFix/>
            </a:blip>
            <a:srcRect b="0" l="0" r="0" t="0"/>
            <a:stretch/>
          </p:blipFill>
          <p:spPr>
            <a:xfrm>
              <a:off x="89138" y="274700"/>
              <a:ext cx="4293108" cy="2852420"/>
            </a:xfrm>
            <a:prstGeom prst="rect">
              <a:avLst/>
            </a:prstGeom>
            <a:noFill/>
            <a:ln>
              <a:noFill/>
            </a:ln>
          </p:spPr>
        </p:pic>
        <p:pic>
          <p:nvPicPr>
            <p:cNvPr id="403" name="Google Shape;403;p31"/>
            <p:cNvPicPr preferRelativeResize="0"/>
            <p:nvPr/>
          </p:nvPicPr>
          <p:blipFill rotWithShape="1">
            <a:blip r:embed="rId4">
              <a:alphaModFix/>
            </a:blip>
            <a:srcRect b="0" l="0" r="0" t="0"/>
            <a:stretch/>
          </p:blipFill>
          <p:spPr>
            <a:xfrm>
              <a:off x="8031226" y="358012"/>
              <a:ext cx="3950843" cy="2820797"/>
            </a:xfrm>
            <a:prstGeom prst="rect">
              <a:avLst/>
            </a:prstGeom>
            <a:noFill/>
            <a:ln>
              <a:noFill/>
            </a:ln>
          </p:spPr>
        </p:pic>
        <p:pic>
          <p:nvPicPr>
            <p:cNvPr id="404" name="Google Shape;404;p31"/>
            <p:cNvPicPr preferRelativeResize="0"/>
            <p:nvPr/>
          </p:nvPicPr>
          <p:blipFill rotWithShape="1">
            <a:blip r:embed="rId5">
              <a:alphaModFix/>
            </a:blip>
            <a:srcRect b="0" l="0" r="0" t="0"/>
            <a:stretch/>
          </p:blipFill>
          <p:spPr>
            <a:xfrm>
              <a:off x="4249927" y="329183"/>
              <a:ext cx="3792728" cy="2863976"/>
            </a:xfrm>
            <a:prstGeom prst="rect">
              <a:avLst/>
            </a:prstGeom>
            <a:noFill/>
            <a:ln>
              <a:noFill/>
            </a:ln>
          </p:spPr>
        </p:pic>
      </p:grpSp>
      <p:sp>
        <p:nvSpPr>
          <p:cNvPr id="405" name="Google Shape;405;p31"/>
          <p:cNvSpPr txBox="1"/>
          <p:nvPr/>
        </p:nvSpPr>
        <p:spPr>
          <a:xfrm>
            <a:off x="66310" y="2677500"/>
            <a:ext cx="2762726" cy="820738"/>
          </a:xfrm>
          <a:prstGeom prst="rect">
            <a:avLst/>
          </a:prstGeom>
          <a:noFill/>
          <a:ln>
            <a:noFill/>
          </a:ln>
        </p:spPr>
        <p:txBody>
          <a:bodyPr anchorCtr="0" anchor="t" bIns="0" lIns="0" spcFirstLastPara="1" rIns="0" wrap="square" tIns="12700">
            <a:spAutoFit/>
          </a:bodyPr>
          <a:lstStyle/>
          <a:p>
            <a:pPr indent="0" lvl="0" marL="12700" marR="0" rtl="0" algn="l">
              <a:lnSpc>
                <a:spcPct val="118611"/>
              </a:lnSpc>
              <a:spcBef>
                <a:spcPts val="0"/>
              </a:spcBef>
              <a:spcAft>
                <a:spcPts val="0"/>
              </a:spcAft>
              <a:buNone/>
            </a:pPr>
            <a:r>
              <a:rPr lang="en-US" sz="1800">
                <a:solidFill>
                  <a:srgbClr val="767673"/>
                </a:solidFill>
                <a:latin typeface="Arial"/>
                <a:ea typeface="Arial"/>
                <a:cs typeface="Arial"/>
                <a:sym typeface="Arial"/>
              </a:rPr>
              <a:t>histograms to understand the center</a:t>
            </a:r>
            <a:endParaRPr sz="1800">
              <a:solidFill>
                <a:schemeClr val="dk1"/>
              </a:solidFill>
              <a:latin typeface="Arial"/>
              <a:ea typeface="Arial"/>
              <a:cs typeface="Arial"/>
              <a:sym typeface="Arial"/>
            </a:endParaRPr>
          </a:p>
          <a:p>
            <a:pPr indent="0" lvl="0" marL="12700" marR="0" rtl="0" algn="l">
              <a:lnSpc>
                <a:spcPct val="118611"/>
              </a:lnSpc>
              <a:spcBef>
                <a:spcPts val="0"/>
              </a:spcBef>
              <a:spcAft>
                <a:spcPts val="0"/>
              </a:spcAft>
              <a:buNone/>
            </a:pPr>
            <a:r>
              <a:rPr lang="en-US" sz="1800">
                <a:solidFill>
                  <a:srgbClr val="767673"/>
                </a:solidFill>
                <a:latin typeface="Arial"/>
                <a:ea typeface="Arial"/>
                <a:cs typeface="Arial"/>
                <a:sym typeface="Arial"/>
              </a:rPr>
              <a:t>of the data.</a:t>
            </a:r>
            <a:endParaRPr sz="1800">
              <a:solidFill>
                <a:schemeClr val="dk1"/>
              </a:solidFill>
              <a:latin typeface="Arial"/>
              <a:ea typeface="Arial"/>
              <a:cs typeface="Arial"/>
              <a:sym typeface="Arial"/>
            </a:endParaRPr>
          </a:p>
        </p:txBody>
      </p:sp>
      <p:sp>
        <p:nvSpPr>
          <p:cNvPr id="406" name="Google Shape;406;p31"/>
          <p:cNvSpPr txBox="1"/>
          <p:nvPr/>
        </p:nvSpPr>
        <p:spPr>
          <a:xfrm>
            <a:off x="6141044" y="2807676"/>
            <a:ext cx="2894171" cy="820738"/>
          </a:xfrm>
          <a:prstGeom prst="rect">
            <a:avLst/>
          </a:prstGeom>
          <a:noFill/>
          <a:ln>
            <a:noFill/>
          </a:ln>
        </p:spPr>
        <p:txBody>
          <a:bodyPr anchorCtr="0" anchor="t" bIns="0" lIns="0" spcFirstLastPara="1" rIns="0" wrap="square" tIns="12700">
            <a:spAutoFit/>
          </a:bodyPr>
          <a:lstStyle/>
          <a:p>
            <a:pPr indent="0" lvl="0" marL="12700" marR="0" rtl="0" algn="l">
              <a:lnSpc>
                <a:spcPct val="118611"/>
              </a:lnSpc>
              <a:spcBef>
                <a:spcPts val="0"/>
              </a:spcBef>
              <a:spcAft>
                <a:spcPts val="0"/>
              </a:spcAft>
              <a:buNone/>
            </a:pPr>
            <a:r>
              <a:rPr lang="en-US" sz="1800">
                <a:solidFill>
                  <a:srgbClr val="767673"/>
                </a:solidFill>
                <a:latin typeface="Arial"/>
                <a:ea typeface="Arial"/>
                <a:cs typeface="Arial"/>
                <a:sym typeface="Arial"/>
              </a:rPr>
              <a:t>histograms help you grasp the degree</a:t>
            </a:r>
            <a:endParaRPr sz="1800">
              <a:solidFill>
                <a:schemeClr val="dk1"/>
              </a:solidFill>
              <a:latin typeface="Arial"/>
              <a:ea typeface="Arial"/>
              <a:cs typeface="Arial"/>
              <a:sym typeface="Arial"/>
            </a:endParaRPr>
          </a:p>
          <a:p>
            <a:pPr indent="0" lvl="0" marL="12700" marR="0" rtl="0" algn="l">
              <a:lnSpc>
                <a:spcPct val="118611"/>
              </a:lnSpc>
              <a:spcBef>
                <a:spcPts val="0"/>
              </a:spcBef>
              <a:spcAft>
                <a:spcPts val="0"/>
              </a:spcAft>
              <a:buNone/>
            </a:pPr>
            <a:r>
              <a:rPr lang="en-US" sz="1800">
                <a:solidFill>
                  <a:srgbClr val="767673"/>
                </a:solidFill>
                <a:latin typeface="Arial"/>
                <a:ea typeface="Arial"/>
                <a:cs typeface="Arial"/>
                <a:sym typeface="Arial"/>
              </a:rPr>
              <a:t>of overlap between groups.</a:t>
            </a:r>
            <a:endParaRPr sz="1800">
              <a:solidFill>
                <a:schemeClr val="dk1"/>
              </a:solidFill>
              <a:latin typeface="Arial"/>
              <a:ea typeface="Arial"/>
              <a:cs typeface="Arial"/>
              <a:sym typeface="Arial"/>
            </a:endParaRPr>
          </a:p>
        </p:txBody>
      </p:sp>
      <p:sp>
        <p:nvSpPr>
          <p:cNvPr id="407" name="Google Shape;407;p31"/>
          <p:cNvSpPr txBox="1"/>
          <p:nvPr/>
        </p:nvSpPr>
        <p:spPr>
          <a:xfrm>
            <a:off x="341932" y="5987502"/>
            <a:ext cx="3002295" cy="820738"/>
          </a:xfrm>
          <a:prstGeom prst="rect">
            <a:avLst/>
          </a:prstGeom>
          <a:noFill/>
          <a:ln>
            <a:noFill/>
          </a:ln>
        </p:spPr>
        <p:txBody>
          <a:bodyPr anchorCtr="0" anchor="t" bIns="0" lIns="0" spcFirstLastPara="1" rIns="0" wrap="square" tIns="12700">
            <a:spAutoFit/>
          </a:bodyPr>
          <a:lstStyle/>
          <a:p>
            <a:pPr indent="0" lvl="0" marL="12700" marR="0" rtl="0" algn="l">
              <a:lnSpc>
                <a:spcPct val="118611"/>
              </a:lnSpc>
              <a:spcBef>
                <a:spcPts val="0"/>
              </a:spcBef>
              <a:spcAft>
                <a:spcPts val="0"/>
              </a:spcAft>
              <a:buNone/>
            </a:pPr>
            <a:r>
              <a:rPr lang="en-US" sz="1800">
                <a:solidFill>
                  <a:srgbClr val="767673"/>
                </a:solidFill>
                <a:latin typeface="Arial"/>
                <a:ea typeface="Arial"/>
                <a:cs typeface="Arial"/>
                <a:sym typeface="Arial"/>
              </a:rPr>
              <a:t>Histograms can be used to identify</a:t>
            </a:r>
            <a:endParaRPr sz="1800">
              <a:solidFill>
                <a:schemeClr val="dk1"/>
              </a:solidFill>
              <a:latin typeface="Arial"/>
              <a:ea typeface="Arial"/>
              <a:cs typeface="Arial"/>
              <a:sym typeface="Arial"/>
            </a:endParaRPr>
          </a:p>
          <a:p>
            <a:pPr indent="0" lvl="0" marL="12700" marR="0" rtl="0" algn="l">
              <a:lnSpc>
                <a:spcPct val="118611"/>
              </a:lnSpc>
              <a:spcBef>
                <a:spcPts val="0"/>
              </a:spcBef>
              <a:spcAft>
                <a:spcPts val="0"/>
              </a:spcAft>
              <a:buNone/>
            </a:pPr>
            <a:r>
              <a:rPr lang="en-US" sz="1800">
                <a:solidFill>
                  <a:srgbClr val="767673"/>
                </a:solidFill>
                <a:latin typeface="Arial"/>
                <a:ea typeface="Arial"/>
                <a:cs typeface="Arial"/>
                <a:sym typeface="Arial"/>
              </a:rPr>
              <a:t>the shape of data distribution.</a:t>
            </a:r>
            <a:endParaRPr sz="1800">
              <a:solidFill>
                <a:schemeClr val="dk1"/>
              </a:solidFill>
              <a:latin typeface="Arial"/>
              <a:ea typeface="Arial"/>
              <a:cs typeface="Arial"/>
              <a:sym typeface="Arial"/>
            </a:endParaRPr>
          </a:p>
        </p:txBody>
      </p:sp>
      <p:grpSp>
        <p:nvGrpSpPr>
          <p:cNvPr id="408" name="Google Shape;408;p31"/>
          <p:cNvGrpSpPr/>
          <p:nvPr/>
        </p:nvGrpSpPr>
        <p:grpSpPr>
          <a:xfrm>
            <a:off x="226650" y="3628414"/>
            <a:ext cx="8516445" cy="2461387"/>
            <a:chOff x="396811" y="3765448"/>
            <a:chExt cx="11355260" cy="2461387"/>
          </a:xfrm>
        </p:grpSpPr>
        <p:pic>
          <p:nvPicPr>
            <p:cNvPr id="409" name="Google Shape;409;p31"/>
            <p:cNvPicPr preferRelativeResize="0"/>
            <p:nvPr/>
          </p:nvPicPr>
          <p:blipFill rotWithShape="1">
            <a:blip r:embed="rId6">
              <a:alphaModFix/>
            </a:blip>
            <a:srcRect b="0" l="0" r="0" t="0"/>
            <a:stretch/>
          </p:blipFill>
          <p:spPr>
            <a:xfrm>
              <a:off x="396811" y="3794125"/>
              <a:ext cx="3994023" cy="2418334"/>
            </a:xfrm>
            <a:prstGeom prst="rect">
              <a:avLst/>
            </a:prstGeom>
            <a:noFill/>
            <a:ln>
              <a:noFill/>
            </a:ln>
          </p:spPr>
        </p:pic>
        <p:pic>
          <p:nvPicPr>
            <p:cNvPr id="410" name="Google Shape;410;p31"/>
            <p:cNvPicPr preferRelativeResize="0"/>
            <p:nvPr/>
          </p:nvPicPr>
          <p:blipFill rotWithShape="1">
            <a:blip r:embed="rId7">
              <a:alphaModFix/>
            </a:blip>
            <a:srcRect b="0" l="0" r="0" t="0"/>
            <a:stretch/>
          </p:blipFill>
          <p:spPr>
            <a:xfrm>
              <a:off x="4379340" y="3765448"/>
              <a:ext cx="7372731" cy="2461387"/>
            </a:xfrm>
            <a:prstGeom prst="rect">
              <a:avLst/>
            </a:prstGeom>
            <a:noFill/>
            <a:ln>
              <a:noFill/>
            </a:ln>
          </p:spPr>
        </p:pic>
      </p:grpSp>
      <p:sp>
        <p:nvSpPr>
          <p:cNvPr id="411" name="Google Shape;411;p31"/>
          <p:cNvSpPr txBox="1"/>
          <p:nvPr/>
        </p:nvSpPr>
        <p:spPr>
          <a:xfrm>
            <a:off x="6337789" y="5987502"/>
            <a:ext cx="2315051" cy="56682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212121"/>
                </a:solidFill>
                <a:latin typeface="Arial"/>
                <a:ea typeface="Arial"/>
                <a:cs typeface="Arial"/>
                <a:sym typeface="Arial"/>
              </a:rPr>
              <a:t>Histograms to Identify Outliers</a:t>
            </a:r>
            <a:endParaRPr sz="1800">
              <a:solidFill>
                <a:schemeClr val="dk1"/>
              </a:solidFill>
              <a:latin typeface="Arial"/>
              <a:ea typeface="Arial"/>
              <a:cs typeface="Arial"/>
              <a:sym typeface="Arial"/>
            </a:endParaRPr>
          </a:p>
        </p:txBody>
      </p:sp>
      <p:sp>
        <p:nvSpPr>
          <p:cNvPr id="412" name="Google Shape;412;p31"/>
          <p:cNvSpPr txBox="1"/>
          <p:nvPr/>
        </p:nvSpPr>
        <p:spPr>
          <a:xfrm>
            <a:off x="3368232" y="5951879"/>
            <a:ext cx="2772811" cy="856361"/>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212121"/>
                </a:solidFill>
                <a:latin typeface="Arial"/>
                <a:ea typeface="Arial"/>
                <a:cs typeface="Arial"/>
                <a:sym typeface="Arial"/>
              </a:rPr>
              <a:t>Identifying Multimodal</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rgbClr val="212121"/>
                </a:solidFill>
                <a:latin typeface="Arial"/>
                <a:ea typeface="Arial"/>
                <a:cs typeface="Arial"/>
                <a:sym typeface="Arial"/>
              </a:rPr>
              <a:t>Distributions with Histograms</a:t>
            </a:r>
            <a:endParaRPr sz="1800">
              <a:solidFill>
                <a:schemeClr val="dk1"/>
              </a:solidFill>
              <a:latin typeface="Arial"/>
              <a:ea typeface="Arial"/>
              <a:cs typeface="Arial"/>
              <a:sym typeface="Arial"/>
            </a:endParaRPr>
          </a:p>
        </p:txBody>
      </p:sp>
      <p:sp>
        <p:nvSpPr>
          <p:cNvPr id="413" name="Google Shape;413;p31"/>
          <p:cNvSpPr txBox="1"/>
          <p:nvPr/>
        </p:nvSpPr>
        <p:spPr>
          <a:xfrm>
            <a:off x="2829036" y="2690979"/>
            <a:ext cx="3312008" cy="566822"/>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rgbClr val="212121"/>
                </a:solidFill>
                <a:latin typeface="Arial"/>
                <a:ea typeface="Arial"/>
                <a:cs typeface="Arial"/>
                <a:sym typeface="Arial"/>
              </a:rPr>
              <a:t>Using Histograms to Compare</a:t>
            </a:r>
            <a:endParaRPr sz="1800">
              <a:solidFill>
                <a:schemeClr val="dk1"/>
              </a:solidFill>
              <a:latin typeface="Arial"/>
              <a:ea typeface="Arial"/>
              <a:cs typeface="Arial"/>
              <a:sym typeface="Arial"/>
            </a:endParaRPr>
          </a:p>
          <a:p>
            <a:pPr indent="0" lvl="0" marL="12700" marR="0" rtl="0" algn="l">
              <a:lnSpc>
                <a:spcPct val="100000"/>
              </a:lnSpc>
              <a:spcBef>
                <a:spcPts val="0"/>
              </a:spcBef>
              <a:spcAft>
                <a:spcPts val="0"/>
              </a:spcAft>
              <a:buNone/>
            </a:pPr>
            <a:r>
              <a:rPr lang="en-US" sz="1800">
                <a:solidFill>
                  <a:srgbClr val="212121"/>
                </a:solidFill>
                <a:latin typeface="Arial"/>
                <a:ea typeface="Arial"/>
                <a:cs typeface="Arial"/>
                <a:sym typeface="Arial"/>
              </a:rPr>
              <a:t>Distributions between Groups</a:t>
            </a:r>
            <a:endParaRPr sz="1800">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2"/>
          <p:cNvSpPr txBox="1"/>
          <p:nvPr>
            <p:ph type="title"/>
          </p:nvPr>
        </p:nvSpPr>
        <p:spPr>
          <a:xfrm>
            <a:off x="545972" y="574041"/>
            <a:ext cx="2329815" cy="1617751"/>
          </a:xfrm>
          <a:prstGeom prst="rect">
            <a:avLst/>
          </a:prstGeom>
          <a:noFill/>
          <a:ln>
            <a:noFill/>
          </a:ln>
        </p:spPr>
        <p:txBody>
          <a:bodyPr anchorCtr="0" anchor="ctr" bIns="0" lIns="0" spcFirstLastPara="1" rIns="0" wrap="square" tIns="78100">
            <a:spAutoFit/>
          </a:bodyPr>
          <a:lstStyle/>
          <a:p>
            <a:pPr indent="0" lvl="0" marL="12700" marR="5080" rtl="0" algn="ctr">
              <a:lnSpc>
                <a:spcPct val="107540"/>
              </a:lnSpc>
              <a:spcBef>
                <a:spcPts val="0"/>
              </a:spcBef>
              <a:spcAft>
                <a:spcPts val="0"/>
              </a:spcAft>
              <a:buClr>
                <a:srgbClr val="000000"/>
              </a:buClr>
              <a:buSzPts val="3700"/>
              <a:buFont typeface="Calibri"/>
              <a:buNone/>
            </a:pPr>
            <a:r>
              <a:rPr lang="en-US" sz="3700">
                <a:solidFill>
                  <a:srgbClr val="000000"/>
                </a:solidFill>
                <a:latin typeface="Calibri"/>
                <a:ea typeface="Calibri"/>
                <a:cs typeface="Calibri"/>
                <a:sym typeface="Calibri"/>
              </a:rPr>
              <a:t>Effect of Bin Size  on Histogram</a:t>
            </a:r>
            <a:endParaRPr sz="3700">
              <a:latin typeface="Calibri"/>
              <a:ea typeface="Calibri"/>
              <a:cs typeface="Calibri"/>
              <a:sym typeface="Calibri"/>
            </a:endParaRPr>
          </a:p>
        </p:txBody>
      </p:sp>
      <p:sp>
        <p:nvSpPr>
          <p:cNvPr id="419" name="Google Shape;419;p32"/>
          <p:cNvSpPr txBox="1"/>
          <p:nvPr/>
        </p:nvSpPr>
        <p:spPr>
          <a:xfrm>
            <a:off x="545973" y="2426666"/>
            <a:ext cx="2470309" cy="1175322"/>
          </a:xfrm>
          <a:prstGeom prst="rect">
            <a:avLst/>
          </a:prstGeom>
          <a:noFill/>
          <a:ln>
            <a:noFill/>
          </a:ln>
        </p:spPr>
        <p:txBody>
          <a:bodyPr anchorCtr="0" anchor="t" bIns="0" lIns="0" spcFirstLastPara="1" rIns="0" wrap="square" tIns="46350">
            <a:spAutoFit/>
          </a:bodyPr>
          <a:lstStyle/>
          <a:p>
            <a:pPr indent="-127000" lvl="0" marL="12700" marR="5080" rtl="0" algn="l">
              <a:lnSpc>
                <a:spcPct val="108000"/>
              </a:lnSpc>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What’s the difference  between a frequency histogram  and a density histogram?</a:t>
            </a:r>
            <a:endParaRPr sz="2000">
              <a:solidFill>
                <a:schemeClr val="dk1"/>
              </a:solidFill>
              <a:latin typeface="Calibri"/>
              <a:ea typeface="Calibri"/>
              <a:cs typeface="Calibri"/>
              <a:sym typeface="Calibri"/>
            </a:endParaRPr>
          </a:p>
        </p:txBody>
      </p:sp>
      <p:grpSp>
        <p:nvGrpSpPr>
          <p:cNvPr id="420" name="Google Shape;420;p32"/>
          <p:cNvGrpSpPr/>
          <p:nvPr/>
        </p:nvGrpSpPr>
        <p:grpSpPr>
          <a:xfrm>
            <a:off x="3479292" y="0"/>
            <a:ext cx="5664994" cy="6858000"/>
            <a:chOff x="4639055" y="0"/>
            <a:chExt cx="7553325" cy="6858000"/>
          </a:xfrm>
        </p:grpSpPr>
        <p:sp>
          <p:nvSpPr>
            <p:cNvPr id="421" name="Google Shape;421;p32"/>
            <p:cNvSpPr/>
            <p:nvPr/>
          </p:nvSpPr>
          <p:spPr>
            <a:xfrm>
              <a:off x="4639055" y="0"/>
              <a:ext cx="7553325" cy="6858000"/>
            </a:xfrm>
            <a:custGeom>
              <a:rect b="b" l="l" r="r" t="t"/>
              <a:pathLst>
                <a:path extrusionOk="0" h="6858000" w="7553325">
                  <a:moveTo>
                    <a:pt x="7552944" y="0"/>
                  </a:moveTo>
                  <a:lnTo>
                    <a:pt x="0" y="0"/>
                  </a:lnTo>
                  <a:lnTo>
                    <a:pt x="0" y="6858000"/>
                  </a:lnTo>
                  <a:lnTo>
                    <a:pt x="7552944" y="6858000"/>
                  </a:lnTo>
                  <a:lnTo>
                    <a:pt x="7552944" y="0"/>
                  </a:lnTo>
                  <a:close/>
                </a:path>
              </a:pathLst>
            </a:custGeom>
            <a:solidFill>
              <a:srgbClr val="C7C9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22" name="Google Shape;422;p32"/>
            <p:cNvPicPr preferRelativeResize="0"/>
            <p:nvPr/>
          </p:nvPicPr>
          <p:blipFill rotWithShape="1">
            <a:blip r:embed="rId3">
              <a:alphaModFix/>
            </a:blip>
            <a:srcRect b="0" l="0" r="0" t="0"/>
            <a:stretch/>
          </p:blipFill>
          <p:spPr>
            <a:xfrm>
              <a:off x="5056631" y="512064"/>
              <a:ext cx="6717792" cy="5870448"/>
            </a:xfrm>
            <a:prstGeom prst="rect">
              <a:avLst/>
            </a:prstGeom>
            <a:noFill/>
            <a:ln>
              <a:noFill/>
            </a:ln>
          </p:spPr>
        </p:pic>
        <p:sp>
          <p:nvSpPr>
            <p:cNvPr id="423" name="Google Shape;423;p32"/>
            <p:cNvSpPr/>
            <p:nvPr/>
          </p:nvSpPr>
          <p:spPr>
            <a:xfrm>
              <a:off x="5123687" y="557834"/>
              <a:ext cx="6584315" cy="5739130"/>
            </a:xfrm>
            <a:custGeom>
              <a:rect b="b" l="l" r="r" t="t"/>
              <a:pathLst>
                <a:path extrusionOk="0" h="5739130" w="6584315">
                  <a:moveTo>
                    <a:pt x="6584060" y="0"/>
                  </a:moveTo>
                  <a:lnTo>
                    <a:pt x="0" y="0"/>
                  </a:lnTo>
                  <a:lnTo>
                    <a:pt x="0" y="5739130"/>
                  </a:lnTo>
                  <a:lnTo>
                    <a:pt x="6584060" y="5739130"/>
                  </a:lnTo>
                  <a:lnTo>
                    <a:pt x="658406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4" name="Google Shape;424;p32"/>
            <p:cNvSpPr/>
            <p:nvPr/>
          </p:nvSpPr>
          <p:spPr>
            <a:xfrm>
              <a:off x="5123687" y="557834"/>
              <a:ext cx="6584315" cy="5739130"/>
            </a:xfrm>
            <a:custGeom>
              <a:rect b="b" l="l" r="r" t="t"/>
              <a:pathLst>
                <a:path extrusionOk="0" h="5739130" w="6584315">
                  <a:moveTo>
                    <a:pt x="0" y="5739130"/>
                  </a:moveTo>
                  <a:lnTo>
                    <a:pt x="6584060" y="5739130"/>
                  </a:lnTo>
                  <a:lnTo>
                    <a:pt x="6584060" y="0"/>
                  </a:lnTo>
                  <a:lnTo>
                    <a:pt x="0" y="0"/>
                  </a:lnTo>
                  <a:lnTo>
                    <a:pt x="0" y="5739130"/>
                  </a:lnTo>
                  <a:close/>
                </a:path>
              </a:pathLst>
            </a:custGeom>
            <a:noFill/>
            <a:ln cap="flat" cmpd="sng" w="9525">
              <a:solidFill>
                <a:srgbClr val="C7C9C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25" name="Google Shape;425;p32"/>
            <p:cNvPicPr preferRelativeResize="0"/>
            <p:nvPr/>
          </p:nvPicPr>
          <p:blipFill rotWithShape="1">
            <a:blip r:embed="rId4">
              <a:alphaModFix/>
            </a:blip>
            <a:srcRect b="0" l="0" r="0" t="0"/>
            <a:stretch/>
          </p:blipFill>
          <p:spPr>
            <a:xfrm>
              <a:off x="5405881" y="1614042"/>
              <a:ext cx="6019292" cy="3626611"/>
            </a:xfrm>
            <a:prstGeom prst="rect">
              <a:avLst/>
            </a:prstGeom>
            <a:noFill/>
            <a:ln>
              <a:noFill/>
            </a:ln>
          </p:spPr>
        </p:pic>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3"/>
          <p:cNvSpPr txBox="1"/>
          <p:nvPr>
            <p:ph type="title"/>
          </p:nvPr>
        </p:nvSpPr>
        <p:spPr>
          <a:xfrm>
            <a:off x="546201" y="717996"/>
            <a:ext cx="3209449" cy="1365758"/>
          </a:xfrm>
          <a:prstGeom prst="rect">
            <a:avLst/>
          </a:prstGeom>
          <a:noFill/>
          <a:ln>
            <a:noFill/>
          </a:ln>
        </p:spPr>
        <p:txBody>
          <a:bodyPr anchorCtr="0" anchor="ctr" bIns="0" lIns="0" spcFirstLastPara="1" rIns="0" wrap="square" tIns="11425">
            <a:spAutoFit/>
          </a:bodyPr>
          <a:lstStyle/>
          <a:p>
            <a:pPr indent="0" lvl="0" marL="12700" rtl="0" algn="ctr">
              <a:lnSpc>
                <a:spcPct val="100000"/>
              </a:lnSpc>
              <a:spcBef>
                <a:spcPts val="0"/>
              </a:spcBef>
              <a:spcAft>
                <a:spcPts val="0"/>
              </a:spcAft>
              <a:buClr>
                <a:srgbClr val="000000"/>
              </a:buClr>
              <a:buSzPts val="4400"/>
              <a:buFont typeface="Calibri"/>
              <a:buNone/>
            </a:pPr>
            <a:r>
              <a:rPr lang="en-US" sz="4400">
                <a:solidFill>
                  <a:srgbClr val="000000"/>
                </a:solidFill>
                <a:latin typeface="Calibri"/>
                <a:ea typeface="Calibri"/>
                <a:cs typeface="Calibri"/>
                <a:sym typeface="Calibri"/>
              </a:rPr>
              <a:t>Frequency polygon</a:t>
            </a:r>
            <a:endParaRPr sz="4400">
              <a:latin typeface="Calibri"/>
              <a:ea typeface="Calibri"/>
              <a:cs typeface="Calibri"/>
              <a:sym typeface="Calibri"/>
            </a:endParaRPr>
          </a:p>
        </p:txBody>
      </p:sp>
      <p:sp>
        <p:nvSpPr>
          <p:cNvPr id="431" name="Google Shape;431;p33"/>
          <p:cNvSpPr txBox="1"/>
          <p:nvPr/>
        </p:nvSpPr>
        <p:spPr>
          <a:xfrm>
            <a:off x="477622" y="2426666"/>
            <a:ext cx="3793200" cy="4488900"/>
          </a:xfrm>
          <a:prstGeom prst="rect">
            <a:avLst/>
          </a:prstGeom>
          <a:noFill/>
          <a:ln>
            <a:noFill/>
          </a:ln>
        </p:spPr>
        <p:txBody>
          <a:bodyPr anchorCtr="0" anchor="t" bIns="0" lIns="0" spcFirstLastPara="1" rIns="0" wrap="square" tIns="46350">
            <a:spAutoFit/>
          </a:bodyPr>
          <a:lstStyle/>
          <a:p>
            <a:pPr indent="-228600" lvl="0" marL="241300" marR="5080" rtl="0" algn="l">
              <a:lnSpc>
                <a:spcPct val="108000"/>
              </a:lnSpc>
              <a:spcBef>
                <a:spcPts val="0"/>
              </a:spcBef>
              <a:spcAft>
                <a:spcPts val="0"/>
              </a:spcAft>
              <a:buClr>
                <a:schemeClr val="dk1"/>
              </a:buClr>
              <a:buSzPts val="1900"/>
              <a:buFont typeface="Noto Sans Symbols"/>
              <a:buChar char="❖"/>
            </a:pPr>
            <a:r>
              <a:rPr lang="en-US" sz="2000">
                <a:solidFill>
                  <a:schemeClr val="dk1"/>
                </a:solidFill>
                <a:latin typeface="Calibri"/>
                <a:ea typeface="Calibri"/>
                <a:cs typeface="Calibri"/>
                <a:sym typeface="Calibri"/>
              </a:rPr>
              <a:t>A </a:t>
            </a:r>
            <a:r>
              <a:rPr b="1" lang="en-US" sz="2000">
                <a:solidFill>
                  <a:schemeClr val="dk1"/>
                </a:solidFill>
                <a:latin typeface="Calibri"/>
                <a:ea typeface="Calibri"/>
                <a:cs typeface="Calibri"/>
                <a:sym typeface="Calibri"/>
              </a:rPr>
              <a:t>frequency polygon </a:t>
            </a:r>
            <a:r>
              <a:rPr lang="en-US" sz="2000">
                <a:solidFill>
                  <a:schemeClr val="dk1"/>
                </a:solidFill>
                <a:latin typeface="Calibri"/>
                <a:ea typeface="Calibri"/>
                <a:cs typeface="Calibri"/>
                <a:sym typeface="Calibri"/>
              </a:rPr>
              <a:t>is a graph constructed by  using lines to join the midpoints of each  interval, or bin.</a:t>
            </a:r>
            <a:endParaRPr sz="2000">
              <a:solidFill>
                <a:schemeClr val="dk1"/>
              </a:solidFill>
              <a:latin typeface="Calibri"/>
              <a:ea typeface="Calibri"/>
              <a:cs typeface="Calibri"/>
              <a:sym typeface="Calibri"/>
            </a:endParaRPr>
          </a:p>
          <a:p>
            <a:pPr indent="-228600" lvl="0" marL="241300" marR="781050" rtl="0" algn="l">
              <a:lnSpc>
                <a:spcPct val="108000"/>
              </a:lnSpc>
              <a:spcBef>
                <a:spcPts val="1010"/>
              </a:spcBef>
              <a:spcAft>
                <a:spcPts val="0"/>
              </a:spcAft>
              <a:buClr>
                <a:schemeClr val="dk1"/>
              </a:buClr>
              <a:buSzPts val="1900"/>
              <a:buFont typeface="Noto Sans Symbols"/>
              <a:buChar char="❖"/>
            </a:pPr>
            <a:r>
              <a:rPr lang="en-US" sz="2000">
                <a:solidFill>
                  <a:schemeClr val="dk1"/>
                </a:solidFill>
                <a:latin typeface="Calibri"/>
                <a:ea typeface="Calibri"/>
                <a:cs typeface="Calibri"/>
                <a:sym typeface="Calibri"/>
              </a:rPr>
              <a:t>The heights of the points represent the  frequencies.</a:t>
            </a:r>
            <a:endParaRPr sz="2000">
              <a:solidFill>
                <a:schemeClr val="dk1"/>
              </a:solidFill>
              <a:latin typeface="Calibri"/>
              <a:ea typeface="Calibri"/>
              <a:cs typeface="Calibri"/>
              <a:sym typeface="Calibri"/>
            </a:endParaRPr>
          </a:p>
          <a:p>
            <a:pPr indent="-228600" lvl="0" marL="241300" marR="27940" rtl="0" algn="l">
              <a:lnSpc>
                <a:spcPct val="90000"/>
              </a:lnSpc>
              <a:spcBef>
                <a:spcPts val="955"/>
              </a:spcBef>
              <a:spcAft>
                <a:spcPts val="0"/>
              </a:spcAft>
              <a:buClr>
                <a:schemeClr val="dk1"/>
              </a:buClr>
              <a:buSzPts val="1900"/>
              <a:buFont typeface="Noto Sans Symbols"/>
              <a:buChar char="❖"/>
            </a:pPr>
            <a:r>
              <a:rPr lang="en-US" sz="2000">
                <a:solidFill>
                  <a:schemeClr val="dk1"/>
                </a:solidFill>
                <a:latin typeface="Calibri"/>
                <a:ea typeface="Calibri"/>
                <a:cs typeface="Calibri"/>
                <a:sym typeface="Calibri"/>
              </a:rPr>
              <a:t>A frequency polygon can be created from the  histogram or by calculating the midpoints of  the bins from the frequency distribution table.  The </a:t>
            </a:r>
            <a:r>
              <a:rPr b="1" lang="en-US" sz="2000">
                <a:solidFill>
                  <a:schemeClr val="dk1"/>
                </a:solidFill>
                <a:latin typeface="Calibri"/>
                <a:ea typeface="Calibri"/>
                <a:cs typeface="Calibri"/>
                <a:sym typeface="Calibri"/>
              </a:rPr>
              <a:t>midpoint </a:t>
            </a:r>
            <a:r>
              <a:rPr lang="en-US" sz="2000">
                <a:solidFill>
                  <a:schemeClr val="dk1"/>
                </a:solidFill>
                <a:latin typeface="Calibri"/>
                <a:ea typeface="Calibri"/>
                <a:cs typeface="Calibri"/>
                <a:sym typeface="Calibri"/>
              </a:rPr>
              <a:t>of a bin is calculated by adding  the upper and lower boundary values of the  bin and dividing the sum by 2</a:t>
            </a:r>
            <a:endParaRPr sz="2000">
              <a:solidFill>
                <a:schemeClr val="dk1"/>
              </a:solidFill>
              <a:latin typeface="Calibri"/>
              <a:ea typeface="Calibri"/>
              <a:cs typeface="Calibri"/>
              <a:sym typeface="Calibri"/>
            </a:endParaRPr>
          </a:p>
        </p:txBody>
      </p:sp>
      <p:grpSp>
        <p:nvGrpSpPr>
          <p:cNvPr id="432" name="Google Shape;432;p33"/>
          <p:cNvGrpSpPr/>
          <p:nvPr/>
        </p:nvGrpSpPr>
        <p:grpSpPr>
          <a:xfrm>
            <a:off x="4672584" y="0"/>
            <a:ext cx="4471511" cy="6858000"/>
            <a:chOff x="6230111" y="0"/>
            <a:chExt cx="5962015" cy="6858000"/>
          </a:xfrm>
        </p:grpSpPr>
        <p:sp>
          <p:nvSpPr>
            <p:cNvPr id="433" name="Google Shape;433;p33"/>
            <p:cNvSpPr/>
            <p:nvPr/>
          </p:nvSpPr>
          <p:spPr>
            <a:xfrm>
              <a:off x="6230111" y="0"/>
              <a:ext cx="5962015" cy="6858000"/>
            </a:xfrm>
            <a:custGeom>
              <a:rect b="b" l="l" r="r" t="t"/>
              <a:pathLst>
                <a:path extrusionOk="0" h="6858000" w="5962015">
                  <a:moveTo>
                    <a:pt x="5961888" y="0"/>
                  </a:moveTo>
                  <a:lnTo>
                    <a:pt x="0" y="0"/>
                  </a:lnTo>
                  <a:lnTo>
                    <a:pt x="0" y="6858000"/>
                  </a:lnTo>
                  <a:lnTo>
                    <a:pt x="5961888" y="6858000"/>
                  </a:lnTo>
                  <a:lnTo>
                    <a:pt x="5961888" y="0"/>
                  </a:lnTo>
                  <a:close/>
                </a:path>
              </a:pathLst>
            </a:custGeom>
            <a:solidFill>
              <a:srgbClr val="4D563D"/>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34" name="Google Shape;434;p33"/>
            <p:cNvPicPr preferRelativeResize="0"/>
            <p:nvPr/>
          </p:nvPicPr>
          <p:blipFill rotWithShape="1">
            <a:blip r:embed="rId3">
              <a:alphaModFix/>
            </a:blip>
            <a:srcRect b="0" l="0" r="0" t="0"/>
            <a:stretch/>
          </p:blipFill>
          <p:spPr>
            <a:xfrm>
              <a:off x="6662927" y="438911"/>
              <a:ext cx="4980432" cy="2874264"/>
            </a:xfrm>
            <a:prstGeom prst="rect">
              <a:avLst/>
            </a:prstGeom>
            <a:noFill/>
            <a:ln>
              <a:noFill/>
            </a:ln>
          </p:spPr>
        </p:pic>
        <p:sp>
          <p:nvSpPr>
            <p:cNvPr id="435" name="Google Shape;435;p33"/>
            <p:cNvSpPr/>
            <p:nvPr/>
          </p:nvSpPr>
          <p:spPr>
            <a:xfrm>
              <a:off x="6729983" y="484632"/>
              <a:ext cx="4846320" cy="2743200"/>
            </a:xfrm>
            <a:custGeom>
              <a:rect b="b" l="l" r="r" t="t"/>
              <a:pathLst>
                <a:path extrusionOk="0" h="2743200" w="4846320">
                  <a:moveTo>
                    <a:pt x="4846320" y="0"/>
                  </a:moveTo>
                  <a:lnTo>
                    <a:pt x="0" y="0"/>
                  </a:lnTo>
                  <a:lnTo>
                    <a:pt x="0" y="2743200"/>
                  </a:lnTo>
                  <a:lnTo>
                    <a:pt x="4846320" y="2743200"/>
                  </a:lnTo>
                  <a:lnTo>
                    <a:pt x="48463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 name="Google Shape;436;p33"/>
            <p:cNvSpPr/>
            <p:nvPr/>
          </p:nvSpPr>
          <p:spPr>
            <a:xfrm>
              <a:off x="6729983" y="484632"/>
              <a:ext cx="4846320" cy="2743200"/>
            </a:xfrm>
            <a:custGeom>
              <a:rect b="b" l="l" r="r" t="t"/>
              <a:pathLst>
                <a:path extrusionOk="0" h="2743200" w="4846320">
                  <a:moveTo>
                    <a:pt x="0" y="2743200"/>
                  </a:moveTo>
                  <a:lnTo>
                    <a:pt x="4846320" y="2743200"/>
                  </a:lnTo>
                  <a:lnTo>
                    <a:pt x="4846320" y="0"/>
                  </a:lnTo>
                  <a:lnTo>
                    <a:pt x="0" y="0"/>
                  </a:lnTo>
                  <a:lnTo>
                    <a:pt x="0" y="2743200"/>
                  </a:lnTo>
                  <a:close/>
                </a:path>
              </a:pathLst>
            </a:custGeom>
            <a:noFill/>
            <a:ln cap="flat" cmpd="sng" w="9525">
              <a:solidFill>
                <a:srgbClr val="C7C9C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37" name="Google Shape;437;p33"/>
            <p:cNvPicPr preferRelativeResize="0"/>
            <p:nvPr/>
          </p:nvPicPr>
          <p:blipFill rotWithShape="1">
            <a:blip r:embed="rId4">
              <a:alphaModFix/>
            </a:blip>
            <a:srcRect b="0" l="0" r="0" t="0"/>
            <a:stretch/>
          </p:blipFill>
          <p:spPr>
            <a:xfrm>
              <a:off x="7994395" y="694943"/>
              <a:ext cx="2335783" cy="2322576"/>
            </a:xfrm>
            <a:prstGeom prst="rect">
              <a:avLst/>
            </a:prstGeom>
            <a:noFill/>
            <a:ln>
              <a:noFill/>
            </a:ln>
          </p:spPr>
        </p:pic>
        <p:pic>
          <p:nvPicPr>
            <p:cNvPr id="438" name="Google Shape;438;p33"/>
            <p:cNvPicPr preferRelativeResize="0"/>
            <p:nvPr/>
          </p:nvPicPr>
          <p:blipFill rotWithShape="1">
            <a:blip r:embed="rId3">
              <a:alphaModFix/>
            </a:blip>
            <a:srcRect b="0" l="0" r="0" t="0"/>
            <a:stretch/>
          </p:blipFill>
          <p:spPr>
            <a:xfrm>
              <a:off x="6662927" y="3465575"/>
              <a:ext cx="4980432" cy="2874264"/>
            </a:xfrm>
            <a:prstGeom prst="rect">
              <a:avLst/>
            </a:prstGeom>
            <a:noFill/>
            <a:ln>
              <a:noFill/>
            </a:ln>
          </p:spPr>
        </p:pic>
        <p:sp>
          <p:nvSpPr>
            <p:cNvPr id="439" name="Google Shape;439;p33"/>
            <p:cNvSpPr/>
            <p:nvPr/>
          </p:nvSpPr>
          <p:spPr>
            <a:xfrm>
              <a:off x="6729983" y="3511296"/>
              <a:ext cx="4846320" cy="2743200"/>
            </a:xfrm>
            <a:custGeom>
              <a:rect b="b" l="l" r="r" t="t"/>
              <a:pathLst>
                <a:path extrusionOk="0" h="2743200" w="4846320">
                  <a:moveTo>
                    <a:pt x="4846320" y="0"/>
                  </a:moveTo>
                  <a:lnTo>
                    <a:pt x="0" y="0"/>
                  </a:lnTo>
                  <a:lnTo>
                    <a:pt x="0" y="2743199"/>
                  </a:lnTo>
                  <a:lnTo>
                    <a:pt x="4846320" y="2743199"/>
                  </a:lnTo>
                  <a:lnTo>
                    <a:pt x="4846320"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33"/>
            <p:cNvSpPr/>
            <p:nvPr/>
          </p:nvSpPr>
          <p:spPr>
            <a:xfrm>
              <a:off x="6729983" y="3511296"/>
              <a:ext cx="4846320" cy="2743200"/>
            </a:xfrm>
            <a:custGeom>
              <a:rect b="b" l="l" r="r" t="t"/>
              <a:pathLst>
                <a:path extrusionOk="0" h="2743200" w="4846320">
                  <a:moveTo>
                    <a:pt x="0" y="2743199"/>
                  </a:moveTo>
                  <a:lnTo>
                    <a:pt x="4846320" y="2743199"/>
                  </a:lnTo>
                  <a:lnTo>
                    <a:pt x="4846320" y="0"/>
                  </a:lnTo>
                  <a:lnTo>
                    <a:pt x="0" y="0"/>
                  </a:lnTo>
                  <a:lnTo>
                    <a:pt x="0" y="2743199"/>
                  </a:lnTo>
                  <a:close/>
                </a:path>
              </a:pathLst>
            </a:custGeom>
            <a:noFill/>
            <a:ln cap="flat" cmpd="sng" w="9525">
              <a:solidFill>
                <a:srgbClr val="C7C9C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41" name="Google Shape;441;p33"/>
            <p:cNvPicPr preferRelativeResize="0"/>
            <p:nvPr/>
          </p:nvPicPr>
          <p:blipFill rotWithShape="1">
            <a:blip r:embed="rId5">
              <a:alphaModFix/>
            </a:blip>
            <a:srcRect b="0" l="0" r="0" t="0"/>
            <a:stretch/>
          </p:blipFill>
          <p:spPr>
            <a:xfrm>
              <a:off x="7811897" y="3721608"/>
              <a:ext cx="2700654" cy="2322576"/>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4"/>
          <p:cNvSpPr txBox="1"/>
          <p:nvPr>
            <p:ph type="title"/>
          </p:nvPr>
        </p:nvSpPr>
        <p:spPr>
          <a:xfrm>
            <a:off x="545972" y="1028746"/>
            <a:ext cx="4010057" cy="689291"/>
          </a:xfrm>
          <a:prstGeom prst="rect">
            <a:avLst/>
          </a:prstGeom>
          <a:noFill/>
          <a:ln>
            <a:noFill/>
          </a:ln>
        </p:spPr>
        <p:txBody>
          <a:bodyPr anchorCtr="0" anchor="ctr" bIns="0" lIns="0" spcFirstLastPara="1" rIns="0" wrap="square" tIns="12050">
            <a:spAutoFit/>
          </a:bodyPr>
          <a:lstStyle/>
          <a:p>
            <a:pPr indent="0" lvl="0" marL="12700" rtl="0" algn="ctr">
              <a:lnSpc>
                <a:spcPct val="100000"/>
              </a:lnSpc>
              <a:spcBef>
                <a:spcPts val="0"/>
              </a:spcBef>
              <a:spcAft>
                <a:spcPts val="0"/>
              </a:spcAft>
              <a:buClr>
                <a:srgbClr val="000000"/>
              </a:buClr>
              <a:buSzPts val="4400"/>
              <a:buFont typeface="Calibri"/>
              <a:buNone/>
            </a:pPr>
            <a:r>
              <a:rPr lang="en-US" sz="4400">
                <a:solidFill>
                  <a:srgbClr val="000000"/>
                </a:solidFill>
                <a:latin typeface="Calibri"/>
                <a:ea typeface="Calibri"/>
                <a:cs typeface="Calibri"/>
                <a:sym typeface="Calibri"/>
              </a:rPr>
              <a:t>EXAMPLE</a:t>
            </a:r>
            <a:endParaRPr sz="4400">
              <a:latin typeface="Calibri"/>
              <a:ea typeface="Calibri"/>
              <a:cs typeface="Calibri"/>
              <a:sym typeface="Calibri"/>
            </a:endParaRPr>
          </a:p>
        </p:txBody>
      </p:sp>
      <p:pic>
        <p:nvPicPr>
          <p:cNvPr id="447" name="Google Shape;447;p34"/>
          <p:cNvPicPr preferRelativeResize="0"/>
          <p:nvPr/>
        </p:nvPicPr>
        <p:blipFill rotWithShape="1">
          <a:blip r:embed="rId3">
            <a:alphaModFix/>
          </a:blip>
          <a:srcRect b="0" l="0" r="0" t="0"/>
          <a:stretch/>
        </p:blipFill>
        <p:spPr>
          <a:xfrm>
            <a:off x="486698" y="2249004"/>
            <a:ext cx="3708083" cy="3416554"/>
          </a:xfrm>
          <a:prstGeom prst="rect">
            <a:avLst/>
          </a:prstGeom>
          <a:noFill/>
          <a:ln>
            <a:noFill/>
          </a:ln>
        </p:spPr>
      </p:pic>
      <p:grpSp>
        <p:nvGrpSpPr>
          <p:cNvPr id="448" name="Google Shape;448;p34"/>
          <p:cNvGrpSpPr/>
          <p:nvPr/>
        </p:nvGrpSpPr>
        <p:grpSpPr>
          <a:xfrm>
            <a:off x="4556029" y="-561036"/>
            <a:ext cx="4574381" cy="6858000"/>
            <a:chOff x="6092952" y="0"/>
            <a:chExt cx="6099175" cy="6858000"/>
          </a:xfrm>
        </p:grpSpPr>
        <p:sp>
          <p:nvSpPr>
            <p:cNvPr id="449" name="Google Shape;449;p34"/>
            <p:cNvSpPr/>
            <p:nvPr/>
          </p:nvSpPr>
          <p:spPr>
            <a:xfrm>
              <a:off x="6092952" y="0"/>
              <a:ext cx="6099175" cy="6858000"/>
            </a:xfrm>
            <a:custGeom>
              <a:rect b="b" l="l" r="r" t="t"/>
              <a:pathLst>
                <a:path extrusionOk="0" h="6858000" w="6099175">
                  <a:moveTo>
                    <a:pt x="6099048" y="0"/>
                  </a:moveTo>
                  <a:lnTo>
                    <a:pt x="0" y="0"/>
                  </a:lnTo>
                  <a:lnTo>
                    <a:pt x="0" y="6858000"/>
                  </a:lnTo>
                  <a:lnTo>
                    <a:pt x="6099048" y="6858000"/>
                  </a:lnTo>
                  <a:lnTo>
                    <a:pt x="6099048" y="0"/>
                  </a:lnTo>
                  <a:close/>
                </a:path>
              </a:pathLst>
            </a:custGeom>
            <a:solidFill>
              <a:srgbClr val="C7C9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50" name="Google Shape;450;p34"/>
            <p:cNvPicPr preferRelativeResize="0"/>
            <p:nvPr/>
          </p:nvPicPr>
          <p:blipFill rotWithShape="1">
            <a:blip r:embed="rId4">
              <a:alphaModFix/>
            </a:blip>
            <a:srcRect b="0" l="0" r="0" t="0"/>
            <a:stretch/>
          </p:blipFill>
          <p:spPr>
            <a:xfrm>
              <a:off x="6510528" y="512064"/>
              <a:ext cx="5263896" cy="5870448"/>
            </a:xfrm>
            <a:prstGeom prst="rect">
              <a:avLst/>
            </a:prstGeom>
            <a:noFill/>
            <a:ln>
              <a:noFill/>
            </a:ln>
          </p:spPr>
        </p:pic>
        <p:sp>
          <p:nvSpPr>
            <p:cNvPr id="451" name="Google Shape;451;p34"/>
            <p:cNvSpPr/>
            <p:nvPr/>
          </p:nvSpPr>
          <p:spPr>
            <a:xfrm>
              <a:off x="6154003" y="557834"/>
              <a:ext cx="5553747" cy="6155524"/>
            </a:xfrm>
            <a:custGeom>
              <a:rect b="b" l="l" r="r" t="t"/>
              <a:pathLst>
                <a:path extrusionOk="0" h="5739130" w="5130165">
                  <a:moveTo>
                    <a:pt x="5130164" y="0"/>
                  </a:moveTo>
                  <a:lnTo>
                    <a:pt x="0" y="0"/>
                  </a:lnTo>
                  <a:lnTo>
                    <a:pt x="0" y="5739130"/>
                  </a:lnTo>
                  <a:lnTo>
                    <a:pt x="5130164" y="5739130"/>
                  </a:lnTo>
                  <a:lnTo>
                    <a:pt x="5130164"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p34"/>
            <p:cNvSpPr/>
            <p:nvPr/>
          </p:nvSpPr>
          <p:spPr>
            <a:xfrm>
              <a:off x="6577584" y="557834"/>
              <a:ext cx="5130165" cy="5739130"/>
            </a:xfrm>
            <a:custGeom>
              <a:rect b="b" l="l" r="r" t="t"/>
              <a:pathLst>
                <a:path extrusionOk="0" h="5739130" w="5130165">
                  <a:moveTo>
                    <a:pt x="0" y="5739130"/>
                  </a:moveTo>
                  <a:lnTo>
                    <a:pt x="5130164" y="5739130"/>
                  </a:lnTo>
                  <a:lnTo>
                    <a:pt x="5130164" y="0"/>
                  </a:lnTo>
                  <a:lnTo>
                    <a:pt x="0" y="0"/>
                  </a:lnTo>
                  <a:lnTo>
                    <a:pt x="0" y="5739130"/>
                  </a:lnTo>
                  <a:close/>
                </a:path>
              </a:pathLst>
            </a:custGeom>
            <a:noFill/>
            <a:ln cap="flat" cmpd="sng" w="9525">
              <a:solidFill>
                <a:srgbClr val="C7C9C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aphicFrame>
        <p:nvGraphicFramePr>
          <p:cNvPr id="453" name="Google Shape;453;p34"/>
          <p:cNvGraphicFramePr/>
          <p:nvPr/>
        </p:nvGraphicFramePr>
        <p:xfrm>
          <a:off x="4788024" y="-48972"/>
          <a:ext cx="3000000" cy="3000000"/>
        </p:xfrm>
        <a:graphic>
          <a:graphicData uri="http://schemas.openxmlformats.org/drawingml/2006/table">
            <a:tbl>
              <a:tblPr bandRow="1" firstRow="1">
                <a:noFill/>
                <a:tableStyleId>{25840D8F-C1E5-4532-89A1-D2A2870B85C2}</a:tableStyleId>
              </a:tblPr>
              <a:tblGrid>
                <a:gridCol w="2016225"/>
                <a:gridCol w="1872200"/>
              </a:tblGrid>
              <a:tr h="628650">
                <a:tc>
                  <a:txBody>
                    <a:bodyPr/>
                    <a:lstStyle/>
                    <a:p>
                      <a:pPr indent="0" lvl="0" marL="50165" marR="0" rtl="0" algn="l">
                        <a:lnSpc>
                          <a:spcPct val="100000"/>
                        </a:lnSpc>
                        <a:spcBef>
                          <a:spcPts val="0"/>
                        </a:spcBef>
                        <a:spcAft>
                          <a:spcPts val="0"/>
                        </a:spcAft>
                        <a:buNone/>
                      </a:pPr>
                      <a:r>
                        <a:rPr b="1" lang="en-US" sz="3100" u="none" cap="none" strike="noStrike">
                          <a:solidFill>
                            <a:srgbClr val="FFFFFF"/>
                          </a:solidFill>
                          <a:latin typeface="Calibri"/>
                          <a:ea typeface="Calibri"/>
                          <a:cs typeface="Calibri"/>
                          <a:sym typeface="Calibri"/>
                        </a:rPr>
                        <a:t>Bin</a:t>
                      </a:r>
                      <a:endParaRPr sz="3100" u="none" cap="none" strike="noStrike">
                        <a:latin typeface="Calibri"/>
                        <a:ea typeface="Calibri"/>
                        <a:cs typeface="Calibri"/>
                        <a:sym typeface="Calibri"/>
                      </a:endParaRPr>
                    </a:p>
                  </a:txBody>
                  <a:tcPr marT="53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50800" marR="0" rtl="0" algn="l">
                        <a:lnSpc>
                          <a:spcPct val="100000"/>
                        </a:lnSpc>
                        <a:spcBef>
                          <a:spcPts val="0"/>
                        </a:spcBef>
                        <a:spcAft>
                          <a:spcPts val="0"/>
                        </a:spcAft>
                        <a:buNone/>
                      </a:pPr>
                      <a:r>
                        <a:rPr b="1" lang="en-US" sz="3100" u="none" cap="none" strike="noStrike">
                          <a:solidFill>
                            <a:srgbClr val="FFFFFF"/>
                          </a:solidFill>
                          <a:latin typeface="Calibri"/>
                          <a:ea typeface="Calibri"/>
                          <a:cs typeface="Calibri"/>
                          <a:sym typeface="Calibri"/>
                        </a:rPr>
                        <a:t>Frequency</a:t>
                      </a:r>
                      <a:endParaRPr sz="3100" u="none" cap="none" strike="noStrike">
                        <a:latin typeface="Calibri"/>
                        <a:ea typeface="Calibri"/>
                        <a:cs typeface="Calibri"/>
                        <a:sym typeface="Calibri"/>
                      </a:endParaRPr>
                    </a:p>
                  </a:txBody>
                  <a:tcPr marT="533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628650">
                <a:tc>
                  <a:txBody>
                    <a:bodyPr/>
                    <a:lstStyle/>
                    <a:p>
                      <a:pPr indent="0" lvl="0" marL="50165" marR="0" rtl="0" algn="l">
                        <a:lnSpc>
                          <a:spcPct val="100000"/>
                        </a:lnSpc>
                        <a:spcBef>
                          <a:spcPts val="0"/>
                        </a:spcBef>
                        <a:spcAft>
                          <a:spcPts val="0"/>
                        </a:spcAft>
                        <a:buNone/>
                      </a:pPr>
                      <a:r>
                        <a:rPr lang="en-US" sz="3100" u="none" cap="none" strike="noStrike">
                          <a:latin typeface="Calibri"/>
                          <a:ea typeface="Calibri"/>
                          <a:cs typeface="Calibri"/>
                          <a:sym typeface="Calibri"/>
                        </a:rPr>
                        <a:t>[5.5−10.5)</a:t>
                      </a:r>
                      <a:endParaRPr sz="3100" u="none" cap="none" strike="noStrike">
                        <a:latin typeface="Calibri"/>
                        <a:ea typeface="Calibri"/>
                        <a:cs typeface="Calibri"/>
                        <a:sym typeface="Calibri"/>
                      </a:endParaRPr>
                    </a:p>
                  </a:txBody>
                  <a:tcPr marT="539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50800" marR="0" rtl="0" algn="l">
                        <a:lnSpc>
                          <a:spcPct val="100000"/>
                        </a:lnSpc>
                        <a:spcBef>
                          <a:spcPts val="0"/>
                        </a:spcBef>
                        <a:spcAft>
                          <a:spcPts val="0"/>
                        </a:spcAft>
                        <a:buNone/>
                      </a:pPr>
                      <a:r>
                        <a:rPr lang="en-US" sz="3100" u="none" cap="none" strike="noStrike">
                          <a:latin typeface="Calibri"/>
                          <a:ea typeface="Calibri"/>
                          <a:cs typeface="Calibri"/>
                          <a:sym typeface="Calibri"/>
                        </a:rPr>
                        <a:t>1</a:t>
                      </a:r>
                      <a:endParaRPr sz="3100" u="none" cap="none" strike="noStrike">
                        <a:latin typeface="Calibri"/>
                        <a:ea typeface="Calibri"/>
                        <a:cs typeface="Calibri"/>
                        <a:sym typeface="Calibri"/>
                      </a:endParaRPr>
                    </a:p>
                  </a:txBody>
                  <a:tcPr marT="539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628775">
                <a:tc>
                  <a:txBody>
                    <a:bodyPr/>
                    <a:lstStyle/>
                    <a:p>
                      <a:pPr indent="0" lvl="0" marL="50165" marR="0" rtl="0" algn="l">
                        <a:lnSpc>
                          <a:spcPct val="100000"/>
                        </a:lnSpc>
                        <a:spcBef>
                          <a:spcPts val="0"/>
                        </a:spcBef>
                        <a:spcAft>
                          <a:spcPts val="0"/>
                        </a:spcAft>
                        <a:buNone/>
                      </a:pPr>
                      <a:r>
                        <a:rPr lang="en-US" sz="3100" u="none" cap="none" strike="noStrike">
                          <a:latin typeface="Calibri"/>
                          <a:ea typeface="Calibri"/>
                          <a:cs typeface="Calibri"/>
                          <a:sym typeface="Calibri"/>
                        </a:rPr>
                        <a:t>[10.5−15.5)</a:t>
                      </a:r>
                      <a:endParaRPr sz="3100" u="none" cap="none" strike="noStrike">
                        <a:latin typeface="Calibri"/>
                        <a:ea typeface="Calibri"/>
                        <a:cs typeface="Calibri"/>
                        <a:sym typeface="Calibri"/>
                      </a:endParaRPr>
                    </a:p>
                  </a:txBody>
                  <a:tcPr marT="539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50800" marR="0" rtl="0" algn="l">
                        <a:lnSpc>
                          <a:spcPct val="100000"/>
                        </a:lnSpc>
                        <a:spcBef>
                          <a:spcPts val="0"/>
                        </a:spcBef>
                        <a:spcAft>
                          <a:spcPts val="0"/>
                        </a:spcAft>
                        <a:buNone/>
                      </a:pPr>
                      <a:r>
                        <a:rPr lang="en-US" sz="3100" u="none" cap="none" strike="noStrike">
                          <a:latin typeface="Calibri"/>
                          <a:ea typeface="Calibri"/>
                          <a:cs typeface="Calibri"/>
                          <a:sym typeface="Calibri"/>
                        </a:rPr>
                        <a:t>3</a:t>
                      </a:r>
                      <a:endParaRPr sz="3100" u="none" cap="none" strike="noStrike">
                        <a:latin typeface="Calibri"/>
                        <a:ea typeface="Calibri"/>
                        <a:cs typeface="Calibri"/>
                        <a:sym typeface="Calibri"/>
                      </a:endParaRPr>
                    </a:p>
                  </a:txBody>
                  <a:tcPr marT="539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628650">
                <a:tc>
                  <a:txBody>
                    <a:bodyPr/>
                    <a:lstStyle/>
                    <a:p>
                      <a:pPr indent="0" lvl="0" marL="50165" marR="0" rtl="0" algn="l">
                        <a:lnSpc>
                          <a:spcPct val="100000"/>
                        </a:lnSpc>
                        <a:spcBef>
                          <a:spcPts val="0"/>
                        </a:spcBef>
                        <a:spcAft>
                          <a:spcPts val="0"/>
                        </a:spcAft>
                        <a:buNone/>
                      </a:pPr>
                      <a:r>
                        <a:rPr lang="en-US" sz="3100" u="none" cap="none" strike="noStrike">
                          <a:latin typeface="Calibri"/>
                          <a:ea typeface="Calibri"/>
                          <a:cs typeface="Calibri"/>
                          <a:sym typeface="Calibri"/>
                        </a:rPr>
                        <a:t>[15.5−20.5)</a:t>
                      </a:r>
                      <a:endParaRPr sz="3100" u="none" cap="none" strike="noStrike">
                        <a:latin typeface="Calibri"/>
                        <a:ea typeface="Calibri"/>
                        <a:cs typeface="Calibri"/>
                        <a:sym typeface="Calibri"/>
                      </a:endParaRPr>
                    </a:p>
                  </a:txBody>
                  <a:tcPr marT="546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50800" marR="0" rtl="0" algn="l">
                        <a:lnSpc>
                          <a:spcPct val="100000"/>
                        </a:lnSpc>
                        <a:spcBef>
                          <a:spcPts val="0"/>
                        </a:spcBef>
                        <a:spcAft>
                          <a:spcPts val="0"/>
                        </a:spcAft>
                        <a:buNone/>
                      </a:pPr>
                      <a:r>
                        <a:rPr lang="en-US" sz="3100" u="none" cap="none" strike="noStrike">
                          <a:latin typeface="Calibri"/>
                          <a:ea typeface="Calibri"/>
                          <a:cs typeface="Calibri"/>
                          <a:sym typeface="Calibri"/>
                        </a:rPr>
                        <a:t>2</a:t>
                      </a:r>
                      <a:endParaRPr sz="3100" u="none" cap="none" strike="noStrike">
                        <a:latin typeface="Calibri"/>
                        <a:ea typeface="Calibri"/>
                        <a:cs typeface="Calibri"/>
                        <a:sym typeface="Calibri"/>
                      </a:endParaRPr>
                    </a:p>
                  </a:txBody>
                  <a:tcPr marT="546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628775">
                <a:tc>
                  <a:txBody>
                    <a:bodyPr/>
                    <a:lstStyle/>
                    <a:p>
                      <a:pPr indent="0" lvl="0" marL="50165" marR="0" rtl="0" algn="l">
                        <a:lnSpc>
                          <a:spcPct val="100000"/>
                        </a:lnSpc>
                        <a:spcBef>
                          <a:spcPts val="0"/>
                        </a:spcBef>
                        <a:spcAft>
                          <a:spcPts val="0"/>
                        </a:spcAft>
                        <a:buNone/>
                      </a:pPr>
                      <a:r>
                        <a:rPr lang="en-US" sz="3100" u="none" cap="none" strike="noStrike">
                          <a:latin typeface="Calibri"/>
                          <a:ea typeface="Calibri"/>
                          <a:cs typeface="Calibri"/>
                          <a:sym typeface="Calibri"/>
                        </a:rPr>
                        <a:t>[20.5−25.5)</a:t>
                      </a:r>
                      <a:endParaRPr sz="3100" u="none" cap="none" strike="noStrike">
                        <a:latin typeface="Calibri"/>
                        <a:ea typeface="Calibri"/>
                        <a:cs typeface="Calibri"/>
                        <a:sym typeface="Calibri"/>
                      </a:endParaRPr>
                    </a:p>
                  </a:txBody>
                  <a:tcPr marT="546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50800" marR="0" rtl="0" algn="l">
                        <a:lnSpc>
                          <a:spcPct val="100000"/>
                        </a:lnSpc>
                        <a:spcBef>
                          <a:spcPts val="0"/>
                        </a:spcBef>
                        <a:spcAft>
                          <a:spcPts val="0"/>
                        </a:spcAft>
                        <a:buNone/>
                      </a:pPr>
                      <a:r>
                        <a:rPr lang="en-US" sz="3100" u="none" cap="none" strike="noStrike">
                          <a:latin typeface="Calibri"/>
                          <a:ea typeface="Calibri"/>
                          <a:cs typeface="Calibri"/>
                          <a:sym typeface="Calibri"/>
                        </a:rPr>
                        <a:t>4</a:t>
                      </a:r>
                      <a:endParaRPr sz="3100" u="none" cap="none" strike="noStrike">
                        <a:latin typeface="Calibri"/>
                        <a:ea typeface="Calibri"/>
                        <a:cs typeface="Calibri"/>
                        <a:sym typeface="Calibri"/>
                      </a:endParaRPr>
                    </a:p>
                  </a:txBody>
                  <a:tcPr marT="546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628650">
                <a:tc>
                  <a:txBody>
                    <a:bodyPr/>
                    <a:lstStyle/>
                    <a:p>
                      <a:pPr indent="0" lvl="0" marL="50165" marR="0" rtl="0" algn="l">
                        <a:lnSpc>
                          <a:spcPct val="100000"/>
                        </a:lnSpc>
                        <a:spcBef>
                          <a:spcPts val="0"/>
                        </a:spcBef>
                        <a:spcAft>
                          <a:spcPts val="0"/>
                        </a:spcAft>
                        <a:buNone/>
                      </a:pPr>
                      <a:r>
                        <a:rPr lang="en-US" sz="3100" u="none" cap="none" strike="noStrike">
                          <a:latin typeface="Calibri"/>
                          <a:ea typeface="Calibri"/>
                          <a:cs typeface="Calibri"/>
                          <a:sym typeface="Calibri"/>
                        </a:rPr>
                        <a:t>[25.5−30.5)</a:t>
                      </a:r>
                      <a:endParaRPr sz="3100" u="none" cap="none" strike="noStrike">
                        <a:latin typeface="Calibri"/>
                        <a:ea typeface="Calibri"/>
                        <a:cs typeface="Calibri"/>
                        <a:sym typeface="Calibri"/>
                      </a:endParaRPr>
                    </a:p>
                  </a:txBody>
                  <a:tcPr marT="552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50800" marR="0" rtl="0" algn="l">
                        <a:lnSpc>
                          <a:spcPct val="100000"/>
                        </a:lnSpc>
                        <a:spcBef>
                          <a:spcPts val="0"/>
                        </a:spcBef>
                        <a:spcAft>
                          <a:spcPts val="0"/>
                        </a:spcAft>
                        <a:buNone/>
                      </a:pPr>
                      <a:r>
                        <a:rPr lang="en-US" sz="3100" u="none" cap="none" strike="noStrike">
                          <a:latin typeface="Calibri"/>
                          <a:ea typeface="Calibri"/>
                          <a:cs typeface="Calibri"/>
                          <a:sym typeface="Calibri"/>
                        </a:rPr>
                        <a:t>5</a:t>
                      </a:r>
                      <a:endParaRPr/>
                    </a:p>
                  </a:txBody>
                  <a:tcPr marT="552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628650">
                <a:tc>
                  <a:txBody>
                    <a:bodyPr/>
                    <a:lstStyle/>
                    <a:p>
                      <a:pPr indent="0" lvl="0" marL="50165" marR="0" rtl="0" algn="l">
                        <a:lnSpc>
                          <a:spcPct val="100000"/>
                        </a:lnSpc>
                        <a:spcBef>
                          <a:spcPts val="0"/>
                        </a:spcBef>
                        <a:spcAft>
                          <a:spcPts val="0"/>
                        </a:spcAft>
                        <a:buNone/>
                      </a:pPr>
                      <a:r>
                        <a:rPr lang="en-US" sz="3100" u="none" cap="none" strike="noStrike">
                          <a:latin typeface="Calibri"/>
                          <a:ea typeface="Calibri"/>
                          <a:cs typeface="Calibri"/>
                          <a:sym typeface="Calibri"/>
                        </a:rPr>
                        <a:t>[30.5−35.5)</a:t>
                      </a:r>
                      <a:endParaRPr sz="3100" u="none" cap="none" strike="noStrike">
                        <a:latin typeface="Calibri"/>
                        <a:ea typeface="Calibri"/>
                        <a:cs typeface="Calibri"/>
                        <a:sym typeface="Calibri"/>
                      </a:endParaRPr>
                    </a:p>
                  </a:txBody>
                  <a:tcPr marT="552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50800" marR="0" rtl="0" algn="l">
                        <a:lnSpc>
                          <a:spcPct val="100000"/>
                        </a:lnSpc>
                        <a:spcBef>
                          <a:spcPts val="0"/>
                        </a:spcBef>
                        <a:spcAft>
                          <a:spcPts val="0"/>
                        </a:spcAft>
                        <a:buNone/>
                      </a:pPr>
                      <a:r>
                        <a:rPr lang="en-US" sz="3100" u="none" cap="none" strike="noStrike">
                          <a:latin typeface="Calibri"/>
                          <a:ea typeface="Calibri"/>
                          <a:cs typeface="Calibri"/>
                          <a:sym typeface="Calibri"/>
                        </a:rPr>
                        <a:t>3</a:t>
                      </a:r>
                      <a:endParaRPr sz="3100" u="none" cap="none" strike="noStrike">
                        <a:latin typeface="Calibri"/>
                        <a:ea typeface="Calibri"/>
                        <a:cs typeface="Calibri"/>
                        <a:sym typeface="Calibri"/>
                      </a:endParaRPr>
                    </a:p>
                  </a:txBody>
                  <a:tcPr marT="552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628750">
                <a:tc>
                  <a:txBody>
                    <a:bodyPr/>
                    <a:lstStyle/>
                    <a:p>
                      <a:pPr indent="0" lvl="0" marL="50165" marR="0" rtl="0" algn="l">
                        <a:lnSpc>
                          <a:spcPct val="100000"/>
                        </a:lnSpc>
                        <a:spcBef>
                          <a:spcPts val="0"/>
                        </a:spcBef>
                        <a:spcAft>
                          <a:spcPts val="0"/>
                        </a:spcAft>
                        <a:buNone/>
                      </a:pPr>
                      <a:r>
                        <a:rPr lang="en-US" sz="3100" u="none" cap="none" strike="noStrike">
                          <a:latin typeface="Calibri"/>
                          <a:ea typeface="Calibri"/>
                          <a:cs typeface="Calibri"/>
                          <a:sym typeface="Calibri"/>
                        </a:rPr>
                        <a:t>[35.5−40.5)</a:t>
                      </a:r>
                      <a:endParaRPr sz="3100" u="none" cap="none" strike="noStrike">
                        <a:latin typeface="Calibri"/>
                        <a:ea typeface="Calibri"/>
                        <a:cs typeface="Calibri"/>
                        <a:sym typeface="Calibri"/>
                      </a:endParaRPr>
                    </a:p>
                  </a:txBody>
                  <a:tcPr marT="552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31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35"/>
          <p:cNvSpPr/>
          <p:nvPr/>
        </p:nvSpPr>
        <p:spPr>
          <a:xfrm>
            <a:off x="0" y="0"/>
            <a:ext cx="9144000" cy="6858000"/>
          </a:xfrm>
          <a:custGeom>
            <a:rect b="b" l="l" r="r" t="t"/>
            <a:pathLst>
              <a:path extrusionOk="0" h="6858000" w="12192000">
                <a:moveTo>
                  <a:pt x="12192000" y="0"/>
                </a:moveTo>
                <a:lnTo>
                  <a:pt x="0" y="0"/>
                </a:lnTo>
                <a:lnTo>
                  <a:pt x="0" y="6857996"/>
                </a:lnTo>
                <a:lnTo>
                  <a:pt x="12192000" y="6857996"/>
                </a:lnTo>
                <a:lnTo>
                  <a:pt x="12192000" y="0"/>
                </a:lnTo>
                <a:close/>
              </a:path>
            </a:pathLst>
          </a:custGeom>
          <a:solidFill>
            <a:srgbClr val="000000">
              <a:alpha val="1450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59" name="Google Shape;459;p35"/>
          <p:cNvGrpSpPr/>
          <p:nvPr/>
        </p:nvGrpSpPr>
        <p:grpSpPr>
          <a:xfrm>
            <a:off x="436627" y="594360"/>
            <a:ext cx="8289036" cy="5708904"/>
            <a:chOff x="582168" y="594359"/>
            <a:chExt cx="11052048" cy="5708904"/>
          </a:xfrm>
        </p:grpSpPr>
        <p:pic>
          <p:nvPicPr>
            <p:cNvPr id="460" name="Google Shape;460;p35"/>
            <p:cNvPicPr preferRelativeResize="0"/>
            <p:nvPr/>
          </p:nvPicPr>
          <p:blipFill rotWithShape="1">
            <a:blip r:embed="rId3">
              <a:alphaModFix/>
            </a:blip>
            <a:srcRect b="0" l="0" r="0" t="0"/>
            <a:stretch/>
          </p:blipFill>
          <p:spPr>
            <a:xfrm>
              <a:off x="582168" y="594359"/>
              <a:ext cx="11052048" cy="5708904"/>
            </a:xfrm>
            <a:prstGeom prst="rect">
              <a:avLst/>
            </a:prstGeom>
            <a:noFill/>
            <a:ln>
              <a:noFill/>
            </a:ln>
          </p:spPr>
        </p:pic>
        <p:sp>
          <p:nvSpPr>
            <p:cNvPr id="461" name="Google Shape;461;p35"/>
            <p:cNvSpPr/>
            <p:nvPr/>
          </p:nvSpPr>
          <p:spPr>
            <a:xfrm>
              <a:off x="646747" y="640054"/>
              <a:ext cx="10920730" cy="5577840"/>
            </a:xfrm>
            <a:custGeom>
              <a:rect b="b" l="l" r="r" t="t"/>
              <a:pathLst>
                <a:path extrusionOk="0" h="5577840" w="10920730">
                  <a:moveTo>
                    <a:pt x="10920476" y="0"/>
                  </a:moveTo>
                  <a:lnTo>
                    <a:pt x="0" y="0"/>
                  </a:lnTo>
                  <a:lnTo>
                    <a:pt x="0" y="5577840"/>
                  </a:lnTo>
                  <a:lnTo>
                    <a:pt x="10920476" y="5577840"/>
                  </a:lnTo>
                  <a:lnTo>
                    <a:pt x="1092047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2" name="Google Shape;462;p35"/>
            <p:cNvSpPr/>
            <p:nvPr/>
          </p:nvSpPr>
          <p:spPr>
            <a:xfrm>
              <a:off x="646747" y="640054"/>
              <a:ext cx="10920730" cy="5577840"/>
            </a:xfrm>
            <a:custGeom>
              <a:rect b="b" l="l" r="r" t="t"/>
              <a:pathLst>
                <a:path extrusionOk="0" h="5577840" w="10920730">
                  <a:moveTo>
                    <a:pt x="0" y="5577840"/>
                  </a:moveTo>
                  <a:lnTo>
                    <a:pt x="10920476" y="5577840"/>
                  </a:lnTo>
                  <a:lnTo>
                    <a:pt x="10920476" y="0"/>
                  </a:lnTo>
                  <a:lnTo>
                    <a:pt x="0" y="0"/>
                  </a:lnTo>
                  <a:lnTo>
                    <a:pt x="0" y="5577840"/>
                  </a:lnTo>
                  <a:close/>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3" name="Google Shape;463;p35"/>
            <p:cNvSpPr/>
            <p:nvPr/>
          </p:nvSpPr>
          <p:spPr>
            <a:xfrm>
              <a:off x="968019" y="960107"/>
              <a:ext cx="10278110" cy="4937760"/>
            </a:xfrm>
            <a:custGeom>
              <a:rect b="b" l="l" r="r" t="t"/>
              <a:pathLst>
                <a:path extrusionOk="0" h="4937760" w="10278110">
                  <a:moveTo>
                    <a:pt x="10277856" y="0"/>
                  </a:moveTo>
                  <a:lnTo>
                    <a:pt x="0" y="0"/>
                  </a:lnTo>
                  <a:lnTo>
                    <a:pt x="0" y="4937760"/>
                  </a:lnTo>
                  <a:lnTo>
                    <a:pt x="10277856" y="4937760"/>
                  </a:lnTo>
                  <a:lnTo>
                    <a:pt x="10277856" y="0"/>
                  </a:lnTo>
                  <a:close/>
                </a:path>
              </a:pathLst>
            </a:custGeom>
            <a:solidFill>
              <a:srgbClr val="E7E6E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64" name="Google Shape;464;p35"/>
          <p:cNvSpPr txBox="1"/>
          <p:nvPr>
            <p:ph type="title"/>
          </p:nvPr>
        </p:nvSpPr>
        <p:spPr>
          <a:xfrm>
            <a:off x="3177348" y="1201367"/>
            <a:ext cx="2806541" cy="1366400"/>
          </a:xfrm>
          <a:prstGeom prst="rect">
            <a:avLst/>
          </a:prstGeom>
          <a:noFill/>
          <a:ln>
            <a:noFill/>
          </a:ln>
        </p:spPr>
        <p:txBody>
          <a:bodyPr anchorCtr="0" anchor="ctr" bIns="0" lIns="0" spcFirstLastPara="1" rIns="0" wrap="square" tIns="12050">
            <a:spAutoFit/>
          </a:bodyPr>
          <a:lstStyle/>
          <a:p>
            <a:pPr indent="0" lvl="0" marL="12700" rtl="0" algn="ctr">
              <a:lnSpc>
                <a:spcPct val="100000"/>
              </a:lnSpc>
              <a:spcBef>
                <a:spcPts val="0"/>
              </a:spcBef>
              <a:spcAft>
                <a:spcPts val="0"/>
              </a:spcAft>
              <a:buClr>
                <a:srgbClr val="000000"/>
              </a:buClr>
              <a:buSzPts val="4400"/>
              <a:buFont typeface="Calibri"/>
              <a:buNone/>
            </a:pPr>
            <a:r>
              <a:rPr lang="en-US" sz="4400">
                <a:solidFill>
                  <a:srgbClr val="000000"/>
                </a:solidFill>
                <a:latin typeface="Calibri"/>
                <a:ea typeface="Calibri"/>
                <a:cs typeface="Calibri"/>
                <a:sym typeface="Calibri"/>
              </a:rPr>
              <a:t>Frequency curve</a:t>
            </a:r>
            <a:endParaRPr sz="4400">
              <a:latin typeface="Calibri"/>
              <a:ea typeface="Calibri"/>
              <a:cs typeface="Calibri"/>
              <a:sym typeface="Calibri"/>
            </a:endParaRPr>
          </a:p>
        </p:txBody>
      </p:sp>
      <p:sp>
        <p:nvSpPr>
          <p:cNvPr id="465" name="Google Shape;465;p35"/>
          <p:cNvSpPr/>
          <p:nvPr/>
        </p:nvSpPr>
        <p:spPr>
          <a:xfrm>
            <a:off x="1021841" y="2621026"/>
            <a:ext cx="7132320" cy="0"/>
          </a:xfrm>
          <a:custGeom>
            <a:rect b="b" l="l" r="r" t="t"/>
            <a:pathLst>
              <a:path extrusionOk="0" h="120000" w="9509760">
                <a:moveTo>
                  <a:pt x="0" y="0"/>
                </a:moveTo>
                <a:lnTo>
                  <a:pt x="9509760" y="0"/>
                </a:lnTo>
              </a:path>
            </a:pathLst>
          </a:custGeom>
          <a:noFill/>
          <a:ln cap="flat" cmpd="sng" w="19050">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6" name="Google Shape;466;p35"/>
          <p:cNvSpPr txBox="1"/>
          <p:nvPr/>
        </p:nvSpPr>
        <p:spPr>
          <a:xfrm>
            <a:off x="956786" y="2842387"/>
            <a:ext cx="7213759" cy="3117520"/>
          </a:xfrm>
          <a:prstGeom prst="rect">
            <a:avLst/>
          </a:prstGeom>
          <a:noFill/>
          <a:ln>
            <a:noFill/>
          </a:ln>
        </p:spPr>
        <p:txBody>
          <a:bodyPr anchorCtr="0" anchor="t" bIns="0" lIns="0" spcFirstLastPara="1" rIns="0" wrap="square" tIns="41900">
            <a:spAutoFit/>
          </a:bodyPr>
          <a:lstStyle/>
          <a:p>
            <a:pPr indent="-228600" lvl="0" marL="241300" marR="150495" rtl="0" algn="l">
              <a:lnSpc>
                <a:spcPct val="90000"/>
              </a:lnSpc>
              <a:spcBef>
                <a:spcPts val="0"/>
              </a:spcBef>
              <a:spcAft>
                <a:spcPts val="0"/>
              </a:spcAft>
              <a:buClr>
                <a:schemeClr val="dk1"/>
              </a:buClr>
              <a:buSzPts val="1900"/>
              <a:buFont typeface="Noto Sans Symbols"/>
              <a:buChar char="❖"/>
            </a:pPr>
            <a:r>
              <a:rPr lang="en-US" sz="2000">
                <a:solidFill>
                  <a:schemeClr val="dk1"/>
                </a:solidFill>
                <a:latin typeface="Calibri"/>
                <a:ea typeface="Calibri"/>
                <a:cs typeface="Calibri"/>
                <a:sym typeface="Calibri"/>
              </a:rPr>
              <a:t>A smooth curve which corresponds to the limiting case of a histogram computed for a  frequency distribution of a continuous distribution as the number of data points becomes  very large.</a:t>
            </a:r>
            <a:endParaRPr sz="2000">
              <a:solidFill>
                <a:schemeClr val="dk1"/>
              </a:solidFill>
              <a:latin typeface="Calibri"/>
              <a:ea typeface="Calibri"/>
              <a:cs typeface="Calibri"/>
              <a:sym typeface="Calibri"/>
            </a:endParaRPr>
          </a:p>
          <a:p>
            <a:pPr indent="-228600" lvl="0" marL="241300" marR="0" rtl="0" algn="l">
              <a:lnSpc>
                <a:spcPct val="114000"/>
              </a:lnSpc>
              <a:spcBef>
                <a:spcPts val="770"/>
              </a:spcBef>
              <a:spcAft>
                <a:spcPts val="0"/>
              </a:spcAft>
              <a:buClr>
                <a:schemeClr val="dk1"/>
              </a:buClr>
              <a:buSzPts val="1900"/>
              <a:buFont typeface="Noto Sans Symbols"/>
              <a:buChar char="❖"/>
            </a:pPr>
            <a:r>
              <a:rPr lang="en-US" sz="2000">
                <a:solidFill>
                  <a:schemeClr val="dk1"/>
                </a:solidFill>
                <a:latin typeface="Calibri"/>
                <a:ea typeface="Calibri"/>
                <a:cs typeface="Calibri"/>
                <a:sym typeface="Calibri"/>
              </a:rPr>
              <a:t>Frequency polygon and frequency curves are same except frequency curve is drawn using</a:t>
            </a:r>
            <a:endParaRPr sz="2000">
              <a:solidFill>
                <a:schemeClr val="dk1"/>
              </a:solidFill>
              <a:latin typeface="Calibri"/>
              <a:ea typeface="Calibri"/>
              <a:cs typeface="Calibri"/>
              <a:sym typeface="Calibri"/>
            </a:endParaRPr>
          </a:p>
          <a:p>
            <a:pPr indent="0" lvl="0" marL="241300" marR="0" rtl="0" algn="l">
              <a:lnSpc>
                <a:spcPct val="114000"/>
              </a:lnSpc>
              <a:spcBef>
                <a:spcPts val="0"/>
              </a:spcBef>
              <a:spcAft>
                <a:spcPts val="0"/>
              </a:spcAft>
              <a:buNone/>
            </a:pPr>
            <a:r>
              <a:rPr lang="en-US" sz="2000">
                <a:solidFill>
                  <a:schemeClr val="dk1"/>
                </a:solidFill>
                <a:latin typeface="Calibri"/>
                <a:ea typeface="Calibri"/>
                <a:cs typeface="Calibri"/>
                <a:sym typeface="Calibri"/>
              </a:rPr>
              <a:t>free hand and frequency polygon is drawn using scale.</a:t>
            </a:r>
            <a:endParaRPr sz="2000">
              <a:solidFill>
                <a:schemeClr val="dk1"/>
              </a:solidFill>
              <a:latin typeface="Calibri"/>
              <a:ea typeface="Calibri"/>
              <a:cs typeface="Calibri"/>
              <a:sym typeface="Calibri"/>
            </a:endParaRPr>
          </a:p>
          <a:p>
            <a:pPr indent="-228600" lvl="0" marL="241300" marR="5080" rtl="0" algn="l">
              <a:lnSpc>
                <a:spcPct val="108000"/>
              </a:lnSpc>
              <a:spcBef>
                <a:spcPts val="1019"/>
              </a:spcBef>
              <a:spcAft>
                <a:spcPts val="0"/>
              </a:spcAft>
              <a:buClr>
                <a:schemeClr val="dk1"/>
              </a:buClr>
              <a:buSzPts val="1900"/>
              <a:buFont typeface="Noto Sans Symbols"/>
              <a:buChar char="❖"/>
            </a:pPr>
            <a:r>
              <a:rPr lang="en-US" sz="2000">
                <a:solidFill>
                  <a:schemeClr val="dk1"/>
                </a:solidFill>
                <a:latin typeface="Calibri"/>
                <a:ea typeface="Calibri"/>
                <a:cs typeface="Calibri"/>
                <a:sym typeface="Calibri"/>
              </a:rPr>
              <a:t>A Frequency Curve is a smooth curve which corresponds to the limiting case of a histogram  computed for a frequency distribution of a continuous distribution as the number of data  points becomes very large</a:t>
            </a:r>
            <a:endParaRPr sz="20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6"/>
          <p:cNvSpPr txBox="1"/>
          <p:nvPr/>
        </p:nvSpPr>
        <p:spPr>
          <a:xfrm>
            <a:off x="545973" y="550876"/>
            <a:ext cx="2336006" cy="1576072"/>
          </a:xfrm>
          <a:prstGeom prst="rect">
            <a:avLst/>
          </a:prstGeom>
          <a:noFill/>
          <a:ln>
            <a:noFill/>
          </a:ln>
        </p:spPr>
        <p:txBody>
          <a:bodyPr anchorCtr="0" anchor="t" bIns="0" lIns="0" spcFirstLastPara="1" rIns="0" wrap="square" tIns="74925">
            <a:spAutoFit/>
          </a:bodyPr>
          <a:lstStyle/>
          <a:p>
            <a:pPr indent="0" lvl="0" marL="12700" marR="5080" rtl="0" algn="l">
              <a:lnSpc>
                <a:spcPct val="108055"/>
              </a:lnSpc>
              <a:spcBef>
                <a:spcPts val="0"/>
              </a:spcBef>
              <a:spcAft>
                <a:spcPts val="0"/>
              </a:spcAft>
              <a:buNone/>
            </a:pPr>
            <a:r>
              <a:rPr lang="en-US" sz="3600">
                <a:solidFill>
                  <a:schemeClr val="dk1"/>
                </a:solidFill>
                <a:latin typeface="Calibri"/>
                <a:ea typeface="Calibri"/>
                <a:cs typeface="Calibri"/>
                <a:sym typeface="Calibri"/>
              </a:rPr>
              <a:t>Cumulative  Frequency Curve</a:t>
            </a:r>
            <a:endParaRPr sz="3600">
              <a:solidFill>
                <a:schemeClr val="dk1"/>
              </a:solidFill>
              <a:latin typeface="Calibri"/>
              <a:ea typeface="Calibri"/>
              <a:cs typeface="Calibri"/>
              <a:sym typeface="Calibri"/>
            </a:endParaRPr>
          </a:p>
        </p:txBody>
      </p:sp>
      <p:sp>
        <p:nvSpPr>
          <p:cNvPr id="472" name="Google Shape;472;p36"/>
          <p:cNvSpPr txBox="1"/>
          <p:nvPr/>
        </p:nvSpPr>
        <p:spPr>
          <a:xfrm>
            <a:off x="3665573" y="49132"/>
            <a:ext cx="4963478" cy="1981312"/>
          </a:xfrm>
          <a:prstGeom prst="rect">
            <a:avLst/>
          </a:prstGeom>
          <a:noFill/>
          <a:ln>
            <a:noFill/>
          </a:ln>
        </p:spPr>
        <p:txBody>
          <a:bodyPr anchorCtr="0" anchor="t" bIns="0" lIns="0" spcFirstLastPara="1" rIns="0" wrap="square" tIns="41900">
            <a:spAutoFit/>
          </a:bodyPr>
          <a:lstStyle/>
          <a:p>
            <a:pPr indent="-228600" lvl="0" marL="241300" marR="5080" rtl="0" algn="l">
              <a:lnSpc>
                <a:spcPct val="90000"/>
              </a:lnSpc>
              <a:spcBef>
                <a:spcPts val="0"/>
              </a:spcBef>
              <a:spcAft>
                <a:spcPts val="0"/>
              </a:spcAft>
              <a:buClr>
                <a:schemeClr val="dk1"/>
              </a:buClr>
              <a:buSzPts val="1900"/>
              <a:buFont typeface="Noto Sans Symbols"/>
              <a:buChar char="❖"/>
            </a:pPr>
            <a:r>
              <a:rPr lang="en-US" sz="2000">
                <a:solidFill>
                  <a:schemeClr val="dk1"/>
                </a:solidFill>
                <a:latin typeface="Calibri"/>
                <a:ea typeface="Calibri"/>
                <a:cs typeface="Calibri"/>
                <a:sym typeface="Calibri"/>
              </a:rPr>
              <a:t>A curve that represents the cumulative frequency distribution  of grouped data on a graph is called a Cumulative Frequency  Curve or an </a:t>
            </a:r>
            <a:r>
              <a:rPr b="1" lang="en-US" sz="2000">
                <a:solidFill>
                  <a:schemeClr val="dk1"/>
                </a:solidFill>
                <a:latin typeface="Calibri"/>
                <a:ea typeface="Calibri"/>
                <a:cs typeface="Calibri"/>
                <a:sym typeface="Calibri"/>
              </a:rPr>
              <a:t>Ogive</a:t>
            </a:r>
            <a:r>
              <a:rPr lang="en-US" sz="2000">
                <a:solidFill>
                  <a:schemeClr val="dk1"/>
                </a:solidFill>
                <a:latin typeface="Calibri"/>
                <a:ea typeface="Calibri"/>
                <a:cs typeface="Calibri"/>
                <a:sym typeface="Calibri"/>
              </a:rPr>
              <a:t>. Representing cumulative frequency data  on a graph is the most efficient way to understand the data  and derive results.</a:t>
            </a:r>
            <a:endParaRPr sz="2000">
              <a:solidFill>
                <a:schemeClr val="dk1"/>
              </a:solidFill>
              <a:latin typeface="Calibri"/>
              <a:ea typeface="Calibri"/>
              <a:cs typeface="Calibri"/>
              <a:sym typeface="Calibri"/>
            </a:endParaRPr>
          </a:p>
        </p:txBody>
      </p:sp>
      <p:grpSp>
        <p:nvGrpSpPr>
          <p:cNvPr id="473" name="Google Shape;473;p36"/>
          <p:cNvGrpSpPr/>
          <p:nvPr/>
        </p:nvGrpSpPr>
        <p:grpSpPr>
          <a:xfrm>
            <a:off x="-1" y="2211069"/>
            <a:ext cx="9144000" cy="4646930"/>
            <a:chOff x="-1" y="2211069"/>
            <a:chExt cx="12192000" cy="4646930"/>
          </a:xfrm>
        </p:grpSpPr>
        <p:sp>
          <p:nvSpPr>
            <p:cNvPr id="474" name="Google Shape;474;p36"/>
            <p:cNvSpPr/>
            <p:nvPr/>
          </p:nvSpPr>
          <p:spPr>
            <a:xfrm>
              <a:off x="-1" y="2211069"/>
              <a:ext cx="12192000" cy="4646930"/>
            </a:xfrm>
            <a:custGeom>
              <a:rect b="b" l="l" r="r" t="t"/>
              <a:pathLst>
                <a:path extrusionOk="0" h="4646930" w="12192000">
                  <a:moveTo>
                    <a:pt x="12192000" y="0"/>
                  </a:moveTo>
                  <a:lnTo>
                    <a:pt x="0" y="0"/>
                  </a:lnTo>
                  <a:lnTo>
                    <a:pt x="0" y="4646930"/>
                  </a:lnTo>
                  <a:lnTo>
                    <a:pt x="12192000" y="4646930"/>
                  </a:lnTo>
                  <a:lnTo>
                    <a:pt x="12192000" y="0"/>
                  </a:lnTo>
                  <a:close/>
                </a:path>
              </a:pathLst>
            </a:custGeom>
            <a:solidFill>
              <a:srgbClr val="C7C9C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75" name="Google Shape;475;p36"/>
            <p:cNvPicPr preferRelativeResize="0"/>
            <p:nvPr/>
          </p:nvPicPr>
          <p:blipFill rotWithShape="1">
            <a:blip r:embed="rId3">
              <a:alphaModFix/>
            </a:blip>
            <a:srcRect b="0" l="0" r="0" t="0"/>
            <a:stretch/>
          </p:blipFill>
          <p:spPr>
            <a:xfrm>
              <a:off x="256032" y="2377439"/>
              <a:ext cx="5745480" cy="4059936"/>
            </a:xfrm>
            <a:prstGeom prst="rect">
              <a:avLst/>
            </a:prstGeom>
            <a:noFill/>
            <a:ln>
              <a:noFill/>
            </a:ln>
          </p:spPr>
        </p:pic>
        <p:sp>
          <p:nvSpPr>
            <p:cNvPr id="476" name="Google Shape;476;p36"/>
            <p:cNvSpPr/>
            <p:nvPr/>
          </p:nvSpPr>
          <p:spPr>
            <a:xfrm>
              <a:off x="321564" y="2423210"/>
              <a:ext cx="5614035" cy="3930650"/>
            </a:xfrm>
            <a:custGeom>
              <a:rect b="b" l="l" r="r" t="t"/>
              <a:pathLst>
                <a:path extrusionOk="0" h="3930650" w="5614035">
                  <a:moveTo>
                    <a:pt x="5613527" y="0"/>
                  </a:moveTo>
                  <a:lnTo>
                    <a:pt x="0" y="0"/>
                  </a:lnTo>
                  <a:lnTo>
                    <a:pt x="0" y="3930269"/>
                  </a:lnTo>
                  <a:lnTo>
                    <a:pt x="5613527" y="3930269"/>
                  </a:lnTo>
                  <a:lnTo>
                    <a:pt x="561352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77" name="Google Shape;477;p36"/>
            <p:cNvPicPr preferRelativeResize="0"/>
            <p:nvPr/>
          </p:nvPicPr>
          <p:blipFill rotWithShape="1">
            <a:blip r:embed="rId4">
              <a:alphaModFix/>
            </a:blip>
            <a:srcRect b="0" l="0" r="0" t="0"/>
            <a:stretch/>
          </p:blipFill>
          <p:spPr>
            <a:xfrm>
              <a:off x="316801" y="2418448"/>
              <a:ext cx="5686882" cy="4166209"/>
            </a:xfrm>
            <a:prstGeom prst="rect">
              <a:avLst/>
            </a:prstGeom>
            <a:noFill/>
            <a:ln>
              <a:noFill/>
            </a:ln>
          </p:spPr>
        </p:pic>
        <p:pic>
          <p:nvPicPr>
            <p:cNvPr id="478" name="Google Shape;478;p36"/>
            <p:cNvPicPr preferRelativeResize="0"/>
            <p:nvPr/>
          </p:nvPicPr>
          <p:blipFill rotWithShape="1">
            <a:blip r:embed="rId5">
              <a:alphaModFix/>
            </a:blip>
            <a:srcRect b="0" l="0" r="0" t="0"/>
            <a:stretch/>
          </p:blipFill>
          <p:spPr>
            <a:xfrm>
              <a:off x="6190487" y="2377439"/>
              <a:ext cx="5742432" cy="4059936"/>
            </a:xfrm>
            <a:prstGeom prst="rect">
              <a:avLst/>
            </a:prstGeom>
            <a:noFill/>
            <a:ln>
              <a:noFill/>
            </a:ln>
          </p:spPr>
        </p:pic>
      </p:grpSp>
      <p:graphicFrame>
        <p:nvGraphicFramePr>
          <p:cNvPr id="479" name="Google Shape;479;p36"/>
          <p:cNvGraphicFramePr/>
          <p:nvPr/>
        </p:nvGraphicFramePr>
        <p:xfrm>
          <a:off x="4691063" y="2415477"/>
          <a:ext cx="3000000" cy="3000000"/>
        </p:xfrm>
        <a:graphic>
          <a:graphicData uri="http://schemas.openxmlformats.org/drawingml/2006/table">
            <a:tbl>
              <a:tblPr bandRow="1" firstRow="1">
                <a:noFill/>
                <a:tableStyleId>{25840D8F-C1E5-4532-89A1-D2A2870B85C2}</a:tableStyleId>
              </a:tblPr>
              <a:tblGrid>
                <a:gridCol w="31900"/>
                <a:gridCol w="778675"/>
                <a:gridCol w="795350"/>
                <a:gridCol w="918675"/>
                <a:gridCol w="782950"/>
                <a:gridCol w="902500"/>
                <a:gridCol w="45725"/>
              </a:tblGrid>
              <a:tr h="615500">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tc>
                <a:tc>
                  <a:txBody>
                    <a:bodyPr/>
                    <a:lstStyle/>
                    <a:p>
                      <a:pPr indent="-189230" lvl="0" marL="300355" marR="142240" rtl="0" algn="l">
                        <a:lnSpc>
                          <a:spcPct val="100000"/>
                        </a:lnSpc>
                        <a:spcBef>
                          <a:spcPts val="0"/>
                        </a:spcBef>
                        <a:spcAft>
                          <a:spcPts val="0"/>
                        </a:spcAft>
                        <a:buNone/>
                      </a:pPr>
                      <a:r>
                        <a:rPr b="1" lang="en-US" sz="1600" u="none" cap="none" strike="noStrike">
                          <a:latin typeface="Calibri"/>
                          <a:ea typeface="Calibri"/>
                          <a:cs typeface="Calibri"/>
                          <a:sym typeface="Calibri"/>
                        </a:rPr>
                        <a:t>Length (x  mm)</a:t>
                      </a:r>
                      <a:endParaRPr sz="1600" u="none" cap="none" strike="noStrike">
                        <a:latin typeface="Calibri"/>
                        <a:ea typeface="Calibri"/>
                        <a:cs typeface="Calibri"/>
                        <a:sym typeface="Calibri"/>
                      </a:endParaRPr>
                    </a:p>
                  </a:txBody>
                  <a:tcPr marT="13975" marB="0" marR="0" marL="0">
                    <a:lnT cap="flat" cmpd="sng" w="28575">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t/>
                      </a:r>
                      <a:endParaRPr sz="1750" u="none" cap="none" strike="noStrike">
                        <a:latin typeface="Times New Roman"/>
                        <a:ea typeface="Times New Roman"/>
                        <a:cs typeface="Times New Roman"/>
                        <a:sym typeface="Times New Roman"/>
                      </a:endParaRPr>
                    </a:p>
                    <a:p>
                      <a:pPr indent="0" lvl="0" marL="0" marR="25400" rtl="0" algn="ctr">
                        <a:lnSpc>
                          <a:spcPct val="100000"/>
                        </a:lnSpc>
                        <a:spcBef>
                          <a:spcPts val="0"/>
                        </a:spcBef>
                        <a:spcAft>
                          <a:spcPts val="0"/>
                        </a:spcAft>
                        <a:buNone/>
                      </a:pPr>
                      <a:r>
                        <a:rPr b="1" lang="en-US" sz="1600" u="none" cap="none" strike="noStrike">
                          <a:latin typeface="Calibri"/>
                          <a:ea typeface="Calibri"/>
                          <a:cs typeface="Calibri"/>
                          <a:sym typeface="Calibri"/>
                        </a:rPr>
                        <a:t>Frequency</a:t>
                      </a:r>
                      <a:endParaRPr sz="1600" u="none" cap="none" strike="noStrike">
                        <a:latin typeface="Calibri"/>
                        <a:ea typeface="Calibri"/>
                        <a:cs typeface="Calibri"/>
                        <a:sym typeface="Calibri"/>
                      </a:endParaRPr>
                    </a:p>
                  </a:txBody>
                  <a:tcPr marT="1900" marB="0" marR="0" marL="0">
                    <a:lnT cap="flat" cmpd="sng" w="28575">
                      <a:solidFill>
                        <a:srgbClr val="000000"/>
                      </a:solidFill>
                      <a:prstDash val="solid"/>
                      <a:round/>
                      <a:headEnd len="sm" w="sm" type="none"/>
                      <a:tailEnd len="sm" w="sm" type="none"/>
                    </a:lnT>
                  </a:tcPr>
                </a:tc>
                <a:tc>
                  <a:txBody>
                    <a:bodyPr/>
                    <a:lstStyle/>
                    <a:p>
                      <a:pPr indent="-85725" lvl="0" marL="190500" marR="120014" rtl="0" algn="l">
                        <a:lnSpc>
                          <a:spcPct val="100000"/>
                        </a:lnSpc>
                        <a:spcBef>
                          <a:spcPts val="0"/>
                        </a:spcBef>
                        <a:spcAft>
                          <a:spcPts val="0"/>
                        </a:spcAft>
                        <a:buNone/>
                      </a:pPr>
                      <a:r>
                        <a:rPr b="1" lang="en-US" sz="1600" u="none" cap="none" strike="noStrike">
                          <a:latin typeface="Calibri"/>
                          <a:ea typeface="Calibri"/>
                          <a:cs typeface="Calibri"/>
                          <a:sym typeface="Calibri"/>
                        </a:rPr>
                        <a:t>Upper Class  Boundary</a:t>
                      </a:r>
                      <a:endParaRPr sz="1600" u="none" cap="none" strike="noStrike">
                        <a:latin typeface="Calibri"/>
                        <a:ea typeface="Calibri"/>
                        <a:cs typeface="Calibri"/>
                        <a:sym typeface="Calibri"/>
                      </a:endParaRPr>
                    </a:p>
                  </a:txBody>
                  <a:tcPr marT="13975" marB="0" marR="0" marL="0">
                    <a:lnT cap="flat" cmpd="sng" w="28575">
                      <a:solidFill>
                        <a:srgbClr val="000000"/>
                      </a:solidFill>
                      <a:prstDash val="solid"/>
                      <a:round/>
                      <a:headEnd len="sm" w="sm" type="none"/>
                      <a:tailEnd len="sm" w="sm" type="none"/>
                    </a:lnT>
                  </a:tcPr>
                </a:tc>
                <a:tc>
                  <a:txBody>
                    <a:bodyPr/>
                    <a:lstStyle/>
                    <a:p>
                      <a:pPr indent="-189230" lvl="0" marL="316230" marR="132715" rtl="0" algn="l">
                        <a:lnSpc>
                          <a:spcPct val="100000"/>
                        </a:lnSpc>
                        <a:spcBef>
                          <a:spcPts val="0"/>
                        </a:spcBef>
                        <a:spcAft>
                          <a:spcPts val="0"/>
                        </a:spcAft>
                        <a:buNone/>
                      </a:pPr>
                      <a:r>
                        <a:rPr b="1" lang="en-US" sz="1600" u="none" cap="none" strike="noStrike">
                          <a:latin typeface="Calibri"/>
                          <a:ea typeface="Calibri"/>
                          <a:cs typeface="Calibri"/>
                          <a:sym typeface="Calibri"/>
                        </a:rPr>
                        <a:t>Length (x  mm)</a:t>
                      </a:r>
                      <a:endParaRPr sz="1600" u="none" cap="none" strike="noStrike">
                        <a:latin typeface="Calibri"/>
                        <a:ea typeface="Calibri"/>
                        <a:cs typeface="Calibri"/>
                        <a:sym typeface="Calibri"/>
                      </a:endParaRPr>
                    </a:p>
                  </a:txBody>
                  <a:tcPr marT="13975" marB="0" marR="0" marL="0">
                    <a:lnT cap="flat" cmpd="sng" w="28575">
                      <a:solidFill>
                        <a:srgbClr val="000000"/>
                      </a:solidFill>
                      <a:prstDash val="solid"/>
                      <a:round/>
                      <a:headEnd len="sm" w="sm" type="none"/>
                      <a:tailEnd len="sm" w="sm" type="none"/>
                    </a:lnT>
                  </a:tcPr>
                </a:tc>
                <a:tc>
                  <a:txBody>
                    <a:bodyPr/>
                    <a:lstStyle/>
                    <a:p>
                      <a:pPr indent="-36829" lvl="0" marL="176530" marR="99060" rtl="0" algn="l">
                        <a:lnSpc>
                          <a:spcPct val="100000"/>
                        </a:lnSpc>
                        <a:spcBef>
                          <a:spcPts val="0"/>
                        </a:spcBef>
                        <a:spcAft>
                          <a:spcPts val="0"/>
                        </a:spcAft>
                        <a:buNone/>
                      </a:pPr>
                      <a:r>
                        <a:rPr b="1" lang="en-US" sz="1600" u="none" cap="none" strike="noStrike">
                          <a:latin typeface="Calibri"/>
                          <a:ea typeface="Calibri"/>
                          <a:cs typeface="Calibri"/>
                          <a:sym typeface="Calibri"/>
                        </a:rPr>
                        <a:t>Cumulative  Frequency</a:t>
                      </a:r>
                      <a:endParaRPr sz="1600" u="none" cap="none" strike="noStrike">
                        <a:latin typeface="Calibri"/>
                        <a:ea typeface="Calibri"/>
                        <a:cs typeface="Calibri"/>
                        <a:sym typeface="Calibri"/>
                      </a:endParaRPr>
                    </a:p>
                  </a:txBody>
                  <a:tcPr marT="13975" marB="0" marR="0" marL="0">
                    <a:lnT cap="flat" cmpd="sng" w="28575">
                      <a:solidFill>
                        <a:srgbClr val="000000"/>
                      </a:solidFill>
                      <a:prstDash val="solid"/>
                      <a:round/>
                      <a:headEnd len="sm" w="sm" type="none"/>
                      <a:tailEnd len="sm" w="sm" type="none"/>
                    </a:lnT>
                  </a:tcPr>
                </a:tc>
                <a:tc rowSpan="2">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1575">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tc>
                <a:tc>
                  <a:txBody>
                    <a:bodyPr/>
                    <a:lstStyle/>
                    <a:p>
                      <a:pPr indent="0" lvl="0" marL="0" marR="29209" rtl="0" algn="ctr">
                        <a:lnSpc>
                          <a:spcPct val="100000"/>
                        </a:lnSpc>
                        <a:spcBef>
                          <a:spcPts val="0"/>
                        </a:spcBef>
                        <a:spcAft>
                          <a:spcPts val="0"/>
                        </a:spcAft>
                        <a:buNone/>
                      </a:pPr>
                      <a:r>
                        <a:rPr lang="en-US" sz="1600" u="none" cap="none" strike="noStrike">
                          <a:latin typeface="Calibri"/>
                          <a:ea typeface="Calibri"/>
                          <a:cs typeface="Calibri"/>
                          <a:sym typeface="Calibri"/>
                        </a:rPr>
                        <a:t>6 – 10</a:t>
                      </a:r>
                      <a:endParaRPr sz="1600" u="none" cap="none" strike="noStrike">
                        <a:latin typeface="Calibri"/>
                        <a:ea typeface="Calibri"/>
                        <a:cs typeface="Calibri"/>
                        <a:sym typeface="Calibri"/>
                      </a:endParaRPr>
                    </a:p>
                  </a:txBody>
                  <a:tcPr marT="53350" marB="0" marR="0" marL="0">
                    <a:lnB cap="flat" cmpd="sng" w="9525">
                      <a:solidFill>
                        <a:srgbClr val="000000"/>
                      </a:solidFill>
                      <a:prstDash val="solid"/>
                      <a:round/>
                      <a:headEnd len="sm" w="sm" type="none"/>
                      <a:tailEnd len="sm" w="sm" type="none"/>
                    </a:lnB>
                  </a:tcPr>
                </a:tc>
                <a:tc>
                  <a:txBody>
                    <a:bodyPr/>
                    <a:lstStyle/>
                    <a:p>
                      <a:pPr indent="0" lvl="0" marL="0" marR="24130" rtl="0" algn="ctr">
                        <a:lnSpc>
                          <a:spcPct val="100000"/>
                        </a:lnSpc>
                        <a:spcBef>
                          <a:spcPts val="0"/>
                        </a:spcBef>
                        <a:spcAft>
                          <a:spcPts val="0"/>
                        </a:spcAft>
                        <a:buNone/>
                      </a:pPr>
                      <a:r>
                        <a:rPr lang="en-US" sz="1600" u="none" cap="none" strike="noStrike">
                          <a:latin typeface="Calibri"/>
                          <a:ea typeface="Calibri"/>
                          <a:cs typeface="Calibri"/>
                          <a:sym typeface="Calibri"/>
                        </a:rPr>
                        <a:t>0</a:t>
                      </a:r>
                      <a:endParaRPr sz="1600" u="none" cap="none" strike="noStrike">
                        <a:latin typeface="Calibri"/>
                        <a:ea typeface="Calibri"/>
                        <a:cs typeface="Calibri"/>
                        <a:sym typeface="Calibri"/>
                      </a:endParaRPr>
                    </a:p>
                  </a:txBody>
                  <a:tcPr marT="53350" marB="0" marR="0" marL="0">
                    <a:lnB cap="flat" cmpd="sng" w="9525">
                      <a:solidFill>
                        <a:srgbClr val="000000"/>
                      </a:solidFill>
                      <a:prstDash val="solid"/>
                      <a:round/>
                      <a:headEnd len="sm" w="sm" type="none"/>
                      <a:tailEnd len="sm" w="sm" type="none"/>
                    </a:lnB>
                  </a:tcPr>
                </a:tc>
                <a:tc>
                  <a:txBody>
                    <a:bodyPr/>
                    <a:lstStyle/>
                    <a:p>
                      <a:pPr indent="0" lvl="0" marL="0" marR="431800" rtl="0" algn="r">
                        <a:lnSpc>
                          <a:spcPct val="100000"/>
                        </a:lnSpc>
                        <a:spcBef>
                          <a:spcPts val="0"/>
                        </a:spcBef>
                        <a:spcAft>
                          <a:spcPts val="0"/>
                        </a:spcAft>
                        <a:buNone/>
                      </a:pPr>
                      <a:r>
                        <a:rPr lang="en-US" sz="1600" u="none" cap="none" strike="noStrike">
                          <a:latin typeface="Calibri"/>
                          <a:ea typeface="Calibri"/>
                          <a:cs typeface="Calibri"/>
                          <a:sym typeface="Calibri"/>
                        </a:rPr>
                        <a:t>10.5</a:t>
                      </a:r>
                      <a:endParaRPr sz="1600" u="none" cap="none" strike="noStrike">
                        <a:latin typeface="Calibri"/>
                        <a:ea typeface="Calibri"/>
                        <a:cs typeface="Calibri"/>
                        <a:sym typeface="Calibri"/>
                      </a:endParaRPr>
                    </a:p>
                  </a:txBody>
                  <a:tcPr marT="53350" marB="0" marR="0" marL="0">
                    <a:lnB cap="flat" cmpd="sng" w="9525">
                      <a:solidFill>
                        <a:srgbClr val="000000"/>
                      </a:solidFill>
                      <a:prstDash val="solid"/>
                      <a:round/>
                      <a:headEnd len="sm" w="sm" type="none"/>
                      <a:tailEnd len="sm" w="sm" type="none"/>
                    </a:lnB>
                  </a:tcPr>
                </a:tc>
                <a:tc>
                  <a:txBody>
                    <a:bodyPr/>
                    <a:lstStyle/>
                    <a:p>
                      <a:pPr indent="0" lvl="0" marL="0" marR="3810" rtl="0" algn="ctr">
                        <a:lnSpc>
                          <a:spcPct val="100000"/>
                        </a:lnSpc>
                        <a:spcBef>
                          <a:spcPts val="0"/>
                        </a:spcBef>
                        <a:spcAft>
                          <a:spcPts val="0"/>
                        </a:spcAft>
                        <a:buNone/>
                      </a:pPr>
                      <a:r>
                        <a:rPr lang="en-US" sz="1600" u="none" cap="none" strike="noStrike">
                          <a:latin typeface="Calibri"/>
                          <a:ea typeface="Calibri"/>
                          <a:cs typeface="Calibri"/>
                          <a:sym typeface="Calibri"/>
                        </a:rPr>
                        <a:t>x ≤ 10.5</a:t>
                      </a:r>
                      <a:endParaRPr sz="1600" u="none" cap="none" strike="noStrike">
                        <a:latin typeface="Calibri"/>
                        <a:ea typeface="Calibri"/>
                        <a:cs typeface="Calibri"/>
                        <a:sym typeface="Calibri"/>
                      </a:endParaRPr>
                    </a:p>
                  </a:txBody>
                  <a:tcPr marT="53350" marB="0" marR="0" marL="0">
                    <a:lnB cap="flat" cmpd="sng" w="9525">
                      <a:solidFill>
                        <a:srgbClr val="000000"/>
                      </a:solidFill>
                      <a:prstDash val="solid"/>
                      <a:round/>
                      <a:headEnd len="sm" w="sm" type="none"/>
                      <a:tailEnd len="sm" w="sm" type="none"/>
                    </a:lnB>
                  </a:tcPr>
                </a:tc>
                <a:tc>
                  <a:txBody>
                    <a:bodyPr/>
                    <a:lstStyle/>
                    <a:p>
                      <a:pPr indent="0" lvl="0" marL="33655" marR="0" rtl="0" algn="ctr">
                        <a:lnSpc>
                          <a:spcPct val="100000"/>
                        </a:lnSpc>
                        <a:spcBef>
                          <a:spcPts val="0"/>
                        </a:spcBef>
                        <a:spcAft>
                          <a:spcPts val="0"/>
                        </a:spcAft>
                        <a:buNone/>
                      </a:pPr>
                      <a:r>
                        <a:rPr lang="en-US" sz="1600" u="none" cap="none" strike="noStrike">
                          <a:latin typeface="Calibri"/>
                          <a:ea typeface="Calibri"/>
                          <a:cs typeface="Calibri"/>
                          <a:sym typeface="Calibri"/>
                        </a:rPr>
                        <a:t>0</a:t>
                      </a:r>
                      <a:endParaRPr sz="1600" u="none" cap="none" strike="noStrike">
                        <a:latin typeface="Calibri"/>
                        <a:ea typeface="Calibri"/>
                        <a:cs typeface="Calibri"/>
                        <a:sym typeface="Calibri"/>
                      </a:endParaRPr>
                    </a:p>
                  </a:txBody>
                  <a:tcPr marT="53350" marB="0" marR="0" marL="0">
                    <a:lnB cap="flat" cmpd="sng" w="9525">
                      <a:solidFill>
                        <a:srgbClr val="000000"/>
                      </a:solidFill>
                      <a:prstDash val="solid"/>
                      <a:round/>
                      <a:headEnd len="sm" w="sm" type="none"/>
                      <a:tailEnd len="sm" w="sm" type="none"/>
                    </a:lnB>
                  </a:tcPr>
                </a:tc>
                <a:tc vMerge="1"/>
              </a:tr>
              <a:tr h="447175">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tc>
                <a:tc>
                  <a:txBody>
                    <a:bodyPr/>
                    <a:lstStyle/>
                    <a:p>
                      <a:pPr indent="0" lvl="0" marL="0" marR="29209" rtl="0" algn="ctr">
                        <a:lnSpc>
                          <a:spcPct val="100000"/>
                        </a:lnSpc>
                        <a:spcBef>
                          <a:spcPts val="0"/>
                        </a:spcBef>
                        <a:spcAft>
                          <a:spcPts val="0"/>
                        </a:spcAft>
                        <a:buNone/>
                      </a:pPr>
                      <a:r>
                        <a:rPr lang="en-US" sz="1600" u="none" cap="none" strike="noStrike">
                          <a:latin typeface="Calibri"/>
                          <a:ea typeface="Calibri"/>
                          <a:cs typeface="Calibri"/>
                          <a:sym typeface="Calibri"/>
                        </a:rPr>
                        <a:t>11 – 15</a:t>
                      </a:r>
                      <a:endParaRPr sz="1600" u="none" cap="none" strike="noStrike">
                        <a:latin typeface="Calibri"/>
                        <a:ea typeface="Calibri"/>
                        <a:cs typeface="Calibri"/>
                        <a:sym typeface="Calibri"/>
                      </a:endParaRPr>
                    </a:p>
                  </a:txBody>
                  <a:tcPr marT="38725" marB="0" marR="0" marL="0">
                    <a:lnT cap="flat" cmpd="sng" w="9525">
                      <a:solidFill>
                        <a:srgbClr val="000000"/>
                      </a:solidFill>
                      <a:prstDash val="solid"/>
                      <a:round/>
                      <a:headEnd len="sm" w="sm" type="none"/>
                      <a:tailEnd len="sm" w="sm" type="none"/>
                    </a:lnT>
                  </a:tcPr>
                </a:tc>
                <a:tc>
                  <a:txBody>
                    <a:bodyPr/>
                    <a:lstStyle/>
                    <a:p>
                      <a:pPr indent="0" lvl="0" marL="0" marR="24130" rtl="0" algn="ctr">
                        <a:lnSpc>
                          <a:spcPct val="100000"/>
                        </a:lnSpc>
                        <a:spcBef>
                          <a:spcPts val="0"/>
                        </a:spcBef>
                        <a:spcAft>
                          <a:spcPts val="0"/>
                        </a:spcAft>
                        <a:buNone/>
                      </a:pPr>
                      <a:r>
                        <a:rPr lang="en-US" sz="1600" u="none" cap="none" strike="noStrike">
                          <a:latin typeface="Calibri"/>
                          <a:ea typeface="Calibri"/>
                          <a:cs typeface="Calibri"/>
                          <a:sym typeface="Calibri"/>
                        </a:rPr>
                        <a:t>2</a:t>
                      </a:r>
                      <a:endParaRPr sz="1600" u="none" cap="none" strike="noStrike">
                        <a:latin typeface="Calibri"/>
                        <a:ea typeface="Calibri"/>
                        <a:cs typeface="Calibri"/>
                        <a:sym typeface="Calibri"/>
                      </a:endParaRPr>
                    </a:p>
                  </a:txBody>
                  <a:tcPr marT="38725" marB="0" marR="0" marL="0">
                    <a:lnT cap="flat" cmpd="sng" w="9525">
                      <a:solidFill>
                        <a:srgbClr val="000000"/>
                      </a:solidFill>
                      <a:prstDash val="solid"/>
                      <a:round/>
                      <a:headEnd len="sm" w="sm" type="none"/>
                      <a:tailEnd len="sm" w="sm" type="none"/>
                    </a:lnT>
                  </a:tcPr>
                </a:tc>
                <a:tc>
                  <a:txBody>
                    <a:bodyPr/>
                    <a:lstStyle/>
                    <a:p>
                      <a:pPr indent="0" lvl="0" marL="0" marR="431800" rtl="0" algn="r">
                        <a:lnSpc>
                          <a:spcPct val="100000"/>
                        </a:lnSpc>
                        <a:spcBef>
                          <a:spcPts val="0"/>
                        </a:spcBef>
                        <a:spcAft>
                          <a:spcPts val="0"/>
                        </a:spcAft>
                        <a:buNone/>
                      </a:pPr>
                      <a:r>
                        <a:rPr lang="en-US" sz="1600" u="none" cap="none" strike="noStrike">
                          <a:latin typeface="Calibri"/>
                          <a:ea typeface="Calibri"/>
                          <a:cs typeface="Calibri"/>
                          <a:sym typeface="Calibri"/>
                        </a:rPr>
                        <a:t>15.5</a:t>
                      </a:r>
                      <a:endParaRPr sz="1600" u="none" cap="none" strike="noStrike">
                        <a:latin typeface="Calibri"/>
                        <a:ea typeface="Calibri"/>
                        <a:cs typeface="Calibri"/>
                        <a:sym typeface="Calibri"/>
                      </a:endParaRPr>
                    </a:p>
                  </a:txBody>
                  <a:tcPr marT="38725" marB="0" marR="0" marL="0">
                    <a:lnT cap="flat" cmpd="sng" w="9525">
                      <a:solidFill>
                        <a:srgbClr val="000000"/>
                      </a:solidFill>
                      <a:prstDash val="solid"/>
                      <a:round/>
                      <a:headEnd len="sm" w="sm" type="none"/>
                      <a:tailEnd len="sm" w="sm" type="none"/>
                    </a:lnT>
                  </a:tcPr>
                </a:tc>
                <a:tc>
                  <a:txBody>
                    <a:bodyPr/>
                    <a:lstStyle/>
                    <a:p>
                      <a:pPr indent="0" lvl="0" marL="0" marR="3810" rtl="0" algn="ctr">
                        <a:lnSpc>
                          <a:spcPct val="100000"/>
                        </a:lnSpc>
                        <a:spcBef>
                          <a:spcPts val="0"/>
                        </a:spcBef>
                        <a:spcAft>
                          <a:spcPts val="0"/>
                        </a:spcAft>
                        <a:buNone/>
                      </a:pPr>
                      <a:r>
                        <a:rPr lang="en-US" sz="1600" u="none" cap="none" strike="noStrike">
                          <a:latin typeface="Calibri"/>
                          <a:ea typeface="Calibri"/>
                          <a:cs typeface="Calibri"/>
                          <a:sym typeface="Calibri"/>
                        </a:rPr>
                        <a:t>x ≤ 15.5</a:t>
                      </a:r>
                      <a:endParaRPr sz="1600" u="none" cap="none" strike="noStrike">
                        <a:latin typeface="Calibri"/>
                        <a:ea typeface="Calibri"/>
                        <a:cs typeface="Calibri"/>
                        <a:sym typeface="Calibri"/>
                      </a:endParaRPr>
                    </a:p>
                  </a:txBody>
                  <a:tcPr marT="38725" marB="0" marR="0" marL="0">
                    <a:lnT cap="flat" cmpd="sng" w="9525">
                      <a:solidFill>
                        <a:srgbClr val="000000"/>
                      </a:solidFill>
                      <a:prstDash val="solid"/>
                      <a:round/>
                      <a:headEnd len="sm" w="sm" type="none"/>
                      <a:tailEnd len="sm" w="sm" type="none"/>
                    </a:lnT>
                  </a:tcPr>
                </a:tc>
                <a:tc>
                  <a:txBody>
                    <a:bodyPr/>
                    <a:lstStyle/>
                    <a:p>
                      <a:pPr indent="0" lvl="0" marL="33655" marR="0" rtl="0" algn="ctr">
                        <a:lnSpc>
                          <a:spcPct val="100000"/>
                        </a:lnSpc>
                        <a:spcBef>
                          <a:spcPts val="0"/>
                        </a:spcBef>
                        <a:spcAft>
                          <a:spcPts val="0"/>
                        </a:spcAft>
                        <a:buNone/>
                      </a:pPr>
                      <a:r>
                        <a:rPr lang="en-US" sz="1600" u="none" cap="none" strike="noStrike">
                          <a:latin typeface="Calibri"/>
                          <a:ea typeface="Calibri"/>
                          <a:cs typeface="Calibri"/>
                          <a:sym typeface="Calibri"/>
                        </a:rPr>
                        <a:t>2</a:t>
                      </a:r>
                      <a:endParaRPr sz="1600" u="none" cap="none" strike="noStrike">
                        <a:latin typeface="Calibri"/>
                        <a:ea typeface="Calibri"/>
                        <a:cs typeface="Calibri"/>
                        <a:sym typeface="Calibri"/>
                      </a:endParaRPr>
                    </a:p>
                  </a:txBody>
                  <a:tcPr marT="38725" marB="0" marR="0" marL="0">
                    <a:lnT cap="flat" cmpd="sng" w="9525">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tcPr>
                </a:tc>
              </a:tr>
              <a:tr h="447050">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tc>
                <a:tc>
                  <a:txBody>
                    <a:bodyPr/>
                    <a:lstStyle/>
                    <a:p>
                      <a:pPr indent="0" lvl="0" marL="0" marR="29209" rtl="0" algn="ctr">
                        <a:lnSpc>
                          <a:spcPct val="100000"/>
                        </a:lnSpc>
                        <a:spcBef>
                          <a:spcPts val="0"/>
                        </a:spcBef>
                        <a:spcAft>
                          <a:spcPts val="0"/>
                        </a:spcAft>
                        <a:buNone/>
                      </a:pPr>
                      <a:r>
                        <a:rPr lang="en-US" sz="1600" u="none" cap="none" strike="noStrike">
                          <a:latin typeface="Calibri"/>
                          <a:ea typeface="Calibri"/>
                          <a:cs typeface="Calibri"/>
                          <a:sym typeface="Calibri"/>
                        </a:rPr>
                        <a:t>16 – 20</a:t>
                      </a:r>
                      <a:endParaRPr sz="1600" u="none" cap="none" strike="noStrike">
                        <a:latin typeface="Calibri"/>
                        <a:ea typeface="Calibri"/>
                        <a:cs typeface="Calibri"/>
                        <a:sym typeface="Calibri"/>
                      </a:endParaRPr>
                    </a:p>
                  </a:txBody>
                  <a:tcPr marT="38725" marB="0" marR="0" marL="0">
                    <a:lnB cap="flat" cmpd="sng" w="9525">
                      <a:solidFill>
                        <a:srgbClr val="000000"/>
                      </a:solidFill>
                      <a:prstDash val="solid"/>
                      <a:round/>
                      <a:headEnd len="sm" w="sm" type="none"/>
                      <a:tailEnd len="sm" w="sm" type="none"/>
                    </a:lnB>
                  </a:tcPr>
                </a:tc>
                <a:tc>
                  <a:txBody>
                    <a:bodyPr/>
                    <a:lstStyle/>
                    <a:p>
                      <a:pPr indent="0" lvl="0" marL="0" marR="24130" rtl="0" algn="ctr">
                        <a:lnSpc>
                          <a:spcPct val="100000"/>
                        </a:lnSpc>
                        <a:spcBef>
                          <a:spcPts val="0"/>
                        </a:spcBef>
                        <a:spcAft>
                          <a:spcPts val="0"/>
                        </a:spcAft>
                        <a:buNone/>
                      </a:pPr>
                      <a:r>
                        <a:rPr lang="en-US" sz="1600" u="none" cap="none" strike="noStrike">
                          <a:latin typeface="Calibri"/>
                          <a:ea typeface="Calibri"/>
                          <a:cs typeface="Calibri"/>
                          <a:sym typeface="Calibri"/>
                        </a:rPr>
                        <a:t>4</a:t>
                      </a:r>
                      <a:endParaRPr sz="1600" u="none" cap="none" strike="noStrike">
                        <a:latin typeface="Calibri"/>
                        <a:ea typeface="Calibri"/>
                        <a:cs typeface="Calibri"/>
                        <a:sym typeface="Calibri"/>
                      </a:endParaRPr>
                    </a:p>
                  </a:txBody>
                  <a:tcPr marT="38725" marB="0" marR="0" marL="0">
                    <a:lnB cap="flat" cmpd="sng" w="9525">
                      <a:solidFill>
                        <a:srgbClr val="000000"/>
                      </a:solidFill>
                      <a:prstDash val="solid"/>
                      <a:round/>
                      <a:headEnd len="sm" w="sm" type="none"/>
                      <a:tailEnd len="sm" w="sm" type="none"/>
                    </a:lnB>
                  </a:tcPr>
                </a:tc>
                <a:tc>
                  <a:txBody>
                    <a:bodyPr/>
                    <a:lstStyle/>
                    <a:p>
                      <a:pPr indent="0" lvl="0" marL="0" marR="431800" rtl="0" algn="r">
                        <a:lnSpc>
                          <a:spcPct val="100000"/>
                        </a:lnSpc>
                        <a:spcBef>
                          <a:spcPts val="0"/>
                        </a:spcBef>
                        <a:spcAft>
                          <a:spcPts val="0"/>
                        </a:spcAft>
                        <a:buNone/>
                      </a:pPr>
                      <a:r>
                        <a:rPr lang="en-US" sz="1600" u="none" cap="none" strike="noStrike">
                          <a:latin typeface="Calibri"/>
                          <a:ea typeface="Calibri"/>
                          <a:cs typeface="Calibri"/>
                          <a:sym typeface="Calibri"/>
                        </a:rPr>
                        <a:t>20.5</a:t>
                      </a:r>
                      <a:endParaRPr sz="1600" u="none" cap="none" strike="noStrike">
                        <a:latin typeface="Calibri"/>
                        <a:ea typeface="Calibri"/>
                        <a:cs typeface="Calibri"/>
                        <a:sym typeface="Calibri"/>
                      </a:endParaRPr>
                    </a:p>
                  </a:txBody>
                  <a:tcPr marT="38725" marB="0" marR="0" marL="0">
                    <a:lnB cap="flat" cmpd="sng" w="9525">
                      <a:solidFill>
                        <a:srgbClr val="000000"/>
                      </a:solidFill>
                      <a:prstDash val="solid"/>
                      <a:round/>
                      <a:headEnd len="sm" w="sm" type="none"/>
                      <a:tailEnd len="sm" w="sm" type="none"/>
                    </a:lnB>
                  </a:tcPr>
                </a:tc>
                <a:tc>
                  <a:txBody>
                    <a:bodyPr/>
                    <a:lstStyle/>
                    <a:p>
                      <a:pPr indent="0" lvl="0" marL="0" marR="3810" rtl="0" algn="ctr">
                        <a:lnSpc>
                          <a:spcPct val="100000"/>
                        </a:lnSpc>
                        <a:spcBef>
                          <a:spcPts val="0"/>
                        </a:spcBef>
                        <a:spcAft>
                          <a:spcPts val="0"/>
                        </a:spcAft>
                        <a:buNone/>
                      </a:pPr>
                      <a:r>
                        <a:rPr lang="en-US" sz="1600" u="none" cap="none" strike="noStrike">
                          <a:latin typeface="Calibri"/>
                          <a:ea typeface="Calibri"/>
                          <a:cs typeface="Calibri"/>
                          <a:sym typeface="Calibri"/>
                        </a:rPr>
                        <a:t>x ≤ 20.5</a:t>
                      </a:r>
                      <a:endParaRPr sz="1600" u="none" cap="none" strike="noStrike">
                        <a:latin typeface="Calibri"/>
                        <a:ea typeface="Calibri"/>
                        <a:cs typeface="Calibri"/>
                        <a:sym typeface="Calibri"/>
                      </a:endParaRPr>
                    </a:p>
                  </a:txBody>
                  <a:tcPr marT="38725" marB="0" marR="0" marL="0">
                    <a:lnB cap="flat" cmpd="sng" w="9525">
                      <a:solidFill>
                        <a:srgbClr val="000000"/>
                      </a:solidFill>
                      <a:prstDash val="solid"/>
                      <a:round/>
                      <a:headEnd len="sm" w="sm" type="none"/>
                      <a:tailEnd len="sm" w="sm" type="none"/>
                    </a:lnB>
                  </a:tcPr>
                </a:tc>
                <a:tc>
                  <a:txBody>
                    <a:bodyPr/>
                    <a:lstStyle/>
                    <a:p>
                      <a:pPr indent="0" lvl="0" marL="33655" marR="0" rtl="0" algn="ctr">
                        <a:lnSpc>
                          <a:spcPct val="100000"/>
                        </a:lnSpc>
                        <a:spcBef>
                          <a:spcPts val="0"/>
                        </a:spcBef>
                        <a:spcAft>
                          <a:spcPts val="0"/>
                        </a:spcAft>
                        <a:buNone/>
                      </a:pPr>
                      <a:r>
                        <a:rPr lang="en-US" sz="1600" u="none" cap="none" strike="noStrike">
                          <a:latin typeface="Calibri"/>
                          <a:ea typeface="Calibri"/>
                          <a:cs typeface="Calibri"/>
                          <a:sym typeface="Calibri"/>
                        </a:rPr>
                        <a:t>6</a:t>
                      </a:r>
                      <a:endParaRPr sz="1600" u="none" cap="none" strike="noStrike">
                        <a:latin typeface="Calibri"/>
                        <a:ea typeface="Calibri"/>
                        <a:cs typeface="Calibri"/>
                        <a:sym typeface="Calibri"/>
                      </a:endParaRPr>
                    </a:p>
                  </a:txBody>
                  <a:tcPr marT="38725" marB="0" marR="0" marL="0">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B cap="flat" cmpd="sng" w="9525">
                      <a:solidFill>
                        <a:srgbClr val="000000"/>
                      </a:solidFill>
                      <a:prstDash val="solid"/>
                      <a:round/>
                      <a:headEnd len="sm" w="sm" type="none"/>
                      <a:tailEnd len="sm" w="sm" type="none"/>
                    </a:lnB>
                  </a:tcPr>
                </a:tc>
              </a:tr>
              <a:tr h="447175">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tc>
                <a:tc>
                  <a:txBody>
                    <a:bodyPr/>
                    <a:lstStyle/>
                    <a:p>
                      <a:pPr indent="0" lvl="0" marL="0" marR="29209" rtl="0" algn="ctr">
                        <a:lnSpc>
                          <a:spcPct val="100000"/>
                        </a:lnSpc>
                        <a:spcBef>
                          <a:spcPts val="0"/>
                        </a:spcBef>
                        <a:spcAft>
                          <a:spcPts val="0"/>
                        </a:spcAft>
                        <a:buNone/>
                      </a:pPr>
                      <a:r>
                        <a:rPr lang="en-US" sz="1600" u="none" cap="none" strike="noStrike">
                          <a:latin typeface="Calibri"/>
                          <a:ea typeface="Calibri"/>
                          <a:cs typeface="Calibri"/>
                          <a:sym typeface="Calibri"/>
                        </a:rPr>
                        <a:t>21 – 25</a:t>
                      </a:r>
                      <a:endParaRPr sz="1600" u="none" cap="none" strike="noStrike">
                        <a:latin typeface="Calibri"/>
                        <a:ea typeface="Calibri"/>
                        <a:cs typeface="Calibri"/>
                        <a:sym typeface="Calibri"/>
                      </a:endParaRPr>
                    </a:p>
                  </a:txBody>
                  <a:tcPr marT="39375" marB="0" marR="0" marL="0">
                    <a:lnT cap="flat" cmpd="sng" w="9525">
                      <a:solidFill>
                        <a:srgbClr val="000000"/>
                      </a:solidFill>
                      <a:prstDash val="solid"/>
                      <a:round/>
                      <a:headEnd len="sm" w="sm" type="none"/>
                      <a:tailEnd len="sm" w="sm" type="none"/>
                    </a:lnT>
                  </a:tcPr>
                </a:tc>
                <a:tc>
                  <a:txBody>
                    <a:bodyPr/>
                    <a:lstStyle/>
                    <a:p>
                      <a:pPr indent="0" lvl="0" marL="0" marR="24130" rtl="0" algn="ctr">
                        <a:lnSpc>
                          <a:spcPct val="100000"/>
                        </a:lnSpc>
                        <a:spcBef>
                          <a:spcPts val="0"/>
                        </a:spcBef>
                        <a:spcAft>
                          <a:spcPts val="0"/>
                        </a:spcAft>
                        <a:buNone/>
                      </a:pPr>
                      <a:r>
                        <a:rPr lang="en-US" sz="1600" u="none" cap="none" strike="noStrike">
                          <a:latin typeface="Calibri"/>
                          <a:ea typeface="Calibri"/>
                          <a:cs typeface="Calibri"/>
                          <a:sym typeface="Calibri"/>
                        </a:rPr>
                        <a:t>8</a:t>
                      </a:r>
                      <a:endParaRPr sz="1600" u="none" cap="none" strike="noStrike">
                        <a:latin typeface="Calibri"/>
                        <a:ea typeface="Calibri"/>
                        <a:cs typeface="Calibri"/>
                        <a:sym typeface="Calibri"/>
                      </a:endParaRPr>
                    </a:p>
                  </a:txBody>
                  <a:tcPr marT="39375" marB="0" marR="0" marL="0">
                    <a:lnT cap="flat" cmpd="sng" w="9525">
                      <a:solidFill>
                        <a:srgbClr val="000000"/>
                      </a:solidFill>
                      <a:prstDash val="solid"/>
                      <a:round/>
                      <a:headEnd len="sm" w="sm" type="none"/>
                      <a:tailEnd len="sm" w="sm" type="none"/>
                    </a:lnT>
                  </a:tcPr>
                </a:tc>
                <a:tc>
                  <a:txBody>
                    <a:bodyPr/>
                    <a:lstStyle/>
                    <a:p>
                      <a:pPr indent="0" lvl="0" marL="0" marR="431800" rtl="0" algn="r">
                        <a:lnSpc>
                          <a:spcPct val="100000"/>
                        </a:lnSpc>
                        <a:spcBef>
                          <a:spcPts val="0"/>
                        </a:spcBef>
                        <a:spcAft>
                          <a:spcPts val="0"/>
                        </a:spcAft>
                        <a:buNone/>
                      </a:pPr>
                      <a:r>
                        <a:rPr lang="en-US" sz="1600" u="none" cap="none" strike="noStrike">
                          <a:latin typeface="Calibri"/>
                          <a:ea typeface="Calibri"/>
                          <a:cs typeface="Calibri"/>
                          <a:sym typeface="Calibri"/>
                        </a:rPr>
                        <a:t>25.5</a:t>
                      </a:r>
                      <a:endParaRPr sz="1600" u="none" cap="none" strike="noStrike">
                        <a:latin typeface="Calibri"/>
                        <a:ea typeface="Calibri"/>
                        <a:cs typeface="Calibri"/>
                        <a:sym typeface="Calibri"/>
                      </a:endParaRPr>
                    </a:p>
                  </a:txBody>
                  <a:tcPr marT="39375" marB="0" marR="0" marL="0">
                    <a:lnT cap="flat" cmpd="sng" w="9525">
                      <a:solidFill>
                        <a:srgbClr val="000000"/>
                      </a:solidFill>
                      <a:prstDash val="solid"/>
                      <a:round/>
                      <a:headEnd len="sm" w="sm" type="none"/>
                      <a:tailEnd len="sm" w="sm" type="none"/>
                    </a:lnT>
                  </a:tcPr>
                </a:tc>
                <a:tc>
                  <a:txBody>
                    <a:bodyPr/>
                    <a:lstStyle/>
                    <a:p>
                      <a:pPr indent="0" lvl="0" marL="0" marR="3810" rtl="0" algn="ctr">
                        <a:lnSpc>
                          <a:spcPct val="100000"/>
                        </a:lnSpc>
                        <a:spcBef>
                          <a:spcPts val="0"/>
                        </a:spcBef>
                        <a:spcAft>
                          <a:spcPts val="0"/>
                        </a:spcAft>
                        <a:buNone/>
                      </a:pPr>
                      <a:r>
                        <a:rPr lang="en-US" sz="1600" u="none" cap="none" strike="noStrike">
                          <a:latin typeface="Calibri"/>
                          <a:ea typeface="Calibri"/>
                          <a:cs typeface="Calibri"/>
                          <a:sym typeface="Calibri"/>
                        </a:rPr>
                        <a:t>x ≤ 25.5</a:t>
                      </a:r>
                      <a:endParaRPr sz="1600" u="none" cap="none" strike="noStrike">
                        <a:latin typeface="Calibri"/>
                        <a:ea typeface="Calibri"/>
                        <a:cs typeface="Calibri"/>
                        <a:sym typeface="Calibri"/>
                      </a:endParaRPr>
                    </a:p>
                  </a:txBody>
                  <a:tcPr marT="39375" marB="0" marR="0" marL="0">
                    <a:lnT cap="flat" cmpd="sng" w="9525">
                      <a:solidFill>
                        <a:srgbClr val="000000"/>
                      </a:solidFill>
                      <a:prstDash val="solid"/>
                      <a:round/>
                      <a:headEnd len="sm" w="sm" type="none"/>
                      <a:tailEnd len="sm" w="sm" type="none"/>
                    </a:lnT>
                  </a:tcPr>
                </a:tc>
                <a:tc>
                  <a:txBody>
                    <a:bodyPr/>
                    <a:lstStyle/>
                    <a:p>
                      <a:pPr indent="0" lvl="0" marL="34290" marR="0" rtl="0" algn="ctr">
                        <a:lnSpc>
                          <a:spcPct val="100000"/>
                        </a:lnSpc>
                        <a:spcBef>
                          <a:spcPts val="0"/>
                        </a:spcBef>
                        <a:spcAft>
                          <a:spcPts val="0"/>
                        </a:spcAft>
                        <a:buNone/>
                      </a:pPr>
                      <a:r>
                        <a:rPr lang="en-US" sz="1600" u="none" cap="none" strike="noStrike">
                          <a:latin typeface="Calibri"/>
                          <a:ea typeface="Calibri"/>
                          <a:cs typeface="Calibri"/>
                          <a:sym typeface="Calibri"/>
                        </a:rPr>
                        <a:t>14</a:t>
                      </a:r>
                      <a:endParaRPr sz="1600" u="none" cap="none" strike="noStrike">
                        <a:latin typeface="Calibri"/>
                        <a:ea typeface="Calibri"/>
                        <a:cs typeface="Calibri"/>
                        <a:sym typeface="Calibri"/>
                      </a:endParaRPr>
                    </a:p>
                  </a:txBody>
                  <a:tcPr marT="39375" marB="0" marR="0" marL="0">
                    <a:lnT cap="flat" cmpd="sng" w="9525">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tcPr>
                </a:tc>
              </a:tr>
              <a:tr h="447050">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tc>
                <a:tc>
                  <a:txBody>
                    <a:bodyPr/>
                    <a:lstStyle/>
                    <a:p>
                      <a:pPr indent="0" lvl="0" marL="0" marR="29209" rtl="0" algn="ctr">
                        <a:lnSpc>
                          <a:spcPct val="100000"/>
                        </a:lnSpc>
                        <a:spcBef>
                          <a:spcPts val="0"/>
                        </a:spcBef>
                        <a:spcAft>
                          <a:spcPts val="0"/>
                        </a:spcAft>
                        <a:buNone/>
                      </a:pPr>
                      <a:r>
                        <a:rPr lang="en-US" sz="1600" u="none" cap="none" strike="noStrike">
                          <a:latin typeface="Calibri"/>
                          <a:ea typeface="Calibri"/>
                          <a:cs typeface="Calibri"/>
                          <a:sym typeface="Calibri"/>
                        </a:rPr>
                        <a:t>25 – 30</a:t>
                      </a:r>
                      <a:endParaRPr sz="1600" u="none" cap="none" strike="noStrike">
                        <a:latin typeface="Calibri"/>
                        <a:ea typeface="Calibri"/>
                        <a:cs typeface="Calibri"/>
                        <a:sym typeface="Calibri"/>
                      </a:endParaRPr>
                    </a:p>
                  </a:txBody>
                  <a:tcPr marT="39375" marB="0" marR="0" marL="0">
                    <a:lnB cap="flat" cmpd="sng" w="9525">
                      <a:solidFill>
                        <a:srgbClr val="000000"/>
                      </a:solidFill>
                      <a:prstDash val="solid"/>
                      <a:round/>
                      <a:headEnd len="sm" w="sm" type="none"/>
                      <a:tailEnd len="sm" w="sm" type="none"/>
                    </a:lnB>
                  </a:tcPr>
                </a:tc>
                <a:tc>
                  <a:txBody>
                    <a:bodyPr/>
                    <a:lstStyle/>
                    <a:p>
                      <a:pPr indent="0" lvl="0" marL="0" marR="24130" rtl="0" algn="ctr">
                        <a:lnSpc>
                          <a:spcPct val="100000"/>
                        </a:lnSpc>
                        <a:spcBef>
                          <a:spcPts val="0"/>
                        </a:spcBef>
                        <a:spcAft>
                          <a:spcPts val="0"/>
                        </a:spcAft>
                        <a:buNone/>
                      </a:pPr>
                      <a:r>
                        <a:rPr lang="en-US" sz="1600" u="none" cap="none" strike="noStrike">
                          <a:latin typeface="Calibri"/>
                          <a:ea typeface="Calibri"/>
                          <a:cs typeface="Calibri"/>
                          <a:sym typeface="Calibri"/>
                        </a:rPr>
                        <a:t>14</a:t>
                      </a:r>
                      <a:endParaRPr sz="1600" u="none" cap="none" strike="noStrike">
                        <a:latin typeface="Calibri"/>
                        <a:ea typeface="Calibri"/>
                        <a:cs typeface="Calibri"/>
                        <a:sym typeface="Calibri"/>
                      </a:endParaRPr>
                    </a:p>
                  </a:txBody>
                  <a:tcPr marT="39375" marB="0" marR="0" marL="0">
                    <a:lnB cap="flat" cmpd="sng" w="9525">
                      <a:solidFill>
                        <a:srgbClr val="000000"/>
                      </a:solidFill>
                      <a:prstDash val="solid"/>
                      <a:round/>
                      <a:headEnd len="sm" w="sm" type="none"/>
                      <a:tailEnd len="sm" w="sm" type="none"/>
                    </a:lnB>
                  </a:tcPr>
                </a:tc>
                <a:tc>
                  <a:txBody>
                    <a:bodyPr/>
                    <a:lstStyle/>
                    <a:p>
                      <a:pPr indent="0" lvl="0" marL="0" marR="431800" rtl="0" algn="r">
                        <a:lnSpc>
                          <a:spcPct val="100000"/>
                        </a:lnSpc>
                        <a:spcBef>
                          <a:spcPts val="0"/>
                        </a:spcBef>
                        <a:spcAft>
                          <a:spcPts val="0"/>
                        </a:spcAft>
                        <a:buNone/>
                      </a:pPr>
                      <a:r>
                        <a:rPr lang="en-US" sz="1600" u="none" cap="none" strike="noStrike">
                          <a:latin typeface="Calibri"/>
                          <a:ea typeface="Calibri"/>
                          <a:cs typeface="Calibri"/>
                          <a:sym typeface="Calibri"/>
                        </a:rPr>
                        <a:t>30.5</a:t>
                      </a:r>
                      <a:endParaRPr sz="1600" u="none" cap="none" strike="noStrike">
                        <a:latin typeface="Calibri"/>
                        <a:ea typeface="Calibri"/>
                        <a:cs typeface="Calibri"/>
                        <a:sym typeface="Calibri"/>
                      </a:endParaRPr>
                    </a:p>
                  </a:txBody>
                  <a:tcPr marT="39375" marB="0" marR="0" marL="0">
                    <a:lnB cap="flat" cmpd="sng" w="9525">
                      <a:solidFill>
                        <a:srgbClr val="000000"/>
                      </a:solidFill>
                      <a:prstDash val="solid"/>
                      <a:round/>
                      <a:headEnd len="sm" w="sm" type="none"/>
                      <a:tailEnd len="sm" w="sm" type="none"/>
                    </a:lnB>
                  </a:tcPr>
                </a:tc>
                <a:tc>
                  <a:txBody>
                    <a:bodyPr/>
                    <a:lstStyle/>
                    <a:p>
                      <a:pPr indent="0" lvl="0" marL="0" marR="3810" rtl="0" algn="ctr">
                        <a:lnSpc>
                          <a:spcPct val="100000"/>
                        </a:lnSpc>
                        <a:spcBef>
                          <a:spcPts val="0"/>
                        </a:spcBef>
                        <a:spcAft>
                          <a:spcPts val="0"/>
                        </a:spcAft>
                        <a:buNone/>
                      </a:pPr>
                      <a:r>
                        <a:rPr lang="en-US" sz="1600" u="none" cap="none" strike="noStrike">
                          <a:latin typeface="Calibri"/>
                          <a:ea typeface="Calibri"/>
                          <a:cs typeface="Calibri"/>
                          <a:sym typeface="Calibri"/>
                        </a:rPr>
                        <a:t>x ≤ 30.5</a:t>
                      </a:r>
                      <a:endParaRPr sz="1600" u="none" cap="none" strike="noStrike">
                        <a:latin typeface="Calibri"/>
                        <a:ea typeface="Calibri"/>
                        <a:cs typeface="Calibri"/>
                        <a:sym typeface="Calibri"/>
                      </a:endParaRPr>
                    </a:p>
                  </a:txBody>
                  <a:tcPr marT="39375" marB="0" marR="0" marL="0">
                    <a:lnB cap="flat" cmpd="sng" w="9525">
                      <a:solidFill>
                        <a:srgbClr val="000000"/>
                      </a:solidFill>
                      <a:prstDash val="solid"/>
                      <a:round/>
                      <a:headEnd len="sm" w="sm" type="none"/>
                      <a:tailEnd len="sm" w="sm" type="none"/>
                    </a:lnB>
                  </a:tcPr>
                </a:tc>
                <a:tc>
                  <a:txBody>
                    <a:bodyPr/>
                    <a:lstStyle/>
                    <a:p>
                      <a:pPr indent="0" lvl="0" marL="34290" marR="0" rtl="0" algn="ctr">
                        <a:lnSpc>
                          <a:spcPct val="100000"/>
                        </a:lnSpc>
                        <a:spcBef>
                          <a:spcPts val="0"/>
                        </a:spcBef>
                        <a:spcAft>
                          <a:spcPts val="0"/>
                        </a:spcAft>
                        <a:buNone/>
                      </a:pPr>
                      <a:r>
                        <a:rPr lang="en-US" sz="1600" u="none" cap="none" strike="noStrike">
                          <a:latin typeface="Calibri"/>
                          <a:ea typeface="Calibri"/>
                          <a:cs typeface="Calibri"/>
                          <a:sym typeface="Calibri"/>
                        </a:rPr>
                        <a:t>28</a:t>
                      </a:r>
                      <a:endParaRPr sz="1600" u="none" cap="none" strike="noStrike">
                        <a:latin typeface="Calibri"/>
                        <a:ea typeface="Calibri"/>
                        <a:cs typeface="Calibri"/>
                        <a:sym typeface="Calibri"/>
                      </a:endParaRPr>
                    </a:p>
                  </a:txBody>
                  <a:tcPr marT="39375" marB="0" marR="0" marL="0">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B cap="flat" cmpd="sng" w="9525">
                      <a:solidFill>
                        <a:srgbClr val="000000"/>
                      </a:solidFill>
                      <a:prstDash val="solid"/>
                      <a:round/>
                      <a:headEnd len="sm" w="sm" type="none"/>
                      <a:tailEnd len="sm" w="sm" type="none"/>
                    </a:lnB>
                  </a:tcPr>
                </a:tc>
              </a:tr>
              <a:tr h="447175">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tc>
                <a:tc>
                  <a:txBody>
                    <a:bodyPr/>
                    <a:lstStyle/>
                    <a:p>
                      <a:pPr indent="0" lvl="0" marL="0" marR="29209" rtl="0" algn="ctr">
                        <a:lnSpc>
                          <a:spcPct val="100000"/>
                        </a:lnSpc>
                        <a:spcBef>
                          <a:spcPts val="0"/>
                        </a:spcBef>
                        <a:spcAft>
                          <a:spcPts val="0"/>
                        </a:spcAft>
                        <a:buNone/>
                      </a:pPr>
                      <a:r>
                        <a:rPr lang="en-US" sz="1600" u="none" cap="none" strike="noStrike">
                          <a:latin typeface="Calibri"/>
                          <a:ea typeface="Calibri"/>
                          <a:cs typeface="Calibri"/>
                          <a:sym typeface="Calibri"/>
                        </a:rPr>
                        <a:t>31 – 35</a:t>
                      </a:r>
                      <a:endParaRPr sz="1600" u="none" cap="none" strike="noStrike">
                        <a:latin typeface="Calibri"/>
                        <a:ea typeface="Calibri"/>
                        <a:cs typeface="Calibri"/>
                        <a:sym typeface="Calibri"/>
                      </a:endParaRPr>
                    </a:p>
                  </a:txBody>
                  <a:tcPr marT="39375" marB="0" marR="0" marL="0">
                    <a:lnT cap="flat" cmpd="sng" w="9525">
                      <a:solidFill>
                        <a:srgbClr val="000000"/>
                      </a:solidFill>
                      <a:prstDash val="solid"/>
                      <a:round/>
                      <a:headEnd len="sm" w="sm" type="none"/>
                      <a:tailEnd len="sm" w="sm" type="none"/>
                    </a:lnT>
                  </a:tcPr>
                </a:tc>
                <a:tc>
                  <a:txBody>
                    <a:bodyPr/>
                    <a:lstStyle/>
                    <a:p>
                      <a:pPr indent="0" lvl="0" marL="0" marR="24130" rtl="0" algn="ctr">
                        <a:lnSpc>
                          <a:spcPct val="100000"/>
                        </a:lnSpc>
                        <a:spcBef>
                          <a:spcPts val="0"/>
                        </a:spcBef>
                        <a:spcAft>
                          <a:spcPts val="0"/>
                        </a:spcAft>
                        <a:buNone/>
                      </a:pPr>
                      <a:r>
                        <a:rPr lang="en-US" sz="1600" u="none" cap="none" strike="noStrike">
                          <a:latin typeface="Calibri"/>
                          <a:ea typeface="Calibri"/>
                          <a:cs typeface="Calibri"/>
                          <a:sym typeface="Calibri"/>
                        </a:rPr>
                        <a:t>6</a:t>
                      </a:r>
                      <a:endParaRPr sz="1600" u="none" cap="none" strike="noStrike">
                        <a:latin typeface="Calibri"/>
                        <a:ea typeface="Calibri"/>
                        <a:cs typeface="Calibri"/>
                        <a:sym typeface="Calibri"/>
                      </a:endParaRPr>
                    </a:p>
                  </a:txBody>
                  <a:tcPr marT="39375" marB="0" marR="0" marL="0">
                    <a:lnT cap="flat" cmpd="sng" w="9525">
                      <a:solidFill>
                        <a:srgbClr val="000000"/>
                      </a:solidFill>
                      <a:prstDash val="solid"/>
                      <a:round/>
                      <a:headEnd len="sm" w="sm" type="none"/>
                      <a:tailEnd len="sm" w="sm" type="none"/>
                    </a:lnT>
                  </a:tcPr>
                </a:tc>
                <a:tc>
                  <a:txBody>
                    <a:bodyPr/>
                    <a:lstStyle/>
                    <a:p>
                      <a:pPr indent="0" lvl="0" marL="0" marR="431800" rtl="0" algn="r">
                        <a:lnSpc>
                          <a:spcPct val="100000"/>
                        </a:lnSpc>
                        <a:spcBef>
                          <a:spcPts val="0"/>
                        </a:spcBef>
                        <a:spcAft>
                          <a:spcPts val="0"/>
                        </a:spcAft>
                        <a:buNone/>
                      </a:pPr>
                      <a:r>
                        <a:rPr lang="en-US" sz="1600" u="none" cap="none" strike="noStrike">
                          <a:latin typeface="Calibri"/>
                          <a:ea typeface="Calibri"/>
                          <a:cs typeface="Calibri"/>
                          <a:sym typeface="Calibri"/>
                        </a:rPr>
                        <a:t>35.5</a:t>
                      </a:r>
                      <a:endParaRPr sz="1600" u="none" cap="none" strike="noStrike">
                        <a:latin typeface="Calibri"/>
                        <a:ea typeface="Calibri"/>
                        <a:cs typeface="Calibri"/>
                        <a:sym typeface="Calibri"/>
                      </a:endParaRPr>
                    </a:p>
                  </a:txBody>
                  <a:tcPr marT="39375" marB="0" marR="0" marL="0">
                    <a:lnT cap="flat" cmpd="sng" w="9525">
                      <a:solidFill>
                        <a:srgbClr val="000000"/>
                      </a:solidFill>
                      <a:prstDash val="solid"/>
                      <a:round/>
                      <a:headEnd len="sm" w="sm" type="none"/>
                      <a:tailEnd len="sm" w="sm" type="none"/>
                    </a:lnT>
                  </a:tcPr>
                </a:tc>
                <a:tc>
                  <a:txBody>
                    <a:bodyPr/>
                    <a:lstStyle/>
                    <a:p>
                      <a:pPr indent="0" lvl="0" marL="0" marR="3810" rtl="0" algn="ctr">
                        <a:lnSpc>
                          <a:spcPct val="100000"/>
                        </a:lnSpc>
                        <a:spcBef>
                          <a:spcPts val="0"/>
                        </a:spcBef>
                        <a:spcAft>
                          <a:spcPts val="0"/>
                        </a:spcAft>
                        <a:buNone/>
                      </a:pPr>
                      <a:r>
                        <a:rPr lang="en-US" sz="1600" u="none" cap="none" strike="noStrike">
                          <a:latin typeface="Calibri"/>
                          <a:ea typeface="Calibri"/>
                          <a:cs typeface="Calibri"/>
                          <a:sym typeface="Calibri"/>
                        </a:rPr>
                        <a:t>x ≤ 35.5</a:t>
                      </a:r>
                      <a:endParaRPr sz="1600" u="none" cap="none" strike="noStrike">
                        <a:latin typeface="Calibri"/>
                        <a:ea typeface="Calibri"/>
                        <a:cs typeface="Calibri"/>
                        <a:sym typeface="Calibri"/>
                      </a:endParaRPr>
                    </a:p>
                  </a:txBody>
                  <a:tcPr marT="39375" marB="0" marR="0" marL="0">
                    <a:lnT cap="flat" cmpd="sng" w="9525">
                      <a:solidFill>
                        <a:srgbClr val="000000"/>
                      </a:solidFill>
                      <a:prstDash val="solid"/>
                      <a:round/>
                      <a:headEnd len="sm" w="sm" type="none"/>
                      <a:tailEnd len="sm" w="sm" type="none"/>
                    </a:lnT>
                  </a:tcPr>
                </a:tc>
                <a:tc>
                  <a:txBody>
                    <a:bodyPr/>
                    <a:lstStyle/>
                    <a:p>
                      <a:pPr indent="0" lvl="0" marL="34290" marR="0" rtl="0" algn="ctr">
                        <a:lnSpc>
                          <a:spcPct val="100000"/>
                        </a:lnSpc>
                        <a:spcBef>
                          <a:spcPts val="0"/>
                        </a:spcBef>
                        <a:spcAft>
                          <a:spcPts val="0"/>
                        </a:spcAft>
                        <a:buNone/>
                      </a:pPr>
                      <a:r>
                        <a:rPr lang="en-US" sz="1600" u="none" cap="none" strike="noStrike">
                          <a:latin typeface="Calibri"/>
                          <a:ea typeface="Calibri"/>
                          <a:cs typeface="Calibri"/>
                          <a:sym typeface="Calibri"/>
                        </a:rPr>
                        <a:t>34</a:t>
                      </a:r>
                      <a:endParaRPr sz="1600" u="none" cap="none" strike="noStrike">
                        <a:latin typeface="Calibri"/>
                        <a:ea typeface="Calibri"/>
                        <a:cs typeface="Calibri"/>
                        <a:sym typeface="Calibri"/>
                      </a:endParaRPr>
                    </a:p>
                  </a:txBody>
                  <a:tcPr marT="39375" marB="0" marR="0" marL="0">
                    <a:lnT cap="flat" cmpd="sng" w="9525">
                      <a:solidFill>
                        <a:srgbClr val="000000"/>
                      </a:solidFill>
                      <a:prstDash val="solid"/>
                      <a:round/>
                      <a:headEnd len="sm" w="sm" type="none"/>
                      <a:tailEnd len="sm" w="sm" type="none"/>
                    </a:lnT>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tcPr>
                </a:tc>
              </a:tr>
              <a:tr h="447125">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tc>
                <a:tc>
                  <a:txBody>
                    <a:bodyPr/>
                    <a:lstStyle/>
                    <a:p>
                      <a:pPr indent="0" lvl="0" marL="0" marR="29209" rtl="0" algn="ctr">
                        <a:lnSpc>
                          <a:spcPct val="100000"/>
                        </a:lnSpc>
                        <a:spcBef>
                          <a:spcPts val="0"/>
                        </a:spcBef>
                        <a:spcAft>
                          <a:spcPts val="0"/>
                        </a:spcAft>
                        <a:buNone/>
                      </a:pPr>
                      <a:r>
                        <a:rPr lang="en-US" sz="1600" u="none" cap="none" strike="noStrike">
                          <a:latin typeface="Calibri"/>
                          <a:ea typeface="Calibri"/>
                          <a:cs typeface="Calibri"/>
                          <a:sym typeface="Calibri"/>
                        </a:rPr>
                        <a:t>36 – 40</a:t>
                      </a:r>
                      <a:endParaRPr sz="1600" u="none" cap="none" strike="noStrike">
                        <a:latin typeface="Calibri"/>
                        <a:ea typeface="Calibri"/>
                        <a:cs typeface="Calibri"/>
                        <a:sym typeface="Calibri"/>
                      </a:endParaRPr>
                    </a:p>
                  </a:txBody>
                  <a:tcPr marT="40000" marB="0" marR="0" marL="0">
                    <a:lnB cap="flat" cmpd="sng" w="9525">
                      <a:solidFill>
                        <a:srgbClr val="000000"/>
                      </a:solidFill>
                      <a:prstDash val="solid"/>
                      <a:round/>
                      <a:headEnd len="sm" w="sm" type="none"/>
                      <a:tailEnd len="sm" w="sm" type="none"/>
                    </a:lnB>
                  </a:tcPr>
                </a:tc>
                <a:tc>
                  <a:txBody>
                    <a:bodyPr/>
                    <a:lstStyle/>
                    <a:p>
                      <a:pPr indent="0" lvl="0" marL="0" marR="24130" rtl="0" algn="ctr">
                        <a:lnSpc>
                          <a:spcPct val="100000"/>
                        </a:lnSpc>
                        <a:spcBef>
                          <a:spcPts val="0"/>
                        </a:spcBef>
                        <a:spcAft>
                          <a:spcPts val="0"/>
                        </a:spcAft>
                        <a:buNone/>
                      </a:pPr>
                      <a:r>
                        <a:rPr lang="en-US" sz="1600" u="none" cap="none" strike="noStrike">
                          <a:latin typeface="Calibri"/>
                          <a:ea typeface="Calibri"/>
                          <a:cs typeface="Calibri"/>
                          <a:sym typeface="Calibri"/>
                        </a:rPr>
                        <a:t>4</a:t>
                      </a:r>
                      <a:endParaRPr sz="1600" u="none" cap="none" strike="noStrike">
                        <a:latin typeface="Calibri"/>
                        <a:ea typeface="Calibri"/>
                        <a:cs typeface="Calibri"/>
                        <a:sym typeface="Calibri"/>
                      </a:endParaRPr>
                    </a:p>
                  </a:txBody>
                  <a:tcPr marT="40000" marB="0" marR="0" marL="0">
                    <a:lnB cap="flat" cmpd="sng" w="9525">
                      <a:solidFill>
                        <a:srgbClr val="000000"/>
                      </a:solidFill>
                      <a:prstDash val="solid"/>
                      <a:round/>
                      <a:headEnd len="sm" w="sm" type="none"/>
                      <a:tailEnd len="sm" w="sm" type="none"/>
                    </a:lnB>
                  </a:tcPr>
                </a:tc>
                <a:tc>
                  <a:txBody>
                    <a:bodyPr/>
                    <a:lstStyle/>
                    <a:p>
                      <a:pPr indent="0" lvl="0" marL="0" marR="431800" rtl="0" algn="r">
                        <a:lnSpc>
                          <a:spcPct val="100000"/>
                        </a:lnSpc>
                        <a:spcBef>
                          <a:spcPts val="0"/>
                        </a:spcBef>
                        <a:spcAft>
                          <a:spcPts val="0"/>
                        </a:spcAft>
                        <a:buNone/>
                      </a:pPr>
                      <a:r>
                        <a:rPr lang="en-US" sz="1600" u="none" cap="none" strike="noStrike">
                          <a:latin typeface="Calibri"/>
                          <a:ea typeface="Calibri"/>
                          <a:cs typeface="Calibri"/>
                          <a:sym typeface="Calibri"/>
                        </a:rPr>
                        <a:t>40.5</a:t>
                      </a:r>
                      <a:endParaRPr sz="1600" u="none" cap="none" strike="noStrike">
                        <a:latin typeface="Calibri"/>
                        <a:ea typeface="Calibri"/>
                        <a:cs typeface="Calibri"/>
                        <a:sym typeface="Calibri"/>
                      </a:endParaRPr>
                    </a:p>
                  </a:txBody>
                  <a:tcPr marT="40000" marB="0" marR="0" marL="0">
                    <a:lnB cap="flat" cmpd="sng" w="9525">
                      <a:solidFill>
                        <a:srgbClr val="000000"/>
                      </a:solidFill>
                      <a:prstDash val="solid"/>
                      <a:round/>
                      <a:headEnd len="sm" w="sm" type="none"/>
                      <a:tailEnd len="sm" w="sm" type="none"/>
                    </a:lnB>
                  </a:tcPr>
                </a:tc>
                <a:tc>
                  <a:txBody>
                    <a:bodyPr/>
                    <a:lstStyle/>
                    <a:p>
                      <a:pPr indent="0" lvl="0" marL="0" marR="3810" rtl="0" algn="ctr">
                        <a:lnSpc>
                          <a:spcPct val="100000"/>
                        </a:lnSpc>
                        <a:spcBef>
                          <a:spcPts val="0"/>
                        </a:spcBef>
                        <a:spcAft>
                          <a:spcPts val="0"/>
                        </a:spcAft>
                        <a:buNone/>
                      </a:pPr>
                      <a:r>
                        <a:rPr lang="en-US" sz="1600" u="none" cap="none" strike="noStrike">
                          <a:latin typeface="Calibri"/>
                          <a:ea typeface="Calibri"/>
                          <a:cs typeface="Calibri"/>
                          <a:sym typeface="Calibri"/>
                        </a:rPr>
                        <a:t>x ≤ 40.5</a:t>
                      </a:r>
                      <a:endParaRPr sz="1600" u="none" cap="none" strike="noStrike">
                        <a:latin typeface="Calibri"/>
                        <a:ea typeface="Calibri"/>
                        <a:cs typeface="Calibri"/>
                        <a:sym typeface="Calibri"/>
                      </a:endParaRPr>
                    </a:p>
                  </a:txBody>
                  <a:tcPr marT="40000" marB="0" marR="0" marL="0">
                    <a:lnB cap="flat" cmpd="sng" w="9525">
                      <a:solidFill>
                        <a:srgbClr val="000000"/>
                      </a:solidFill>
                      <a:prstDash val="solid"/>
                      <a:round/>
                      <a:headEnd len="sm" w="sm" type="none"/>
                      <a:tailEnd len="sm" w="sm" type="none"/>
                    </a:lnB>
                  </a:tcPr>
                </a:tc>
                <a:tc>
                  <a:txBody>
                    <a:bodyPr/>
                    <a:lstStyle/>
                    <a:p>
                      <a:pPr indent="0" lvl="0" marL="34290" marR="0" rtl="0" algn="ctr">
                        <a:lnSpc>
                          <a:spcPct val="100000"/>
                        </a:lnSpc>
                        <a:spcBef>
                          <a:spcPts val="0"/>
                        </a:spcBef>
                        <a:spcAft>
                          <a:spcPts val="0"/>
                        </a:spcAft>
                        <a:buNone/>
                      </a:pPr>
                      <a:r>
                        <a:rPr lang="en-US" sz="1600" u="none" cap="none" strike="noStrike">
                          <a:latin typeface="Calibri"/>
                          <a:ea typeface="Calibri"/>
                          <a:cs typeface="Calibri"/>
                          <a:sym typeface="Calibri"/>
                        </a:rPr>
                        <a:t>38</a:t>
                      </a:r>
                      <a:endParaRPr sz="1600" u="none" cap="none" strike="noStrike">
                        <a:latin typeface="Calibri"/>
                        <a:ea typeface="Calibri"/>
                        <a:cs typeface="Calibri"/>
                        <a:sym typeface="Calibri"/>
                      </a:endParaRPr>
                    </a:p>
                  </a:txBody>
                  <a:tcPr marT="40000" marB="0" marR="0" marL="0">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B cap="flat" cmpd="sng" w="9525">
                      <a:solidFill>
                        <a:srgbClr val="000000"/>
                      </a:solidFill>
                      <a:prstDash val="solid"/>
                      <a:round/>
                      <a:headEnd len="sm" w="sm" type="none"/>
                      <a:tailEnd len="sm" w="sm" type="none"/>
                    </a:lnB>
                  </a:tcPr>
                </a:tc>
              </a:tr>
              <a:tr h="163925">
                <a:tc>
                  <a:txBody>
                    <a:bodyPr/>
                    <a:lstStyle/>
                    <a:p>
                      <a:pPr indent="0" lvl="0" marL="0" marR="0" rtl="0" algn="l">
                        <a:lnSpc>
                          <a:spcPct val="100000"/>
                        </a:lnSpc>
                        <a:spcBef>
                          <a:spcPts val="0"/>
                        </a:spcBef>
                        <a:spcAft>
                          <a:spcPts val="0"/>
                        </a:spcAft>
                        <a:buNone/>
                      </a:pPr>
                      <a:r>
                        <a:t/>
                      </a:r>
                      <a:endParaRPr sz="900" u="none" cap="none" strike="noStrike">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None/>
                      </a:pPr>
                      <a:r>
                        <a:t/>
                      </a:r>
                      <a:endParaRPr sz="9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tcPr>
                </a:tc>
                <a:tc gridSpan="5">
                  <a:txBody>
                    <a:bodyPr/>
                    <a:lstStyle/>
                    <a:p>
                      <a:pPr indent="0" lvl="0" marL="0" marR="0" rtl="0" algn="l">
                        <a:lnSpc>
                          <a:spcPct val="100000"/>
                        </a:lnSpc>
                        <a:spcBef>
                          <a:spcPts val="0"/>
                        </a:spcBef>
                        <a:spcAft>
                          <a:spcPts val="0"/>
                        </a:spcAft>
                        <a:buNone/>
                      </a:pPr>
                      <a:r>
                        <a:t/>
                      </a:r>
                      <a:endParaRPr sz="9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tcPr>
                </a:tc>
                <a:tc hMerge="1"/>
                <a:tc hMerge="1"/>
                <a:tc hMerge="1"/>
                <a:tc hMerge="1"/>
              </a:tr>
              <a:tr h="283175">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c>
                  <a:txBody>
                    <a:bodyPr/>
                    <a:lstStyle/>
                    <a:p>
                      <a:pPr indent="0" lvl="0" marL="0" marR="29209" rtl="0" algn="ctr">
                        <a:lnSpc>
                          <a:spcPct val="58999"/>
                        </a:lnSpc>
                        <a:spcBef>
                          <a:spcPts val="0"/>
                        </a:spcBef>
                        <a:spcAft>
                          <a:spcPts val="0"/>
                        </a:spcAft>
                        <a:buNone/>
                      </a:pPr>
                      <a:r>
                        <a:rPr lang="en-US" sz="1600" u="none" cap="none" strike="noStrike">
                          <a:latin typeface="Calibri"/>
                          <a:ea typeface="Calibri"/>
                          <a:cs typeface="Calibri"/>
                          <a:sym typeface="Calibri"/>
                        </a:rPr>
                        <a:t>41 – 45</a:t>
                      </a:r>
                      <a:endParaRPr sz="1600" u="none" cap="none" strike="noStrike">
                        <a:latin typeface="Calibri"/>
                        <a:ea typeface="Calibri"/>
                        <a:cs typeface="Calibri"/>
                        <a:sym typeface="Calibri"/>
                      </a:endParaRPr>
                    </a:p>
                  </a:txBody>
                  <a:tcPr marT="0" marB="0" marR="0" marL="0"/>
                </a:tc>
                <a:tc>
                  <a:txBody>
                    <a:bodyPr/>
                    <a:lstStyle/>
                    <a:p>
                      <a:pPr indent="0" lvl="0" marL="0" marR="24130" rtl="0" algn="ctr">
                        <a:lnSpc>
                          <a:spcPct val="58999"/>
                        </a:lnSpc>
                        <a:spcBef>
                          <a:spcPts val="0"/>
                        </a:spcBef>
                        <a:spcAft>
                          <a:spcPts val="0"/>
                        </a:spcAft>
                        <a:buNone/>
                      </a:pPr>
                      <a:r>
                        <a:rPr lang="en-US" sz="1600" u="none" cap="none" strike="noStrike">
                          <a:latin typeface="Calibri"/>
                          <a:ea typeface="Calibri"/>
                          <a:cs typeface="Calibri"/>
                          <a:sym typeface="Calibri"/>
                        </a:rPr>
                        <a:t>2</a:t>
                      </a:r>
                      <a:endParaRPr sz="1600" u="none" cap="none" strike="noStrike">
                        <a:latin typeface="Calibri"/>
                        <a:ea typeface="Calibri"/>
                        <a:cs typeface="Calibri"/>
                        <a:sym typeface="Calibri"/>
                      </a:endParaRPr>
                    </a:p>
                  </a:txBody>
                  <a:tcPr marT="0" marB="0" marR="0" marL="0"/>
                </a:tc>
                <a:tc>
                  <a:txBody>
                    <a:bodyPr/>
                    <a:lstStyle/>
                    <a:p>
                      <a:pPr indent="0" lvl="0" marL="0" marR="431800" rtl="0" algn="r">
                        <a:lnSpc>
                          <a:spcPct val="58999"/>
                        </a:lnSpc>
                        <a:spcBef>
                          <a:spcPts val="0"/>
                        </a:spcBef>
                        <a:spcAft>
                          <a:spcPts val="0"/>
                        </a:spcAft>
                        <a:buNone/>
                      </a:pPr>
                      <a:r>
                        <a:rPr lang="en-US" sz="1600" u="none" cap="none" strike="noStrike">
                          <a:latin typeface="Calibri"/>
                          <a:ea typeface="Calibri"/>
                          <a:cs typeface="Calibri"/>
                          <a:sym typeface="Calibri"/>
                        </a:rPr>
                        <a:t>45.5</a:t>
                      </a:r>
                      <a:endParaRPr sz="1600" u="none" cap="none" strike="noStrike">
                        <a:latin typeface="Calibri"/>
                        <a:ea typeface="Calibri"/>
                        <a:cs typeface="Calibri"/>
                        <a:sym typeface="Calibri"/>
                      </a:endParaRPr>
                    </a:p>
                  </a:txBody>
                  <a:tcPr marT="0" marB="0" marR="0" marL="0"/>
                </a:tc>
                <a:tc>
                  <a:txBody>
                    <a:bodyPr/>
                    <a:lstStyle/>
                    <a:p>
                      <a:pPr indent="0" lvl="0" marL="0" marR="3810" rtl="0" algn="ctr">
                        <a:lnSpc>
                          <a:spcPct val="58999"/>
                        </a:lnSpc>
                        <a:spcBef>
                          <a:spcPts val="0"/>
                        </a:spcBef>
                        <a:spcAft>
                          <a:spcPts val="0"/>
                        </a:spcAft>
                        <a:buNone/>
                      </a:pPr>
                      <a:r>
                        <a:rPr lang="en-US" sz="1600" u="none" cap="none" strike="noStrike">
                          <a:latin typeface="Calibri"/>
                          <a:ea typeface="Calibri"/>
                          <a:cs typeface="Calibri"/>
                          <a:sym typeface="Calibri"/>
                        </a:rPr>
                        <a:t>x ≤ 45.5</a:t>
                      </a:r>
                      <a:endParaRPr sz="1600" u="none" cap="none" strike="noStrike">
                        <a:latin typeface="Calibri"/>
                        <a:ea typeface="Calibri"/>
                        <a:cs typeface="Calibri"/>
                        <a:sym typeface="Calibri"/>
                      </a:endParaRPr>
                    </a:p>
                  </a:txBody>
                  <a:tcPr marT="0" marB="0" marR="0" marL="0"/>
                </a:tc>
                <a:tc>
                  <a:txBody>
                    <a:bodyPr/>
                    <a:lstStyle/>
                    <a:p>
                      <a:pPr indent="0" lvl="0" marL="34290" marR="0" rtl="0" algn="ctr">
                        <a:lnSpc>
                          <a:spcPct val="58999"/>
                        </a:lnSpc>
                        <a:spcBef>
                          <a:spcPts val="0"/>
                        </a:spcBef>
                        <a:spcAft>
                          <a:spcPts val="0"/>
                        </a:spcAft>
                        <a:buNone/>
                      </a:pPr>
                      <a:r>
                        <a:rPr lang="en-US" sz="1600" u="none" cap="none" strike="noStrike">
                          <a:latin typeface="Calibri"/>
                          <a:ea typeface="Calibri"/>
                          <a:cs typeface="Calibri"/>
                          <a:sym typeface="Calibri"/>
                        </a:rPr>
                        <a:t>40</a:t>
                      </a:r>
                      <a:endParaRPr sz="1600" u="none" cap="none" strike="noStrike">
                        <a:latin typeface="Calibri"/>
                        <a:ea typeface="Calibri"/>
                        <a:cs typeface="Calibri"/>
                        <a:sym typeface="Calibri"/>
                      </a:endParaRPr>
                    </a:p>
                  </a:txBody>
                  <a:tcPr marT="0" marB="0" marR="0" marL="0"/>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tc>
              </a:tr>
            </a:tbl>
          </a:graphicData>
        </a:graphic>
      </p:graphicFrame>
      <p:grpSp>
        <p:nvGrpSpPr>
          <p:cNvPr id="480" name="Google Shape;480;p36"/>
          <p:cNvGrpSpPr/>
          <p:nvPr/>
        </p:nvGrpSpPr>
        <p:grpSpPr>
          <a:xfrm>
            <a:off x="4691063" y="2423211"/>
            <a:ext cx="4256246" cy="4213619"/>
            <a:chOff x="6254750" y="2423210"/>
            <a:chExt cx="5674995" cy="4213619"/>
          </a:xfrm>
        </p:grpSpPr>
        <p:sp>
          <p:nvSpPr>
            <p:cNvPr id="481" name="Google Shape;481;p36"/>
            <p:cNvSpPr/>
            <p:nvPr/>
          </p:nvSpPr>
          <p:spPr>
            <a:xfrm>
              <a:off x="6254750" y="2423210"/>
              <a:ext cx="5614035" cy="3930650"/>
            </a:xfrm>
            <a:custGeom>
              <a:rect b="b" l="l" r="r" t="t"/>
              <a:pathLst>
                <a:path extrusionOk="0" h="3930650" w="5614034">
                  <a:moveTo>
                    <a:pt x="5613527" y="0"/>
                  </a:moveTo>
                  <a:lnTo>
                    <a:pt x="0" y="0"/>
                  </a:lnTo>
                  <a:lnTo>
                    <a:pt x="0" y="3766337"/>
                  </a:lnTo>
                  <a:lnTo>
                    <a:pt x="0" y="3930269"/>
                  </a:lnTo>
                  <a:lnTo>
                    <a:pt x="1080643" y="3930269"/>
                  </a:lnTo>
                  <a:lnTo>
                    <a:pt x="1080643" y="3766337"/>
                  </a:lnTo>
                  <a:lnTo>
                    <a:pt x="5613527" y="3766337"/>
                  </a:lnTo>
                  <a:lnTo>
                    <a:pt x="5613527"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2" name="Google Shape;482;p36"/>
            <p:cNvSpPr/>
            <p:nvPr/>
          </p:nvSpPr>
          <p:spPr>
            <a:xfrm>
              <a:off x="6254750" y="2423210"/>
              <a:ext cx="5614035" cy="3930650"/>
            </a:xfrm>
            <a:custGeom>
              <a:rect b="b" l="l" r="r" t="t"/>
              <a:pathLst>
                <a:path extrusionOk="0" h="3930650" w="5614034">
                  <a:moveTo>
                    <a:pt x="0" y="3930269"/>
                  </a:moveTo>
                  <a:lnTo>
                    <a:pt x="5613527" y="3930269"/>
                  </a:lnTo>
                  <a:lnTo>
                    <a:pt x="5613527" y="0"/>
                  </a:lnTo>
                  <a:lnTo>
                    <a:pt x="0" y="0"/>
                  </a:lnTo>
                  <a:lnTo>
                    <a:pt x="0" y="3930269"/>
                  </a:lnTo>
                  <a:close/>
                </a:path>
              </a:pathLst>
            </a:custGeom>
            <a:noFill/>
            <a:ln cap="flat" cmpd="sng" w="9525">
              <a:solidFill>
                <a:srgbClr val="C7C9C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3" name="Google Shape;483;p36"/>
            <p:cNvSpPr/>
            <p:nvPr/>
          </p:nvSpPr>
          <p:spPr>
            <a:xfrm>
              <a:off x="6297295" y="3506914"/>
              <a:ext cx="5632450" cy="3129915"/>
            </a:xfrm>
            <a:custGeom>
              <a:rect b="b" l="l" r="r" t="t"/>
              <a:pathLst>
                <a:path extrusionOk="0" h="3129915" w="5632450">
                  <a:moveTo>
                    <a:pt x="2101380" y="2682633"/>
                  </a:moveTo>
                  <a:lnTo>
                    <a:pt x="1038136" y="2682633"/>
                  </a:lnTo>
                  <a:lnTo>
                    <a:pt x="0" y="2682633"/>
                  </a:lnTo>
                  <a:lnTo>
                    <a:pt x="0" y="3129737"/>
                  </a:lnTo>
                  <a:lnTo>
                    <a:pt x="1038098" y="3129737"/>
                  </a:lnTo>
                  <a:lnTo>
                    <a:pt x="2101380" y="3129737"/>
                  </a:lnTo>
                  <a:lnTo>
                    <a:pt x="2101380" y="2682633"/>
                  </a:lnTo>
                  <a:close/>
                </a:path>
                <a:path extrusionOk="0" h="3129915" w="5632450">
                  <a:moveTo>
                    <a:pt x="2101380" y="1788414"/>
                  </a:moveTo>
                  <a:lnTo>
                    <a:pt x="1038136" y="1788414"/>
                  </a:lnTo>
                  <a:lnTo>
                    <a:pt x="0" y="1788414"/>
                  </a:lnTo>
                  <a:lnTo>
                    <a:pt x="0" y="2235517"/>
                  </a:lnTo>
                  <a:lnTo>
                    <a:pt x="1038098" y="2235517"/>
                  </a:lnTo>
                  <a:lnTo>
                    <a:pt x="2101380" y="2235517"/>
                  </a:lnTo>
                  <a:lnTo>
                    <a:pt x="2101380" y="1788414"/>
                  </a:lnTo>
                  <a:close/>
                </a:path>
                <a:path extrusionOk="0" h="3129915" w="5632450">
                  <a:moveTo>
                    <a:pt x="2101380" y="894219"/>
                  </a:moveTo>
                  <a:lnTo>
                    <a:pt x="1038136" y="894219"/>
                  </a:lnTo>
                  <a:lnTo>
                    <a:pt x="0" y="894219"/>
                  </a:lnTo>
                  <a:lnTo>
                    <a:pt x="0" y="1341310"/>
                  </a:lnTo>
                  <a:lnTo>
                    <a:pt x="1038098" y="1341310"/>
                  </a:lnTo>
                  <a:lnTo>
                    <a:pt x="2101380" y="1341310"/>
                  </a:lnTo>
                  <a:lnTo>
                    <a:pt x="2101380" y="894219"/>
                  </a:lnTo>
                  <a:close/>
                </a:path>
                <a:path extrusionOk="0" h="3129915" w="5632450">
                  <a:moveTo>
                    <a:pt x="2101380" y="0"/>
                  </a:moveTo>
                  <a:lnTo>
                    <a:pt x="1038136" y="0"/>
                  </a:lnTo>
                  <a:lnTo>
                    <a:pt x="0" y="0"/>
                  </a:lnTo>
                  <a:lnTo>
                    <a:pt x="0" y="447103"/>
                  </a:lnTo>
                  <a:lnTo>
                    <a:pt x="1038098" y="447103"/>
                  </a:lnTo>
                  <a:lnTo>
                    <a:pt x="2101380" y="447103"/>
                  </a:lnTo>
                  <a:lnTo>
                    <a:pt x="2101380" y="0"/>
                  </a:lnTo>
                  <a:close/>
                </a:path>
                <a:path extrusionOk="0" h="3129915" w="5632450">
                  <a:moveTo>
                    <a:pt x="5632208" y="2682633"/>
                  </a:moveTo>
                  <a:lnTo>
                    <a:pt x="5632208" y="2682633"/>
                  </a:lnTo>
                  <a:lnTo>
                    <a:pt x="2101469" y="2682633"/>
                  </a:lnTo>
                  <a:lnTo>
                    <a:pt x="2101469" y="3129737"/>
                  </a:lnTo>
                  <a:lnTo>
                    <a:pt x="5632208" y="3129737"/>
                  </a:lnTo>
                  <a:lnTo>
                    <a:pt x="5632208" y="2682633"/>
                  </a:lnTo>
                  <a:close/>
                </a:path>
                <a:path extrusionOk="0" h="3129915" w="5632450">
                  <a:moveTo>
                    <a:pt x="5632208" y="1788414"/>
                  </a:moveTo>
                  <a:lnTo>
                    <a:pt x="5632208" y="1788414"/>
                  </a:lnTo>
                  <a:lnTo>
                    <a:pt x="2101469" y="1788414"/>
                  </a:lnTo>
                  <a:lnTo>
                    <a:pt x="2101469" y="2235517"/>
                  </a:lnTo>
                  <a:lnTo>
                    <a:pt x="5632208" y="2235517"/>
                  </a:lnTo>
                  <a:lnTo>
                    <a:pt x="5632208" y="1788414"/>
                  </a:lnTo>
                  <a:close/>
                </a:path>
                <a:path extrusionOk="0" h="3129915" w="5632450">
                  <a:moveTo>
                    <a:pt x="5632208" y="894219"/>
                  </a:moveTo>
                  <a:lnTo>
                    <a:pt x="5632208" y="894219"/>
                  </a:lnTo>
                  <a:lnTo>
                    <a:pt x="2101469" y="894219"/>
                  </a:lnTo>
                  <a:lnTo>
                    <a:pt x="2101469" y="1341310"/>
                  </a:lnTo>
                  <a:lnTo>
                    <a:pt x="5632208" y="1341310"/>
                  </a:lnTo>
                  <a:lnTo>
                    <a:pt x="5632208" y="894219"/>
                  </a:lnTo>
                  <a:close/>
                </a:path>
                <a:path extrusionOk="0" h="3129915" w="5632450">
                  <a:moveTo>
                    <a:pt x="5632208" y="0"/>
                  </a:moveTo>
                  <a:lnTo>
                    <a:pt x="5632208" y="0"/>
                  </a:lnTo>
                  <a:lnTo>
                    <a:pt x="2101469" y="0"/>
                  </a:lnTo>
                  <a:lnTo>
                    <a:pt x="2101469" y="447103"/>
                  </a:lnTo>
                  <a:lnTo>
                    <a:pt x="5632208" y="447103"/>
                  </a:lnTo>
                  <a:lnTo>
                    <a:pt x="5632208"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7"/>
          <p:cNvSpPr/>
          <p:nvPr/>
        </p:nvSpPr>
        <p:spPr>
          <a:xfrm>
            <a:off x="0" y="0"/>
            <a:ext cx="9144000" cy="6858000"/>
          </a:xfrm>
          <a:custGeom>
            <a:rect b="b" l="l" r="r" t="t"/>
            <a:pathLst>
              <a:path extrusionOk="0" h="6858000" w="12192000">
                <a:moveTo>
                  <a:pt x="12192000" y="0"/>
                </a:moveTo>
                <a:lnTo>
                  <a:pt x="0" y="0"/>
                </a:lnTo>
                <a:lnTo>
                  <a:pt x="0" y="6857996"/>
                </a:lnTo>
                <a:lnTo>
                  <a:pt x="12192000" y="6857996"/>
                </a:lnTo>
                <a:lnTo>
                  <a:pt x="12192000" y="0"/>
                </a:lnTo>
                <a:close/>
              </a:path>
            </a:pathLst>
          </a:custGeom>
          <a:solidFill>
            <a:srgbClr val="000000">
              <a:alpha val="1450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489" name="Google Shape;489;p37"/>
          <p:cNvGrpSpPr/>
          <p:nvPr/>
        </p:nvGrpSpPr>
        <p:grpSpPr>
          <a:xfrm>
            <a:off x="436627" y="594360"/>
            <a:ext cx="8289036" cy="5708904"/>
            <a:chOff x="582168" y="594359"/>
            <a:chExt cx="11052048" cy="5708904"/>
          </a:xfrm>
        </p:grpSpPr>
        <p:pic>
          <p:nvPicPr>
            <p:cNvPr id="490" name="Google Shape;490;p37"/>
            <p:cNvPicPr preferRelativeResize="0"/>
            <p:nvPr/>
          </p:nvPicPr>
          <p:blipFill rotWithShape="1">
            <a:blip r:embed="rId3">
              <a:alphaModFix/>
            </a:blip>
            <a:srcRect b="0" l="0" r="0" t="0"/>
            <a:stretch/>
          </p:blipFill>
          <p:spPr>
            <a:xfrm>
              <a:off x="582168" y="594359"/>
              <a:ext cx="11052048" cy="5708904"/>
            </a:xfrm>
            <a:prstGeom prst="rect">
              <a:avLst/>
            </a:prstGeom>
            <a:noFill/>
            <a:ln>
              <a:noFill/>
            </a:ln>
          </p:spPr>
        </p:pic>
        <p:sp>
          <p:nvSpPr>
            <p:cNvPr id="491" name="Google Shape;491;p37"/>
            <p:cNvSpPr/>
            <p:nvPr/>
          </p:nvSpPr>
          <p:spPr>
            <a:xfrm>
              <a:off x="646747" y="640054"/>
              <a:ext cx="10920730" cy="5577840"/>
            </a:xfrm>
            <a:custGeom>
              <a:rect b="b" l="l" r="r" t="t"/>
              <a:pathLst>
                <a:path extrusionOk="0" h="5577840" w="10920730">
                  <a:moveTo>
                    <a:pt x="10920476" y="0"/>
                  </a:moveTo>
                  <a:lnTo>
                    <a:pt x="0" y="0"/>
                  </a:lnTo>
                  <a:lnTo>
                    <a:pt x="0" y="5577840"/>
                  </a:lnTo>
                  <a:lnTo>
                    <a:pt x="10920476" y="5577840"/>
                  </a:lnTo>
                  <a:lnTo>
                    <a:pt x="1092047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2" name="Google Shape;492;p37"/>
            <p:cNvSpPr/>
            <p:nvPr/>
          </p:nvSpPr>
          <p:spPr>
            <a:xfrm>
              <a:off x="646747" y="640054"/>
              <a:ext cx="10920730" cy="5577840"/>
            </a:xfrm>
            <a:custGeom>
              <a:rect b="b" l="l" r="r" t="t"/>
              <a:pathLst>
                <a:path extrusionOk="0" h="5577840" w="10920730">
                  <a:moveTo>
                    <a:pt x="0" y="5577840"/>
                  </a:moveTo>
                  <a:lnTo>
                    <a:pt x="10920476" y="5577840"/>
                  </a:lnTo>
                  <a:lnTo>
                    <a:pt x="10920476" y="0"/>
                  </a:lnTo>
                  <a:lnTo>
                    <a:pt x="0" y="0"/>
                  </a:lnTo>
                  <a:lnTo>
                    <a:pt x="0" y="5577840"/>
                  </a:lnTo>
                  <a:close/>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3" name="Google Shape;493;p37"/>
            <p:cNvSpPr/>
            <p:nvPr/>
          </p:nvSpPr>
          <p:spPr>
            <a:xfrm>
              <a:off x="968019" y="960107"/>
              <a:ext cx="10278110" cy="4937760"/>
            </a:xfrm>
            <a:custGeom>
              <a:rect b="b" l="l" r="r" t="t"/>
              <a:pathLst>
                <a:path extrusionOk="0" h="4937760" w="10278110">
                  <a:moveTo>
                    <a:pt x="10277856" y="0"/>
                  </a:moveTo>
                  <a:lnTo>
                    <a:pt x="0" y="0"/>
                  </a:lnTo>
                  <a:lnTo>
                    <a:pt x="0" y="4937760"/>
                  </a:lnTo>
                  <a:lnTo>
                    <a:pt x="10277856" y="4937760"/>
                  </a:lnTo>
                  <a:lnTo>
                    <a:pt x="10277856" y="0"/>
                  </a:lnTo>
                  <a:close/>
                </a:path>
              </a:pathLst>
            </a:custGeom>
            <a:solidFill>
              <a:srgbClr val="E7E6E6"/>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94" name="Google Shape;494;p37"/>
          <p:cNvSpPr txBox="1"/>
          <p:nvPr>
            <p:ph type="title"/>
          </p:nvPr>
        </p:nvSpPr>
        <p:spPr>
          <a:xfrm>
            <a:off x="827584" y="1224693"/>
            <a:ext cx="7607013" cy="1319592"/>
          </a:xfrm>
          <a:prstGeom prst="rect">
            <a:avLst/>
          </a:prstGeom>
          <a:noFill/>
          <a:ln>
            <a:noFill/>
          </a:ln>
        </p:spPr>
        <p:txBody>
          <a:bodyPr anchorCtr="0" anchor="ctr" bIns="0" lIns="0" spcFirstLastPara="1" rIns="0" wrap="square" tIns="87625">
            <a:spAutoFit/>
          </a:bodyPr>
          <a:lstStyle/>
          <a:p>
            <a:pPr indent="-3152775" lvl="0" marL="3164840" marR="5080" rtl="0" algn="ctr">
              <a:lnSpc>
                <a:spcPct val="107954"/>
              </a:lnSpc>
              <a:spcBef>
                <a:spcPts val="0"/>
              </a:spcBef>
              <a:spcAft>
                <a:spcPts val="0"/>
              </a:spcAft>
              <a:buClr>
                <a:srgbClr val="000000"/>
              </a:buClr>
              <a:buSzPts val="4400"/>
              <a:buFont typeface="Calibri"/>
              <a:buNone/>
            </a:pPr>
            <a:r>
              <a:rPr lang="en-US" sz="4400">
                <a:solidFill>
                  <a:srgbClr val="000000"/>
                </a:solidFill>
                <a:latin typeface="Calibri"/>
                <a:ea typeface="Calibri"/>
                <a:cs typeface="Calibri"/>
                <a:sym typeface="Calibri"/>
              </a:rPr>
              <a:t>TYPES OF CUMILATIVE FREQUENCY  CURVE</a:t>
            </a:r>
            <a:endParaRPr sz="4400">
              <a:latin typeface="Calibri"/>
              <a:ea typeface="Calibri"/>
              <a:cs typeface="Calibri"/>
              <a:sym typeface="Calibri"/>
            </a:endParaRPr>
          </a:p>
        </p:txBody>
      </p:sp>
      <p:sp>
        <p:nvSpPr>
          <p:cNvPr id="495" name="Google Shape;495;p37"/>
          <p:cNvSpPr/>
          <p:nvPr/>
        </p:nvSpPr>
        <p:spPr>
          <a:xfrm>
            <a:off x="1021841" y="2621026"/>
            <a:ext cx="7132320" cy="0"/>
          </a:xfrm>
          <a:custGeom>
            <a:rect b="b" l="l" r="r" t="t"/>
            <a:pathLst>
              <a:path extrusionOk="0" h="120000" w="9509760">
                <a:moveTo>
                  <a:pt x="0" y="0"/>
                </a:moveTo>
                <a:lnTo>
                  <a:pt x="9509760" y="0"/>
                </a:lnTo>
              </a:path>
            </a:pathLst>
          </a:custGeom>
          <a:noFill/>
          <a:ln cap="flat" cmpd="sng" w="19050">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6" name="Google Shape;496;p37"/>
          <p:cNvSpPr txBox="1"/>
          <p:nvPr/>
        </p:nvSpPr>
        <p:spPr>
          <a:xfrm>
            <a:off x="956786" y="2845436"/>
            <a:ext cx="7223760" cy="3183949"/>
          </a:xfrm>
          <a:prstGeom prst="rect">
            <a:avLst/>
          </a:prstGeom>
          <a:noFill/>
          <a:ln>
            <a:noFill/>
          </a:ln>
        </p:spPr>
        <p:txBody>
          <a:bodyPr anchorCtr="0" anchor="t" bIns="0" lIns="0" spcFirstLastPara="1" rIns="0" wrap="square" tIns="45700">
            <a:spAutoFit/>
          </a:bodyPr>
          <a:lstStyle/>
          <a:p>
            <a:pPr indent="-228600" lvl="0" marL="241300" marR="507365" rtl="0" algn="l">
              <a:lnSpc>
                <a:spcPct val="107315"/>
              </a:lnSpc>
              <a:spcBef>
                <a:spcPts val="0"/>
              </a:spcBef>
              <a:spcAft>
                <a:spcPts val="0"/>
              </a:spcAft>
              <a:buClr>
                <a:schemeClr val="dk1"/>
              </a:buClr>
              <a:buSzPts val="1900"/>
              <a:buFont typeface="Arial"/>
              <a:buChar char="•"/>
            </a:pPr>
            <a:r>
              <a:rPr lang="en-US" sz="1900">
                <a:solidFill>
                  <a:schemeClr val="dk1"/>
                </a:solidFill>
                <a:latin typeface="Calibri"/>
                <a:ea typeface="Calibri"/>
                <a:cs typeface="Calibri"/>
                <a:sym typeface="Calibri"/>
              </a:rPr>
              <a:t>By joining the points the curve so obtained is called a cumulative frequency curve or </a:t>
            </a:r>
            <a:r>
              <a:rPr b="1" lang="en-US" sz="1900">
                <a:solidFill>
                  <a:schemeClr val="dk1"/>
                </a:solidFill>
                <a:latin typeface="Calibri"/>
                <a:ea typeface="Calibri"/>
                <a:cs typeface="Calibri"/>
                <a:sym typeface="Calibri"/>
              </a:rPr>
              <a:t>ogive</a:t>
            </a:r>
            <a:r>
              <a:rPr lang="en-US" sz="1900">
                <a:solidFill>
                  <a:schemeClr val="dk1"/>
                </a:solidFill>
                <a:latin typeface="Calibri"/>
                <a:ea typeface="Calibri"/>
                <a:cs typeface="Calibri"/>
                <a:sym typeface="Calibri"/>
              </a:rPr>
              <a:t>.  There are two types of ogives :</a:t>
            </a:r>
            <a:endParaRPr sz="1900">
              <a:solidFill>
                <a:schemeClr val="dk1"/>
              </a:solidFill>
              <a:latin typeface="Calibri"/>
              <a:ea typeface="Calibri"/>
              <a:cs typeface="Calibri"/>
              <a:sym typeface="Calibri"/>
            </a:endParaRPr>
          </a:p>
          <a:p>
            <a:pPr indent="-228600" lvl="0" marL="241300" marR="5080" rtl="0" algn="l">
              <a:lnSpc>
                <a:spcPct val="90200"/>
              </a:lnSpc>
              <a:spcBef>
                <a:spcPts val="970"/>
              </a:spcBef>
              <a:spcAft>
                <a:spcPts val="0"/>
              </a:spcAft>
              <a:buClr>
                <a:schemeClr val="dk1"/>
              </a:buClr>
              <a:buSzPts val="1900"/>
              <a:buFont typeface="Arial"/>
              <a:buChar char="•"/>
            </a:pPr>
            <a:r>
              <a:rPr b="1" lang="en-US" sz="1900">
                <a:solidFill>
                  <a:schemeClr val="dk1"/>
                </a:solidFill>
                <a:latin typeface="Calibri"/>
                <a:ea typeface="Calibri"/>
                <a:cs typeface="Calibri"/>
                <a:sym typeface="Calibri"/>
              </a:rPr>
              <a:t>Less than ogive : </a:t>
            </a:r>
            <a:r>
              <a:rPr lang="en-US" sz="1900">
                <a:solidFill>
                  <a:schemeClr val="dk1"/>
                </a:solidFill>
                <a:latin typeface="Calibri"/>
                <a:ea typeface="Calibri"/>
                <a:cs typeface="Calibri"/>
                <a:sym typeface="Calibri"/>
              </a:rPr>
              <a:t>Plot the points with the upper limits of the class as abscissae and the  corresponding less than cumulative frequencies as ordinates. The points are joined by free hand  smooth curve to give less than cumulative frequency curve or the less than Ogive. It is a rising  curve.</a:t>
            </a:r>
            <a:endParaRPr sz="1900">
              <a:solidFill>
                <a:schemeClr val="dk1"/>
              </a:solidFill>
              <a:latin typeface="Calibri"/>
              <a:ea typeface="Calibri"/>
              <a:cs typeface="Calibri"/>
              <a:sym typeface="Calibri"/>
            </a:endParaRPr>
          </a:p>
          <a:p>
            <a:pPr indent="-228600" lvl="0" marL="241300" marR="82550" rtl="0" algn="l">
              <a:lnSpc>
                <a:spcPct val="90000"/>
              </a:lnSpc>
              <a:spcBef>
                <a:spcPts val="994"/>
              </a:spcBef>
              <a:spcAft>
                <a:spcPts val="0"/>
              </a:spcAft>
              <a:buClr>
                <a:schemeClr val="dk1"/>
              </a:buClr>
              <a:buSzPts val="1900"/>
              <a:buFont typeface="Arial"/>
              <a:buChar char="•"/>
            </a:pPr>
            <a:r>
              <a:rPr b="1" lang="en-US" sz="1900">
                <a:solidFill>
                  <a:schemeClr val="dk1"/>
                </a:solidFill>
                <a:latin typeface="Calibri"/>
                <a:ea typeface="Calibri"/>
                <a:cs typeface="Calibri"/>
                <a:sym typeface="Calibri"/>
              </a:rPr>
              <a:t>Greater than ogive : </a:t>
            </a:r>
            <a:r>
              <a:rPr lang="en-US" sz="1900">
                <a:solidFill>
                  <a:schemeClr val="dk1"/>
                </a:solidFill>
                <a:latin typeface="Calibri"/>
                <a:ea typeface="Calibri"/>
                <a:cs typeface="Calibri"/>
                <a:sym typeface="Calibri"/>
              </a:rPr>
              <a:t>Plot the points with the lower limits of the classes as abscissa and the  corresponding Greater than cumulative frequencies as ordinates. Join the points by a free hand  smooth curve to get the “More than Ogive”. It is a falling curve.</a:t>
            </a:r>
            <a:endParaRPr sz="19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graphicFrame>
        <p:nvGraphicFramePr>
          <p:cNvPr id="501" name="Google Shape;501;p38"/>
          <p:cNvGraphicFramePr/>
          <p:nvPr/>
        </p:nvGraphicFramePr>
        <p:xfrm>
          <a:off x="0" y="640588"/>
          <a:ext cx="3000000" cy="3000000"/>
        </p:xfrm>
        <a:graphic>
          <a:graphicData uri="http://schemas.openxmlformats.org/drawingml/2006/table">
            <a:tbl>
              <a:tblPr bandRow="1" firstRow="1">
                <a:noFill/>
                <a:tableStyleId>{25840D8F-C1E5-4532-89A1-D2A2870B85C2}</a:tableStyleId>
              </a:tblPr>
              <a:tblGrid>
                <a:gridCol w="73025"/>
                <a:gridCol w="1573100"/>
                <a:gridCol w="1084375"/>
                <a:gridCol w="2245525"/>
                <a:gridCol w="1375875"/>
                <a:gridCol w="978700"/>
                <a:gridCol w="776300"/>
                <a:gridCol w="968700"/>
              </a:tblGrid>
              <a:tr h="124125">
                <a:tc rowSpan="14">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tc>
                <a:tc rowSpan="3">
                  <a:txBody>
                    <a:bodyPr/>
                    <a:lstStyle/>
                    <a:p>
                      <a:pPr indent="-82550" lvl="0" marL="408940" marR="319405" rtl="0" algn="l">
                        <a:lnSpc>
                          <a:spcPct val="100000"/>
                        </a:lnSpc>
                        <a:spcBef>
                          <a:spcPts val="0"/>
                        </a:spcBef>
                        <a:spcAft>
                          <a:spcPts val="0"/>
                        </a:spcAft>
                        <a:buNone/>
                      </a:pPr>
                      <a:r>
                        <a:rPr b="1" lang="en-US" sz="2400" u="none" cap="none" strike="noStrike">
                          <a:solidFill>
                            <a:srgbClr val="FFFFFF"/>
                          </a:solidFill>
                          <a:latin typeface="Calibri"/>
                          <a:ea typeface="Calibri"/>
                          <a:cs typeface="Calibri"/>
                          <a:sym typeface="Calibri"/>
                        </a:rPr>
                        <a:t>Weekly  wages</a:t>
                      </a:r>
                      <a:endParaRPr sz="2400" u="none" cap="none" strike="noStrike">
                        <a:latin typeface="Calibri"/>
                        <a:ea typeface="Calibri"/>
                        <a:cs typeface="Calibri"/>
                        <a:sym typeface="Calibri"/>
                      </a:endParaRPr>
                    </a:p>
                  </a:txBody>
                  <a:tcPr marT="87625" marB="0" marR="0" marL="0">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rowSpan="3">
                  <a:txBody>
                    <a:bodyPr/>
                    <a:lstStyle/>
                    <a:p>
                      <a:pPr indent="-195580" lvl="0" marL="387985" marR="186055" rtl="0" algn="l">
                        <a:lnSpc>
                          <a:spcPct val="100000"/>
                        </a:lnSpc>
                        <a:spcBef>
                          <a:spcPts val="0"/>
                        </a:spcBef>
                        <a:spcAft>
                          <a:spcPts val="0"/>
                        </a:spcAft>
                        <a:buNone/>
                      </a:pPr>
                      <a:r>
                        <a:rPr b="1" lang="en-US" sz="1200" u="none" cap="none" strike="noStrike">
                          <a:solidFill>
                            <a:srgbClr val="FFFFFF"/>
                          </a:solidFill>
                          <a:latin typeface="Calibri"/>
                          <a:ea typeface="Calibri"/>
                          <a:cs typeface="Calibri"/>
                          <a:sym typeface="Calibri"/>
                        </a:rPr>
                        <a:t>Number of  workers</a:t>
                      </a:r>
                      <a:endParaRPr sz="1200" u="none" cap="none" strike="noStrike">
                        <a:latin typeface="Calibri"/>
                        <a:ea typeface="Calibri"/>
                        <a:cs typeface="Calibri"/>
                        <a:sym typeface="Calibri"/>
                      </a:endParaRPr>
                    </a:p>
                  </a:txBody>
                  <a:tcPr marT="87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rowSpan="2">
                  <a:txBody>
                    <a:bodyPr/>
                    <a:lstStyle/>
                    <a:p>
                      <a:pPr indent="0" lvl="0" marL="960755" marR="0" rtl="0" algn="l">
                        <a:lnSpc>
                          <a:spcPct val="100000"/>
                        </a:lnSpc>
                        <a:spcBef>
                          <a:spcPts val="0"/>
                        </a:spcBef>
                        <a:spcAft>
                          <a:spcPts val="0"/>
                        </a:spcAft>
                        <a:buNone/>
                      </a:pPr>
                      <a:r>
                        <a:rPr lang="en-US" sz="2400" u="none" cap="none" strike="noStrike">
                          <a:solidFill>
                            <a:srgbClr val="FFFFFF"/>
                          </a:solidFill>
                          <a:latin typeface="Calibri"/>
                          <a:ea typeface="Calibri"/>
                          <a:cs typeface="Calibri"/>
                          <a:sym typeface="Calibri"/>
                        </a:rPr>
                        <a:t>EXAMPLE</a:t>
                      </a:r>
                      <a:endParaRPr sz="2400" u="none" cap="none" strike="noStrike">
                        <a:latin typeface="Calibri"/>
                        <a:ea typeface="Calibri"/>
                        <a:cs typeface="Calibri"/>
                        <a:sym typeface="Calibri"/>
                      </a:endParaRPr>
                    </a:p>
                  </a:txBody>
                  <a:tcPr marT="901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solidFill>
                      <a:srgbClr val="000000"/>
                    </a:solidFill>
                  </a:tcPr>
                </a:tc>
                <a:tc>
                  <a:txBody>
                    <a:bodyPr/>
                    <a:lstStyle/>
                    <a:p>
                      <a:pPr indent="0" lvl="0" marL="0" marR="0" rtl="0" algn="l">
                        <a:lnSpc>
                          <a:spcPct val="100000"/>
                        </a:lnSpc>
                        <a:spcBef>
                          <a:spcPts val="0"/>
                        </a:spcBef>
                        <a:spcAft>
                          <a:spcPts val="0"/>
                        </a:spcAft>
                        <a:buNone/>
                      </a:pPr>
                      <a:r>
                        <a:t/>
                      </a:r>
                      <a:endParaRPr sz="5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B cap="flat" cmpd="sng" w="12700">
                      <a:solidFill>
                        <a:srgbClr val="FFFFFF"/>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None/>
                      </a:pPr>
                      <a:r>
                        <a:t/>
                      </a:r>
                      <a:endParaRPr sz="500" u="none" cap="none" strike="noStrike">
                        <a:latin typeface="Times New Roman"/>
                        <a:ea typeface="Times New Roman"/>
                        <a:cs typeface="Times New Roman"/>
                        <a:sym typeface="Times New Roman"/>
                      </a:endParaRPr>
                    </a:p>
                  </a:txBody>
                  <a:tcPr marT="0" marB="0" marR="0" marL="0">
                    <a:lnB cap="flat" cmpd="sng" w="12700">
                      <a:solidFill>
                        <a:srgbClr val="FFFFFF"/>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None/>
                      </a:pPr>
                      <a:r>
                        <a:t/>
                      </a:r>
                      <a:endParaRPr sz="500" u="none" cap="none" strike="noStrike">
                        <a:latin typeface="Times New Roman"/>
                        <a:ea typeface="Times New Roman"/>
                        <a:cs typeface="Times New Roman"/>
                        <a:sym typeface="Times New Roman"/>
                      </a:endParaRPr>
                    </a:p>
                  </a:txBody>
                  <a:tcPr marT="0" marB="0" marR="0" marL="0">
                    <a:lnB cap="flat" cmpd="sng" w="12700">
                      <a:solidFill>
                        <a:srgbClr val="FFFFFF"/>
                      </a:solidFill>
                      <a:prstDash val="solid"/>
                      <a:round/>
                      <a:headEnd len="sm" w="sm" type="none"/>
                      <a:tailEnd len="sm" w="sm" type="none"/>
                    </a:lnB>
                    <a:solidFill>
                      <a:srgbClr val="000000"/>
                    </a:solidFill>
                  </a:tcPr>
                </a:tc>
                <a:tc>
                  <a:txBody>
                    <a:bodyPr/>
                    <a:lstStyle/>
                    <a:p>
                      <a:pPr indent="0" lvl="0" marL="0" marR="0" rtl="0" algn="l">
                        <a:lnSpc>
                          <a:spcPct val="100000"/>
                        </a:lnSpc>
                        <a:spcBef>
                          <a:spcPts val="0"/>
                        </a:spcBef>
                        <a:spcAft>
                          <a:spcPts val="0"/>
                        </a:spcAft>
                        <a:buNone/>
                      </a:pPr>
                      <a:r>
                        <a:t/>
                      </a:r>
                      <a:endParaRPr sz="500" u="none" cap="none" strike="noStrike">
                        <a:latin typeface="Times New Roman"/>
                        <a:ea typeface="Times New Roman"/>
                        <a:cs typeface="Times New Roman"/>
                        <a:sym typeface="Times New Roman"/>
                      </a:endParaRPr>
                    </a:p>
                  </a:txBody>
                  <a:tcPr marT="0" marB="0" marR="0" marL="0">
                    <a:lnB cap="flat" cmpd="sng" w="12700">
                      <a:solidFill>
                        <a:srgbClr val="FFFFFF"/>
                      </a:solidFill>
                      <a:prstDash val="solid"/>
                      <a:round/>
                      <a:headEnd len="sm" w="sm" type="none"/>
                      <a:tailEnd len="sm" w="sm" type="none"/>
                    </a:lnB>
                    <a:solidFill>
                      <a:srgbClr val="000000"/>
                    </a:solidFill>
                  </a:tcPr>
                </a:tc>
              </a:tr>
              <a:tr h="640725">
                <a:tc vMerge="1"/>
                <a:tc vMerge="1"/>
                <a:tc vMerge="1"/>
                <a:tc vMerge="1"/>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solidFill>
                      <a:srgbClr val="4471C4"/>
                    </a:solidFill>
                  </a:tcPr>
                </a:tc>
                <a:tc>
                  <a:txBody>
                    <a:bodyPr/>
                    <a:lstStyle/>
                    <a:p>
                      <a:pPr indent="0" lvl="0" marL="0" marR="0" rtl="0" algn="l">
                        <a:lnSpc>
                          <a:spcPct val="100000"/>
                        </a:lnSpc>
                        <a:spcBef>
                          <a:spcPts val="0"/>
                        </a:spcBef>
                        <a:spcAft>
                          <a:spcPts val="0"/>
                        </a:spcAft>
                        <a:buNone/>
                      </a:pPr>
                      <a:r>
                        <a:t/>
                      </a:r>
                      <a:endParaRPr sz="2850" u="none" cap="none" strike="noStrike">
                        <a:latin typeface="Times New Roman"/>
                        <a:ea typeface="Times New Roman"/>
                        <a:cs typeface="Times New Roman"/>
                        <a:sym typeface="Times New Roman"/>
                      </a:endParaRPr>
                    </a:p>
                    <a:p>
                      <a:pPr indent="0" lvl="0" marL="0" marR="0" rtl="0" algn="ctr">
                        <a:lnSpc>
                          <a:spcPct val="79238"/>
                        </a:lnSpc>
                        <a:spcBef>
                          <a:spcPts val="0"/>
                        </a:spcBef>
                        <a:spcAft>
                          <a:spcPts val="0"/>
                        </a:spcAft>
                        <a:buNone/>
                      </a:pPr>
                      <a:r>
                        <a:rPr b="1" lang="en-US" sz="2100" u="none" cap="none" strike="noStrike">
                          <a:solidFill>
                            <a:srgbClr val="FFFFFF"/>
                          </a:solidFill>
                          <a:latin typeface="Calibri"/>
                          <a:ea typeface="Calibri"/>
                          <a:cs typeface="Calibri"/>
                          <a:sym typeface="Calibri"/>
                        </a:rPr>
                        <a:t>Number</a:t>
                      </a:r>
                      <a:endParaRPr sz="21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solidFill>
                      <a:srgbClr val="4471C4"/>
                    </a:solidFill>
                  </a:tcPr>
                </a:tc>
                <a:tc>
                  <a:txBody>
                    <a:bodyPr/>
                    <a:lstStyle/>
                    <a:p>
                      <a:pPr indent="0" lvl="0" marL="0" marR="0" rtl="0" algn="l">
                        <a:lnSpc>
                          <a:spcPct val="100000"/>
                        </a:lnSpc>
                        <a:spcBef>
                          <a:spcPts val="0"/>
                        </a:spcBef>
                        <a:spcAft>
                          <a:spcPts val="0"/>
                        </a:spcAft>
                        <a:buNone/>
                      </a:pPr>
                      <a:r>
                        <a:t/>
                      </a:r>
                      <a:endParaRPr sz="2850" u="none" cap="none" strike="noStrike">
                        <a:latin typeface="Times New Roman"/>
                        <a:ea typeface="Times New Roman"/>
                        <a:cs typeface="Times New Roman"/>
                        <a:sym typeface="Times New Roman"/>
                      </a:endParaRPr>
                    </a:p>
                    <a:p>
                      <a:pPr indent="0" lvl="0" marL="349250" marR="0" rtl="0" algn="l">
                        <a:lnSpc>
                          <a:spcPct val="79238"/>
                        </a:lnSpc>
                        <a:spcBef>
                          <a:spcPts val="0"/>
                        </a:spcBef>
                        <a:spcAft>
                          <a:spcPts val="0"/>
                        </a:spcAft>
                        <a:buNone/>
                      </a:pPr>
                      <a:r>
                        <a:rPr b="1" lang="en-US" sz="2100" u="none" cap="none" strike="noStrike">
                          <a:solidFill>
                            <a:srgbClr val="FFFFFF"/>
                          </a:solidFill>
                          <a:latin typeface="Calibri"/>
                          <a:ea typeface="Calibri"/>
                          <a:cs typeface="Calibri"/>
                          <a:sym typeface="Calibri"/>
                        </a:rPr>
                        <a:t>C.F</a:t>
                      </a:r>
                      <a:endParaRPr sz="21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solidFill>
                      <a:srgbClr val="4471C4"/>
                    </a:solidFill>
                  </a:tcPr>
                </a:tc>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solidFill>
                      <a:srgbClr val="4471C4"/>
                    </a:solidFill>
                  </a:tcPr>
                </a:tc>
              </a:tr>
              <a:tr h="270250">
                <a:tc vMerge="1"/>
                <a:tc vMerge="1"/>
                <a:tc vMerge="1"/>
                <a:tc rowSpan="10">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B cap="flat" cmpd="sng" w="12700">
                      <a:solidFill>
                        <a:srgbClr val="FFFFFF"/>
                      </a:solidFill>
                      <a:prstDash val="solid"/>
                      <a:round/>
                      <a:headEnd len="sm" w="sm" type="none"/>
                      <a:tailEnd len="sm" w="sm" type="none"/>
                    </a:lnB>
                  </a:tcPr>
                </a:tc>
                <a:tc rowSpan="3">
                  <a:txBody>
                    <a:bodyPr/>
                    <a:lstStyle/>
                    <a:p>
                      <a:pPr indent="0" lvl="0" marL="126364" marR="0" rtl="0" algn="l">
                        <a:lnSpc>
                          <a:spcPct val="100000"/>
                        </a:lnSpc>
                        <a:spcBef>
                          <a:spcPts val="0"/>
                        </a:spcBef>
                        <a:spcAft>
                          <a:spcPts val="0"/>
                        </a:spcAft>
                        <a:buNone/>
                      </a:pPr>
                      <a:r>
                        <a:rPr b="1" lang="en-US" sz="2100" u="none" cap="none" strike="noStrike">
                          <a:solidFill>
                            <a:srgbClr val="FFFFFF"/>
                          </a:solidFill>
                          <a:latin typeface="Calibri"/>
                          <a:ea typeface="Calibri"/>
                          <a:cs typeface="Calibri"/>
                          <a:sym typeface="Calibri"/>
                        </a:rPr>
                        <a:t>Weekly wages</a:t>
                      </a:r>
                      <a:endParaRPr sz="2100" u="none" cap="none" strike="noStrike">
                        <a:latin typeface="Calibri"/>
                        <a:ea typeface="Calibri"/>
                        <a:cs typeface="Calibri"/>
                        <a:sym typeface="Calibri"/>
                      </a:endParaRPr>
                    </a:p>
                  </a:txBody>
                  <a:tcPr marT="958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B cap="flat" cmpd="sng" w="38100">
                      <a:solidFill>
                        <a:srgbClr val="FFFFFF"/>
                      </a:solidFill>
                      <a:prstDash val="solid"/>
                      <a:round/>
                      <a:headEnd len="sm" w="sm" type="none"/>
                      <a:tailEnd len="sm" w="sm" type="none"/>
                    </a:lnB>
                    <a:solidFill>
                      <a:srgbClr val="4471C4"/>
                    </a:solidFill>
                  </a:tcPr>
                </a:tc>
                <a:tc rowSpan="3">
                  <a:txBody>
                    <a:bodyPr/>
                    <a:lstStyle/>
                    <a:p>
                      <a:pPr indent="329565" lvl="0" marL="208279" marR="197485" rtl="0" algn="l">
                        <a:lnSpc>
                          <a:spcPct val="100000"/>
                        </a:lnSpc>
                        <a:spcBef>
                          <a:spcPts val="0"/>
                        </a:spcBef>
                        <a:spcAft>
                          <a:spcPts val="0"/>
                        </a:spcAft>
                        <a:buNone/>
                      </a:pPr>
                      <a:r>
                        <a:rPr b="1" lang="en-US" sz="1200" u="none" cap="none" strike="noStrike">
                          <a:solidFill>
                            <a:srgbClr val="FFFFFF"/>
                          </a:solidFill>
                          <a:latin typeface="Calibri"/>
                          <a:ea typeface="Calibri"/>
                          <a:cs typeface="Calibri"/>
                          <a:sym typeface="Calibri"/>
                        </a:rPr>
                        <a:t>of  workers</a:t>
                      </a:r>
                      <a:endParaRPr sz="1200" u="none" cap="none" strike="noStrike">
                        <a:latin typeface="Calibri"/>
                        <a:ea typeface="Calibri"/>
                        <a:cs typeface="Calibri"/>
                        <a:sym typeface="Calibri"/>
                      </a:endParaRPr>
                    </a:p>
                  </a:txBody>
                  <a:tcPr marT="958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B cap="flat" cmpd="sng" w="38100">
                      <a:solidFill>
                        <a:srgbClr val="FFFFFF"/>
                      </a:solidFill>
                      <a:prstDash val="solid"/>
                      <a:round/>
                      <a:headEnd len="sm" w="sm" type="none"/>
                      <a:tailEnd len="sm" w="sm" type="none"/>
                    </a:lnB>
                    <a:solidFill>
                      <a:srgbClr val="4471C4"/>
                    </a:solidFill>
                  </a:tcPr>
                </a:tc>
                <a:tc rowSpan="3">
                  <a:txBody>
                    <a:bodyPr/>
                    <a:lstStyle/>
                    <a:p>
                      <a:pPr indent="48259" lvl="0" marL="220979" marR="209550" rtl="0" algn="l">
                        <a:lnSpc>
                          <a:spcPct val="100000"/>
                        </a:lnSpc>
                        <a:spcBef>
                          <a:spcPts val="0"/>
                        </a:spcBef>
                        <a:spcAft>
                          <a:spcPts val="0"/>
                        </a:spcAft>
                        <a:buNone/>
                      </a:pPr>
                      <a:r>
                        <a:rPr lang="en-US" sz="1100" u="none" cap="none" strike="noStrike">
                          <a:solidFill>
                            <a:schemeClr val="lt1"/>
                          </a:solidFill>
                          <a:latin typeface="Calibri"/>
                          <a:ea typeface="Calibri"/>
                          <a:cs typeface="Calibri"/>
                          <a:sym typeface="Calibri"/>
                        </a:rPr>
                        <a:t>Lesss than</a:t>
                      </a:r>
                      <a:endParaRPr sz="1100" u="none" cap="none" strike="noStrike">
                        <a:solidFill>
                          <a:schemeClr val="lt1"/>
                        </a:solidFill>
                        <a:latin typeface="Calibri"/>
                        <a:ea typeface="Calibri"/>
                        <a:cs typeface="Calibri"/>
                        <a:sym typeface="Calibri"/>
                      </a:endParaRPr>
                    </a:p>
                  </a:txBody>
                  <a:tcPr marT="958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B cap="flat" cmpd="sng" w="38100">
                      <a:solidFill>
                        <a:srgbClr val="FFFFFF"/>
                      </a:solidFill>
                      <a:prstDash val="solid"/>
                      <a:round/>
                      <a:headEnd len="sm" w="sm" type="none"/>
                      <a:tailEnd len="sm" w="sm" type="none"/>
                    </a:lnB>
                    <a:solidFill>
                      <a:srgbClr val="4471C4"/>
                    </a:solidFill>
                  </a:tcPr>
                </a:tc>
                <a:tc rowSpan="3">
                  <a:txBody>
                    <a:bodyPr/>
                    <a:lstStyle/>
                    <a:p>
                      <a:pPr indent="0" lvl="0" marL="106045" marR="0" rtl="0" algn="l">
                        <a:lnSpc>
                          <a:spcPct val="95904"/>
                        </a:lnSpc>
                        <a:spcBef>
                          <a:spcPts val="0"/>
                        </a:spcBef>
                        <a:spcAft>
                          <a:spcPts val="0"/>
                        </a:spcAft>
                        <a:buNone/>
                      </a:pPr>
                      <a:r>
                        <a:rPr b="1" lang="en-US" sz="2100" u="none" cap="none" strike="noStrike">
                          <a:solidFill>
                            <a:srgbClr val="FFFFFF"/>
                          </a:solidFill>
                          <a:latin typeface="Calibri"/>
                          <a:ea typeface="Calibri"/>
                          <a:cs typeface="Calibri"/>
                          <a:sym typeface="Calibri"/>
                        </a:rPr>
                        <a:t>C.F (More</a:t>
                      </a:r>
                      <a:endParaRPr sz="2100" u="none" cap="none" strike="noStrike">
                        <a:latin typeface="Calibri"/>
                        <a:ea typeface="Calibri"/>
                        <a:cs typeface="Calibri"/>
                        <a:sym typeface="Calibri"/>
                      </a:endParaRPr>
                    </a:p>
                    <a:p>
                      <a:pPr indent="0" lvl="0" marL="349885" marR="0" rtl="0" algn="l">
                        <a:lnSpc>
                          <a:spcPct val="100000"/>
                        </a:lnSpc>
                        <a:spcBef>
                          <a:spcPts val="0"/>
                        </a:spcBef>
                        <a:spcAft>
                          <a:spcPts val="0"/>
                        </a:spcAft>
                        <a:buNone/>
                      </a:pPr>
                      <a:r>
                        <a:rPr b="1" lang="en-US" sz="2100" u="none" cap="none" strike="noStrike">
                          <a:solidFill>
                            <a:srgbClr val="FFFFFF"/>
                          </a:solidFill>
                          <a:latin typeface="Calibri"/>
                          <a:ea typeface="Calibri"/>
                          <a:cs typeface="Calibri"/>
                          <a:sym typeface="Calibri"/>
                        </a:rPr>
                        <a:t>than)</a:t>
                      </a:r>
                      <a:endParaRPr sz="21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B cap="flat" cmpd="sng" w="38100">
                      <a:solidFill>
                        <a:srgbClr val="FFFFFF"/>
                      </a:solidFill>
                      <a:prstDash val="solid"/>
                      <a:round/>
                      <a:headEnd len="sm" w="sm" type="none"/>
                      <a:tailEnd len="sm" w="sm" type="none"/>
                    </a:lnB>
                    <a:solidFill>
                      <a:srgbClr val="4471C4"/>
                    </a:solidFill>
                  </a:tcPr>
                </a:tc>
              </a:tr>
              <a:tr h="615450">
                <a:tc vMerge="1"/>
                <a:tc>
                  <a:txBody>
                    <a:bodyPr/>
                    <a:lstStyle/>
                    <a:p>
                      <a:pPr indent="0" lvl="0" marL="424180" marR="0" rtl="0" algn="l">
                        <a:lnSpc>
                          <a:spcPct val="100000"/>
                        </a:lnSpc>
                        <a:spcBef>
                          <a:spcPts val="0"/>
                        </a:spcBef>
                        <a:spcAft>
                          <a:spcPts val="0"/>
                        </a:spcAft>
                        <a:buNone/>
                      </a:pPr>
                      <a:r>
                        <a:rPr lang="en-US" sz="2600" u="none" cap="none" strike="noStrike">
                          <a:latin typeface="Calibri"/>
                          <a:ea typeface="Calibri"/>
                          <a:cs typeface="Calibri"/>
                          <a:sym typeface="Calibri"/>
                        </a:rPr>
                        <a:t>0 – 20</a:t>
                      </a:r>
                      <a:endParaRPr sz="2600" u="none" cap="none" strike="noStrike">
                        <a:latin typeface="Calibri"/>
                        <a:ea typeface="Calibri"/>
                        <a:cs typeface="Calibri"/>
                        <a:sym typeface="Calibri"/>
                      </a:endParaRPr>
                    </a:p>
                  </a:txBody>
                  <a:tcPr marT="88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00000"/>
                        </a:lnSpc>
                        <a:spcBef>
                          <a:spcPts val="0"/>
                        </a:spcBef>
                        <a:spcAft>
                          <a:spcPts val="0"/>
                        </a:spcAft>
                        <a:buNone/>
                      </a:pPr>
                      <a:r>
                        <a:rPr lang="en-US" sz="2600" u="none" cap="none" strike="noStrike">
                          <a:latin typeface="Calibri"/>
                          <a:ea typeface="Calibri"/>
                          <a:cs typeface="Calibri"/>
                          <a:sym typeface="Calibri"/>
                        </a:rPr>
                        <a:t>41</a:t>
                      </a:r>
                      <a:endParaRPr/>
                    </a:p>
                  </a:txBody>
                  <a:tcPr marT="88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vMerge="1"/>
                <a:tc vMerge="1"/>
                <a:tc vMerge="1"/>
                <a:tc vMerge="1"/>
                <a:tc vMerge="1"/>
              </a:tr>
              <a:tr h="299200">
                <a:tc vMerge="1"/>
                <a:tc rowSpan="2">
                  <a:txBody>
                    <a:bodyPr/>
                    <a:lstStyle/>
                    <a:p>
                      <a:pPr indent="0" lvl="0" marL="341630" marR="0" rtl="0" algn="l">
                        <a:lnSpc>
                          <a:spcPct val="100000"/>
                        </a:lnSpc>
                        <a:spcBef>
                          <a:spcPts val="0"/>
                        </a:spcBef>
                        <a:spcAft>
                          <a:spcPts val="0"/>
                        </a:spcAft>
                        <a:buNone/>
                      </a:pPr>
                      <a:r>
                        <a:rPr lang="en-US" sz="2600" u="none" cap="none" strike="noStrike">
                          <a:latin typeface="Calibri"/>
                          <a:ea typeface="Calibri"/>
                          <a:cs typeface="Calibri"/>
                          <a:sym typeface="Calibri"/>
                        </a:rPr>
                        <a:t>20 – 40</a:t>
                      </a:r>
                      <a:endParaRPr sz="2600" u="none" cap="none" strike="noStrike">
                        <a:latin typeface="Calibri"/>
                        <a:ea typeface="Calibri"/>
                        <a:cs typeface="Calibri"/>
                        <a:sym typeface="Calibri"/>
                      </a:endParaRPr>
                    </a:p>
                  </a:txBody>
                  <a:tcPr marT="88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rowSpan="2">
                  <a:txBody>
                    <a:bodyPr/>
                    <a:lstStyle/>
                    <a:p>
                      <a:pPr indent="0" lvl="0" marL="0" marR="0" rtl="0" algn="ctr">
                        <a:lnSpc>
                          <a:spcPct val="100000"/>
                        </a:lnSpc>
                        <a:spcBef>
                          <a:spcPts val="0"/>
                        </a:spcBef>
                        <a:spcAft>
                          <a:spcPts val="0"/>
                        </a:spcAft>
                        <a:buNone/>
                      </a:pPr>
                      <a:r>
                        <a:rPr lang="en-US" sz="2600" u="none" cap="none" strike="noStrike">
                          <a:latin typeface="Calibri"/>
                          <a:ea typeface="Calibri"/>
                          <a:cs typeface="Calibri"/>
                          <a:sym typeface="Calibri"/>
                        </a:rPr>
                        <a:t>51</a:t>
                      </a:r>
                      <a:endParaRPr sz="2600" u="none" cap="none" strike="noStrike">
                        <a:latin typeface="Calibri"/>
                        <a:ea typeface="Calibri"/>
                        <a:cs typeface="Calibri"/>
                        <a:sym typeface="Calibri"/>
                      </a:endParaRPr>
                    </a:p>
                  </a:txBody>
                  <a:tcPr marT="88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vMerge="1"/>
                <a:tc vMerge="1"/>
                <a:tc vMerge="1"/>
                <a:tc vMerge="1"/>
                <a:tc vMerge="1"/>
              </a:tr>
              <a:tr h="316225">
                <a:tc vMerge="1"/>
                <a:tc vMerge="1"/>
                <a:tc vMerge="1"/>
                <a:tc vMerge="1"/>
                <a:tc rowSpan="2">
                  <a:txBody>
                    <a:bodyPr/>
                    <a:lstStyle/>
                    <a:p>
                      <a:pPr indent="0" lvl="0" marL="583565" marR="0" rtl="0" algn="l">
                        <a:lnSpc>
                          <a:spcPct val="100000"/>
                        </a:lnSpc>
                        <a:spcBef>
                          <a:spcPts val="0"/>
                        </a:spcBef>
                        <a:spcAft>
                          <a:spcPts val="0"/>
                        </a:spcAft>
                        <a:buNone/>
                      </a:pPr>
                      <a:r>
                        <a:rPr lang="en-US" sz="2100" u="none" cap="none" strike="noStrike">
                          <a:latin typeface="Calibri"/>
                          <a:ea typeface="Calibri"/>
                          <a:cs typeface="Calibri"/>
                          <a:sym typeface="Calibri"/>
                        </a:rPr>
                        <a:t>0 – 20</a:t>
                      </a:r>
                      <a:endParaRPr sz="2100" u="none" cap="none" strike="noStrike">
                        <a:latin typeface="Calibri"/>
                        <a:ea typeface="Calibri"/>
                        <a:cs typeface="Calibri"/>
                        <a:sym typeface="Calibri"/>
                      </a:endParaRPr>
                    </a:p>
                  </a:txBody>
                  <a:tcPr marT="1092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rowSpan="2">
                  <a:txBody>
                    <a:bodyPr/>
                    <a:lstStyle/>
                    <a:p>
                      <a:pPr indent="0" lvl="0" marL="2540" marR="0" rtl="0" algn="ctr">
                        <a:lnSpc>
                          <a:spcPct val="100000"/>
                        </a:lnSpc>
                        <a:spcBef>
                          <a:spcPts val="0"/>
                        </a:spcBef>
                        <a:spcAft>
                          <a:spcPts val="0"/>
                        </a:spcAft>
                        <a:buNone/>
                      </a:pPr>
                      <a:r>
                        <a:rPr lang="en-US" sz="2100" u="none" cap="none" strike="noStrike">
                          <a:latin typeface="Calibri"/>
                          <a:ea typeface="Calibri"/>
                          <a:cs typeface="Calibri"/>
                          <a:sym typeface="Calibri"/>
                        </a:rPr>
                        <a:t>41</a:t>
                      </a:r>
                      <a:endParaRPr sz="2100" u="none" cap="none" strike="noStrike">
                        <a:latin typeface="Calibri"/>
                        <a:ea typeface="Calibri"/>
                        <a:cs typeface="Calibri"/>
                        <a:sym typeface="Calibri"/>
                      </a:endParaRPr>
                    </a:p>
                  </a:txBody>
                  <a:tcPr marT="1092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rowSpan="2">
                  <a:txBody>
                    <a:bodyPr/>
                    <a:lstStyle/>
                    <a:p>
                      <a:pPr indent="0" lvl="0" marL="5080" marR="0" rtl="0" algn="ctr">
                        <a:lnSpc>
                          <a:spcPct val="100000"/>
                        </a:lnSpc>
                        <a:spcBef>
                          <a:spcPts val="0"/>
                        </a:spcBef>
                        <a:spcAft>
                          <a:spcPts val="0"/>
                        </a:spcAft>
                        <a:buNone/>
                      </a:pPr>
                      <a:r>
                        <a:rPr lang="en-US" sz="2100" u="none" cap="none" strike="noStrike">
                          <a:latin typeface="Calibri"/>
                          <a:ea typeface="Calibri"/>
                          <a:cs typeface="Calibri"/>
                          <a:sym typeface="Calibri"/>
                        </a:rPr>
                        <a:t>41</a:t>
                      </a:r>
                      <a:endParaRPr sz="2100" u="none" cap="none" strike="noStrike">
                        <a:latin typeface="Calibri"/>
                        <a:ea typeface="Calibri"/>
                        <a:cs typeface="Calibri"/>
                        <a:sym typeface="Calibri"/>
                      </a:endParaRPr>
                    </a:p>
                  </a:txBody>
                  <a:tcPr marT="1092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rowSpan="2">
                  <a:txBody>
                    <a:bodyPr/>
                    <a:lstStyle/>
                    <a:p>
                      <a:pPr indent="0" lvl="0" marL="3175" marR="0" rtl="0" algn="ctr">
                        <a:lnSpc>
                          <a:spcPct val="100000"/>
                        </a:lnSpc>
                        <a:spcBef>
                          <a:spcPts val="0"/>
                        </a:spcBef>
                        <a:spcAft>
                          <a:spcPts val="0"/>
                        </a:spcAft>
                        <a:buNone/>
                      </a:pPr>
                      <a:r>
                        <a:rPr lang="en-US" sz="2100" u="none" cap="none" strike="noStrike">
                          <a:latin typeface="Calibri"/>
                          <a:ea typeface="Calibri"/>
                          <a:cs typeface="Calibri"/>
                          <a:sym typeface="Calibri"/>
                        </a:rPr>
                        <a:t>201</a:t>
                      </a:r>
                      <a:endParaRPr sz="2100" u="none" cap="none" strike="noStrike">
                        <a:latin typeface="Calibri"/>
                        <a:ea typeface="Calibri"/>
                        <a:cs typeface="Calibri"/>
                        <a:sym typeface="Calibri"/>
                      </a:endParaRPr>
                    </a:p>
                  </a:txBody>
                  <a:tcPr marT="1092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253225">
                <a:tc vMerge="1"/>
                <a:tc rowSpan="2">
                  <a:txBody>
                    <a:bodyPr/>
                    <a:lstStyle/>
                    <a:p>
                      <a:pPr indent="0" lvl="0" marL="341630" marR="0" rtl="0" algn="l">
                        <a:lnSpc>
                          <a:spcPct val="100000"/>
                        </a:lnSpc>
                        <a:spcBef>
                          <a:spcPts val="0"/>
                        </a:spcBef>
                        <a:spcAft>
                          <a:spcPts val="0"/>
                        </a:spcAft>
                        <a:buNone/>
                      </a:pPr>
                      <a:r>
                        <a:rPr lang="en-US" sz="2600" u="none" cap="none" strike="noStrike">
                          <a:latin typeface="Calibri"/>
                          <a:ea typeface="Calibri"/>
                          <a:cs typeface="Calibri"/>
                          <a:sym typeface="Calibri"/>
                        </a:rPr>
                        <a:t>40 – 60</a:t>
                      </a:r>
                      <a:endParaRPr sz="2600" u="none" cap="none" strike="noStrike">
                        <a:latin typeface="Calibri"/>
                        <a:ea typeface="Calibri"/>
                        <a:cs typeface="Calibri"/>
                        <a:sym typeface="Calibri"/>
                      </a:endParaRPr>
                    </a:p>
                  </a:txBody>
                  <a:tcPr marT="88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rowSpan="2">
                  <a:txBody>
                    <a:bodyPr/>
                    <a:lstStyle/>
                    <a:p>
                      <a:pPr indent="0" lvl="0" marL="0" marR="0" rtl="0" algn="ctr">
                        <a:lnSpc>
                          <a:spcPct val="100000"/>
                        </a:lnSpc>
                        <a:spcBef>
                          <a:spcPts val="0"/>
                        </a:spcBef>
                        <a:spcAft>
                          <a:spcPts val="0"/>
                        </a:spcAft>
                        <a:buNone/>
                      </a:pPr>
                      <a:r>
                        <a:rPr lang="en-US" sz="2600" u="none" cap="none" strike="noStrike">
                          <a:latin typeface="Calibri"/>
                          <a:ea typeface="Calibri"/>
                          <a:cs typeface="Calibri"/>
                          <a:sym typeface="Calibri"/>
                        </a:rPr>
                        <a:t>64</a:t>
                      </a:r>
                      <a:endParaRPr sz="2600" u="none" cap="none" strike="noStrike">
                        <a:latin typeface="Calibri"/>
                        <a:ea typeface="Calibri"/>
                        <a:cs typeface="Calibri"/>
                        <a:sym typeface="Calibri"/>
                      </a:endParaRPr>
                    </a:p>
                  </a:txBody>
                  <a:tcPr marT="882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vMerge="1"/>
                <a:tc vMerge="1"/>
                <a:tc vMerge="1"/>
                <a:tc vMerge="1"/>
                <a:tc vMerge="1"/>
              </a:tr>
              <a:tr h="362200">
                <a:tc vMerge="1"/>
                <a:tc vMerge="1"/>
                <a:tc vMerge="1"/>
                <a:tc vMerge="1"/>
                <a:tc rowSpan="2">
                  <a:txBody>
                    <a:bodyPr/>
                    <a:lstStyle/>
                    <a:p>
                      <a:pPr indent="0" lvl="0" marL="516255" marR="0" rtl="0" algn="l">
                        <a:lnSpc>
                          <a:spcPct val="100000"/>
                        </a:lnSpc>
                        <a:spcBef>
                          <a:spcPts val="0"/>
                        </a:spcBef>
                        <a:spcAft>
                          <a:spcPts val="0"/>
                        </a:spcAft>
                        <a:buNone/>
                      </a:pPr>
                      <a:r>
                        <a:rPr lang="en-US" sz="2100" u="none" cap="none" strike="noStrike">
                          <a:latin typeface="Calibri"/>
                          <a:ea typeface="Calibri"/>
                          <a:cs typeface="Calibri"/>
                          <a:sym typeface="Calibri"/>
                        </a:rPr>
                        <a:t>20 – 40</a:t>
                      </a:r>
                      <a:endParaRPr sz="2100" u="none" cap="none" strike="noStrike">
                        <a:latin typeface="Calibri"/>
                        <a:ea typeface="Calibri"/>
                        <a:cs typeface="Calibri"/>
                        <a:sym typeface="Calibri"/>
                      </a:endParaRPr>
                    </a:p>
                  </a:txBody>
                  <a:tcPr marT="1092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rowSpan="2">
                  <a:txBody>
                    <a:bodyPr/>
                    <a:lstStyle/>
                    <a:p>
                      <a:pPr indent="0" lvl="0" marL="2540" marR="0" rtl="0" algn="ctr">
                        <a:lnSpc>
                          <a:spcPct val="100000"/>
                        </a:lnSpc>
                        <a:spcBef>
                          <a:spcPts val="0"/>
                        </a:spcBef>
                        <a:spcAft>
                          <a:spcPts val="0"/>
                        </a:spcAft>
                        <a:buNone/>
                      </a:pPr>
                      <a:r>
                        <a:rPr lang="en-US" sz="2100" u="none" cap="none" strike="noStrike">
                          <a:latin typeface="Calibri"/>
                          <a:ea typeface="Calibri"/>
                          <a:cs typeface="Calibri"/>
                          <a:sym typeface="Calibri"/>
                        </a:rPr>
                        <a:t>51</a:t>
                      </a:r>
                      <a:endParaRPr sz="2100" u="none" cap="none" strike="noStrike">
                        <a:latin typeface="Calibri"/>
                        <a:ea typeface="Calibri"/>
                        <a:cs typeface="Calibri"/>
                        <a:sym typeface="Calibri"/>
                      </a:endParaRPr>
                    </a:p>
                  </a:txBody>
                  <a:tcPr marT="1092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rowSpan="2">
                  <a:txBody>
                    <a:bodyPr/>
                    <a:lstStyle/>
                    <a:p>
                      <a:pPr indent="0" lvl="0" marL="5080" marR="0" rtl="0" algn="ctr">
                        <a:lnSpc>
                          <a:spcPct val="100000"/>
                        </a:lnSpc>
                        <a:spcBef>
                          <a:spcPts val="0"/>
                        </a:spcBef>
                        <a:spcAft>
                          <a:spcPts val="0"/>
                        </a:spcAft>
                        <a:buNone/>
                      </a:pPr>
                      <a:r>
                        <a:rPr lang="en-US" sz="2100" u="none" cap="none" strike="noStrike">
                          <a:latin typeface="Calibri"/>
                          <a:ea typeface="Calibri"/>
                          <a:cs typeface="Calibri"/>
                          <a:sym typeface="Calibri"/>
                        </a:rPr>
                        <a:t>92</a:t>
                      </a:r>
                      <a:endParaRPr sz="2100" u="none" cap="none" strike="noStrike">
                        <a:latin typeface="Calibri"/>
                        <a:ea typeface="Calibri"/>
                        <a:cs typeface="Calibri"/>
                        <a:sym typeface="Calibri"/>
                      </a:endParaRPr>
                    </a:p>
                  </a:txBody>
                  <a:tcPr marT="1092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rowSpan="2">
                  <a:txBody>
                    <a:bodyPr/>
                    <a:lstStyle/>
                    <a:p>
                      <a:pPr indent="0" lvl="0" marL="3175" marR="0" rtl="0" algn="ctr">
                        <a:lnSpc>
                          <a:spcPct val="100000"/>
                        </a:lnSpc>
                        <a:spcBef>
                          <a:spcPts val="0"/>
                        </a:spcBef>
                        <a:spcAft>
                          <a:spcPts val="0"/>
                        </a:spcAft>
                        <a:buNone/>
                      </a:pPr>
                      <a:r>
                        <a:rPr lang="en-US" sz="2100" u="none" cap="none" strike="noStrike">
                          <a:latin typeface="Calibri"/>
                          <a:ea typeface="Calibri"/>
                          <a:cs typeface="Calibri"/>
                          <a:sym typeface="Calibri"/>
                        </a:rPr>
                        <a:t>160</a:t>
                      </a:r>
                      <a:endParaRPr sz="2100" u="none" cap="none" strike="noStrike">
                        <a:latin typeface="Calibri"/>
                        <a:ea typeface="Calibri"/>
                        <a:cs typeface="Calibri"/>
                        <a:sym typeface="Calibri"/>
                      </a:endParaRPr>
                    </a:p>
                  </a:txBody>
                  <a:tcPr marT="1092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207275">
                <a:tc vMerge="1"/>
                <a:tc rowSpan="2">
                  <a:txBody>
                    <a:bodyPr/>
                    <a:lstStyle/>
                    <a:p>
                      <a:pPr indent="0" lvl="0" marL="341630" marR="0" rtl="0" algn="l">
                        <a:lnSpc>
                          <a:spcPct val="100000"/>
                        </a:lnSpc>
                        <a:spcBef>
                          <a:spcPts val="0"/>
                        </a:spcBef>
                        <a:spcAft>
                          <a:spcPts val="0"/>
                        </a:spcAft>
                        <a:buNone/>
                      </a:pPr>
                      <a:r>
                        <a:rPr lang="en-US" sz="2600" u="none" cap="none" strike="noStrike">
                          <a:latin typeface="Calibri"/>
                          <a:ea typeface="Calibri"/>
                          <a:cs typeface="Calibri"/>
                          <a:sym typeface="Calibri"/>
                        </a:rPr>
                        <a:t>60 – 80</a:t>
                      </a:r>
                      <a:endParaRPr sz="26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rowSpan="2">
                  <a:txBody>
                    <a:bodyPr/>
                    <a:lstStyle/>
                    <a:p>
                      <a:pPr indent="0" lvl="0" marL="0" marR="0" rtl="0" algn="ctr">
                        <a:lnSpc>
                          <a:spcPct val="100000"/>
                        </a:lnSpc>
                        <a:spcBef>
                          <a:spcPts val="0"/>
                        </a:spcBef>
                        <a:spcAft>
                          <a:spcPts val="0"/>
                        </a:spcAft>
                        <a:buNone/>
                      </a:pPr>
                      <a:r>
                        <a:rPr lang="en-US" sz="2600" u="none" cap="none" strike="noStrike">
                          <a:latin typeface="Calibri"/>
                          <a:ea typeface="Calibri"/>
                          <a:cs typeface="Calibri"/>
                          <a:sym typeface="Calibri"/>
                        </a:rPr>
                        <a:t>38</a:t>
                      </a:r>
                      <a:endParaRPr sz="26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vMerge="1"/>
                <a:tc vMerge="1"/>
                <a:tc vMerge="1"/>
                <a:tc vMerge="1"/>
                <a:tc vMerge="1"/>
              </a:tr>
              <a:tr h="408175">
                <a:tc vMerge="1"/>
                <a:tc vMerge="1"/>
                <a:tc vMerge="1"/>
                <a:tc vMerge="1"/>
                <a:tc rowSpan="2">
                  <a:txBody>
                    <a:bodyPr/>
                    <a:lstStyle/>
                    <a:p>
                      <a:pPr indent="0" lvl="0" marL="516255" marR="0" rtl="0" algn="l">
                        <a:lnSpc>
                          <a:spcPct val="100000"/>
                        </a:lnSpc>
                        <a:spcBef>
                          <a:spcPts val="0"/>
                        </a:spcBef>
                        <a:spcAft>
                          <a:spcPts val="0"/>
                        </a:spcAft>
                        <a:buNone/>
                      </a:pPr>
                      <a:r>
                        <a:rPr lang="en-US" sz="2100" u="none" cap="none" strike="noStrike">
                          <a:latin typeface="Calibri"/>
                          <a:ea typeface="Calibri"/>
                          <a:cs typeface="Calibri"/>
                          <a:sym typeface="Calibri"/>
                        </a:rPr>
                        <a:t>40 – 60</a:t>
                      </a:r>
                      <a:endParaRPr sz="2100" u="none" cap="none" strike="noStrike">
                        <a:latin typeface="Calibri"/>
                        <a:ea typeface="Calibri"/>
                        <a:cs typeface="Calibri"/>
                        <a:sym typeface="Calibri"/>
                      </a:endParaRPr>
                    </a:p>
                  </a:txBody>
                  <a:tcPr marT="10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rowSpan="2">
                  <a:txBody>
                    <a:bodyPr/>
                    <a:lstStyle/>
                    <a:p>
                      <a:pPr indent="0" lvl="0" marL="2540" marR="0" rtl="0" algn="ctr">
                        <a:lnSpc>
                          <a:spcPct val="100000"/>
                        </a:lnSpc>
                        <a:spcBef>
                          <a:spcPts val="0"/>
                        </a:spcBef>
                        <a:spcAft>
                          <a:spcPts val="0"/>
                        </a:spcAft>
                        <a:buNone/>
                      </a:pPr>
                      <a:r>
                        <a:rPr lang="en-US" sz="2100" u="none" cap="none" strike="noStrike">
                          <a:latin typeface="Calibri"/>
                          <a:ea typeface="Calibri"/>
                          <a:cs typeface="Calibri"/>
                          <a:sym typeface="Calibri"/>
                        </a:rPr>
                        <a:t>64</a:t>
                      </a:r>
                      <a:endParaRPr sz="2100" u="none" cap="none" strike="noStrike">
                        <a:latin typeface="Calibri"/>
                        <a:ea typeface="Calibri"/>
                        <a:cs typeface="Calibri"/>
                        <a:sym typeface="Calibri"/>
                      </a:endParaRPr>
                    </a:p>
                  </a:txBody>
                  <a:tcPr marT="10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rowSpan="2">
                  <a:txBody>
                    <a:bodyPr/>
                    <a:lstStyle/>
                    <a:p>
                      <a:pPr indent="0" lvl="0" marL="312420" marR="0" rtl="0" algn="l">
                        <a:lnSpc>
                          <a:spcPct val="100000"/>
                        </a:lnSpc>
                        <a:spcBef>
                          <a:spcPts val="0"/>
                        </a:spcBef>
                        <a:spcAft>
                          <a:spcPts val="0"/>
                        </a:spcAft>
                        <a:buNone/>
                      </a:pPr>
                      <a:r>
                        <a:rPr lang="en-US" sz="2100" u="none" cap="none" strike="noStrike">
                          <a:latin typeface="Calibri"/>
                          <a:ea typeface="Calibri"/>
                          <a:cs typeface="Calibri"/>
                          <a:sym typeface="Calibri"/>
                        </a:rPr>
                        <a:t>156</a:t>
                      </a:r>
                      <a:endParaRPr sz="2100" u="none" cap="none" strike="noStrike">
                        <a:latin typeface="Calibri"/>
                        <a:ea typeface="Calibri"/>
                        <a:cs typeface="Calibri"/>
                        <a:sym typeface="Calibri"/>
                      </a:endParaRPr>
                    </a:p>
                  </a:txBody>
                  <a:tcPr marT="10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rowSpan="2">
                  <a:txBody>
                    <a:bodyPr/>
                    <a:lstStyle/>
                    <a:p>
                      <a:pPr indent="0" lvl="0" marL="3175" marR="0" rtl="0" algn="ctr">
                        <a:lnSpc>
                          <a:spcPct val="100000"/>
                        </a:lnSpc>
                        <a:spcBef>
                          <a:spcPts val="0"/>
                        </a:spcBef>
                        <a:spcAft>
                          <a:spcPts val="0"/>
                        </a:spcAft>
                        <a:buNone/>
                      </a:pPr>
                      <a:r>
                        <a:rPr lang="en-US" sz="2100" u="none" cap="none" strike="noStrike">
                          <a:latin typeface="Calibri"/>
                          <a:ea typeface="Calibri"/>
                          <a:cs typeface="Calibri"/>
                          <a:sym typeface="Calibri"/>
                        </a:rPr>
                        <a:t>109</a:t>
                      </a:r>
                      <a:endParaRPr sz="2100" u="none" cap="none" strike="noStrike">
                        <a:latin typeface="Calibri"/>
                        <a:ea typeface="Calibri"/>
                        <a:cs typeface="Calibri"/>
                        <a:sym typeface="Calibri"/>
                      </a:endParaRPr>
                    </a:p>
                  </a:txBody>
                  <a:tcPr marT="10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161300">
                <a:tc vMerge="1"/>
                <a:tc rowSpan="2">
                  <a:txBody>
                    <a:bodyPr/>
                    <a:lstStyle/>
                    <a:p>
                      <a:pPr indent="0" lvl="0" marL="256540" marR="0" rtl="0" algn="l">
                        <a:lnSpc>
                          <a:spcPct val="100000"/>
                        </a:lnSpc>
                        <a:spcBef>
                          <a:spcPts val="0"/>
                        </a:spcBef>
                        <a:spcAft>
                          <a:spcPts val="0"/>
                        </a:spcAft>
                        <a:buNone/>
                      </a:pPr>
                      <a:r>
                        <a:rPr lang="en-US" sz="2600" u="none" cap="none" strike="noStrike">
                          <a:latin typeface="Calibri"/>
                          <a:ea typeface="Calibri"/>
                          <a:cs typeface="Calibri"/>
                          <a:sym typeface="Calibri"/>
                        </a:rPr>
                        <a:t>80 – 100</a:t>
                      </a:r>
                      <a:endParaRPr sz="26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rowSpan="2">
                  <a:txBody>
                    <a:bodyPr/>
                    <a:lstStyle/>
                    <a:p>
                      <a:pPr indent="0" lvl="0" marL="0" marR="0" rtl="0" algn="ctr">
                        <a:lnSpc>
                          <a:spcPct val="100000"/>
                        </a:lnSpc>
                        <a:spcBef>
                          <a:spcPts val="0"/>
                        </a:spcBef>
                        <a:spcAft>
                          <a:spcPts val="0"/>
                        </a:spcAft>
                        <a:buNone/>
                      </a:pPr>
                      <a:r>
                        <a:rPr lang="en-US" sz="2600" u="none" cap="none" strike="noStrike">
                          <a:latin typeface="Calibri"/>
                          <a:ea typeface="Calibri"/>
                          <a:cs typeface="Calibri"/>
                          <a:sym typeface="Calibri"/>
                        </a:rPr>
                        <a:t>7</a:t>
                      </a:r>
                      <a:endParaRPr sz="2600" u="none" cap="none" strike="noStrike">
                        <a:latin typeface="Calibri"/>
                        <a:ea typeface="Calibri"/>
                        <a:cs typeface="Calibri"/>
                        <a:sym typeface="Calibri"/>
                      </a:endParaRPr>
                    </a:p>
                  </a:txBody>
                  <a:tcPr marT="88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vMerge="1"/>
                <a:tc vMerge="1"/>
                <a:tc vMerge="1"/>
                <a:tc vMerge="1"/>
                <a:tc vMerge="1"/>
              </a:tr>
              <a:tr h="454150">
                <a:tc vMerge="1"/>
                <a:tc vMerge="1"/>
                <a:tc vMerge="1"/>
                <a:tc vMerge="1"/>
                <a:tc rowSpan="2">
                  <a:txBody>
                    <a:bodyPr/>
                    <a:lstStyle/>
                    <a:p>
                      <a:pPr indent="0" lvl="0" marL="516255" marR="0" rtl="0" algn="l">
                        <a:lnSpc>
                          <a:spcPct val="100000"/>
                        </a:lnSpc>
                        <a:spcBef>
                          <a:spcPts val="0"/>
                        </a:spcBef>
                        <a:spcAft>
                          <a:spcPts val="0"/>
                        </a:spcAft>
                        <a:buNone/>
                      </a:pPr>
                      <a:r>
                        <a:rPr lang="en-US" sz="2100" u="none" cap="none" strike="noStrike">
                          <a:latin typeface="Calibri"/>
                          <a:ea typeface="Calibri"/>
                          <a:cs typeface="Calibri"/>
                          <a:sym typeface="Calibri"/>
                        </a:rPr>
                        <a:t>60 – 80</a:t>
                      </a:r>
                      <a:endParaRPr sz="2100" u="none" cap="none" strike="noStrike">
                        <a:latin typeface="Calibri"/>
                        <a:ea typeface="Calibri"/>
                        <a:cs typeface="Calibri"/>
                        <a:sym typeface="Calibri"/>
                      </a:endParaRPr>
                    </a:p>
                  </a:txBody>
                  <a:tcPr marT="10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rowSpan="2">
                  <a:txBody>
                    <a:bodyPr/>
                    <a:lstStyle/>
                    <a:p>
                      <a:pPr indent="0" lvl="0" marL="2540" marR="0" rtl="0" algn="ctr">
                        <a:lnSpc>
                          <a:spcPct val="100000"/>
                        </a:lnSpc>
                        <a:spcBef>
                          <a:spcPts val="0"/>
                        </a:spcBef>
                        <a:spcAft>
                          <a:spcPts val="0"/>
                        </a:spcAft>
                        <a:buNone/>
                      </a:pPr>
                      <a:r>
                        <a:rPr lang="en-US" sz="2100" u="none" cap="none" strike="noStrike">
                          <a:latin typeface="Calibri"/>
                          <a:ea typeface="Calibri"/>
                          <a:cs typeface="Calibri"/>
                          <a:sym typeface="Calibri"/>
                        </a:rPr>
                        <a:t>38</a:t>
                      </a:r>
                      <a:endParaRPr sz="2100" u="none" cap="none" strike="noStrike">
                        <a:latin typeface="Calibri"/>
                        <a:ea typeface="Calibri"/>
                        <a:cs typeface="Calibri"/>
                        <a:sym typeface="Calibri"/>
                      </a:endParaRPr>
                    </a:p>
                  </a:txBody>
                  <a:tcPr marT="10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rowSpan="2">
                  <a:txBody>
                    <a:bodyPr/>
                    <a:lstStyle/>
                    <a:p>
                      <a:pPr indent="0" lvl="0" marL="312420" marR="0" rtl="0" algn="l">
                        <a:lnSpc>
                          <a:spcPct val="100000"/>
                        </a:lnSpc>
                        <a:spcBef>
                          <a:spcPts val="0"/>
                        </a:spcBef>
                        <a:spcAft>
                          <a:spcPts val="0"/>
                        </a:spcAft>
                        <a:buNone/>
                      </a:pPr>
                      <a:r>
                        <a:rPr lang="en-US" sz="2100" u="none" cap="none" strike="noStrike">
                          <a:latin typeface="Calibri"/>
                          <a:ea typeface="Calibri"/>
                          <a:cs typeface="Calibri"/>
                          <a:sym typeface="Calibri"/>
                        </a:rPr>
                        <a:t>194</a:t>
                      </a:r>
                      <a:endParaRPr sz="2100" u="none" cap="none" strike="noStrike">
                        <a:latin typeface="Calibri"/>
                        <a:ea typeface="Calibri"/>
                        <a:cs typeface="Calibri"/>
                        <a:sym typeface="Calibri"/>
                      </a:endParaRPr>
                    </a:p>
                  </a:txBody>
                  <a:tcPr marT="10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rowSpan="2">
                  <a:txBody>
                    <a:bodyPr/>
                    <a:lstStyle/>
                    <a:p>
                      <a:pPr indent="0" lvl="0" marL="6350" marR="0" rtl="0" algn="ctr">
                        <a:lnSpc>
                          <a:spcPct val="100000"/>
                        </a:lnSpc>
                        <a:spcBef>
                          <a:spcPts val="0"/>
                        </a:spcBef>
                        <a:spcAft>
                          <a:spcPts val="0"/>
                        </a:spcAft>
                        <a:buNone/>
                      </a:pPr>
                      <a:r>
                        <a:rPr lang="en-US" sz="2100" u="none" cap="none" strike="noStrike">
                          <a:latin typeface="Calibri"/>
                          <a:ea typeface="Calibri"/>
                          <a:cs typeface="Calibri"/>
                          <a:sym typeface="Calibri"/>
                        </a:rPr>
                        <a:t>45</a:t>
                      </a:r>
                      <a:endParaRPr sz="2100" u="none" cap="none" strike="noStrike">
                        <a:latin typeface="Calibri"/>
                        <a:ea typeface="Calibri"/>
                        <a:cs typeface="Calibri"/>
                        <a:sym typeface="Calibri"/>
                      </a:endParaRPr>
                    </a:p>
                  </a:txBody>
                  <a:tcPr marT="10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115325">
                <a:tc vMerge="1"/>
                <a:tc gridSpan="3" rowSpan="2">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tcPr>
                </a:tc>
                <a:tc rowSpan="2" hMerge="1"/>
                <a:tc rowSpan="2" hMerge="1"/>
                <a:tc vMerge="1"/>
                <a:tc vMerge="1"/>
                <a:tc vMerge="1"/>
                <a:tc vMerge="1"/>
              </a:tr>
              <a:tr h="569475">
                <a:tc vMerge="1"/>
                <a:tc gridSpan="3" vMerge="1"/>
                <a:tc hMerge="1" vMerge="1"/>
                <a:tc hMerge="1" vMerge="1"/>
                <a:tc>
                  <a:txBody>
                    <a:bodyPr/>
                    <a:lstStyle/>
                    <a:p>
                      <a:pPr indent="0" lvl="0" marL="446405" marR="0" rtl="0" algn="l">
                        <a:lnSpc>
                          <a:spcPct val="100000"/>
                        </a:lnSpc>
                        <a:spcBef>
                          <a:spcPts val="0"/>
                        </a:spcBef>
                        <a:spcAft>
                          <a:spcPts val="0"/>
                        </a:spcAft>
                        <a:buNone/>
                      </a:pPr>
                      <a:r>
                        <a:rPr lang="en-US" sz="2100" u="none" cap="none" strike="noStrike">
                          <a:latin typeface="Calibri"/>
                          <a:ea typeface="Calibri"/>
                          <a:cs typeface="Calibri"/>
                          <a:sym typeface="Calibri"/>
                        </a:rPr>
                        <a:t>80 – 100</a:t>
                      </a:r>
                      <a:endParaRPr sz="2100" u="none" cap="none" strike="noStrike">
                        <a:latin typeface="Calibri"/>
                        <a:ea typeface="Calibri"/>
                        <a:cs typeface="Calibri"/>
                        <a:sym typeface="Calibri"/>
                      </a:endParaRPr>
                    </a:p>
                  </a:txBody>
                  <a:tcPr marT="10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00000"/>
                        </a:lnSpc>
                        <a:spcBef>
                          <a:spcPts val="0"/>
                        </a:spcBef>
                        <a:spcAft>
                          <a:spcPts val="0"/>
                        </a:spcAft>
                        <a:buNone/>
                      </a:pPr>
                      <a:r>
                        <a:rPr lang="en-US" sz="2100" u="none" cap="none" strike="noStrike">
                          <a:latin typeface="Calibri"/>
                          <a:ea typeface="Calibri"/>
                          <a:cs typeface="Calibri"/>
                          <a:sym typeface="Calibri"/>
                        </a:rPr>
                        <a:t>7</a:t>
                      </a:r>
                      <a:endParaRPr sz="2100" u="none" cap="none" strike="noStrike">
                        <a:latin typeface="Calibri"/>
                        <a:ea typeface="Calibri"/>
                        <a:cs typeface="Calibri"/>
                        <a:sym typeface="Calibri"/>
                      </a:endParaRPr>
                    </a:p>
                  </a:txBody>
                  <a:tcPr marT="10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312420" marR="0" rtl="0" algn="l">
                        <a:lnSpc>
                          <a:spcPct val="100000"/>
                        </a:lnSpc>
                        <a:spcBef>
                          <a:spcPts val="0"/>
                        </a:spcBef>
                        <a:spcAft>
                          <a:spcPts val="0"/>
                        </a:spcAft>
                        <a:buNone/>
                      </a:pPr>
                      <a:r>
                        <a:rPr lang="en-US" sz="2100" u="none" cap="none" strike="noStrike">
                          <a:latin typeface="Calibri"/>
                          <a:ea typeface="Calibri"/>
                          <a:cs typeface="Calibri"/>
                          <a:sym typeface="Calibri"/>
                        </a:rPr>
                        <a:t>201</a:t>
                      </a:r>
                      <a:endParaRPr sz="2100" u="none" cap="none" strike="noStrike">
                        <a:latin typeface="Calibri"/>
                        <a:ea typeface="Calibri"/>
                        <a:cs typeface="Calibri"/>
                        <a:sym typeface="Calibri"/>
                      </a:endParaRPr>
                    </a:p>
                  </a:txBody>
                  <a:tcPr marT="10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905" marR="0" rtl="0" algn="ctr">
                        <a:lnSpc>
                          <a:spcPct val="100000"/>
                        </a:lnSpc>
                        <a:spcBef>
                          <a:spcPts val="0"/>
                        </a:spcBef>
                        <a:spcAft>
                          <a:spcPts val="0"/>
                        </a:spcAft>
                        <a:buNone/>
                      </a:pPr>
                      <a:r>
                        <a:rPr lang="en-US" sz="2100" u="none" cap="none" strike="noStrike">
                          <a:latin typeface="Calibri"/>
                          <a:ea typeface="Calibri"/>
                          <a:cs typeface="Calibri"/>
                          <a:sym typeface="Calibri"/>
                        </a:rPr>
                        <a:t>7</a:t>
                      </a:r>
                      <a:endParaRPr/>
                    </a:p>
                  </a:txBody>
                  <a:tcPr marT="1098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bl>
          </a:graphicData>
        </a:graphic>
      </p:graphicFrame>
      <p:pic>
        <p:nvPicPr>
          <p:cNvPr id="502" name="Google Shape;502;p38"/>
          <p:cNvPicPr preferRelativeResize="0"/>
          <p:nvPr/>
        </p:nvPicPr>
        <p:blipFill rotWithShape="1">
          <a:blip r:embed="rId3">
            <a:alphaModFix/>
          </a:blip>
          <a:srcRect b="0" l="0" r="0" t="0"/>
          <a:stretch/>
        </p:blipFill>
        <p:spPr>
          <a:xfrm>
            <a:off x="2987824" y="2286856"/>
            <a:ext cx="2016224" cy="287921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0000"/>
              </a:buClr>
              <a:buSzPct val="100000"/>
              <a:buFont typeface="Open Sans"/>
              <a:buNone/>
            </a:pPr>
            <a:r>
              <a:rPr b="1" i="0" lang="en-US">
                <a:solidFill>
                  <a:srgbClr val="000000"/>
                </a:solidFill>
                <a:latin typeface="Open Sans"/>
                <a:ea typeface="Open Sans"/>
                <a:cs typeface="Open Sans"/>
                <a:sym typeface="Open Sans"/>
              </a:rPr>
              <a:t>What is Cumulative Frequency?</a:t>
            </a:r>
            <a:br>
              <a:rPr b="1" i="0" lang="en-US">
                <a:solidFill>
                  <a:srgbClr val="000000"/>
                </a:solidFill>
                <a:latin typeface="Open Sans"/>
                <a:ea typeface="Open Sans"/>
                <a:cs typeface="Open Sans"/>
                <a:sym typeface="Open Sans"/>
              </a:rPr>
            </a:br>
            <a:endParaRPr/>
          </a:p>
        </p:txBody>
      </p:sp>
      <p:sp>
        <p:nvSpPr>
          <p:cNvPr id="508" name="Google Shape;508;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b="0" i="0" lang="en-US">
                <a:latin typeface="EB Garamond"/>
                <a:ea typeface="EB Garamond"/>
                <a:cs typeface="EB Garamond"/>
                <a:sym typeface="EB Garamond"/>
              </a:rPr>
              <a:t>The frequency is the number of times an event occurs within a given scenario. </a:t>
            </a:r>
            <a:endParaRPr/>
          </a:p>
          <a:p>
            <a:pPr indent="-342900" lvl="0" marL="342900" rtl="0" algn="l">
              <a:spcBef>
                <a:spcPts val="592"/>
              </a:spcBef>
              <a:spcAft>
                <a:spcPts val="0"/>
              </a:spcAft>
              <a:buClr>
                <a:schemeClr val="dk1"/>
              </a:buClr>
              <a:buSzPct val="100000"/>
              <a:buChar char="•"/>
            </a:pPr>
            <a:r>
              <a:rPr b="0" i="0" lang="en-US">
                <a:latin typeface="EB Garamond"/>
                <a:ea typeface="EB Garamond"/>
                <a:cs typeface="EB Garamond"/>
                <a:sym typeface="EB Garamond"/>
              </a:rPr>
              <a:t>Cumulative frequency is defined as the running total of frequencies. </a:t>
            </a:r>
            <a:endParaRPr/>
          </a:p>
          <a:p>
            <a:pPr indent="-342900" lvl="0" marL="342900" rtl="0" algn="l">
              <a:spcBef>
                <a:spcPts val="592"/>
              </a:spcBef>
              <a:spcAft>
                <a:spcPts val="0"/>
              </a:spcAft>
              <a:buClr>
                <a:schemeClr val="dk1"/>
              </a:buClr>
              <a:buSzPct val="100000"/>
              <a:buChar char="•"/>
            </a:pPr>
            <a:r>
              <a:rPr b="0" i="0" lang="en-US">
                <a:latin typeface="EB Garamond"/>
                <a:ea typeface="EB Garamond"/>
                <a:cs typeface="EB Garamond"/>
                <a:sym typeface="EB Garamond"/>
              </a:rPr>
              <a:t>It is the sum of all the previous frequencies up to the current point.</a:t>
            </a:r>
            <a:endParaRPr/>
          </a:p>
          <a:p>
            <a:pPr indent="-342900" lvl="0" marL="342900" rtl="0" algn="l">
              <a:spcBef>
                <a:spcPts val="592"/>
              </a:spcBef>
              <a:spcAft>
                <a:spcPts val="0"/>
              </a:spcAft>
              <a:buClr>
                <a:srgbClr val="273239"/>
              </a:buClr>
              <a:buSzPct val="100000"/>
              <a:buChar char="•"/>
            </a:pPr>
            <a:r>
              <a:rPr b="0" i="0" lang="en-US">
                <a:solidFill>
                  <a:srgbClr val="273239"/>
                </a:solidFill>
                <a:latin typeface="Arial"/>
                <a:ea typeface="Arial"/>
                <a:cs typeface="Arial"/>
                <a:sym typeface="Arial"/>
              </a:rPr>
              <a:t>OR we can say, the cumulative frequency of a class is the frequency calculated by adding the frequencies of all the classes preceding the given class.</a:t>
            </a:r>
            <a:endParaRPr b="0" i="0">
              <a:latin typeface="EB Garamond"/>
              <a:ea typeface="EB Garamond"/>
              <a:cs typeface="EB Garamond"/>
              <a:sym typeface="EB Garamond"/>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4"/>
          <p:cNvPicPr preferRelativeResize="0"/>
          <p:nvPr/>
        </p:nvPicPr>
        <p:blipFill rotWithShape="1">
          <a:blip r:embed="rId3">
            <a:alphaModFix/>
          </a:blip>
          <a:srcRect b="0" l="0" r="0" t="0"/>
          <a:stretch/>
        </p:blipFill>
        <p:spPr>
          <a:xfrm>
            <a:off x="1" y="1"/>
            <a:ext cx="9143975" cy="6857997"/>
          </a:xfrm>
          <a:prstGeom prst="rect">
            <a:avLst/>
          </a:prstGeom>
          <a:noFill/>
          <a:ln>
            <a:noFill/>
          </a:ln>
        </p:spPr>
      </p:pic>
      <p:sp>
        <p:nvSpPr>
          <p:cNvPr id="106" name="Google Shape;106;p4"/>
          <p:cNvSpPr txBox="1"/>
          <p:nvPr/>
        </p:nvSpPr>
        <p:spPr>
          <a:xfrm>
            <a:off x="7009448" y="5341925"/>
            <a:ext cx="721995" cy="1143903"/>
          </a:xfrm>
          <a:prstGeom prst="rect">
            <a:avLst/>
          </a:prstGeom>
          <a:noFill/>
          <a:ln>
            <a:noFill/>
          </a:ln>
        </p:spPr>
        <p:txBody>
          <a:bodyPr anchorCtr="0" anchor="t" bIns="0" lIns="0" spcFirstLastPara="1" rIns="0" wrap="square" tIns="116825">
            <a:spAutoFit/>
          </a:bodyPr>
          <a:lstStyle/>
          <a:p>
            <a:pPr indent="0" lvl="0" marL="12700" marR="0" rtl="0" algn="l">
              <a:lnSpc>
                <a:spcPct val="100000"/>
              </a:lnSpc>
              <a:spcBef>
                <a:spcPts val="0"/>
              </a:spcBef>
              <a:spcAft>
                <a:spcPts val="0"/>
              </a:spcAft>
              <a:buNone/>
            </a:pPr>
            <a:r>
              <a:rPr b="0" i="0" lang="en-US" sz="1500" u="none" cap="none" strike="noStrike">
                <a:solidFill>
                  <a:srgbClr val="FFFFFF"/>
                </a:solidFill>
                <a:latin typeface="Calibri"/>
                <a:ea typeface="Calibri"/>
                <a:cs typeface="Calibri"/>
                <a:sym typeface="Calibri"/>
              </a:rPr>
              <a:t>Prepared By</a:t>
            </a:r>
            <a:endParaRPr b="0" i="0" sz="1500" u="none" cap="none" strike="noStrike">
              <a:solidFill>
                <a:schemeClr val="dk1"/>
              </a:solidFill>
              <a:latin typeface="Calibri"/>
              <a:ea typeface="Calibri"/>
              <a:cs typeface="Calibri"/>
              <a:sym typeface="Calibri"/>
            </a:endParaRPr>
          </a:p>
          <a:p>
            <a:pPr indent="0" lvl="0" marL="33655" marR="0" rtl="0" algn="l">
              <a:lnSpc>
                <a:spcPct val="100000"/>
              </a:lnSpc>
              <a:spcBef>
                <a:spcPts val="815"/>
              </a:spcBef>
              <a:spcAft>
                <a:spcPts val="0"/>
              </a:spcAft>
              <a:buNone/>
            </a:pPr>
            <a:r>
              <a:rPr b="0" i="0" lang="en-US" sz="1500" u="none" cap="none" strike="noStrike">
                <a:solidFill>
                  <a:srgbClr val="FFFFFF"/>
                </a:solidFill>
                <a:latin typeface="Calibri"/>
                <a:ea typeface="Calibri"/>
                <a:cs typeface="Calibri"/>
                <a:sym typeface="Calibri"/>
              </a:rPr>
              <a:t>-Anooja Joy</a:t>
            </a:r>
            <a:endParaRPr b="0" i="0" sz="1500" u="none" cap="none" strike="noStrike">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of Cumulative Frequency</a:t>
            </a:r>
            <a:endParaRPr/>
          </a:p>
        </p:txBody>
      </p:sp>
      <p:graphicFrame>
        <p:nvGraphicFramePr>
          <p:cNvPr id="514" name="Google Shape;514;p40"/>
          <p:cNvGraphicFramePr/>
          <p:nvPr/>
        </p:nvGraphicFramePr>
        <p:xfrm>
          <a:off x="1000124" y="1690687"/>
          <a:ext cx="3000000" cy="3000000"/>
        </p:xfrm>
        <a:graphic>
          <a:graphicData uri="http://schemas.openxmlformats.org/drawingml/2006/table">
            <a:tbl>
              <a:tblPr>
                <a:noFill/>
                <a:tableStyleId>{013FCDB6-FFAC-475C-9859-84A660F26B50}</a:tableStyleId>
              </a:tblPr>
              <a:tblGrid>
                <a:gridCol w="1956125"/>
                <a:gridCol w="1956125"/>
                <a:gridCol w="1967025"/>
              </a:tblGrid>
              <a:tr h="1376975">
                <a:tc>
                  <a:txBody>
                    <a:bodyPr/>
                    <a:lstStyle/>
                    <a:p>
                      <a:pPr indent="0" lvl="0" marL="0" marR="0" rtl="0" algn="l">
                        <a:spcBef>
                          <a:spcPts val="0"/>
                        </a:spcBef>
                        <a:spcAft>
                          <a:spcPts val="0"/>
                        </a:spcAft>
                        <a:buNone/>
                      </a:pPr>
                      <a:r>
                        <a:rPr b="0" lang="en-US" sz="2800" u="none" cap="none" strike="noStrike"/>
                        <a:t>Marks</a:t>
                      </a:r>
                      <a:endParaRPr/>
                    </a:p>
                  </a:txBody>
                  <a:tcPr marT="95250" marB="95250" marR="71450" marL="71450" anchor="ctr">
                    <a:lnL cap="flat" cmpd="sng" w="9525">
                      <a:solidFill>
                        <a:srgbClr val="D05180"/>
                      </a:solidFill>
                      <a:prstDash val="solid"/>
                      <a:round/>
                      <a:headEnd len="sm" w="sm" type="none"/>
                      <a:tailEnd len="sm" w="sm" type="none"/>
                    </a:lnL>
                    <a:lnR cap="flat" cmpd="sng" w="9525">
                      <a:solidFill>
                        <a:srgbClr val="D05180"/>
                      </a:solidFill>
                      <a:prstDash val="solid"/>
                      <a:round/>
                      <a:headEnd len="sm" w="sm" type="none"/>
                      <a:tailEnd len="sm" w="sm" type="none"/>
                    </a:lnR>
                    <a:lnT cap="flat" cmpd="sng" w="9525">
                      <a:solidFill>
                        <a:srgbClr val="D05180"/>
                      </a:solidFill>
                      <a:prstDash val="solid"/>
                      <a:round/>
                      <a:headEnd len="sm" w="sm" type="none"/>
                      <a:tailEnd len="sm" w="sm" type="none"/>
                    </a:lnT>
                    <a:lnB cap="flat" cmpd="sng" w="9525">
                      <a:solidFill>
                        <a:srgbClr val="30528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800" u="none" cap="none" strike="noStrike"/>
                        <a:t>Frequency</a:t>
                      </a:r>
                      <a:endParaRPr b="0" sz="2800" u="none" cap="none" strike="noStrike">
                        <a:latin typeface="EB Garamond"/>
                        <a:ea typeface="EB Garamond"/>
                        <a:cs typeface="EB Garamond"/>
                        <a:sym typeface="EB Garamond"/>
                      </a:endParaRPr>
                    </a:p>
                    <a:p>
                      <a:pPr indent="0" lvl="0" marL="0" marR="0" rtl="0" algn="l">
                        <a:spcBef>
                          <a:spcPts val="0"/>
                        </a:spcBef>
                        <a:spcAft>
                          <a:spcPts val="0"/>
                        </a:spcAft>
                        <a:buNone/>
                      </a:pPr>
                      <a:r>
                        <a:rPr b="0" lang="en-US" sz="2800" u="none" cap="none" strike="noStrike">
                          <a:latin typeface="EB Garamond"/>
                          <a:ea typeface="EB Garamond"/>
                          <a:cs typeface="EB Garamond"/>
                          <a:sym typeface="EB Garamond"/>
                        </a:rPr>
                        <a:t>(No. of Students)</a:t>
                      </a:r>
                      <a:endParaRPr/>
                    </a:p>
                  </a:txBody>
                  <a:tcPr marT="95250" marB="95250" marR="71450" marL="71450" anchor="ctr">
                    <a:lnL cap="flat" cmpd="sng" w="9525">
                      <a:solidFill>
                        <a:srgbClr val="D05180"/>
                      </a:solidFill>
                      <a:prstDash val="solid"/>
                      <a:round/>
                      <a:headEnd len="sm" w="sm" type="none"/>
                      <a:tailEnd len="sm" w="sm" type="none"/>
                    </a:lnL>
                    <a:lnR cap="flat" cmpd="sng" w="9525">
                      <a:solidFill>
                        <a:srgbClr val="D05180"/>
                      </a:solidFill>
                      <a:prstDash val="solid"/>
                      <a:round/>
                      <a:headEnd len="sm" w="sm" type="none"/>
                      <a:tailEnd len="sm" w="sm" type="none"/>
                    </a:lnR>
                    <a:lnT cap="flat" cmpd="sng" w="9525">
                      <a:solidFill>
                        <a:srgbClr val="D05180"/>
                      </a:solidFill>
                      <a:prstDash val="solid"/>
                      <a:round/>
                      <a:headEnd len="sm" w="sm" type="none"/>
                      <a:tailEnd len="sm" w="sm" type="none"/>
                    </a:lnT>
                    <a:lnB cap="flat" cmpd="sng" w="9525">
                      <a:solidFill>
                        <a:srgbClr val="305280"/>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0" lang="en-US" sz="2800" u="none" cap="none" strike="noStrike"/>
                        <a:t>Cumulative Frequency</a:t>
                      </a:r>
                      <a:endParaRPr/>
                    </a:p>
                  </a:txBody>
                  <a:tcPr marT="95250" marB="95250" marR="71450" marL="71450" anchor="ctr">
                    <a:lnL cap="flat" cmpd="sng" w="9525">
                      <a:solidFill>
                        <a:srgbClr val="D05180"/>
                      </a:solidFill>
                      <a:prstDash val="solid"/>
                      <a:round/>
                      <a:headEnd len="sm" w="sm" type="none"/>
                      <a:tailEnd len="sm" w="sm" type="none"/>
                    </a:lnL>
                    <a:lnR cap="flat" cmpd="sng" w="9525">
                      <a:solidFill>
                        <a:srgbClr val="D05180"/>
                      </a:solidFill>
                      <a:prstDash val="solid"/>
                      <a:round/>
                      <a:headEnd len="sm" w="sm" type="none"/>
                      <a:tailEnd len="sm" w="sm" type="none"/>
                    </a:lnR>
                    <a:lnT cap="flat" cmpd="sng" w="9525">
                      <a:solidFill>
                        <a:srgbClr val="D05180"/>
                      </a:solidFill>
                      <a:prstDash val="solid"/>
                      <a:round/>
                      <a:headEnd len="sm" w="sm" type="none"/>
                      <a:tailEnd len="sm" w="sm" type="none"/>
                    </a:lnT>
                    <a:lnB cap="flat" cmpd="sng" w="9525">
                      <a:solidFill>
                        <a:srgbClr val="305280"/>
                      </a:solidFill>
                      <a:prstDash val="solid"/>
                      <a:round/>
                      <a:headEnd len="sm" w="sm" type="none"/>
                      <a:tailEnd len="sm" w="sm" type="none"/>
                    </a:lnB>
                    <a:solidFill>
                      <a:srgbClr val="FFFFFF"/>
                    </a:solidFill>
                  </a:tcPr>
                </a:tc>
              </a:tr>
              <a:tr h="810575">
                <a:tc>
                  <a:txBody>
                    <a:bodyPr/>
                    <a:lstStyle/>
                    <a:p>
                      <a:pPr indent="0" lvl="0" marL="0" marR="0" rtl="0" algn="l">
                        <a:spcBef>
                          <a:spcPts val="0"/>
                        </a:spcBef>
                        <a:spcAft>
                          <a:spcPts val="0"/>
                        </a:spcAft>
                        <a:buNone/>
                      </a:pPr>
                      <a:r>
                        <a:rPr b="0" lang="en-US" sz="2800" u="none" cap="none" strike="noStrike"/>
                        <a:t>0 – 5</a:t>
                      </a:r>
                      <a:endParaRPr/>
                    </a:p>
                  </a:txBody>
                  <a:tcPr marT="95250" marB="95250" marR="71450" marL="71450" anchor="ctr">
                    <a:lnL cap="flat" cmpd="sng" w="9525">
                      <a:solidFill>
                        <a:srgbClr val="305280"/>
                      </a:solidFill>
                      <a:prstDash val="solid"/>
                      <a:round/>
                      <a:headEnd len="sm" w="sm" type="none"/>
                      <a:tailEnd len="sm" w="sm" type="none"/>
                    </a:lnL>
                    <a:lnR cap="flat" cmpd="sng" w="9525">
                      <a:solidFill>
                        <a:srgbClr val="305280"/>
                      </a:solidFill>
                      <a:prstDash val="solid"/>
                      <a:round/>
                      <a:headEnd len="sm" w="sm" type="none"/>
                      <a:tailEnd len="sm" w="sm" type="none"/>
                    </a:lnR>
                    <a:lnT cap="flat" cmpd="sng" w="9525">
                      <a:solidFill>
                        <a:srgbClr val="305280"/>
                      </a:solidFill>
                      <a:prstDash val="solid"/>
                      <a:round/>
                      <a:headEnd len="sm" w="sm" type="none"/>
                      <a:tailEnd len="sm" w="sm" type="none"/>
                    </a:lnT>
                    <a:lnB cap="flat" cmpd="sng" w="9525">
                      <a:solidFill>
                        <a:srgbClr val="505C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2800" u="none" cap="none" strike="noStrike"/>
                        <a:t>2</a:t>
                      </a:r>
                      <a:endParaRPr/>
                    </a:p>
                  </a:txBody>
                  <a:tcPr marT="95250" marB="95250" marR="71450" marL="71450" anchor="ctr">
                    <a:lnL cap="flat" cmpd="sng" w="9525">
                      <a:solidFill>
                        <a:srgbClr val="305280"/>
                      </a:solidFill>
                      <a:prstDash val="solid"/>
                      <a:round/>
                      <a:headEnd len="sm" w="sm" type="none"/>
                      <a:tailEnd len="sm" w="sm" type="none"/>
                    </a:lnL>
                    <a:lnR cap="flat" cmpd="sng" w="9525">
                      <a:solidFill>
                        <a:srgbClr val="305280"/>
                      </a:solidFill>
                      <a:prstDash val="solid"/>
                      <a:round/>
                      <a:headEnd len="sm" w="sm" type="none"/>
                      <a:tailEnd len="sm" w="sm" type="none"/>
                    </a:lnR>
                    <a:lnT cap="flat" cmpd="sng" w="9525">
                      <a:solidFill>
                        <a:srgbClr val="305280"/>
                      </a:solidFill>
                      <a:prstDash val="solid"/>
                      <a:round/>
                      <a:headEnd len="sm" w="sm" type="none"/>
                      <a:tailEnd len="sm" w="sm" type="none"/>
                    </a:lnT>
                    <a:lnB cap="flat" cmpd="sng" w="9525">
                      <a:solidFill>
                        <a:srgbClr val="505C80"/>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2800" u="none" cap="none" strike="noStrike"/>
                        <a:t>2</a:t>
                      </a:r>
                      <a:endParaRPr/>
                    </a:p>
                  </a:txBody>
                  <a:tcPr marT="95250" marB="95250" marR="71450" marL="71450" anchor="ctr">
                    <a:lnL cap="flat" cmpd="sng" w="9525">
                      <a:solidFill>
                        <a:srgbClr val="305280"/>
                      </a:solidFill>
                      <a:prstDash val="solid"/>
                      <a:round/>
                      <a:headEnd len="sm" w="sm" type="none"/>
                      <a:tailEnd len="sm" w="sm" type="none"/>
                    </a:lnL>
                    <a:lnR cap="flat" cmpd="sng" w="9525">
                      <a:solidFill>
                        <a:srgbClr val="305280"/>
                      </a:solidFill>
                      <a:prstDash val="solid"/>
                      <a:round/>
                      <a:headEnd len="sm" w="sm" type="none"/>
                      <a:tailEnd len="sm" w="sm" type="none"/>
                    </a:lnR>
                    <a:lnT cap="flat" cmpd="sng" w="9525">
                      <a:solidFill>
                        <a:srgbClr val="305280"/>
                      </a:solidFill>
                      <a:prstDash val="solid"/>
                      <a:round/>
                      <a:headEnd len="sm" w="sm" type="none"/>
                      <a:tailEnd len="sm" w="sm" type="none"/>
                    </a:lnT>
                    <a:lnB cap="flat" cmpd="sng" w="9525">
                      <a:solidFill>
                        <a:srgbClr val="505C80"/>
                      </a:solidFill>
                      <a:prstDash val="solid"/>
                      <a:round/>
                      <a:headEnd len="sm" w="sm" type="none"/>
                      <a:tailEnd len="sm" w="sm" type="none"/>
                    </a:lnB>
                    <a:solidFill>
                      <a:srgbClr val="FFFFFF"/>
                    </a:solidFill>
                  </a:tcPr>
                </a:tc>
              </a:tr>
              <a:tr h="810575">
                <a:tc>
                  <a:txBody>
                    <a:bodyPr/>
                    <a:lstStyle/>
                    <a:p>
                      <a:pPr indent="0" lvl="0" marL="0" marR="0" rtl="0" algn="l">
                        <a:spcBef>
                          <a:spcPts val="0"/>
                        </a:spcBef>
                        <a:spcAft>
                          <a:spcPts val="0"/>
                        </a:spcAft>
                        <a:buNone/>
                      </a:pPr>
                      <a:r>
                        <a:rPr b="0" lang="en-US" sz="2800" u="none" cap="none" strike="noStrike"/>
                        <a:t>5 – 10</a:t>
                      </a:r>
                      <a:endParaRPr/>
                    </a:p>
                  </a:txBody>
                  <a:tcPr marT="95250" marB="95250" marR="71450" marL="71450" anchor="ctr">
                    <a:lnL cap="flat" cmpd="sng" w="9525">
                      <a:solidFill>
                        <a:srgbClr val="505C80"/>
                      </a:solidFill>
                      <a:prstDash val="solid"/>
                      <a:round/>
                      <a:headEnd len="sm" w="sm" type="none"/>
                      <a:tailEnd len="sm" w="sm" type="none"/>
                    </a:lnL>
                    <a:lnR cap="flat" cmpd="sng" w="9525">
                      <a:solidFill>
                        <a:srgbClr val="505C80"/>
                      </a:solidFill>
                      <a:prstDash val="solid"/>
                      <a:round/>
                      <a:headEnd len="sm" w="sm" type="none"/>
                      <a:tailEnd len="sm" w="sm" type="none"/>
                    </a:lnR>
                    <a:lnT cap="flat" cmpd="sng" w="9525">
                      <a:solidFill>
                        <a:srgbClr val="505C80"/>
                      </a:solidFill>
                      <a:prstDash val="solid"/>
                      <a:round/>
                      <a:headEnd len="sm" w="sm" type="none"/>
                      <a:tailEnd len="sm" w="sm" type="none"/>
                    </a:lnT>
                    <a:lnB cap="flat" cmpd="sng" w="9525">
                      <a:solidFill>
                        <a:srgbClr val="80697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2800" u="none" cap="none" strike="noStrike"/>
                        <a:t>10</a:t>
                      </a:r>
                      <a:endParaRPr/>
                    </a:p>
                  </a:txBody>
                  <a:tcPr marT="95250" marB="95250" marR="71450" marL="71450" anchor="ctr">
                    <a:lnL cap="flat" cmpd="sng" w="9525">
                      <a:solidFill>
                        <a:srgbClr val="505C80"/>
                      </a:solidFill>
                      <a:prstDash val="solid"/>
                      <a:round/>
                      <a:headEnd len="sm" w="sm" type="none"/>
                      <a:tailEnd len="sm" w="sm" type="none"/>
                    </a:lnL>
                    <a:lnR cap="flat" cmpd="sng" w="9525">
                      <a:solidFill>
                        <a:srgbClr val="505C80"/>
                      </a:solidFill>
                      <a:prstDash val="solid"/>
                      <a:round/>
                      <a:headEnd len="sm" w="sm" type="none"/>
                      <a:tailEnd len="sm" w="sm" type="none"/>
                    </a:lnR>
                    <a:lnT cap="flat" cmpd="sng" w="9525">
                      <a:solidFill>
                        <a:srgbClr val="505C80"/>
                      </a:solidFill>
                      <a:prstDash val="solid"/>
                      <a:round/>
                      <a:headEnd len="sm" w="sm" type="none"/>
                      <a:tailEnd len="sm" w="sm" type="none"/>
                    </a:lnT>
                    <a:lnB cap="flat" cmpd="sng" w="9525">
                      <a:solidFill>
                        <a:srgbClr val="80697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2800" u="none" cap="none" strike="noStrike"/>
                        <a:t>12</a:t>
                      </a:r>
                      <a:endParaRPr/>
                    </a:p>
                  </a:txBody>
                  <a:tcPr marT="95250" marB="95250" marR="71450" marL="71450" anchor="ctr">
                    <a:lnL cap="flat" cmpd="sng" w="9525">
                      <a:solidFill>
                        <a:srgbClr val="505C80"/>
                      </a:solidFill>
                      <a:prstDash val="solid"/>
                      <a:round/>
                      <a:headEnd len="sm" w="sm" type="none"/>
                      <a:tailEnd len="sm" w="sm" type="none"/>
                    </a:lnL>
                    <a:lnR cap="flat" cmpd="sng" w="9525">
                      <a:solidFill>
                        <a:srgbClr val="505C80"/>
                      </a:solidFill>
                      <a:prstDash val="solid"/>
                      <a:round/>
                      <a:headEnd len="sm" w="sm" type="none"/>
                      <a:tailEnd len="sm" w="sm" type="none"/>
                    </a:lnR>
                    <a:lnT cap="flat" cmpd="sng" w="9525">
                      <a:solidFill>
                        <a:srgbClr val="505C80"/>
                      </a:solidFill>
                      <a:prstDash val="solid"/>
                      <a:round/>
                      <a:headEnd len="sm" w="sm" type="none"/>
                      <a:tailEnd len="sm" w="sm" type="none"/>
                    </a:lnT>
                    <a:lnB cap="flat" cmpd="sng" w="9525">
                      <a:solidFill>
                        <a:srgbClr val="80697F"/>
                      </a:solidFill>
                      <a:prstDash val="solid"/>
                      <a:round/>
                      <a:headEnd len="sm" w="sm" type="none"/>
                      <a:tailEnd len="sm" w="sm" type="none"/>
                    </a:lnB>
                    <a:solidFill>
                      <a:srgbClr val="FFFFFF"/>
                    </a:solidFill>
                  </a:tcPr>
                </a:tc>
              </a:tr>
              <a:tr h="810575">
                <a:tc>
                  <a:txBody>
                    <a:bodyPr/>
                    <a:lstStyle/>
                    <a:p>
                      <a:pPr indent="0" lvl="0" marL="0" marR="0" rtl="0" algn="l">
                        <a:spcBef>
                          <a:spcPts val="0"/>
                        </a:spcBef>
                        <a:spcAft>
                          <a:spcPts val="0"/>
                        </a:spcAft>
                        <a:buNone/>
                      </a:pPr>
                      <a:r>
                        <a:rPr b="0" lang="en-US" sz="2800" u="none" cap="none" strike="noStrike"/>
                        <a:t>10 – 15</a:t>
                      </a:r>
                      <a:endParaRPr/>
                    </a:p>
                  </a:txBody>
                  <a:tcPr marT="95250" marB="95250" marR="71450" marL="71450" anchor="ctr">
                    <a:lnL cap="flat" cmpd="sng" w="9525">
                      <a:solidFill>
                        <a:srgbClr val="80697F"/>
                      </a:solidFill>
                      <a:prstDash val="solid"/>
                      <a:round/>
                      <a:headEnd len="sm" w="sm" type="none"/>
                      <a:tailEnd len="sm" w="sm" type="none"/>
                    </a:lnL>
                    <a:lnR cap="flat" cmpd="sng" w="9525">
                      <a:solidFill>
                        <a:srgbClr val="80697F"/>
                      </a:solidFill>
                      <a:prstDash val="solid"/>
                      <a:round/>
                      <a:headEnd len="sm" w="sm" type="none"/>
                      <a:tailEnd len="sm" w="sm" type="none"/>
                    </a:lnR>
                    <a:lnT cap="flat" cmpd="sng" w="9525">
                      <a:solidFill>
                        <a:srgbClr val="80697F"/>
                      </a:solidFill>
                      <a:prstDash val="solid"/>
                      <a:round/>
                      <a:headEnd len="sm" w="sm" type="none"/>
                      <a:tailEnd len="sm" w="sm" type="none"/>
                    </a:lnT>
                    <a:lnB cap="flat" cmpd="sng" w="9525">
                      <a:solidFill>
                        <a:srgbClr val="905F7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2800" u="none" cap="none" strike="noStrike"/>
                        <a:t>5</a:t>
                      </a:r>
                      <a:endParaRPr/>
                    </a:p>
                  </a:txBody>
                  <a:tcPr marT="95250" marB="95250" marR="71450" marL="71450" anchor="ctr">
                    <a:lnL cap="flat" cmpd="sng" w="9525">
                      <a:solidFill>
                        <a:srgbClr val="80697F"/>
                      </a:solidFill>
                      <a:prstDash val="solid"/>
                      <a:round/>
                      <a:headEnd len="sm" w="sm" type="none"/>
                      <a:tailEnd len="sm" w="sm" type="none"/>
                    </a:lnL>
                    <a:lnR cap="flat" cmpd="sng" w="9525">
                      <a:solidFill>
                        <a:srgbClr val="80697F"/>
                      </a:solidFill>
                      <a:prstDash val="solid"/>
                      <a:round/>
                      <a:headEnd len="sm" w="sm" type="none"/>
                      <a:tailEnd len="sm" w="sm" type="none"/>
                    </a:lnR>
                    <a:lnT cap="flat" cmpd="sng" w="9525">
                      <a:solidFill>
                        <a:srgbClr val="80697F"/>
                      </a:solidFill>
                      <a:prstDash val="solid"/>
                      <a:round/>
                      <a:headEnd len="sm" w="sm" type="none"/>
                      <a:tailEnd len="sm" w="sm" type="none"/>
                    </a:lnT>
                    <a:lnB cap="flat" cmpd="sng" w="9525">
                      <a:solidFill>
                        <a:srgbClr val="905F7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2800" u="none" cap="none" strike="noStrike"/>
                        <a:t>17</a:t>
                      </a:r>
                      <a:endParaRPr/>
                    </a:p>
                  </a:txBody>
                  <a:tcPr marT="95250" marB="95250" marR="71450" marL="71450" anchor="ctr">
                    <a:lnL cap="flat" cmpd="sng" w="9525">
                      <a:solidFill>
                        <a:srgbClr val="80697F"/>
                      </a:solidFill>
                      <a:prstDash val="solid"/>
                      <a:round/>
                      <a:headEnd len="sm" w="sm" type="none"/>
                      <a:tailEnd len="sm" w="sm" type="none"/>
                    </a:lnL>
                    <a:lnR cap="flat" cmpd="sng" w="9525">
                      <a:solidFill>
                        <a:srgbClr val="80697F"/>
                      </a:solidFill>
                      <a:prstDash val="solid"/>
                      <a:round/>
                      <a:headEnd len="sm" w="sm" type="none"/>
                      <a:tailEnd len="sm" w="sm" type="none"/>
                    </a:lnR>
                    <a:lnT cap="flat" cmpd="sng" w="9525">
                      <a:solidFill>
                        <a:srgbClr val="80697F"/>
                      </a:solidFill>
                      <a:prstDash val="solid"/>
                      <a:round/>
                      <a:headEnd len="sm" w="sm" type="none"/>
                      <a:tailEnd len="sm" w="sm" type="none"/>
                    </a:lnT>
                    <a:lnB cap="flat" cmpd="sng" w="9525">
                      <a:solidFill>
                        <a:srgbClr val="905F7F"/>
                      </a:solidFill>
                      <a:prstDash val="solid"/>
                      <a:round/>
                      <a:headEnd len="sm" w="sm" type="none"/>
                      <a:tailEnd len="sm" w="sm" type="none"/>
                    </a:lnB>
                    <a:solidFill>
                      <a:srgbClr val="FFFFFF"/>
                    </a:solidFill>
                  </a:tcPr>
                </a:tc>
              </a:tr>
              <a:tr h="810575">
                <a:tc>
                  <a:txBody>
                    <a:bodyPr/>
                    <a:lstStyle/>
                    <a:p>
                      <a:pPr indent="0" lvl="0" marL="0" marR="0" rtl="0" algn="l">
                        <a:spcBef>
                          <a:spcPts val="0"/>
                        </a:spcBef>
                        <a:spcAft>
                          <a:spcPts val="0"/>
                        </a:spcAft>
                        <a:buNone/>
                      </a:pPr>
                      <a:r>
                        <a:rPr b="0" lang="en-US" sz="2800" u="none" cap="none" strike="noStrike"/>
                        <a:t>15 – 20</a:t>
                      </a:r>
                      <a:endParaRPr/>
                    </a:p>
                  </a:txBody>
                  <a:tcPr marT="95250" marB="95250" marR="71450" marL="71450" anchor="ctr">
                    <a:lnL cap="flat" cmpd="sng" w="9525">
                      <a:solidFill>
                        <a:srgbClr val="905F7F"/>
                      </a:solidFill>
                      <a:prstDash val="solid"/>
                      <a:round/>
                      <a:headEnd len="sm" w="sm" type="none"/>
                      <a:tailEnd len="sm" w="sm" type="none"/>
                    </a:lnL>
                    <a:lnR cap="flat" cmpd="sng" w="9525">
                      <a:solidFill>
                        <a:srgbClr val="905F7F"/>
                      </a:solidFill>
                      <a:prstDash val="solid"/>
                      <a:round/>
                      <a:headEnd len="sm" w="sm" type="none"/>
                      <a:tailEnd len="sm" w="sm" type="none"/>
                    </a:lnR>
                    <a:lnT cap="flat" cmpd="sng" w="9525">
                      <a:solidFill>
                        <a:srgbClr val="905F7F"/>
                      </a:solidFill>
                      <a:prstDash val="solid"/>
                      <a:round/>
                      <a:headEnd len="sm" w="sm" type="none"/>
                      <a:tailEnd len="sm" w="sm" type="none"/>
                    </a:lnT>
                    <a:lnB cap="flat" cmpd="sng" w="9525">
                      <a:solidFill>
                        <a:srgbClr val="905F7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2800" u="none" cap="none" strike="noStrike"/>
                        <a:t>5</a:t>
                      </a:r>
                      <a:endParaRPr/>
                    </a:p>
                  </a:txBody>
                  <a:tcPr marT="95250" marB="95250" marR="71450" marL="71450" anchor="ctr">
                    <a:lnL cap="flat" cmpd="sng" w="9525">
                      <a:solidFill>
                        <a:srgbClr val="905F7F"/>
                      </a:solidFill>
                      <a:prstDash val="solid"/>
                      <a:round/>
                      <a:headEnd len="sm" w="sm" type="none"/>
                      <a:tailEnd len="sm" w="sm" type="none"/>
                    </a:lnL>
                    <a:lnR cap="flat" cmpd="sng" w="9525">
                      <a:solidFill>
                        <a:srgbClr val="905F7F"/>
                      </a:solidFill>
                      <a:prstDash val="solid"/>
                      <a:round/>
                      <a:headEnd len="sm" w="sm" type="none"/>
                      <a:tailEnd len="sm" w="sm" type="none"/>
                    </a:lnR>
                    <a:lnT cap="flat" cmpd="sng" w="9525">
                      <a:solidFill>
                        <a:srgbClr val="905F7F"/>
                      </a:solidFill>
                      <a:prstDash val="solid"/>
                      <a:round/>
                      <a:headEnd len="sm" w="sm" type="none"/>
                      <a:tailEnd len="sm" w="sm" type="none"/>
                    </a:lnT>
                    <a:lnB cap="flat" cmpd="sng" w="9525">
                      <a:solidFill>
                        <a:srgbClr val="905F7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2800" u="none" cap="none" strike="noStrike"/>
                        <a:t>22</a:t>
                      </a:r>
                      <a:endParaRPr/>
                    </a:p>
                  </a:txBody>
                  <a:tcPr marT="95250" marB="95250" marR="71450" marL="71450" anchor="ctr">
                    <a:lnL cap="flat" cmpd="sng" w="9525">
                      <a:solidFill>
                        <a:srgbClr val="905F7F"/>
                      </a:solidFill>
                      <a:prstDash val="solid"/>
                      <a:round/>
                      <a:headEnd len="sm" w="sm" type="none"/>
                      <a:tailEnd len="sm" w="sm" type="none"/>
                    </a:lnL>
                    <a:lnR cap="flat" cmpd="sng" w="9525">
                      <a:solidFill>
                        <a:srgbClr val="905F7F"/>
                      </a:solidFill>
                      <a:prstDash val="solid"/>
                      <a:round/>
                      <a:headEnd len="sm" w="sm" type="none"/>
                      <a:tailEnd len="sm" w="sm" type="none"/>
                    </a:lnR>
                    <a:lnT cap="flat" cmpd="sng" w="9525">
                      <a:solidFill>
                        <a:srgbClr val="905F7F"/>
                      </a:solidFill>
                      <a:prstDash val="solid"/>
                      <a:round/>
                      <a:headEnd len="sm" w="sm" type="none"/>
                      <a:tailEnd len="sm" w="sm" type="none"/>
                    </a:lnT>
                    <a:lnB cap="flat" cmpd="sng" w="9525">
                      <a:solidFill>
                        <a:srgbClr val="905F7F"/>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What is  Cumulative Frequency Distribution?</a:t>
            </a:r>
            <a:endParaRPr/>
          </a:p>
        </p:txBody>
      </p:sp>
      <p:sp>
        <p:nvSpPr>
          <p:cNvPr id="520" name="Google Shape;520;p41"/>
          <p:cNvSpPr txBox="1"/>
          <p:nvPr>
            <p:ph idx="1" type="body"/>
          </p:nvPr>
        </p:nvSpPr>
        <p:spPr>
          <a:xfrm>
            <a:off x="628650" y="1843087"/>
            <a:ext cx="5657850" cy="4351338"/>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rgbClr val="202124"/>
              </a:buClr>
              <a:buSzPct val="100000"/>
              <a:buChar char="•"/>
            </a:pPr>
            <a:r>
              <a:rPr b="0" i="0" lang="en-US">
                <a:solidFill>
                  <a:srgbClr val="202124"/>
                </a:solidFill>
                <a:latin typeface="arial"/>
                <a:ea typeface="arial"/>
                <a:cs typeface="arial"/>
                <a:sym typeface="arial"/>
              </a:rPr>
              <a:t>A </a:t>
            </a:r>
            <a:r>
              <a:rPr b="1" i="0" lang="en-US">
                <a:solidFill>
                  <a:srgbClr val="202124"/>
                </a:solidFill>
                <a:latin typeface="arial"/>
                <a:ea typeface="arial"/>
                <a:cs typeface="arial"/>
                <a:sym typeface="arial"/>
              </a:rPr>
              <a:t>curve that represents the cumulative frequency distribution of grouped data on a graph</a:t>
            </a:r>
            <a:r>
              <a:rPr b="0" i="0" lang="en-US">
                <a:solidFill>
                  <a:srgbClr val="202124"/>
                </a:solidFill>
                <a:latin typeface="arial"/>
                <a:ea typeface="arial"/>
                <a:cs typeface="arial"/>
                <a:sym typeface="arial"/>
              </a:rPr>
              <a:t> is called a Cumulative Frequency Curve or an Ogive. </a:t>
            </a:r>
            <a:endParaRPr/>
          </a:p>
          <a:p>
            <a:pPr indent="-342900" lvl="0" marL="342900" rtl="0" algn="l">
              <a:spcBef>
                <a:spcPts val="592"/>
              </a:spcBef>
              <a:spcAft>
                <a:spcPts val="0"/>
              </a:spcAft>
              <a:buClr>
                <a:srgbClr val="202124"/>
              </a:buClr>
              <a:buSzPct val="100000"/>
              <a:buChar char="•"/>
            </a:pPr>
            <a:r>
              <a:rPr b="0" i="0" lang="en-US">
                <a:solidFill>
                  <a:srgbClr val="202124"/>
                </a:solidFill>
                <a:latin typeface="arial"/>
                <a:ea typeface="arial"/>
                <a:cs typeface="arial"/>
                <a:sym typeface="arial"/>
              </a:rPr>
              <a:t>Representing cumulative frequency data on a graph is the most efficient way to understand the data and derive results.</a:t>
            </a:r>
            <a:endParaRPr/>
          </a:p>
        </p:txBody>
      </p:sp>
      <p:pic>
        <p:nvPicPr>
          <p:cNvPr id="521" name="Google Shape;521;p41"/>
          <p:cNvPicPr preferRelativeResize="0"/>
          <p:nvPr/>
        </p:nvPicPr>
        <p:blipFill rotWithShape="1">
          <a:blip r:embed="rId3">
            <a:alphaModFix/>
          </a:blip>
          <a:srcRect b="0" l="0" r="0" t="0"/>
          <a:stretch/>
        </p:blipFill>
        <p:spPr>
          <a:xfrm>
            <a:off x="6415087" y="1843088"/>
            <a:ext cx="2386013" cy="31718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Types of Cumulative Frequency Curves</a:t>
            </a:r>
            <a:endParaRPr/>
          </a:p>
        </p:txBody>
      </p:sp>
      <p:sp>
        <p:nvSpPr>
          <p:cNvPr id="527" name="Google Shape;527;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0" i="0" lang="en-US">
                <a:latin typeface="EB Garamond"/>
                <a:ea typeface="EB Garamond"/>
                <a:cs typeface="EB Garamond"/>
                <a:sym typeface="EB Garamond"/>
              </a:rPr>
              <a:t>There are two types of Cumulative Frequency Curves (or Ogives) :</a:t>
            </a:r>
            <a:endParaRPr/>
          </a:p>
          <a:p>
            <a:pPr indent="-285750" lvl="1" marL="742950" rtl="0" algn="l">
              <a:spcBef>
                <a:spcPts val="560"/>
              </a:spcBef>
              <a:spcAft>
                <a:spcPts val="0"/>
              </a:spcAft>
              <a:buClr>
                <a:srgbClr val="0B0B0B"/>
              </a:buClr>
              <a:buSzPts val="2800"/>
              <a:buChar char="–"/>
            </a:pPr>
            <a:r>
              <a:rPr b="0" i="0" lang="en-US">
                <a:solidFill>
                  <a:srgbClr val="0B0B0B"/>
                </a:solidFill>
                <a:latin typeface="EB Garamond"/>
                <a:ea typeface="EB Garamond"/>
                <a:cs typeface="EB Garamond"/>
                <a:sym typeface="EB Garamond"/>
              </a:rPr>
              <a:t>More than type Cumulative Frequency Curve</a:t>
            </a:r>
            <a:endParaRPr/>
          </a:p>
          <a:p>
            <a:pPr indent="-285750" lvl="1" marL="742950" rtl="0" algn="l">
              <a:spcBef>
                <a:spcPts val="560"/>
              </a:spcBef>
              <a:spcAft>
                <a:spcPts val="0"/>
              </a:spcAft>
              <a:buClr>
                <a:srgbClr val="0B0B0B"/>
              </a:buClr>
              <a:buSzPts val="2800"/>
              <a:buChar char="–"/>
            </a:pPr>
            <a:r>
              <a:rPr b="0" i="0" lang="en-US">
                <a:solidFill>
                  <a:srgbClr val="0B0B0B"/>
                </a:solidFill>
                <a:latin typeface="EB Garamond"/>
                <a:ea typeface="EB Garamond"/>
                <a:cs typeface="EB Garamond"/>
                <a:sym typeface="EB Garamond"/>
              </a:rPr>
              <a:t>Less than type Cumulative Frequency Curve</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3"/>
          <p:cNvSpPr txBox="1"/>
          <p:nvPr>
            <p:ph type="title"/>
          </p:nvPr>
        </p:nvSpPr>
        <p:spPr>
          <a:xfrm>
            <a:off x="185737" y="1"/>
            <a:ext cx="8329613" cy="169068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0000"/>
              </a:buClr>
              <a:buSzPct val="100000"/>
              <a:buFont typeface="Open Sans"/>
              <a:buNone/>
            </a:pPr>
            <a:r>
              <a:rPr b="1" i="0" lang="en-US">
                <a:solidFill>
                  <a:srgbClr val="000000"/>
                </a:solidFill>
                <a:latin typeface="Open Sans"/>
                <a:ea typeface="Open Sans"/>
                <a:cs typeface="Open Sans"/>
                <a:sym typeface="Open Sans"/>
              </a:rPr>
              <a:t>Type-1 :  More Than Type Cumulative Frequency Curve</a:t>
            </a:r>
            <a:br>
              <a:rPr b="1" i="0" lang="en-US">
                <a:solidFill>
                  <a:srgbClr val="000000"/>
                </a:solidFill>
                <a:latin typeface="Open Sans"/>
                <a:ea typeface="Open Sans"/>
                <a:cs typeface="Open Sans"/>
                <a:sym typeface="Open Sans"/>
              </a:rPr>
            </a:br>
            <a:endParaRPr/>
          </a:p>
        </p:txBody>
      </p:sp>
      <p:sp>
        <p:nvSpPr>
          <p:cNvPr id="533" name="Google Shape;533;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b="0" i="0" lang="en-US">
                <a:latin typeface="EB Garamond"/>
                <a:ea typeface="EB Garamond"/>
                <a:cs typeface="EB Garamond"/>
                <a:sym typeface="EB Garamond"/>
              </a:rPr>
              <a:t>Here we use the lower limit of the classes to plot the curve.</a:t>
            </a:r>
            <a:endParaRPr/>
          </a:p>
          <a:p>
            <a:pPr indent="-342900" lvl="0" marL="342900" rtl="0" algn="l">
              <a:spcBef>
                <a:spcPts val="592"/>
              </a:spcBef>
              <a:spcAft>
                <a:spcPts val="0"/>
              </a:spcAft>
              <a:buClr>
                <a:schemeClr val="dk1"/>
              </a:buClr>
              <a:buSzPct val="100000"/>
              <a:buChar char="•"/>
            </a:pPr>
            <a:r>
              <a:rPr b="0" i="0" lang="en-US">
                <a:latin typeface="EB Garamond"/>
                <a:ea typeface="EB Garamond"/>
                <a:cs typeface="EB Garamond"/>
                <a:sym typeface="EB Garamond"/>
              </a:rPr>
              <a:t>How to plot a More than type Ogive:</a:t>
            </a:r>
            <a:endParaRPr/>
          </a:p>
          <a:p>
            <a:pPr indent="-342900" lvl="0" marL="342900" rtl="0" algn="l">
              <a:spcBef>
                <a:spcPts val="592"/>
              </a:spcBef>
              <a:spcAft>
                <a:spcPts val="0"/>
              </a:spcAft>
              <a:buClr>
                <a:srgbClr val="0B0B0B"/>
              </a:buClr>
              <a:buSzPct val="100000"/>
              <a:buFont typeface="Calibri"/>
              <a:buAutoNum type="arabicPeriod"/>
            </a:pPr>
            <a:r>
              <a:rPr b="0" i="0" lang="en-US">
                <a:solidFill>
                  <a:srgbClr val="0B0B0B"/>
                </a:solidFill>
                <a:latin typeface="EB Garamond"/>
                <a:ea typeface="EB Garamond"/>
                <a:cs typeface="EB Garamond"/>
                <a:sym typeface="EB Garamond"/>
              </a:rPr>
              <a:t>In the graph, put the lower limit on the x-axis</a:t>
            </a:r>
            <a:endParaRPr/>
          </a:p>
          <a:p>
            <a:pPr indent="-342900" lvl="0" marL="342900" rtl="0" algn="l">
              <a:spcBef>
                <a:spcPts val="592"/>
              </a:spcBef>
              <a:spcAft>
                <a:spcPts val="0"/>
              </a:spcAft>
              <a:buClr>
                <a:srgbClr val="0B0B0B"/>
              </a:buClr>
              <a:buSzPct val="100000"/>
              <a:buFont typeface="Calibri"/>
              <a:buAutoNum type="arabicPeriod"/>
            </a:pPr>
            <a:r>
              <a:rPr b="0" i="0" lang="en-US">
                <a:solidFill>
                  <a:srgbClr val="0B0B0B"/>
                </a:solidFill>
                <a:latin typeface="EB Garamond"/>
                <a:ea typeface="EB Garamond"/>
                <a:cs typeface="EB Garamond"/>
                <a:sym typeface="EB Garamond"/>
              </a:rPr>
              <a:t>Mark the cumulative frequency on the y-axis.</a:t>
            </a:r>
            <a:endParaRPr/>
          </a:p>
          <a:p>
            <a:pPr indent="-342900" lvl="0" marL="342900" rtl="0" algn="l">
              <a:spcBef>
                <a:spcPts val="592"/>
              </a:spcBef>
              <a:spcAft>
                <a:spcPts val="0"/>
              </a:spcAft>
              <a:buClr>
                <a:srgbClr val="0B0B0B"/>
              </a:buClr>
              <a:buSzPct val="100000"/>
              <a:buFont typeface="Calibri"/>
              <a:buAutoNum type="arabicPeriod"/>
            </a:pPr>
            <a:r>
              <a:rPr b="0" i="0" lang="en-US">
                <a:solidFill>
                  <a:srgbClr val="0B0B0B"/>
                </a:solidFill>
                <a:latin typeface="EB Garamond"/>
                <a:ea typeface="EB Garamond"/>
                <a:cs typeface="EB Garamond"/>
                <a:sym typeface="EB Garamond"/>
              </a:rPr>
              <a:t>Plot the points (x,y) using lower limits (x) and their corresponding Cumulative frequency (y)</a:t>
            </a:r>
            <a:endParaRPr/>
          </a:p>
          <a:p>
            <a:pPr indent="-342900" lvl="0" marL="342900" rtl="0" algn="l">
              <a:spcBef>
                <a:spcPts val="592"/>
              </a:spcBef>
              <a:spcAft>
                <a:spcPts val="0"/>
              </a:spcAft>
              <a:buClr>
                <a:srgbClr val="0B0B0B"/>
              </a:buClr>
              <a:buSzPct val="100000"/>
              <a:buFont typeface="Calibri"/>
              <a:buAutoNum type="arabicPeriod"/>
            </a:pPr>
            <a:r>
              <a:rPr b="0" i="0" lang="en-US">
                <a:solidFill>
                  <a:srgbClr val="0B0B0B"/>
                </a:solidFill>
                <a:latin typeface="EB Garamond"/>
                <a:ea typeface="EB Garamond"/>
                <a:cs typeface="EB Garamond"/>
                <a:sym typeface="EB Garamond"/>
              </a:rPr>
              <a:t>Join the points by a smooth freehand curve. It looks like an upside down </a:t>
            </a:r>
            <a:r>
              <a:rPr b="0" i="1" lang="en-US">
                <a:solidFill>
                  <a:srgbClr val="0B0B0B"/>
                </a:solidFill>
                <a:latin typeface="EB Garamond"/>
                <a:ea typeface="EB Garamond"/>
                <a:cs typeface="EB Garamond"/>
                <a:sym typeface="EB Garamond"/>
              </a:rPr>
              <a:t>S.</a:t>
            </a:r>
            <a:endParaRPr b="0" i="0">
              <a:solidFill>
                <a:srgbClr val="0B0B0B"/>
              </a:solidFill>
              <a:latin typeface="EB Garamond"/>
              <a:ea typeface="EB Garamond"/>
              <a:cs typeface="EB Garamond"/>
              <a:sym typeface="EB Garamond"/>
            </a:endParaRPr>
          </a:p>
          <a:p>
            <a:pPr indent="-154940" lvl="0" marL="342900" rtl="0" algn="l">
              <a:spcBef>
                <a:spcPts val="592"/>
              </a:spcBef>
              <a:spcAft>
                <a:spcPts val="0"/>
              </a:spcAft>
              <a:buClr>
                <a:schemeClr val="dk1"/>
              </a:buClr>
              <a:buSzPct val="1000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44"/>
          <p:cNvSpPr txBox="1"/>
          <p:nvPr>
            <p:ph type="title"/>
          </p:nvPr>
        </p:nvSpPr>
        <p:spPr>
          <a:xfrm>
            <a:off x="385762" y="133351"/>
            <a:ext cx="8701088" cy="1557338"/>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0000"/>
              </a:buClr>
              <a:buSzPct val="100000"/>
              <a:buFont typeface="Open Sans"/>
              <a:buNone/>
            </a:pPr>
            <a:r>
              <a:rPr b="1" i="0" lang="en-US">
                <a:solidFill>
                  <a:srgbClr val="000000"/>
                </a:solidFill>
                <a:latin typeface="Open Sans"/>
                <a:ea typeface="Open Sans"/>
                <a:cs typeface="Open Sans"/>
                <a:sym typeface="Open Sans"/>
              </a:rPr>
              <a:t>Type -2 Less Than Type Cumulative Frequency Curve</a:t>
            </a:r>
            <a:br>
              <a:rPr b="1" i="0" lang="en-US">
                <a:solidFill>
                  <a:srgbClr val="000000"/>
                </a:solidFill>
                <a:latin typeface="Open Sans"/>
                <a:ea typeface="Open Sans"/>
                <a:cs typeface="Open Sans"/>
                <a:sym typeface="Open Sans"/>
              </a:rPr>
            </a:br>
            <a:endParaRPr/>
          </a:p>
        </p:txBody>
      </p:sp>
      <p:sp>
        <p:nvSpPr>
          <p:cNvPr id="539" name="Google Shape;539;p44"/>
          <p:cNvSpPr txBox="1"/>
          <p:nvPr>
            <p:ph idx="1" type="body"/>
          </p:nvPr>
        </p:nvSpPr>
        <p:spPr>
          <a:xfrm>
            <a:off x="557212" y="1825625"/>
            <a:ext cx="7958138" cy="4351338"/>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b="0" i="0" lang="en-US">
                <a:latin typeface="EB Garamond"/>
                <a:ea typeface="EB Garamond"/>
                <a:cs typeface="EB Garamond"/>
                <a:sym typeface="EB Garamond"/>
              </a:rPr>
              <a:t>Here we use the upper limit of the classes to plot the curve.</a:t>
            </a:r>
            <a:endParaRPr/>
          </a:p>
          <a:p>
            <a:pPr indent="-342900" lvl="0" marL="342900" rtl="0" algn="l">
              <a:spcBef>
                <a:spcPts val="544"/>
              </a:spcBef>
              <a:spcAft>
                <a:spcPts val="0"/>
              </a:spcAft>
              <a:buClr>
                <a:schemeClr val="dk1"/>
              </a:buClr>
              <a:buSzPct val="100000"/>
              <a:buChar char="•"/>
            </a:pPr>
            <a:r>
              <a:rPr b="0" i="0" lang="en-US">
                <a:latin typeface="EB Garamond"/>
                <a:ea typeface="EB Garamond"/>
                <a:cs typeface="EB Garamond"/>
                <a:sym typeface="EB Garamond"/>
              </a:rPr>
              <a:t>How to plot a Less than type Ogive:</a:t>
            </a:r>
            <a:endParaRPr/>
          </a:p>
          <a:p>
            <a:pPr indent="-342900" lvl="0" marL="342900" rtl="0" algn="l">
              <a:spcBef>
                <a:spcPts val="544"/>
              </a:spcBef>
              <a:spcAft>
                <a:spcPts val="0"/>
              </a:spcAft>
              <a:buClr>
                <a:srgbClr val="0B0B0B"/>
              </a:buClr>
              <a:buSzPct val="100000"/>
              <a:buFont typeface="Calibri"/>
              <a:buAutoNum type="arabicPeriod"/>
            </a:pPr>
            <a:r>
              <a:rPr b="0" i="0" lang="en-US">
                <a:solidFill>
                  <a:srgbClr val="0B0B0B"/>
                </a:solidFill>
                <a:latin typeface="EB Garamond"/>
                <a:ea typeface="EB Garamond"/>
                <a:cs typeface="EB Garamond"/>
                <a:sym typeface="EB Garamond"/>
              </a:rPr>
              <a:t>In the graph, put the upper limit on the x-axis</a:t>
            </a:r>
            <a:endParaRPr/>
          </a:p>
          <a:p>
            <a:pPr indent="-342900" lvl="0" marL="342900" rtl="0" algn="l">
              <a:spcBef>
                <a:spcPts val="544"/>
              </a:spcBef>
              <a:spcAft>
                <a:spcPts val="0"/>
              </a:spcAft>
              <a:buClr>
                <a:srgbClr val="0B0B0B"/>
              </a:buClr>
              <a:buSzPct val="100000"/>
              <a:buFont typeface="Calibri"/>
              <a:buAutoNum type="arabicPeriod"/>
            </a:pPr>
            <a:r>
              <a:rPr b="0" i="0" lang="en-US">
                <a:solidFill>
                  <a:srgbClr val="0B0B0B"/>
                </a:solidFill>
                <a:latin typeface="EB Garamond"/>
                <a:ea typeface="EB Garamond"/>
                <a:cs typeface="EB Garamond"/>
                <a:sym typeface="EB Garamond"/>
              </a:rPr>
              <a:t>Mark the cumulative frequency on the y-axis.</a:t>
            </a:r>
            <a:endParaRPr/>
          </a:p>
          <a:p>
            <a:pPr indent="-342900" lvl="0" marL="342900" rtl="0" algn="l">
              <a:spcBef>
                <a:spcPts val="544"/>
              </a:spcBef>
              <a:spcAft>
                <a:spcPts val="0"/>
              </a:spcAft>
              <a:buClr>
                <a:srgbClr val="0B0B0B"/>
              </a:buClr>
              <a:buSzPct val="100000"/>
              <a:buFont typeface="Calibri"/>
              <a:buAutoNum type="arabicPeriod"/>
            </a:pPr>
            <a:r>
              <a:rPr b="0" i="0" lang="en-US">
                <a:solidFill>
                  <a:srgbClr val="0B0B0B"/>
                </a:solidFill>
                <a:latin typeface="EB Garamond"/>
                <a:ea typeface="EB Garamond"/>
                <a:cs typeface="EB Garamond"/>
                <a:sym typeface="EB Garamond"/>
              </a:rPr>
              <a:t>Plot the points (x,y) using upper limits (x) and their corresponding Cumulative frequency (y)</a:t>
            </a:r>
            <a:endParaRPr/>
          </a:p>
          <a:p>
            <a:pPr indent="-342900" lvl="0" marL="342900" rtl="0" algn="l">
              <a:spcBef>
                <a:spcPts val="544"/>
              </a:spcBef>
              <a:spcAft>
                <a:spcPts val="0"/>
              </a:spcAft>
              <a:buClr>
                <a:srgbClr val="0B0B0B"/>
              </a:buClr>
              <a:buSzPct val="100000"/>
              <a:buFont typeface="Calibri"/>
              <a:buAutoNum type="arabicPeriod"/>
            </a:pPr>
            <a:r>
              <a:rPr b="0" i="0" lang="en-US">
                <a:solidFill>
                  <a:srgbClr val="0B0B0B"/>
                </a:solidFill>
                <a:latin typeface="EB Garamond"/>
                <a:ea typeface="EB Garamond"/>
                <a:cs typeface="EB Garamond"/>
                <a:sym typeface="EB Garamond"/>
              </a:rPr>
              <a:t>Join the points by a smooth freehand curve. It looks like an elongated </a:t>
            </a:r>
            <a:r>
              <a:rPr b="0" i="1" lang="en-US">
                <a:solidFill>
                  <a:srgbClr val="0B0B0B"/>
                </a:solidFill>
                <a:latin typeface="EB Garamond"/>
                <a:ea typeface="EB Garamond"/>
                <a:cs typeface="EB Garamond"/>
                <a:sym typeface="EB Garamond"/>
              </a:rPr>
              <a:t>S.</a:t>
            </a:r>
            <a:endParaRPr b="0" i="0">
              <a:solidFill>
                <a:srgbClr val="0B0B0B"/>
              </a:solidFill>
              <a:latin typeface="EB Garamond"/>
              <a:ea typeface="EB Garamond"/>
              <a:cs typeface="EB Garamond"/>
              <a:sym typeface="EB Garamond"/>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How to draw Cumulative Graphs? </a:t>
            </a:r>
            <a:endParaRPr/>
          </a:p>
        </p:txBody>
      </p:sp>
      <p:sp>
        <p:nvSpPr>
          <p:cNvPr id="545" name="Google Shape;545;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0" i="0" lang="en-US">
                <a:latin typeface="EB Garamond"/>
                <a:ea typeface="EB Garamond"/>
                <a:cs typeface="EB Garamond"/>
                <a:sym typeface="EB Garamond"/>
              </a:rPr>
              <a:t>Cumulative Graphs can also be used to calculate the Median of given data.</a:t>
            </a:r>
            <a:endParaRPr/>
          </a:p>
          <a:p>
            <a:pPr indent="-342900" lvl="0" marL="342900" rtl="0" algn="l">
              <a:spcBef>
                <a:spcPts val="640"/>
              </a:spcBef>
              <a:spcAft>
                <a:spcPts val="0"/>
              </a:spcAft>
              <a:buClr>
                <a:schemeClr val="dk1"/>
              </a:buClr>
              <a:buSzPts val="3200"/>
              <a:buChar char="•"/>
            </a:pPr>
            <a:r>
              <a:rPr b="0" i="0" lang="en-US">
                <a:latin typeface="EB Garamond"/>
                <a:ea typeface="EB Garamond"/>
                <a:cs typeface="EB Garamond"/>
                <a:sym typeface="EB Garamond"/>
              </a:rPr>
              <a:t> If you draw both the curves on the same graph, the point at which they intersect, the corresponding value on the x-axis, represents the Median of the given data set.</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273239"/>
              </a:buClr>
              <a:buSzPct val="100000"/>
              <a:buFont typeface="Arial"/>
              <a:buNone/>
            </a:pPr>
            <a:r>
              <a:rPr b="1" i="0" lang="en-US">
                <a:solidFill>
                  <a:srgbClr val="273239"/>
                </a:solidFill>
                <a:latin typeface="Arial"/>
                <a:ea typeface="Arial"/>
                <a:cs typeface="Arial"/>
                <a:sym typeface="Arial"/>
              </a:rPr>
              <a:t>How to draw less than cumulative frequency curve?</a:t>
            </a:r>
            <a:br>
              <a:rPr b="0" i="0" lang="en-US">
                <a:solidFill>
                  <a:srgbClr val="273239"/>
                </a:solidFill>
                <a:latin typeface="Arial"/>
                <a:ea typeface="Arial"/>
                <a:cs typeface="Arial"/>
                <a:sym typeface="Arial"/>
              </a:rPr>
            </a:br>
            <a:endParaRPr/>
          </a:p>
        </p:txBody>
      </p:sp>
      <p:sp>
        <p:nvSpPr>
          <p:cNvPr id="551" name="Google Shape;551;p46"/>
          <p:cNvSpPr txBox="1"/>
          <p:nvPr>
            <p:ph idx="1" type="body"/>
          </p:nvPr>
        </p:nvSpPr>
        <p:spPr>
          <a:xfrm>
            <a:off x="628650" y="1428751"/>
            <a:ext cx="7886700" cy="5153025"/>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spcBef>
                <a:spcPts val="0"/>
              </a:spcBef>
              <a:spcAft>
                <a:spcPts val="0"/>
              </a:spcAft>
              <a:buClr>
                <a:srgbClr val="273239"/>
              </a:buClr>
              <a:buSzPct val="100000"/>
              <a:buNone/>
            </a:pPr>
            <a:r>
              <a:rPr b="0" i="0" lang="en-US" sz="4000">
                <a:solidFill>
                  <a:srgbClr val="273239"/>
                </a:solidFill>
                <a:latin typeface="Arial"/>
                <a:ea typeface="Arial"/>
                <a:cs typeface="Arial"/>
                <a:sym typeface="Arial"/>
              </a:rPr>
              <a:t>In this case, we use the upper limit of the classes to draw the curve. </a:t>
            </a:r>
            <a:endParaRPr/>
          </a:p>
          <a:p>
            <a:pPr indent="0" lvl="0" marL="0" rtl="0" algn="l">
              <a:spcBef>
                <a:spcPts val="440"/>
              </a:spcBef>
              <a:spcAft>
                <a:spcPts val="0"/>
              </a:spcAft>
              <a:buClr>
                <a:srgbClr val="273239"/>
              </a:buClr>
              <a:buSzPct val="100000"/>
              <a:buNone/>
            </a:pPr>
            <a:r>
              <a:rPr b="0" i="0" lang="en-US" sz="4000">
                <a:solidFill>
                  <a:srgbClr val="273239"/>
                </a:solidFill>
                <a:latin typeface="Arial"/>
                <a:ea typeface="Arial"/>
                <a:cs typeface="Arial"/>
                <a:sym typeface="Arial"/>
              </a:rPr>
              <a:t>Now, the step-by-step process of plotting a less than cumulative frequency curve:</a:t>
            </a:r>
            <a:endParaRPr/>
          </a:p>
          <a:p>
            <a:pPr indent="-342900" lvl="0" marL="342900" rtl="0" algn="l">
              <a:spcBef>
                <a:spcPts val="440"/>
              </a:spcBef>
              <a:spcAft>
                <a:spcPts val="0"/>
              </a:spcAft>
              <a:buClr>
                <a:srgbClr val="273239"/>
              </a:buClr>
              <a:buSzPct val="100000"/>
              <a:buFont typeface="Calibri"/>
              <a:buAutoNum type="arabicPeriod"/>
            </a:pPr>
            <a:r>
              <a:rPr b="0" i="0" lang="en-US" sz="4000">
                <a:solidFill>
                  <a:srgbClr val="273239"/>
                </a:solidFill>
                <a:latin typeface="Arial"/>
                <a:ea typeface="Arial"/>
                <a:cs typeface="Arial"/>
                <a:sym typeface="Arial"/>
              </a:rPr>
              <a:t>Take a graph paper and mark the upper-class limits along the x-axis and the corresponding cumulative frequencies along the y-axis.</a:t>
            </a:r>
            <a:endParaRPr/>
          </a:p>
          <a:p>
            <a:pPr indent="-342900" lvl="0" marL="342900" rtl="0" algn="l">
              <a:spcBef>
                <a:spcPts val="440"/>
              </a:spcBef>
              <a:spcAft>
                <a:spcPts val="0"/>
              </a:spcAft>
              <a:buClr>
                <a:srgbClr val="273239"/>
              </a:buClr>
              <a:buSzPct val="100000"/>
              <a:buFont typeface="Calibri"/>
              <a:buAutoNum type="arabicPeriod"/>
            </a:pPr>
            <a:r>
              <a:rPr b="0" i="0" lang="en-US" sz="4000">
                <a:solidFill>
                  <a:srgbClr val="273239"/>
                </a:solidFill>
                <a:latin typeface="Arial"/>
                <a:ea typeface="Arial"/>
                <a:cs typeface="Arial"/>
                <a:sym typeface="Arial"/>
              </a:rPr>
              <a:t>Join these points successively by line segments, we will get a polygon, known as a cumulative frequency polygon.</a:t>
            </a:r>
            <a:endParaRPr/>
          </a:p>
          <a:p>
            <a:pPr indent="-342900" lvl="0" marL="342900" rtl="0" algn="l">
              <a:spcBef>
                <a:spcPts val="440"/>
              </a:spcBef>
              <a:spcAft>
                <a:spcPts val="0"/>
              </a:spcAft>
              <a:buClr>
                <a:srgbClr val="273239"/>
              </a:buClr>
              <a:buSzPct val="100000"/>
              <a:buFont typeface="Calibri"/>
              <a:buAutoNum type="arabicPeriod"/>
            </a:pPr>
            <a:r>
              <a:rPr b="0" i="0" lang="en-US" sz="4000">
                <a:solidFill>
                  <a:srgbClr val="273239"/>
                </a:solidFill>
                <a:latin typeface="Arial"/>
                <a:ea typeface="Arial"/>
                <a:cs typeface="Arial"/>
                <a:sym typeface="Arial"/>
              </a:rPr>
              <a:t>Join these points successively by a smooth curve, we will get a curve, known as cumulative frequency graph.</a:t>
            </a:r>
            <a:endParaRPr/>
          </a:p>
          <a:p>
            <a:pPr indent="-342900" lvl="0" marL="342900" rtl="0" algn="l">
              <a:spcBef>
                <a:spcPts val="440"/>
              </a:spcBef>
              <a:spcAft>
                <a:spcPts val="0"/>
              </a:spcAft>
              <a:buClr>
                <a:srgbClr val="273239"/>
              </a:buClr>
              <a:buSzPct val="100000"/>
              <a:buFont typeface="Calibri"/>
              <a:buAutoNum type="arabicPeriod"/>
            </a:pPr>
            <a:r>
              <a:rPr b="0" i="0" lang="en-US" sz="4000">
                <a:solidFill>
                  <a:srgbClr val="273239"/>
                </a:solidFill>
                <a:latin typeface="Arial"/>
                <a:ea typeface="Arial"/>
                <a:cs typeface="Arial"/>
                <a:sym typeface="Arial"/>
              </a:rPr>
              <a:t>Take a point A (0, N/2) on the y-axis and draw AP || x-axis, cutting the above curve at a point P. Draw PM ⊥ to the x-axis, cutting the x-axis at M.</a:t>
            </a:r>
            <a:endParaRPr/>
          </a:p>
          <a:p>
            <a:pPr indent="-342900" lvl="0" marL="342900" rtl="0" algn="l">
              <a:spcBef>
                <a:spcPts val="440"/>
              </a:spcBef>
              <a:spcAft>
                <a:spcPts val="0"/>
              </a:spcAft>
              <a:buClr>
                <a:srgbClr val="273239"/>
              </a:buClr>
              <a:buSzPct val="100000"/>
              <a:buFont typeface="Calibri"/>
              <a:buAutoNum type="arabicPeriod"/>
            </a:pPr>
            <a:r>
              <a:rPr b="0" i="0" lang="en-US" sz="4000">
                <a:solidFill>
                  <a:srgbClr val="273239"/>
                </a:solidFill>
                <a:latin typeface="Arial"/>
                <a:ea typeface="Arial"/>
                <a:cs typeface="Arial"/>
                <a:sym typeface="Arial"/>
              </a:rPr>
              <a:t>Then, the median length of OM.</a:t>
            </a:r>
            <a:endParaRPr/>
          </a:p>
          <a:p>
            <a:pPr indent="-231140" lvl="0" marL="342900" rtl="0" algn="l">
              <a:spcBef>
                <a:spcPts val="352"/>
              </a:spcBef>
              <a:spcAft>
                <a:spcPts val="0"/>
              </a:spcAft>
              <a:buClr>
                <a:schemeClr val="dk1"/>
              </a:buClr>
              <a:buSzPct val="1000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7"/>
          <p:cNvSpPr txBox="1"/>
          <p:nvPr>
            <p:ph type="title"/>
          </p:nvPr>
        </p:nvSpPr>
        <p:spPr>
          <a:xfrm>
            <a:off x="628650" y="365126"/>
            <a:ext cx="7886700" cy="1006475"/>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273239"/>
              </a:buClr>
              <a:buSzPct val="100000"/>
              <a:buFont typeface="Arial"/>
              <a:buNone/>
            </a:pPr>
            <a:r>
              <a:rPr b="1" lang="en-US">
                <a:solidFill>
                  <a:srgbClr val="273239"/>
                </a:solidFill>
                <a:latin typeface="Arial"/>
                <a:ea typeface="Arial"/>
                <a:cs typeface="Arial"/>
                <a:sym typeface="Arial"/>
              </a:rPr>
              <a:t>L</a:t>
            </a:r>
            <a:r>
              <a:rPr b="1" i="0" lang="en-US">
                <a:solidFill>
                  <a:srgbClr val="273239"/>
                </a:solidFill>
                <a:latin typeface="Arial"/>
                <a:ea typeface="Arial"/>
                <a:cs typeface="Arial"/>
                <a:sym typeface="Arial"/>
              </a:rPr>
              <a:t>ess than cumulative frequency curve</a:t>
            </a:r>
            <a:endParaRPr/>
          </a:p>
        </p:txBody>
      </p:sp>
      <p:pic>
        <p:nvPicPr>
          <p:cNvPr id="557" name="Google Shape;557;p47"/>
          <p:cNvPicPr preferRelativeResize="0"/>
          <p:nvPr/>
        </p:nvPicPr>
        <p:blipFill rotWithShape="1">
          <a:blip r:embed="rId3">
            <a:alphaModFix/>
          </a:blip>
          <a:srcRect b="0" l="0" r="0" t="0"/>
          <a:stretch/>
        </p:blipFill>
        <p:spPr>
          <a:xfrm>
            <a:off x="1457325" y="1562100"/>
            <a:ext cx="4572000" cy="45720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273239"/>
              </a:buClr>
              <a:buSzPct val="100000"/>
              <a:buFont typeface="Arial"/>
              <a:buNone/>
            </a:pPr>
            <a:r>
              <a:rPr b="1" i="0" lang="en-US">
                <a:solidFill>
                  <a:srgbClr val="273239"/>
                </a:solidFill>
                <a:latin typeface="Arial"/>
                <a:ea typeface="Arial"/>
                <a:cs typeface="Arial"/>
                <a:sym typeface="Arial"/>
              </a:rPr>
              <a:t>More than cumulative frequency curve</a:t>
            </a:r>
            <a:endParaRPr/>
          </a:p>
        </p:txBody>
      </p:sp>
      <p:sp>
        <p:nvSpPr>
          <p:cNvPr id="563" name="Google Shape;563;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rgbClr val="273239"/>
              </a:buClr>
              <a:buSzPct val="100000"/>
              <a:buChar char="•"/>
            </a:pPr>
            <a:r>
              <a:rPr b="0" i="0" lang="en-US">
                <a:solidFill>
                  <a:srgbClr val="273239"/>
                </a:solidFill>
                <a:latin typeface="Arial"/>
                <a:ea typeface="Arial"/>
                <a:cs typeface="Arial"/>
                <a:sym typeface="Arial"/>
              </a:rPr>
              <a:t>As we know that the cumulative frequency curves are created using the cumulative frequencies so, in more than cumulative frequency curve, the frequencies of succeeding class or interval are added to the current class or interval frequency. </a:t>
            </a:r>
            <a:endParaRPr/>
          </a:p>
          <a:p>
            <a:pPr indent="-342900" lvl="0" marL="342900" rtl="0" algn="l">
              <a:spcBef>
                <a:spcPts val="592"/>
              </a:spcBef>
              <a:spcAft>
                <a:spcPts val="0"/>
              </a:spcAft>
              <a:buClr>
                <a:srgbClr val="273239"/>
              </a:buClr>
              <a:buSzPct val="100000"/>
              <a:buChar char="•"/>
            </a:pPr>
            <a:r>
              <a:rPr b="0" i="0" lang="en-US">
                <a:solidFill>
                  <a:srgbClr val="273239"/>
                </a:solidFill>
                <a:latin typeface="Arial"/>
                <a:ea typeface="Arial"/>
                <a:cs typeface="Arial"/>
                <a:sym typeface="Arial"/>
              </a:rPr>
              <a:t>You can create more than cumulative frequency by subtracting the frequency of the second-class from the first class and so on.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273239"/>
              </a:buClr>
              <a:buSzPct val="100000"/>
              <a:buFont typeface="Arial"/>
              <a:buNone/>
            </a:pPr>
            <a:r>
              <a:rPr b="1" i="0" lang="en-US">
                <a:solidFill>
                  <a:srgbClr val="273239"/>
                </a:solidFill>
                <a:latin typeface="Arial"/>
                <a:ea typeface="Arial"/>
                <a:cs typeface="Arial"/>
                <a:sym typeface="Arial"/>
              </a:rPr>
              <a:t>How to draw more than cumulative frequency curve?</a:t>
            </a:r>
            <a:br>
              <a:rPr b="0" i="0" lang="en-US">
                <a:solidFill>
                  <a:srgbClr val="273239"/>
                </a:solidFill>
                <a:latin typeface="Arial"/>
                <a:ea typeface="Arial"/>
                <a:cs typeface="Arial"/>
                <a:sym typeface="Arial"/>
              </a:rPr>
            </a:br>
            <a:endParaRPr/>
          </a:p>
        </p:txBody>
      </p:sp>
      <p:sp>
        <p:nvSpPr>
          <p:cNvPr id="569" name="Google Shape;569;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rgbClr val="273239"/>
              </a:buClr>
              <a:buSzPct val="100000"/>
              <a:buChar char="•"/>
            </a:pPr>
            <a:r>
              <a:rPr b="0" i="0" lang="en-US">
                <a:solidFill>
                  <a:srgbClr val="273239"/>
                </a:solidFill>
                <a:latin typeface="Arial"/>
                <a:ea typeface="Arial"/>
                <a:cs typeface="Arial"/>
                <a:sym typeface="Arial"/>
              </a:rPr>
              <a:t>In this case, we use the lower limit of the classes to draw the curve. Now, the step-by-step process of plotting a more than Cumulative Frequency curve:</a:t>
            </a:r>
            <a:endParaRPr/>
          </a:p>
          <a:p>
            <a:pPr indent="-342900" lvl="0" marL="342900" rtl="0" algn="l">
              <a:spcBef>
                <a:spcPts val="448"/>
              </a:spcBef>
              <a:spcAft>
                <a:spcPts val="0"/>
              </a:spcAft>
              <a:buClr>
                <a:srgbClr val="273239"/>
              </a:buClr>
              <a:buSzPct val="100000"/>
              <a:buFont typeface="Calibri"/>
              <a:buAutoNum type="arabicPeriod"/>
            </a:pPr>
            <a:r>
              <a:rPr b="0" i="0" lang="en-US">
                <a:solidFill>
                  <a:srgbClr val="273239"/>
                </a:solidFill>
                <a:latin typeface="Arial"/>
                <a:ea typeface="Arial"/>
                <a:cs typeface="Arial"/>
                <a:sym typeface="Arial"/>
              </a:rPr>
              <a:t>Take a graph paper and mark the lower class limits along the x-axis and the corresponding cumulative frequencies along the y-axis.</a:t>
            </a:r>
            <a:endParaRPr/>
          </a:p>
          <a:p>
            <a:pPr indent="-342900" lvl="0" marL="342900" rtl="0" algn="l">
              <a:spcBef>
                <a:spcPts val="448"/>
              </a:spcBef>
              <a:spcAft>
                <a:spcPts val="0"/>
              </a:spcAft>
              <a:buClr>
                <a:srgbClr val="273239"/>
              </a:buClr>
              <a:buSzPct val="100000"/>
              <a:buFont typeface="Calibri"/>
              <a:buAutoNum type="arabicPeriod"/>
            </a:pPr>
            <a:r>
              <a:rPr b="0" i="0" lang="en-US">
                <a:solidFill>
                  <a:srgbClr val="273239"/>
                </a:solidFill>
                <a:latin typeface="Arial"/>
                <a:ea typeface="Arial"/>
                <a:cs typeface="Arial"/>
                <a:sym typeface="Arial"/>
              </a:rPr>
              <a:t>Join these points successively by line segments, we will get a polygon, known as a cumulative frequency polygon.</a:t>
            </a:r>
            <a:endParaRPr/>
          </a:p>
          <a:p>
            <a:pPr indent="-342900" lvl="0" marL="342900" rtl="0" algn="l">
              <a:spcBef>
                <a:spcPts val="448"/>
              </a:spcBef>
              <a:spcAft>
                <a:spcPts val="0"/>
              </a:spcAft>
              <a:buClr>
                <a:srgbClr val="273239"/>
              </a:buClr>
              <a:buSzPct val="100000"/>
              <a:buFont typeface="Calibri"/>
              <a:buAutoNum type="arabicPeriod"/>
            </a:pPr>
            <a:r>
              <a:rPr b="0" i="0" lang="en-US">
                <a:solidFill>
                  <a:srgbClr val="273239"/>
                </a:solidFill>
                <a:latin typeface="Arial"/>
                <a:ea typeface="Arial"/>
                <a:cs typeface="Arial"/>
                <a:sym typeface="Arial"/>
              </a:rPr>
              <a:t>Join these points successively by a smooth curve, we will get a curve, known as cumulative frequency graph.</a:t>
            </a:r>
            <a:endParaRPr/>
          </a:p>
          <a:p>
            <a:pPr indent="-342900" lvl="0" marL="342900" rtl="0" algn="l">
              <a:spcBef>
                <a:spcPts val="448"/>
              </a:spcBef>
              <a:spcAft>
                <a:spcPts val="0"/>
              </a:spcAft>
              <a:buClr>
                <a:srgbClr val="273239"/>
              </a:buClr>
              <a:buSzPct val="100000"/>
              <a:buFont typeface="Calibri"/>
              <a:buAutoNum type="arabicPeriod"/>
            </a:pPr>
            <a:r>
              <a:rPr b="0" i="0" lang="en-US">
                <a:solidFill>
                  <a:srgbClr val="273239"/>
                </a:solidFill>
                <a:latin typeface="Arial"/>
                <a:ea typeface="Arial"/>
                <a:cs typeface="Arial"/>
                <a:sym typeface="Arial"/>
              </a:rPr>
              <a:t>We assume that P be the point of intersection of less than’ and ‘more than curves. Draw PM ⊥ to the y-axis, cutting x-axis at M.</a:t>
            </a:r>
            <a:endParaRPr/>
          </a:p>
          <a:p>
            <a:pPr indent="-342900" lvl="0" marL="342900" rtl="0" algn="l">
              <a:spcBef>
                <a:spcPts val="448"/>
              </a:spcBef>
              <a:spcAft>
                <a:spcPts val="0"/>
              </a:spcAft>
              <a:buClr>
                <a:srgbClr val="273239"/>
              </a:buClr>
              <a:buSzPct val="100000"/>
              <a:buFont typeface="Calibri"/>
              <a:buAutoNum type="arabicPeriod"/>
            </a:pPr>
            <a:r>
              <a:rPr b="0" i="0" lang="en-US">
                <a:solidFill>
                  <a:srgbClr val="273239"/>
                </a:solidFill>
                <a:latin typeface="Arial"/>
                <a:ea typeface="Arial"/>
                <a:cs typeface="Arial"/>
                <a:sym typeface="Arial"/>
              </a:rPr>
              <a:t>Then, median = length of OM.</a:t>
            </a:r>
            <a:endParaRPr/>
          </a:p>
          <a:p>
            <a:pPr indent="-200660" lvl="0" marL="342900" rtl="0" algn="l">
              <a:spcBef>
                <a:spcPts val="448"/>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000000"/>
              </a:buClr>
              <a:buSzPct val="100000"/>
              <a:buFont typeface="Calibri"/>
              <a:buNone/>
            </a:pPr>
            <a:r>
              <a:rPr lang="en-US">
                <a:solidFill>
                  <a:srgbClr val="000000"/>
                </a:solidFill>
                <a:latin typeface="Calibri"/>
                <a:ea typeface="Calibri"/>
                <a:cs typeface="Calibri"/>
                <a:sym typeface="Calibri"/>
              </a:rPr>
              <a:t>Exploring data using  descriptive measures</a:t>
            </a:r>
            <a:endParaRPr/>
          </a:p>
        </p:txBody>
      </p:sp>
      <p:sp>
        <p:nvSpPr>
          <p:cNvPr id="112" name="Google Shape;112;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2700" lvl="0" marL="12700" rtl="0" algn="l">
              <a:spcBef>
                <a:spcPts val="0"/>
              </a:spcBef>
              <a:spcAft>
                <a:spcPts val="0"/>
              </a:spcAft>
              <a:buClr>
                <a:srgbClr val="C00000"/>
              </a:buClr>
              <a:buSzPts val="3200"/>
              <a:buChar char="•"/>
            </a:pPr>
            <a:r>
              <a:rPr b="1" lang="en-US">
                <a:solidFill>
                  <a:srgbClr val="C00000"/>
                </a:solidFill>
                <a:latin typeface="Arial"/>
                <a:ea typeface="Arial"/>
                <a:cs typeface="Arial"/>
                <a:sym typeface="Arial"/>
              </a:rPr>
              <a:t>Descriptive</a:t>
            </a:r>
            <a:r>
              <a:rPr lang="en-US">
                <a:latin typeface="Arial"/>
                <a:ea typeface="Arial"/>
                <a:cs typeface="Arial"/>
                <a:sym typeface="Arial"/>
              </a:rPr>
              <a:t> </a:t>
            </a:r>
            <a:r>
              <a:rPr b="1" lang="en-US">
                <a:solidFill>
                  <a:srgbClr val="C00000"/>
                </a:solidFill>
                <a:latin typeface="Arial"/>
                <a:ea typeface="Arial"/>
                <a:cs typeface="Arial"/>
                <a:sym typeface="Arial"/>
              </a:rPr>
              <a:t>statistics </a:t>
            </a:r>
            <a:r>
              <a:rPr lang="en-US"/>
              <a:t>summarize and describe  the  data by making </a:t>
            </a:r>
            <a:r>
              <a:rPr b="1" lang="en-US"/>
              <a:t>inferences </a:t>
            </a:r>
            <a:r>
              <a:rPr lang="en-US"/>
              <a:t>based on the  whole population based on probabilistic approach.</a:t>
            </a:r>
            <a:endParaRPr/>
          </a:p>
          <a:p>
            <a:pPr indent="-12700" lvl="0" marL="12700" rtl="0" algn="l">
              <a:spcBef>
                <a:spcPts val="1200"/>
              </a:spcBef>
              <a:spcAft>
                <a:spcPts val="0"/>
              </a:spcAft>
              <a:buClr>
                <a:schemeClr val="dk1"/>
              </a:buClr>
              <a:buSzPts val="3200"/>
              <a:buChar char="•"/>
            </a:pPr>
            <a:r>
              <a:rPr b="1" lang="en-US"/>
              <a:t>Inferential	statistics	</a:t>
            </a:r>
            <a:r>
              <a:rPr lang="en-US"/>
              <a:t>tries  to  Infer information about population by using information gathered by sampling.</a:t>
            </a:r>
            <a:endParaRPr/>
          </a:p>
          <a:p>
            <a:pPr indent="190500" lvl="0" marL="12700" rtl="0" algn="l">
              <a:spcBef>
                <a:spcPts val="1200"/>
              </a:spcBef>
              <a:spcAft>
                <a:spcPts val="0"/>
              </a:spcAft>
              <a:buClr>
                <a:schemeClr val="dk1"/>
              </a:buClr>
              <a:buSzPts val="3200"/>
              <a:buNone/>
            </a:pPr>
            <a:r>
              <a:t/>
            </a:r>
            <a:endParaRPr/>
          </a:p>
          <a:p>
            <a:pPr indent="-139700" lvl="0" marL="342900" rtl="0" algn="l">
              <a:spcBef>
                <a:spcPts val="1240"/>
              </a:spcBef>
              <a:spcAft>
                <a:spcPts val="0"/>
              </a:spcAft>
              <a:buClr>
                <a:schemeClr val="dk1"/>
              </a:buClr>
              <a:buSzPts val="32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50"/>
          <p:cNvSpPr txBox="1"/>
          <p:nvPr>
            <p:ph type="title"/>
          </p:nvPr>
        </p:nvSpPr>
        <p:spPr>
          <a:xfrm>
            <a:off x="552375" y="608474"/>
            <a:ext cx="7886700" cy="132556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Example of </a:t>
            </a:r>
            <a:r>
              <a:rPr b="1" i="0" lang="en-US">
                <a:solidFill>
                  <a:srgbClr val="273239"/>
                </a:solidFill>
                <a:latin typeface="Arial"/>
                <a:ea typeface="Arial"/>
                <a:cs typeface="Arial"/>
                <a:sym typeface="Arial"/>
              </a:rPr>
              <a:t>More than cumulative frequency curve</a:t>
            </a:r>
            <a:endParaRPr/>
          </a:p>
        </p:txBody>
      </p:sp>
      <p:pic>
        <p:nvPicPr>
          <p:cNvPr descr="Lightbox" id="575" name="Google Shape;575;p50"/>
          <p:cNvPicPr preferRelativeResize="0"/>
          <p:nvPr/>
        </p:nvPicPr>
        <p:blipFill rotWithShape="1">
          <a:blip r:embed="rId3">
            <a:alphaModFix/>
          </a:blip>
          <a:srcRect b="0" l="0" r="0" t="0"/>
          <a:stretch/>
        </p:blipFill>
        <p:spPr>
          <a:xfrm>
            <a:off x="665983" y="2281085"/>
            <a:ext cx="3974690" cy="3968443"/>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1:</a:t>
            </a:r>
            <a:endParaRPr/>
          </a:p>
        </p:txBody>
      </p:sp>
      <p:sp>
        <p:nvSpPr>
          <p:cNvPr id="581" name="Google Shape;581;p51"/>
          <p:cNvSpPr txBox="1"/>
          <p:nvPr>
            <p:ph idx="1" type="body"/>
          </p:nvPr>
        </p:nvSpPr>
        <p:spPr>
          <a:xfrm>
            <a:off x="628650" y="1825625"/>
            <a:ext cx="4757738" cy="435133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273239"/>
              </a:buClr>
              <a:buSzPts val="3200"/>
              <a:buChar char="•"/>
            </a:pPr>
            <a:r>
              <a:rPr b="1" i="0" lang="en-US">
                <a:solidFill>
                  <a:srgbClr val="273239"/>
                </a:solidFill>
                <a:latin typeface="Arial"/>
                <a:ea typeface="Arial"/>
                <a:cs typeface="Arial"/>
                <a:sym typeface="Arial"/>
              </a:rPr>
              <a:t>Following is the age distribution of group students.</a:t>
            </a:r>
            <a:endParaRPr/>
          </a:p>
          <a:p>
            <a:pPr indent="-342900" lvl="0" marL="342900" rtl="0" algn="l">
              <a:spcBef>
                <a:spcPts val="640"/>
              </a:spcBef>
              <a:spcAft>
                <a:spcPts val="0"/>
              </a:spcAft>
              <a:buClr>
                <a:srgbClr val="273239"/>
              </a:buClr>
              <a:buSzPts val="3200"/>
              <a:buChar char="•"/>
            </a:pPr>
            <a:r>
              <a:rPr b="1" i="0" lang="en-US">
                <a:solidFill>
                  <a:srgbClr val="273239"/>
                </a:solidFill>
                <a:latin typeface="Arial"/>
                <a:ea typeface="Arial"/>
                <a:cs typeface="Arial"/>
                <a:sym typeface="Arial"/>
              </a:rPr>
              <a:t> Now, draw the cumulative frequency curve of less than type and find the median value.</a:t>
            </a:r>
            <a:endParaRPr/>
          </a:p>
          <a:p>
            <a:pPr indent="-139700" lvl="0" marL="342900" rtl="0" algn="l">
              <a:spcBef>
                <a:spcPts val="640"/>
              </a:spcBef>
              <a:spcAft>
                <a:spcPts val="0"/>
              </a:spcAft>
              <a:buClr>
                <a:schemeClr val="dk1"/>
              </a:buClr>
              <a:buSzPts val="3200"/>
              <a:buNone/>
            </a:pPr>
            <a:r>
              <a:t/>
            </a:r>
            <a:endParaRPr/>
          </a:p>
        </p:txBody>
      </p:sp>
      <p:graphicFrame>
        <p:nvGraphicFramePr>
          <p:cNvPr id="582" name="Google Shape;582;p51"/>
          <p:cNvGraphicFramePr/>
          <p:nvPr/>
        </p:nvGraphicFramePr>
        <p:xfrm>
          <a:off x="5579268" y="910033"/>
          <a:ext cx="3000000" cy="3000000"/>
        </p:xfrm>
        <a:graphic>
          <a:graphicData uri="http://schemas.openxmlformats.org/drawingml/2006/table">
            <a:tbl>
              <a:tblPr>
                <a:noFill/>
                <a:tableStyleId>{013FCDB6-FFAC-475C-9859-84A660F26B50}</a:tableStyleId>
              </a:tblPr>
              <a:tblGrid>
                <a:gridCol w="1468050"/>
                <a:gridCol w="1468050"/>
              </a:tblGrid>
              <a:tr h="233450">
                <a:tc>
                  <a:txBody>
                    <a:bodyPr/>
                    <a:lstStyle/>
                    <a:p>
                      <a:pPr indent="0" lvl="0" marL="0" marR="0" rtl="0" algn="ctr">
                        <a:spcBef>
                          <a:spcPts val="0"/>
                        </a:spcBef>
                        <a:spcAft>
                          <a:spcPts val="0"/>
                        </a:spcAft>
                        <a:buNone/>
                      </a:pPr>
                      <a:r>
                        <a:rPr b="0" lang="en-US" sz="1800" u="none" cap="none" strike="noStrike"/>
                        <a:t>Age (in years)</a:t>
                      </a:r>
                      <a:endParaRPr/>
                    </a:p>
                  </a:txBody>
                  <a:tcPr marT="58050" marB="58050"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800" u="none" cap="none" strike="noStrike"/>
                        <a:t>Frequency</a:t>
                      </a:r>
                      <a:endParaRPr/>
                    </a:p>
                  </a:txBody>
                  <a:tcPr marT="58050" marB="58050"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50150">
                <a:tc>
                  <a:txBody>
                    <a:bodyPr/>
                    <a:lstStyle/>
                    <a:p>
                      <a:pPr indent="0" lvl="0" marL="0" marR="0" rtl="0" algn="ctr">
                        <a:spcBef>
                          <a:spcPts val="0"/>
                        </a:spcBef>
                        <a:spcAft>
                          <a:spcPts val="0"/>
                        </a:spcAft>
                        <a:buNone/>
                      </a:pPr>
                      <a:r>
                        <a:rPr b="0" lang="en-US" sz="1600" u="none" cap="none" strike="noStrike"/>
                        <a:t>4-5</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600" u="none" cap="none" strike="noStrike"/>
                        <a:t>36</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50150">
                <a:tc>
                  <a:txBody>
                    <a:bodyPr/>
                    <a:lstStyle/>
                    <a:p>
                      <a:pPr indent="0" lvl="0" marL="0" marR="0" rtl="0" algn="ctr">
                        <a:spcBef>
                          <a:spcPts val="0"/>
                        </a:spcBef>
                        <a:spcAft>
                          <a:spcPts val="0"/>
                        </a:spcAft>
                        <a:buNone/>
                      </a:pPr>
                      <a:r>
                        <a:rPr b="0" lang="en-US" sz="1600" u="none" cap="none" strike="noStrike"/>
                        <a:t>5-6</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600" u="none" cap="none" strike="noStrike"/>
                        <a:t>42</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50150">
                <a:tc>
                  <a:txBody>
                    <a:bodyPr/>
                    <a:lstStyle/>
                    <a:p>
                      <a:pPr indent="0" lvl="0" marL="0" marR="0" rtl="0" algn="ctr">
                        <a:spcBef>
                          <a:spcPts val="0"/>
                        </a:spcBef>
                        <a:spcAft>
                          <a:spcPts val="0"/>
                        </a:spcAft>
                        <a:buNone/>
                      </a:pPr>
                      <a:r>
                        <a:rPr b="0" lang="en-US" sz="1600" u="none" cap="none" strike="noStrike"/>
                        <a:t>6-7</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600" u="none" cap="none" strike="noStrike"/>
                        <a:t>52</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50150">
                <a:tc>
                  <a:txBody>
                    <a:bodyPr/>
                    <a:lstStyle/>
                    <a:p>
                      <a:pPr indent="0" lvl="0" marL="0" marR="0" rtl="0" algn="ctr">
                        <a:spcBef>
                          <a:spcPts val="0"/>
                        </a:spcBef>
                        <a:spcAft>
                          <a:spcPts val="0"/>
                        </a:spcAft>
                        <a:buNone/>
                      </a:pPr>
                      <a:r>
                        <a:rPr b="0" lang="en-US" sz="1600" u="none" cap="none" strike="noStrike"/>
                        <a:t>7-8</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600" u="none" cap="none" strike="noStrike"/>
                        <a:t>60</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50150">
                <a:tc>
                  <a:txBody>
                    <a:bodyPr/>
                    <a:lstStyle/>
                    <a:p>
                      <a:pPr indent="0" lvl="0" marL="0" marR="0" rtl="0" algn="ctr">
                        <a:spcBef>
                          <a:spcPts val="0"/>
                        </a:spcBef>
                        <a:spcAft>
                          <a:spcPts val="0"/>
                        </a:spcAft>
                        <a:buNone/>
                      </a:pPr>
                      <a:r>
                        <a:rPr b="0" lang="en-US" sz="1600" u="none" cap="none" strike="noStrike"/>
                        <a:t>8-9</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600" u="none" cap="none" strike="noStrike"/>
                        <a:t>68</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50150">
                <a:tc>
                  <a:txBody>
                    <a:bodyPr/>
                    <a:lstStyle/>
                    <a:p>
                      <a:pPr indent="0" lvl="0" marL="0" marR="0" rtl="0" algn="ctr">
                        <a:spcBef>
                          <a:spcPts val="0"/>
                        </a:spcBef>
                        <a:spcAft>
                          <a:spcPts val="0"/>
                        </a:spcAft>
                        <a:buNone/>
                      </a:pPr>
                      <a:r>
                        <a:rPr b="0" lang="en-US" sz="1600" u="none" cap="none" strike="noStrike"/>
                        <a:t>9-10</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600" u="none" cap="none" strike="noStrike"/>
                        <a:t>84</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50150">
                <a:tc>
                  <a:txBody>
                    <a:bodyPr/>
                    <a:lstStyle/>
                    <a:p>
                      <a:pPr indent="0" lvl="0" marL="0" marR="0" rtl="0" algn="ctr">
                        <a:spcBef>
                          <a:spcPts val="0"/>
                        </a:spcBef>
                        <a:spcAft>
                          <a:spcPts val="0"/>
                        </a:spcAft>
                        <a:buNone/>
                      </a:pPr>
                      <a:r>
                        <a:rPr b="0" lang="en-US" sz="1600" u="none" cap="none" strike="noStrike"/>
                        <a:t>10-11</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600" u="none" cap="none" strike="noStrike"/>
                        <a:t>96</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50150">
                <a:tc>
                  <a:txBody>
                    <a:bodyPr/>
                    <a:lstStyle/>
                    <a:p>
                      <a:pPr indent="0" lvl="0" marL="0" marR="0" rtl="0" algn="ctr">
                        <a:spcBef>
                          <a:spcPts val="0"/>
                        </a:spcBef>
                        <a:spcAft>
                          <a:spcPts val="0"/>
                        </a:spcAft>
                        <a:buNone/>
                      </a:pPr>
                      <a:r>
                        <a:rPr b="0" lang="en-US" sz="1600" u="none" cap="none" strike="noStrike"/>
                        <a:t>11-12</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600" u="none" cap="none" strike="noStrike"/>
                        <a:t>82</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50150">
                <a:tc>
                  <a:txBody>
                    <a:bodyPr/>
                    <a:lstStyle/>
                    <a:p>
                      <a:pPr indent="0" lvl="0" marL="0" marR="0" rtl="0" algn="ctr">
                        <a:spcBef>
                          <a:spcPts val="0"/>
                        </a:spcBef>
                        <a:spcAft>
                          <a:spcPts val="0"/>
                        </a:spcAft>
                        <a:buNone/>
                      </a:pPr>
                      <a:r>
                        <a:rPr b="0" lang="en-US" sz="1600" u="none" cap="none" strike="noStrike"/>
                        <a:t>12-13</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600" u="none" cap="none" strike="noStrike"/>
                        <a:t>66</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50150">
                <a:tc>
                  <a:txBody>
                    <a:bodyPr/>
                    <a:lstStyle/>
                    <a:p>
                      <a:pPr indent="0" lvl="0" marL="0" marR="0" rtl="0" algn="ctr">
                        <a:spcBef>
                          <a:spcPts val="0"/>
                        </a:spcBef>
                        <a:spcAft>
                          <a:spcPts val="0"/>
                        </a:spcAft>
                        <a:buNone/>
                      </a:pPr>
                      <a:r>
                        <a:rPr b="0" lang="en-US" sz="1600" u="none" cap="none" strike="noStrike"/>
                        <a:t>13-14</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600" u="none" cap="none" strike="noStrike"/>
                        <a:t>48</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50150">
                <a:tc>
                  <a:txBody>
                    <a:bodyPr/>
                    <a:lstStyle/>
                    <a:p>
                      <a:pPr indent="0" lvl="0" marL="0" marR="0" rtl="0" algn="ctr">
                        <a:spcBef>
                          <a:spcPts val="0"/>
                        </a:spcBef>
                        <a:spcAft>
                          <a:spcPts val="0"/>
                        </a:spcAft>
                        <a:buNone/>
                      </a:pPr>
                      <a:r>
                        <a:rPr b="0" lang="en-US" sz="1600" u="none" cap="none" strike="noStrike"/>
                        <a:t>14-15</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600" u="none" cap="none" strike="noStrike"/>
                        <a:t>50</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r h="250150">
                <a:tc>
                  <a:txBody>
                    <a:bodyPr/>
                    <a:lstStyle/>
                    <a:p>
                      <a:pPr indent="0" lvl="0" marL="0" marR="0" rtl="0" algn="ctr">
                        <a:spcBef>
                          <a:spcPts val="0"/>
                        </a:spcBef>
                        <a:spcAft>
                          <a:spcPts val="0"/>
                        </a:spcAft>
                        <a:buNone/>
                      </a:pPr>
                      <a:r>
                        <a:rPr b="0" lang="en-US" sz="1600" u="none" cap="none" strike="noStrike"/>
                        <a:t>15-16</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0" lang="en-US" sz="1600" u="none" cap="none" strike="noStrike"/>
                        <a:t>16</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52"/>
          <p:cNvSpPr txBox="1"/>
          <p:nvPr>
            <p:ph type="title"/>
          </p:nvPr>
        </p:nvSpPr>
        <p:spPr>
          <a:xfrm>
            <a:off x="628650" y="365126"/>
            <a:ext cx="3436144" cy="1325563"/>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Add CF in Given Table</a:t>
            </a:r>
            <a:endParaRPr/>
          </a:p>
        </p:txBody>
      </p:sp>
      <p:graphicFrame>
        <p:nvGraphicFramePr>
          <p:cNvPr id="588" name="Google Shape;588;p52"/>
          <p:cNvGraphicFramePr/>
          <p:nvPr/>
        </p:nvGraphicFramePr>
        <p:xfrm>
          <a:off x="4872038" y="502066"/>
          <a:ext cx="3000000" cy="3000000"/>
        </p:xfrm>
        <a:graphic>
          <a:graphicData uri="http://schemas.openxmlformats.org/drawingml/2006/table">
            <a:tbl>
              <a:tblPr>
                <a:noFill/>
                <a:tableStyleId>{013FCDB6-FFAC-475C-9859-84A660F26B50}</a:tableStyleId>
              </a:tblPr>
              <a:tblGrid>
                <a:gridCol w="1276350"/>
                <a:gridCol w="1276350"/>
                <a:gridCol w="1276350"/>
              </a:tblGrid>
              <a:tr h="436550">
                <a:tc>
                  <a:txBody>
                    <a:bodyPr/>
                    <a:lstStyle/>
                    <a:p>
                      <a:pPr indent="0" lvl="0" marL="0" marR="0" rtl="0" algn="ctr">
                        <a:spcBef>
                          <a:spcPts val="0"/>
                        </a:spcBef>
                        <a:spcAft>
                          <a:spcPts val="0"/>
                        </a:spcAft>
                        <a:buNone/>
                      </a:pPr>
                      <a:r>
                        <a:rPr b="0" lang="en-US" sz="1300" u="none" cap="none" strike="noStrike"/>
                        <a:t>Age (in years)</a:t>
                      </a:r>
                      <a:endParaRPr/>
                    </a:p>
                  </a:txBody>
                  <a:tcPr marT="58050" marB="58050"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lang="en-US" sz="1800" u="none" cap="none" strike="noStrike"/>
                        <a:t>Frequency</a:t>
                      </a:r>
                      <a:endParaRPr/>
                    </a:p>
                  </a:txBody>
                  <a:tcPr marT="58050" marB="58050"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lang="en-US" sz="1300" u="none" cap="none" strike="noStrike"/>
                        <a:t>c.f.</a:t>
                      </a:r>
                      <a:endParaRPr/>
                    </a:p>
                  </a:txBody>
                  <a:tcPr marT="58050" marB="58050"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454400">
                <a:tc>
                  <a:txBody>
                    <a:bodyPr/>
                    <a:lstStyle/>
                    <a:p>
                      <a:pPr indent="0" lvl="0" marL="0" marR="0" rtl="0" algn="ctr">
                        <a:spcBef>
                          <a:spcPts val="0"/>
                        </a:spcBef>
                        <a:spcAft>
                          <a:spcPts val="0"/>
                        </a:spcAft>
                        <a:buNone/>
                      </a:pPr>
                      <a:r>
                        <a:rPr b="0" lang="en-US" sz="1100" u="none" cap="none" strike="noStrike"/>
                        <a:t>Less than 5</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lang="en-US" sz="1600" u="none" cap="none" strike="noStrike"/>
                        <a:t>36</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lang="en-US" sz="1100" u="none" cap="none" strike="noStrike"/>
                        <a:t>36</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454400">
                <a:tc>
                  <a:txBody>
                    <a:bodyPr/>
                    <a:lstStyle/>
                    <a:p>
                      <a:pPr indent="0" lvl="0" marL="0" marR="0" rtl="0" algn="ctr">
                        <a:spcBef>
                          <a:spcPts val="0"/>
                        </a:spcBef>
                        <a:spcAft>
                          <a:spcPts val="0"/>
                        </a:spcAft>
                        <a:buNone/>
                      </a:pPr>
                      <a:r>
                        <a:rPr b="0" lang="en-US" sz="1100" u="none" cap="none" strike="noStrike"/>
                        <a:t>Less than 6</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lang="en-US" sz="1600" u="none" cap="none" strike="noStrike"/>
                        <a:t>42</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lang="en-US" sz="1100" u="none" cap="none" strike="noStrike"/>
                        <a:t>78</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454400">
                <a:tc>
                  <a:txBody>
                    <a:bodyPr/>
                    <a:lstStyle/>
                    <a:p>
                      <a:pPr indent="0" lvl="0" marL="0" marR="0" rtl="0" algn="ctr">
                        <a:spcBef>
                          <a:spcPts val="0"/>
                        </a:spcBef>
                        <a:spcAft>
                          <a:spcPts val="0"/>
                        </a:spcAft>
                        <a:buNone/>
                      </a:pPr>
                      <a:r>
                        <a:rPr b="0" lang="en-US" sz="1100" u="none" cap="none" strike="noStrike"/>
                        <a:t>Less than 7</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lang="en-US" sz="1600" u="none" cap="none" strike="noStrike"/>
                        <a:t>52</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lang="en-US" sz="1100" u="none" cap="none" strike="noStrike"/>
                        <a:t>130</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454400">
                <a:tc>
                  <a:txBody>
                    <a:bodyPr/>
                    <a:lstStyle/>
                    <a:p>
                      <a:pPr indent="0" lvl="0" marL="0" marR="0" rtl="0" algn="ctr">
                        <a:spcBef>
                          <a:spcPts val="0"/>
                        </a:spcBef>
                        <a:spcAft>
                          <a:spcPts val="0"/>
                        </a:spcAft>
                        <a:buNone/>
                      </a:pPr>
                      <a:r>
                        <a:rPr b="0" lang="en-US" sz="1100" u="none" cap="none" strike="noStrike"/>
                        <a:t>Less than 8</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lang="en-US" sz="1600" u="none" cap="none" strike="noStrike"/>
                        <a:t>60</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lang="en-US" sz="1100" u="none" cap="none" strike="noStrike"/>
                        <a:t>190</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454400">
                <a:tc>
                  <a:txBody>
                    <a:bodyPr/>
                    <a:lstStyle/>
                    <a:p>
                      <a:pPr indent="0" lvl="0" marL="0" marR="0" rtl="0" algn="ctr">
                        <a:spcBef>
                          <a:spcPts val="0"/>
                        </a:spcBef>
                        <a:spcAft>
                          <a:spcPts val="0"/>
                        </a:spcAft>
                        <a:buNone/>
                      </a:pPr>
                      <a:r>
                        <a:rPr b="0" lang="en-US" sz="1100" u="none" cap="none" strike="noStrike"/>
                        <a:t>Less than 9</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lang="en-US" sz="1600" u="none" cap="none" strike="noStrike"/>
                        <a:t>68</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lang="en-US" sz="1100" u="none" cap="none" strike="noStrike"/>
                        <a:t>258</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454400">
                <a:tc>
                  <a:txBody>
                    <a:bodyPr/>
                    <a:lstStyle/>
                    <a:p>
                      <a:pPr indent="0" lvl="0" marL="0" marR="0" rtl="0" algn="ctr">
                        <a:spcBef>
                          <a:spcPts val="0"/>
                        </a:spcBef>
                        <a:spcAft>
                          <a:spcPts val="0"/>
                        </a:spcAft>
                        <a:buNone/>
                      </a:pPr>
                      <a:r>
                        <a:rPr b="0" lang="en-US" sz="1100" u="none" cap="none" strike="noStrike"/>
                        <a:t>Less than 10</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lang="en-US" sz="1600" u="none" cap="none" strike="noStrike"/>
                        <a:t>84</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lang="en-US" sz="1100" u="none" cap="none" strike="noStrike"/>
                        <a:t>342</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454400">
                <a:tc>
                  <a:txBody>
                    <a:bodyPr/>
                    <a:lstStyle/>
                    <a:p>
                      <a:pPr indent="0" lvl="0" marL="0" marR="0" rtl="0" algn="ctr">
                        <a:spcBef>
                          <a:spcPts val="0"/>
                        </a:spcBef>
                        <a:spcAft>
                          <a:spcPts val="0"/>
                        </a:spcAft>
                        <a:buNone/>
                      </a:pPr>
                      <a:r>
                        <a:rPr b="0" lang="en-US" sz="1100" u="none" cap="none" strike="noStrike"/>
                        <a:t>Less than 11</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lang="en-US" sz="1600" u="none" cap="none" strike="noStrike"/>
                        <a:t>96</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lang="en-US" sz="1100" u="none" cap="none" strike="noStrike"/>
                        <a:t>438</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454400">
                <a:tc>
                  <a:txBody>
                    <a:bodyPr/>
                    <a:lstStyle/>
                    <a:p>
                      <a:pPr indent="0" lvl="0" marL="0" marR="0" rtl="0" algn="ctr">
                        <a:spcBef>
                          <a:spcPts val="0"/>
                        </a:spcBef>
                        <a:spcAft>
                          <a:spcPts val="0"/>
                        </a:spcAft>
                        <a:buNone/>
                      </a:pPr>
                      <a:r>
                        <a:rPr b="0" lang="en-US" sz="1100" u="none" cap="none" strike="noStrike"/>
                        <a:t>Less than 12</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lang="en-US" sz="1600" u="none" cap="none" strike="noStrike"/>
                        <a:t>82</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lang="en-US" sz="1100" u="none" cap="none" strike="noStrike"/>
                        <a:t>520</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454400">
                <a:tc>
                  <a:txBody>
                    <a:bodyPr/>
                    <a:lstStyle/>
                    <a:p>
                      <a:pPr indent="0" lvl="0" marL="0" marR="0" rtl="0" algn="ctr">
                        <a:spcBef>
                          <a:spcPts val="0"/>
                        </a:spcBef>
                        <a:spcAft>
                          <a:spcPts val="0"/>
                        </a:spcAft>
                        <a:buNone/>
                      </a:pPr>
                      <a:r>
                        <a:rPr b="0" lang="en-US" sz="1100" u="none" cap="none" strike="noStrike"/>
                        <a:t>Less than 13</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lang="en-US" sz="1600" u="none" cap="none" strike="noStrike"/>
                        <a:t>66</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lang="en-US" sz="1100" u="none" cap="none" strike="noStrike"/>
                        <a:t>586</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454400">
                <a:tc>
                  <a:txBody>
                    <a:bodyPr/>
                    <a:lstStyle/>
                    <a:p>
                      <a:pPr indent="0" lvl="0" marL="0" marR="0" rtl="0" algn="ctr">
                        <a:spcBef>
                          <a:spcPts val="0"/>
                        </a:spcBef>
                        <a:spcAft>
                          <a:spcPts val="0"/>
                        </a:spcAft>
                        <a:buNone/>
                      </a:pPr>
                      <a:r>
                        <a:rPr b="0" lang="en-US" sz="1100" u="none" cap="none" strike="noStrike"/>
                        <a:t>Less than 14</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lang="en-US" sz="1600" u="none" cap="none" strike="noStrike"/>
                        <a:t>48</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lang="en-US" sz="1100" u="none" cap="none" strike="noStrike"/>
                        <a:t>634</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454400">
                <a:tc>
                  <a:txBody>
                    <a:bodyPr/>
                    <a:lstStyle/>
                    <a:p>
                      <a:pPr indent="0" lvl="0" marL="0" marR="0" rtl="0" algn="ctr">
                        <a:spcBef>
                          <a:spcPts val="0"/>
                        </a:spcBef>
                        <a:spcAft>
                          <a:spcPts val="0"/>
                        </a:spcAft>
                        <a:buNone/>
                      </a:pPr>
                      <a:r>
                        <a:rPr b="0" lang="en-US" sz="1100" u="none" cap="none" strike="noStrike"/>
                        <a:t>Less than 15</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lang="en-US" sz="1600" u="none" cap="none" strike="noStrike"/>
                        <a:t>50</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lang="en-US" sz="1100" u="none" cap="none" strike="noStrike"/>
                        <a:t>684</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r h="454400">
                <a:tc>
                  <a:txBody>
                    <a:bodyPr/>
                    <a:lstStyle/>
                    <a:p>
                      <a:pPr indent="0" lvl="0" marL="0" marR="0" rtl="0" algn="ctr">
                        <a:spcBef>
                          <a:spcPts val="0"/>
                        </a:spcBef>
                        <a:spcAft>
                          <a:spcPts val="0"/>
                        </a:spcAft>
                        <a:buNone/>
                      </a:pPr>
                      <a:r>
                        <a:rPr b="0" lang="en-US" sz="1100" u="none" cap="none" strike="noStrike"/>
                        <a:t>Less than 16</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lang="en-US" sz="1600" u="none" cap="none" strike="noStrike"/>
                        <a:t>16</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c>
                  <a:txBody>
                    <a:bodyPr/>
                    <a:lstStyle/>
                    <a:p>
                      <a:pPr indent="0" lvl="0" marL="0" marR="0" rtl="0" algn="ctr">
                        <a:spcBef>
                          <a:spcPts val="0"/>
                        </a:spcBef>
                        <a:spcAft>
                          <a:spcPts val="0"/>
                        </a:spcAft>
                        <a:buNone/>
                      </a:pPr>
                      <a:r>
                        <a:rPr b="0" lang="en-US" sz="1100" u="none" cap="none" strike="noStrike"/>
                        <a:t>700</a:t>
                      </a:r>
                      <a:endParaRPr/>
                    </a:p>
                  </a:txBody>
                  <a:tcPr marT="81275" marB="81275" marR="43525" marL="43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9F9F9"/>
                    </a:solidFill>
                  </a:tcPr>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Procedure</a:t>
            </a:r>
            <a:endParaRPr/>
          </a:p>
        </p:txBody>
      </p:sp>
      <p:sp>
        <p:nvSpPr>
          <p:cNvPr id="594" name="Google Shape;594;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rgbClr val="273239"/>
              </a:buClr>
              <a:buSzPct val="100000"/>
              <a:buChar char="•"/>
            </a:pPr>
            <a:r>
              <a:rPr b="0" i="1" lang="en-US">
                <a:solidFill>
                  <a:srgbClr val="273239"/>
                </a:solidFill>
                <a:latin typeface="Arial"/>
                <a:ea typeface="Arial"/>
                <a:cs typeface="Arial"/>
                <a:sym typeface="Arial"/>
              </a:rPr>
              <a:t>On a graph paper, take the scale </a:t>
            </a:r>
            <a:endParaRPr/>
          </a:p>
          <a:p>
            <a:pPr indent="-342900" lvl="0" marL="342900" rtl="0" algn="l">
              <a:spcBef>
                <a:spcPts val="544"/>
              </a:spcBef>
              <a:spcAft>
                <a:spcPts val="0"/>
              </a:spcAft>
              <a:buClr>
                <a:srgbClr val="273239"/>
              </a:buClr>
              <a:buSzPct val="100000"/>
              <a:buChar char="•"/>
            </a:pPr>
            <a:r>
              <a:rPr b="0" i="1" lang="en-US">
                <a:solidFill>
                  <a:srgbClr val="273239"/>
                </a:solidFill>
                <a:latin typeface="Arial"/>
                <a:ea typeface="Arial"/>
                <a:cs typeface="Arial"/>
                <a:sym typeface="Arial"/>
              </a:rPr>
              <a:t>Along the x-axis: 5 small div. = 1. </a:t>
            </a:r>
            <a:endParaRPr/>
          </a:p>
          <a:p>
            <a:pPr indent="-342900" lvl="0" marL="342900" rtl="0" algn="l">
              <a:spcBef>
                <a:spcPts val="544"/>
              </a:spcBef>
              <a:spcAft>
                <a:spcPts val="0"/>
              </a:spcAft>
              <a:buClr>
                <a:srgbClr val="273239"/>
              </a:buClr>
              <a:buSzPct val="100000"/>
              <a:buChar char="•"/>
            </a:pPr>
            <a:r>
              <a:rPr b="0" i="1" lang="en-US">
                <a:solidFill>
                  <a:srgbClr val="273239"/>
                </a:solidFill>
                <a:latin typeface="Arial"/>
                <a:ea typeface="Arial"/>
                <a:cs typeface="Arial"/>
                <a:sym typeface="Arial"/>
              </a:rPr>
              <a:t>Along the y-axis: 1 small div. = 10. </a:t>
            </a:r>
            <a:endParaRPr/>
          </a:p>
          <a:p>
            <a:pPr indent="-342900" lvl="0" marL="342900" rtl="0" algn="l">
              <a:spcBef>
                <a:spcPts val="544"/>
              </a:spcBef>
              <a:spcAft>
                <a:spcPts val="0"/>
              </a:spcAft>
              <a:buClr>
                <a:srgbClr val="273239"/>
              </a:buClr>
              <a:buSzPct val="100000"/>
              <a:buChar char="•"/>
            </a:pPr>
            <a:r>
              <a:rPr b="0" i="1" lang="en-US">
                <a:solidFill>
                  <a:srgbClr val="273239"/>
                </a:solidFill>
                <a:latin typeface="Arial"/>
                <a:ea typeface="Arial"/>
                <a:cs typeface="Arial"/>
                <a:sym typeface="Arial"/>
              </a:rPr>
              <a:t>And, plot all the points A(5, 36), B(6, 78), C(7, 130), D(8, 190), E(9, 258), F(10, 342), G(11, 438),H(12, 520), I(13, 586), J(14, 634), K(15, 684) and L(16, 700). </a:t>
            </a:r>
            <a:endParaRPr/>
          </a:p>
          <a:p>
            <a:pPr indent="-342900" lvl="0" marL="342900" rtl="0" algn="l">
              <a:spcBef>
                <a:spcPts val="544"/>
              </a:spcBef>
              <a:spcAft>
                <a:spcPts val="0"/>
              </a:spcAft>
              <a:buClr>
                <a:srgbClr val="273239"/>
              </a:buClr>
              <a:buSzPct val="100000"/>
              <a:buChar char="•"/>
            </a:pPr>
            <a:r>
              <a:rPr b="0" i="1" lang="en-US">
                <a:solidFill>
                  <a:srgbClr val="273239"/>
                </a:solidFill>
                <a:latin typeface="Arial"/>
                <a:ea typeface="Arial"/>
                <a:cs typeface="Arial"/>
                <a:sym typeface="Arial"/>
              </a:rPr>
              <a:t>Join these points successively with a freehand, we will get the cumulative frequency curve or an ogive. </a:t>
            </a:r>
            <a:endParaRPr/>
          </a:p>
          <a:p>
            <a:pPr indent="-342900" lvl="0" marL="342900" rtl="0" algn="l">
              <a:spcBef>
                <a:spcPts val="544"/>
              </a:spcBef>
              <a:spcAft>
                <a:spcPts val="0"/>
              </a:spcAft>
              <a:buClr>
                <a:srgbClr val="273239"/>
              </a:buClr>
              <a:buSzPct val="100000"/>
              <a:buChar char="•"/>
            </a:pPr>
            <a:r>
              <a:rPr b="0" i="1" lang="en-US">
                <a:solidFill>
                  <a:srgbClr val="273239"/>
                </a:solidFill>
                <a:latin typeface="Arial"/>
                <a:ea typeface="Arial"/>
                <a:cs typeface="Arial"/>
                <a:sym typeface="Arial"/>
              </a:rPr>
              <a:t>Here, N = 700 ⇒ N/2 = 350</a:t>
            </a:r>
            <a:endParaRPr/>
          </a:p>
          <a:p>
            <a:pPr indent="-170180" lvl="0" marL="342900" rtl="0" algn="l">
              <a:spcBef>
                <a:spcPts val="544"/>
              </a:spcBef>
              <a:spcAft>
                <a:spcPts val="0"/>
              </a:spcAft>
              <a:buClr>
                <a:schemeClr val="dk1"/>
              </a:buClr>
              <a:buSzPct val="1000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Ogive Curve</a:t>
            </a:r>
            <a:endParaRPr/>
          </a:p>
        </p:txBody>
      </p:sp>
      <p:pic>
        <p:nvPicPr>
          <p:cNvPr id="600" name="Google Shape;600;p54"/>
          <p:cNvPicPr preferRelativeResize="0"/>
          <p:nvPr/>
        </p:nvPicPr>
        <p:blipFill rotWithShape="1">
          <a:blip r:embed="rId3">
            <a:alphaModFix/>
          </a:blip>
          <a:srcRect b="0" l="0" r="0" t="0"/>
          <a:stretch/>
        </p:blipFill>
        <p:spPr>
          <a:xfrm>
            <a:off x="628650" y="2219325"/>
            <a:ext cx="4800600" cy="4419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457200" y="-532572"/>
            <a:ext cx="8229600" cy="2757421"/>
          </a:xfrm>
          <a:prstGeom prst="rect">
            <a:avLst/>
          </a:prstGeom>
          <a:noFill/>
          <a:ln>
            <a:noFill/>
          </a:ln>
        </p:spPr>
        <p:txBody>
          <a:bodyPr anchorCtr="0" anchor="ctr" bIns="0" lIns="0" spcFirstLastPara="1" rIns="0" wrap="square" tIns="495550">
            <a:spAutoFit/>
          </a:bodyPr>
          <a:lstStyle/>
          <a:p>
            <a:pPr indent="0" lvl="0" marL="4704080" marR="5080" rtl="0" algn="ctr">
              <a:lnSpc>
                <a:spcPct val="108292"/>
              </a:lnSpc>
              <a:spcBef>
                <a:spcPts val="0"/>
              </a:spcBef>
              <a:spcAft>
                <a:spcPts val="0"/>
              </a:spcAft>
              <a:buClr>
                <a:srgbClr val="000000"/>
              </a:buClr>
              <a:buSzPts val="4100"/>
              <a:buFont typeface="Calibri"/>
              <a:buNone/>
            </a:pPr>
            <a:r>
              <a:rPr lang="en-US" sz="4100">
                <a:solidFill>
                  <a:srgbClr val="000000"/>
                </a:solidFill>
                <a:latin typeface="Calibri"/>
                <a:ea typeface="Calibri"/>
                <a:cs typeface="Calibri"/>
                <a:sym typeface="Calibri"/>
              </a:rPr>
              <a:t>Descriptive Statistics for  Continuous Variables</a:t>
            </a:r>
            <a:endParaRPr sz="4100">
              <a:latin typeface="Calibri"/>
              <a:ea typeface="Calibri"/>
              <a:cs typeface="Calibri"/>
              <a:sym typeface="Calibri"/>
            </a:endParaRPr>
          </a:p>
        </p:txBody>
      </p:sp>
      <p:sp>
        <p:nvSpPr>
          <p:cNvPr id="118" name="Google Shape;118;p6"/>
          <p:cNvSpPr txBox="1"/>
          <p:nvPr/>
        </p:nvSpPr>
        <p:spPr>
          <a:xfrm>
            <a:off x="3154489" y="2225421"/>
            <a:ext cx="5755005" cy="6564618"/>
          </a:xfrm>
          <a:prstGeom prst="rect">
            <a:avLst/>
          </a:prstGeom>
          <a:noFill/>
          <a:ln>
            <a:noFill/>
          </a:ln>
        </p:spPr>
        <p:txBody>
          <a:bodyPr anchorCtr="0" anchor="t" bIns="0" lIns="0" spcFirstLastPara="1" rIns="0" wrap="square" tIns="11425">
            <a:spAutoFit/>
          </a:bodyPr>
          <a:lstStyle/>
          <a:p>
            <a:pPr indent="-228600" lvl="0" marL="241300" marR="0" rtl="0" algn="l">
              <a:lnSpc>
                <a:spcPct val="114000"/>
              </a:lnSpc>
              <a:spcBef>
                <a:spcPts val="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When summarizing a </a:t>
            </a:r>
            <a:r>
              <a:rPr b="1" i="0" lang="en-US" sz="2000" u="none" cap="none" strike="noStrike">
                <a:solidFill>
                  <a:schemeClr val="dk1"/>
                </a:solidFill>
                <a:latin typeface="Calibri"/>
                <a:ea typeface="Calibri"/>
                <a:cs typeface="Calibri"/>
                <a:sym typeface="Calibri"/>
              </a:rPr>
              <a:t>quantitative (continuous/interval/ratio) variable,</a:t>
            </a:r>
            <a:endParaRPr b="0" i="0" sz="2000" u="none" cap="none" strike="noStrike">
              <a:solidFill>
                <a:schemeClr val="dk1"/>
              </a:solidFill>
              <a:latin typeface="Calibri"/>
              <a:ea typeface="Calibri"/>
              <a:cs typeface="Calibri"/>
              <a:sym typeface="Calibri"/>
            </a:endParaRPr>
          </a:p>
          <a:p>
            <a:pPr indent="0" lvl="0" marL="241300" marR="0" rtl="0" algn="l">
              <a:lnSpc>
                <a:spcPct val="114000"/>
              </a:lnSpc>
              <a:spcBef>
                <a:spcPts val="0"/>
              </a:spcBef>
              <a:spcAft>
                <a:spcPts val="0"/>
              </a:spcAft>
              <a:buNone/>
            </a:pPr>
            <a:r>
              <a:rPr b="0" i="0" lang="en-US" sz="2000" u="none" cap="none" strike="noStrike">
                <a:solidFill>
                  <a:schemeClr val="dk1"/>
                </a:solidFill>
                <a:latin typeface="Calibri"/>
                <a:ea typeface="Calibri"/>
                <a:cs typeface="Calibri"/>
                <a:sym typeface="Calibri"/>
              </a:rPr>
              <a:t>we are typically interested in things like:</a:t>
            </a:r>
            <a:endParaRPr b="0" i="0" sz="2000" u="none" cap="none" strike="noStrike">
              <a:solidFill>
                <a:schemeClr val="dk1"/>
              </a:solidFill>
              <a:latin typeface="Calibri"/>
              <a:ea typeface="Calibri"/>
              <a:cs typeface="Calibri"/>
              <a:sym typeface="Calibri"/>
            </a:endParaRPr>
          </a:p>
          <a:p>
            <a:pPr indent="-228600" lvl="0" marL="241300" marR="0" rtl="0" algn="l">
              <a:lnSpc>
                <a:spcPct val="100000"/>
              </a:lnSpc>
              <a:spcBef>
                <a:spcPts val="77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How many </a:t>
            </a:r>
            <a:r>
              <a:rPr b="1" i="0" lang="en-US" sz="2000" u="none" cap="none" strike="noStrike">
                <a:solidFill>
                  <a:srgbClr val="C00000"/>
                </a:solidFill>
                <a:latin typeface="Calibri"/>
                <a:ea typeface="Calibri"/>
                <a:cs typeface="Calibri"/>
                <a:sym typeface="Calibri"/>
              </a:rPr>
              <a:t>observations </a:t>
            </a:r>
            <a:r>
              <a:rPr b="0" i="0" lang="en-US" sz="2000" u="none" cap="none" strike="noStrike">
                <a:solidFill>
                  <a:schemeClr val="dk1"/>
                </a:solidFill>
                <a:latin typeface="Calibri"/>
                <a:ea typeface="Calibri"/>
                <a:cs typeface="Calibri"/>
                <a:sym typeface="Calibri"/>
              </a:rPr>
              <a:t>were there?</a:t>
            </a:r>
            <a:endParaRPr b="0" i="0" sz="2000" u="none" cap="none" strike="noStrike">
              <a:solidFill>
                <a:schemeClr val="dk1"/>
              </a:solidFill>
              <a:latin typeface="Calibri"/>
              <a:ea typeface="Calibri"/>
              <a:cs typeface="Calibri"/>
              <a:sym typeface="Calibri"/>
            </a:endParaRPr>
          </a:p>
          <a:p>
            <a:pPr indent="-228600" lvl="0" marL="241300" marR="0" rtl="0" algn="l">
              <a:lnSpc>
                <a:spcPct val="100000"/>
              </a:lnSpc>
              <a:spcBef>
                <a:spcPts val="75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How many cases had </a:t>
            </a:r>
            <a:r>
              <a:rPr b="1" i="0" lang="en-US" sz="2000" u="none" cap="none" strike="noStrike">
                <a:solidFill>
                  <a:srgbClr val="C00000"/>
                </a:solidFill>
                <a:latin typeface="Calibri"/>
                <a:ea typeface="Calibri"/>
                <a:cs typeface="Calibri"/>
                <a:sym typeface="Calibri"/>
              </a:rPr>
              <a:t>missing values</a:t>
            </a:r>
            <a:r>
              <a:rPr b="0" i="0" lang="en-US" sz="2000" u="none" cap="none" strike="noStrike">
                <a:solidFill>
                  <a:schemeClr val="dk1"/>
                </a:solidFill>
                <a:latin typeface="Calibri"/>
                <a:ea typeface="Calibri"/>
                <a:cs typeface="Calibri"/>
                <a:sym typeface="Calibri"/>
              </a:rPr>
              <a:t>? (</a:t>
            </a:r>
            <a:r>
              <a:rPr b="1" i="0" lang="en-US" sz="2000" u="none" cap="none" strike="noStrike">
                <a:solidFill>
                  <a:schemeClr val="dk1"/>
                </a:solidFill>
                <a:latin typeface="Calibri"/>
                <a:ea typeface="Calibri"/>
                <a:cs typeface="Calibri"/>
                <a:sym typeface="Calibri"/>
              </a:rPr>
              <a:t>N valid; N missin</a:t>
            </a:r>
            <a:r>
              <a:rPr b="0" i="0" lang="en-US" sz="2000" u="none" cap="none" strike="noStrike">
                <a:solidFill>
                  <a:schemeClr val="dk1"/>
                </a:solidFill>
                <a:latin typeface="Calibri"/>
                <a:ea typeface="Calibri"/>
                <a:cs typeface="Calibri"/>
                <a:sym typeface="Calibri"/>
              </a:rPr>
              <a:t>g)</a:t>
            </a:r>
            <a:endParaRPr b="0" i="0" sz="2000" u="none" cap="none" strike="noStrike">
              <a:solidFill>
                <a:schemeClr val="dk1"/>
              </a:solidFill>
              <a:latin typeface="Calibri"/>
              <a:ea typeface="Calibri"/>
              <a:cs typeface="Calibri"/>
              <a:sym typeface="Calibri"/>
            </a:endParaRPr>
          </a:p>
          <a:p>
            <a:pPr indent="-228600" lvl="0" marL="241300" marR="0" rtl="0" algn="l">
              <a:lnSpc>
                <a:spcPct val="100000"/>
              </a:lnSpc>
              <a:spcBef>
                <a:spcPts val="765"/>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Where is the "</a:t>
            </a:r>
            <a:r>
              <a:rPr b="1" i="0" lang="en-US" sz="2000" u="none" cap="none" strike="noStrike">
                <a:solidFill>
                  <a:srgbClr val="C00000"/>
                </a:solidFill>
                <a:latin typeface="Calibri"/>
                <a:ea typeface="Calibri"/>
                <a:cs typeface="Calibri"/>
                <a:sym typeface="Calibri"/>
              </a:rPr>
              <a:t>center</a:t>
            </a:r>
            <a:r>
              <a:rPr b="0" i="0" lang="en-US" sz="2000" u="none" cap="none" strike="noStrike">
                <a:solidFill>
                  <a:schemeClr val="dk1"/>
                </a:solidFill>
                <a:latin typeface="Calibri"/>
                <a:ea typeface="Calibri"/>
                <a:cs typeface="Calibri"/>
                <a:sym typeface="Calibri"/>
              </a:rPr>
              <a:t>" of the data? (</a:t>
            </a:r>
            <a:r>
              <a:rPr b="1" i="0" lang="en-US" sz="2000" u="none" cap="none" strike="noStrike">
                <a:solidFill>
                  <a:schemeClr val="dk1"/>
                </a:solidFill>
                <a:latin typeface="Calibri"/>
                <a:ea typeface="Calibri"/>
                <a:cs typeface="Calibri"/>
                <a:sym typeface="Calibri"/>
              </a:rPr>
              <a:t>Mean, median</a:t>
            </a:r>
            <a:r>
              <a:rPr b="0" i="0" lang="en-US"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228600" lvl="0" marL="241300" marR="0" rtl="0" algn="l">
              <a:lnSpc>
                <a:spcPct val="100000"/>
              </a:lnSpc>
              <a:spcBef>
                <a:spcPts val="77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Where are the "</a:t>
            </a:r>
            <a:r>
              <a:rPr b="1" i="0" lang="en-US" sz="2000" u="none" cap="none" strike="noStrike">
                <a:solidFill>
                  <a:srgbClr val="C00000"/>
                </a:solidFill>
                <a:latin typeface="Calibri"/>
                <a:ea typeface="Calibri"/>
                <a:cs typeface="Calibri"/>
                <a:sym typeface="Calibri"/>
              </a:rPr>
              <a:t>benchmarks</a:t>
            </a:r>
            <a:r>
              <a:rPr b="0" i="0" lang="en-US" sz="2000" u="none" cap="none" strike="noStrike">
                <a:solidFill>
                  <a:schemeClr val="dk1"/>
                </a:solidFill>
                <a:latin typeface="Calibri"/>
                <a:ea typeface="Calibri"/>
                <a:cs typeface="Calibri"/>
                <a:sym typeface="Calibri"/>
              </a:rPr>
              <a:t>" of the data? (</a:t>
            </a:r>
            <a:r>
              <a:rPr b="1" i="0" lang="en-US" sz="2000" u="none" cap="none" strike="noStrike">
                <a:solidFill>
                  <a:schemeClr val="dk1"/>
                </a:solidFill>
                <a:latin typeface="Calibri"/>
                <a:ea typeface="Calibri"/>
                <a:cs typeface="Calibri"/>
                <a:sym typeface="Calibri"/>
              </a:rPr>
              <a:t>Quartiles, percentiles</a:t>
            </a:r>
            <a:r>
              <a:rPr b="0" i="0" lang="en-US"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228600" lvl="0" marL="241300" marR="0" rtl="0" algn="l">
              <a:lnSpc>
                <a:spcPct val="100000"/>
              </a:lnSpc>
              <a:spcBef>
                <a:spcPts val="745"/>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How </a:t>
            </a:r>
            <a:r>
              <a:rPr b="1" i="0" lang="en-US" sz="2000" u="none" cap="none" strike="noStrike">
                <a:solidFill>
                  <a:srgbClr val="C00000"/>
                </a:solidFill>
                <a:latin typeface="Calibri"/>
                <a:ea typeface="Calibri"/>
                <a:cs typeface="Calibri"/>
                <a:sym typeface="Calibri"/>
              </a:rPr>
              <a:t>spread </a:t>
            </a:r>
            <a:r>
              <a:rPr b="0" i="0" lang="en-US" sz="2000" u="none" cap="none" strike="noStrike">
                <a:solidFill>
                  <a:schemeClr val="dk1"/>
                </a:solidFill>
                <a:latin typeface="Calibri"/>
                <a:ea typeface="Calibri"/>
                <a:cs typeface="Calibri"/>
                <a:sym typeface="Calibri"/>
              </a:rPr>
              <a:t>out is the data? (</a:t>
            </a:r>
            <a:r>
              <a:rPr b="1" i="0" lang="en-US" sz="2000" u="none" cap="none" strike="noStrike">
                <a:solidFill>
                  <a:schemeClr val="dk1"/>
                </a:solidFill>
                <a:latin typeface="Calibri"/>
                <a:ea typeface="Calibri"/>
                <a:cs typeface="Calibri"/>
                <a:sym typeface="Calibri"/>
              </a:rPr>
              <a:t>Standard deviation/variance</a:t>
            </a:r>
            <a:r>
              <a:rPr b="0" i="0" lang="en-US"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228600" lvl="0" marL="241300" marR="0" rtl="0" algn="l">
              <a:lnSpc>
                <a:spcPct val="100000"/>
              </a:lnSpc>
              <a:spcBef>
                <a:spcPts val="77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What are the </a:t>
            </a:r>
            <a:r>
              <a:rPr b="1" i="0" lang="en-US" sz="2000" u="none" cap="none" strike="noStrike">
                <a:solidFill>
                  <a:srgbClr val="C00000"/>
                </a:solidFill>
                <a:latin typeface="Calibri"/>
                <a:ea typeface="Calibri"/>
                <a:cs typeface="Calibri"/>
                <a:sym typeface="Calibri"/>
              </a:rPr>
              <a:t>extremes </a:t>
            </a:r>
            <a:r>
              <a:rPr b="0" i="0" lang="en-US" sz="2000" u="none" cap="none" strike="noStrike">
                <a:solidFill>
                  <a:schemeClr val="dk1"/>
                </a:solidFill>
                <a:latin typeface="Calibri"/>
                <a:ea typeface="Calibri"/>
                <a:cs typeface="Calibri"/>
                <a:sym typeface="Calibri"/>
              </a:rPr>
              <a:t>of the data? (</a:t>
            </a:r>
            <a:r>
              <a:rPr b="1" i="0" lang="en-US" sz="2000" u="none" cap="none" strike="noStrike">
                <a:solidFill>
                  <a:schemeClr val="dk1"/>
                </a:solidFill>
                <a:latin typeface="Calibri"/>
                <a:ea typeface="Calibri"/>
                <a:cs typeface="Calibri"/>
                <a:sym typeface="Calibri"/>
              </a:rPr>
              <a:t>Minimum, maximum; Outliers</a:t>
            </a:r>
            <a:r>
              <a:rPr b="0" i="0" lang="en-US"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228600" lvl="0" marL="241300" marR="0" rtl="0" algn="l">
              <a:lnSpc>
                <a:spcPct val="100000"/>
              </a:lnSpc>
              <a:spcBef>
                <a:spcPts val="770"/>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What is the "</a:t>
            </a:r>
            <a:r>
              <a:rPr b="1" i="0" lang="en-US" sz="2000" u="none" cap="none" strike="noStrike">
                <a:solidFill>
                  <a:srgbClr val="C00000"/>
                </a:solidFill>
                <a:latin typeface="Calibri"/>
                <a:ea typeface="Calibri"/>
                <a:cs typeface="Calibri"/>
                <a:sym typeface="Calibri"/>
              </a:rPr>
              <a:t>shape</a:t>
            </a:r>
            <a:r>
              <a:rPr b="0" i="0" lang="en-US" sz="2000" u="none" cap="none" strike="noStrike">
                <a:solidFill>
                  <a:schemeClr val="dk1"/>
                </a:solidFill>
                <a:latin typeface="Calibri"/>
                <a:ea typeface="Calibri"/>
                <a:cs typeface="Calibri"/>
                <a:sym typeface="Calibri"/>
              </a:rPr>
              <a:t>" of the </a:t>
            </a:r>
            <a:r>
              <a:rPr b="1" i="0" lang="en-US" sz="2000" u="none" cap="none" strike="noStrike">
                <a:solidFill>
                  <a:srgbClr val="C00000"/>
                </a:solidFill>
                <a:latin typeface="Calibri"/>
                <a:ea typeface="Calibri"/>
                <a:cs typeface="Calibri"/>
                <a:sym typeface="Calibri"/>
              </a:rPr>
              <a:t>distribution</a:t>
            </a:r>
            <a:r>
              <a:rPr b="0" i="0" lang="en-US" sz="2000" u="none" cap="none" strike="noStrike">
                <a:solidFill>
                  <a:schemeClr val="dk1"/>
                </a:solidFill>
                <a:latin typeface="Calibri"/>
                <a:ea typeface="Calibri"/>
                <a:cs typeface="Calibri"/>
                <a:sym typeface="Calibri"/>
              </a:rPr>
              <a:t>? Is it </a:t>
            </a:r>
            <a:r>
              <a:rPr b="1" i="0" lang="en-US" sz="2000" u="none" cap="none" strike="noStrike">
                <a:solidFill>
                  <a:schemeClr val="dk1"/>
                </a:solidFill>
                <a:latin typeface="Calibri"/>
                <a:ea typeface="Calibri"/>
                <a:cs typeface="Calibri"/>
                <a:sym typeface="Calibri"/>
              </a:rPr>
              <a:t>symmetric </a:t>
            </a:r>
            <a:r>
              <a:rPr b="0" i="0" lang="en-US" sz="2000" u="none" cap="none" strike="noStrike">
                <a:solidFill>
                  <a:schemeClr val="dk1"/>
                </a:solidFill>
                <a:latin typeface="Calibri"/>
                <a:ea typeface="Calibri"/>
                <a:cs typeface="Calibri"/>
                <a:sym typeface="Calibri"/>
              </a:rPr>
              <a:t>or </a:t>
            </a:r>
            <a:r>
              <a:rPr b="1" i="0" lang="en-US" sz="2000" u="none" cap="none" strike="noStrike">
                <a:solidFill>
                  <a:schemeClr val="dk1"/>
                </a:solidFill>
                <a:latin typeface="Calibri"/>
                <a:ea typeface="Calibri"/>
                <a:cs typeface="Calibri"/>
                <a:sym typeface="Calibri"/>
              </a:rPr>
              <a:t>asymmetric</a:t>
            </a:r>
            <a:r>
              <a:rPr b="0" i="0" lang="en-US"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228600" lvl="0" marL="241300" marR="0" rtl="0" algn="l">
              <a:lnSpc>
                <a:spcPct val="114000"/>
              </a:lnSpc>
              <a:spcBef>
                <a:spcPts val="745"/>
              </a:spcBef>
              <a:spcAft>
                <a:spcPts val="0"/>
              </a:spcAft>
              <a:buClr>
                <a:schemeClr val="dk1"/>
              </a:buClr>
              <a:buSzPts val="2000"/>
              <a:buFont typeface="Noto Sans Symbols"/>
              <a:buChar char="⮚"/>
            </a:pPr>
            <a:r>
              <a:rPr b="0" i="0" lang="en-US" sz="2000" u="none" cap="none" strike="noStrike">
                <a:solidFill>
                  <a:schemeClr val="dk1"/>
                </a:solidFill>
                <a:latin typeface="Calibri"/>
                <a:ea typeface="Calibri"/>
                <a:cs typeface="Calibri"/>
                <a:sym typeface="Calibri"/>
              </a:rPr>
              <a:t>Are the values </a:t>
            </a:r>
            <a:r>
              <a:rPr b="1" i="0" lang="en-US" sz="2000" u="none" cap="none" strike="noStrike">
                <a:solidFill>
                  <a:srgbClr val="C00000"/>
                </a:solidFill>
                <a:latin typeface="Calibri"/>
                <a:ea typeface="Calibri"/>
                <a:cs typeface="Calibri"/>
                <a:sym typeface="Calibri"/>
              </a:rPr>
              <a:t>mostly clustered about the mean</a:t>
            </a:r>
            <a:r>
              <a:rPr b="0" i="0" lang="en-US" sz="2000" u="none" cap="none" strike="noStrike">
                <a:solidFill>
                  <a:schemeClr val="dk1"/>
                </a:solidFill>
                <a:latin typeface="Calibri"/>
                <a:ea typeface="Calibri"/>
                <a:cs typeface="Calibri"/>
                <a:sym typeface="Calibri"/>
              </a:rPr>
              <a:t>, or are there many</a:t>
            </a:r>
            <a:endParaRPr b="0" i="0" sz="2000" u="none" cap="none" strike="noStrike">
              <a:solidFill>
                <a:schemeClr val="dk1"/>
              </a:solidFill>
              <a:latin typeface="Calibri"/>
              <a:ea typeface="Calibri"/>
              <a:cs typeface="Calibri"/>
              <a:sym typeface="Calibri"/>
            </a:endParaRPr>
          </a:p>
          <a:p>
            <a:pPr indent="0" lvl="0" marL="241300" marR="0" rtl="0" algn="l">
              <a:lnSpc>
                <a:spcPct val="114000"/>
              </a:lnSpc>
              <a:spcBef>
                <a:spcPts val="0"/>
              </a:spcBef>
              <a:spcAft>
                <a:spcPts val="0"/>
              </a:spcAft>
              <a:buNone/>
            </a:pPr>
            <a:r>
              <a:rPr b="0" i="0" lang="en-US" sz="2000" u="none" cap="none" strike="noStrike">
                <a:solidFill>
                  <a:schemeClr val="dk1"/>
                </a:solidFill>
                <a:latin typeface="Calibri"/>
                <a:ea typeface="Calibri"/>
                <a:cs typeface="Calibri"/>
                <a:sym typeface="Calibri"/>
              </a:rPr>
              <a:t>values in </a:t>
            </a:r>
            <a:r>
              <a:rPr b="1" i="0" lang="en-US" sz="2000" u="none" cap="none" strike="noStrike">
                <a:solidFill>
                  <a:srgbClr val="C00000"/>
                </a:solidFill>
                <a:latin typeface="Calibri"/>
                <a:ea typeface="Calibri"/>
                <a:cs typeface="Calibri"/>
                <a:sym typeface="Calibri"/>
              </a:rPr>
              <a:t>the "tails" of the distribution</a:t>
            </a:r>
            <a:r>
              <a:rPr b="0" i="0" lang="en-US" sz="2000" u="none" cap="none" strike="noStrike">
                <a:solidFill>
                  <a:schemeClr val="dk1"/>
                </a:solidFill>
                <a:latin typeface="Calibri"/>
                <a:ea typeface="Calibri"/>
                <a:cs typeface="Calibri"/>
                <a:sym typeface="Calibri"/>
              </a:rPr>
              <a:t>? (</a:t>
            </a:r>
            <a:r>
              <a:rPr b="1" i="0" lang="en-US" sz="2000" u="none" cap="none" strike="noStrike">
                <a:solidFill>
                  <a:schemeClr val="dk1"/>
                </a:solidFill>
                <a:latin typeface="Calibri"/>
                <a:ea typeface="Calibri"/>
                <a:cs typeface="Calibri"/>
                <a:sym typeface="Calibri"/>
              </a:rPr>
              <a:t>Skewness, kurtosis</a:t>
            </a:r>
            <a:r>
              <a:rPr b="0" i="0" lang="en-US"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p:txBody>
      </p:sp>
      <p:pic>
        <p:nvPicPr>
          <p:cNvPr id="119" name="Google Shape;119;p6"/>
          <p:cNvPicPr preferRelativeResize="0"/>
          <p:nvPr/>
        </p:nvPicPr>
        <p:blipFill rotWithShape="1">
          <a:blip r:embed="rId3">
            <a:alphaModFix/>
          </a:blip>
          <a:srcRect b="0" l="0" r="0" t="0"/>
          <a:stretch/>
        </p:blipFill>
        <p:spPr>
          <a:xfrm>
            <a:off x="14" y="47"/>
            <a:ext cx="2862072" cy="6857746"/>
          </a:xfrm>
          <a:prstGeom prst="rect">
            <a:avLst/>
          </a:prstGeom>
          <a:noFill/>
          <a:ln>
            <a:noFill/>
          </a:ln>
        </p:spPr>
      </p:pic>
      <p:sp>
        <p:nvSpPr>
          <p:cNvPr id="120" name="Google Shape;120;p6"/>
          <p:cNvSpPr/>
          <p:nvPr/>
        </p:nvSpPr>
        <p:spPr>
          <a:xfrm>
            <a:off x="3810667" y="2115057"/>
            <a:ext cx="4732020" cy="0"/>
          </a:xfrm>
          <a:custGeom>
            <a:rect b="b" l="l" r="r" t="t"/>
            <a:pathLst>
              <a:path extrusionOk="0" h="120000" w="6309359">
                <a:moveTo>
                  <a:pt x="0" y="0"/>
                </a:moveTo>
                <a:lnTo>
                  <a:pt x="6309360" y="0"/>
                </a:lnTo>
              </a:path>
            </a:pathLst>
          </a:custGeom>
          <a:noFill/>
          <a:ln cap="flat" cmpd="sng" w="19050">
            <a:solidFill>
              <a:srgbClr val="4E85B8"/>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nvSpPr>
        <p:spPr>
          <a:xfrm>
            <a:off x="611560" y="214904"/>
            <a:ext cx="2880320" cy="2517099"/>
          </a:xfrm>
          <a:prstGeom prst="rect">
            <a:avLst/>
          </a:prstGeom>
          <a:noFill/>
          <a:ln>
            <a:noFill/>
          </a:ln>
        </p:spPr>
        <p:txBody>
          <a:bodyPr anchorCtr="0" anchor="t" bIns="0" lIns="0" spcFirstLastPara="1" rIns="0" wrap="square" tIns="78725">
            <a:spAutoFit/>
          </a:bodyPr>
          <a:lstStyle/>
          <a:p>
            <a:pPr indent="0" lvl="0" marL="12700" marR="5080" rtl="0" algn="l">
              <a:lnSpc>
                <a:spcPct val="90000"/>
              </a:lnSpc>
              <a:spcBef>
                <a:spcPts val="0"/>
              </a:spcBef>
              <a:spcAft>
                <a:spcPts val="0"/>
              </a:spcAft>
              <a:buNone/>
            </a:pPr>
            <a:r>
              <a:rPr lang="en-US" sz="4400">
                <a:solidFill>
                  <a:schemeClr val="dk1"/>
                </a:solidFill>
                <a:latin typeface="Calibri"/>
                <a:ea typeface="Calibri"/>
                <a:cs typeface="Calibri"/>
                <a:sym typeface="Calibri"/>
              </a:rPr>
              <a:t>Descriptive  Statistics for  Categorical  Variables</a:t>
            </a:r>
            <a:endParaRPr sz="4400">
              <a:solidFill>
                <a:schemeClr val="dk1"/>
              </a:solidFill>
              <a:latin typeface="Calibri"/>
              <a:ea typeface="Calibri"/>
              <a:cs typeface="Calibri"/>
              <a:sym typeface="Calibri"/>
            </a:endParaRPr>
          </a:p>
        </p:txBody>
      </p:sp>
      <p:grpSp>
        <p:nvGrpSpPr>
          <p:cNvPr id="126" name="Google Shape;126;p7"/>
          <p:cNvGrpSpPr/>
          <p:nvPr/>
        </p:nvGrpSpPr>
        <p:grpSpPr>
          <a:xfrm>
            <a:off x="315022" y="383985"/>
            <a:ext cx="8826341" cy="5967984"/>
            <a:chOff x="423951" y="573023"/>
            <a:chExt cx="11768455" cy="5967984"/>
          </a:xfrm>
        </p:grpSpPr>
        <p:sp>
          <p:nvSpPr>
            <p:cNvPr id="127" name="Google Shape;127;p7"/>
            <p:cNvSpPr/>
            <p:nvPr/>
          </p:nvSpPr>
          <p:spPr>
            <a:xfrm>
              <a:off x="423951" y="4415282"/>
              <a:ext cx="11768455" cy="2087880"/>
            </a:xfrm>
            <a:custGeom>
              <a:rect b="b" l="l" r="r" t="t"/>
              <a:pathLst>
                <a:path extrusionOk="0" h="2087879" w="11768455">
                  <a:moveTo>
                    <a:pt x="11768074" y="0"/>
                  </a:moveTo>
                  <a:lnTo>
                    <a:pt x="0" y="0"/>
                  </a:lnTo>
                  <a:lnTo>
                    <a:pt x="0" y="2087752"/>
                  </a:lnTo>
                  <a:lnTo>
                    <a:pt x="11768074" y="2087752"/>
                  </a:lnTo>
                  <a:lnTo>
                    <a:pt x="11768074" y="0"/>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8" name="Google Shape;128;p7"/>
            <p:cNvPicPr preferRelativeResize="0"/>
            <p:nvPr/>
          </p:nvPicPr>
          <p:blipFill rotWithShape="1">
            <a:blip r:embed="rId3">
              <a:alphaModFix/>
            </a:blip>
            <a:srcRect b="0" l="0" r="0" t="0"/>
            <a:stretch/>
          </p:blipFill>
          <p:spPr>
            <a:xfrm>
              <a:off x="4989575" y="573023"/>
              <a:ext cx="6793992" cy="5967984"/>
            </a:xfrm>
            <a:prstGeom prst="rect">
              <a:avLst/>
            </a:prstGeom>
            <a:noFill/>
            <a:ln>
              <a:noFill/>
            </a:ln>
          </p:spPr>
        </p:pic>
        <p:sp>
          <p:nvSpPr>
            <p:cNvPr id="129" name="Google Shape;129;p7"/>
            <p:cNvSpPr/>
            <p:nvPr/>
          </p:nvSpPr>
          <p:spPr>
            <a:xfrm>
              <a:off x="5184251" y="587807"/>
              <a:ext cx="6455044" cy="3827476"/>
            </a:xfrm>
            <a:custGeom>
              <a:rect b="b" l="l" r="r" t="t"/>
              <a:pathLst>
                <a:path extrusionOk="0" h="5682615" w="6505575">
                  <a:moveTo>
                    <a:pt x="6505321" y="0"/>
                  </a:moveTo>
                  <a:lnTo>
                    <a:pt x="0" y="0"/>
                  </a:lnTo>
                  <a:lnTo>
                    <a:pt x="0" y="5682361"/>
                  </a:lnTo>
                  <a:lnTo>
                    <a:pt x="6505321" y="5682361"/>
                  </a:lnTo>
                  <a:lnTo>
                    <a:pt x="650532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0" name="Google Shape;130;p7"/>
          <p:cNvSpPr/>
          <p:nvPr/>
        </p:nvSpPr>
        <p:spPr>
          <a:xfrm>
            <a:off x="90573" y="4415282"/>
            <a:ext cx="133350" cy="2087880"/>
          </a:xfrm>
          <a:custGeom>
            <a:rect b="b" l="l" r="r" t="t"/>
            <a:pathLst>
              <a:path extrusionOk="0" h="2087879" w="177800">
                <a:moveTo>
                  <a:pt x="0" y="2087753"/>
                </a:moveTo>
                <a:lnTo>
                  <a:pt x="177800" y="2087753"/>
                </a:lnTo>
                <a:lnTo>
                  <a:pt x="177800" y="0"/>
                </a:lnTo>
                <a:lnTo>
                  <a:pt x="0" y="0"/>
                </a:lnTo>
                <a:lnTo>
                  <a:pt x="0" y="2087753"/>
                </a:lnTo>
                <a:close/>
              </a:path>
            </a:pathLst>
          </a:custGeom>
          <a:solidFill>
            <a:srgbClr val="FFC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7"/>
          <p:cNvSpPr txBox="1"/>
          <p:nvPr/>
        </p:nvSpPr>
        <p:spPr>
          <a:xfrm>
            <a:off x="3885247" y="214904"/>
            <a:ext cx="4437698" cy="1742144"/>
          </a:xfrm>
          <a:prstGeom prst="rect">
            <a:avLst/>
          </a:prstGeom>
          <a:noFill/>
          <a:ln>
            <a:noFill/>
          </a:ln>
        </p:spPr>
        <p:txBody>
          <a:bodyPr anchorCtr="0" anchor="t" bIns="0" lIns="0" spcFirstLastPara="1" rIns="0" wrap="square" tIns="51425">
            <a:spAutoFit/>
          </a:bodyPr>
          <a:lstStyle/>
          <a:p>
            <a:pPr indent="-228600" lvl="0" marL="241300" marR="5080" rtl="0" algn="just">
              <a:lnSpc>
                <a:spcPct val="108181"/>
              </a:lnSpc>
              <a:spcBef>
                <a:spcPts val="0"/>
              </a:spcBef>
              <a:spcAft>
                <a:spcPts val="0"/>
              </a:spcAft>
              <a:buClr>
                <a:schemeClr val="dk1"/>
              </a:buClr>
              <a:buSzPts val="2200"/>
              <a:buFont typeface="Arial"/>
              <a:buChar char="•"/>
            </a:pPr>
            <a:r>
              <a:rPr lang="en-US" sz="2200">
                <a:solidFill>
                  <a:schemeClr val="dk1"/>
                </a:solidFill>
                <a:latin typeface="Calibri"/>
                <a:ea typeface="Calibri"/>
                <a:cs typeface="Calibri"/>
                <a:sym typeface="Calibri"/>
              </a:rPr>
              <a:t>When summarizing </a:t>
            </a:r>
            <a:r>
              <a:rPr b="1" lang="en-US" sz="2200">
                <a:solidFill>
                  <a:srgbClr val="6F2F9F"/>
                </a:solidFill>
                <a:latin typeface="Calibri"/>
                <a:ea typeface="Calibri"/>
                <a:cs typeface="Calibri"/>
                <a:sym typeface="Calibri"/>
              </a:rPr>
              <a:t>qualitative (nominal or  ordinal) variables</a:t>
            </a:r>
            <a:r>
              <a:rPr lang="en-US" sz="2200">
                <a:solidFill>
                  <a:schemeClr val="dk1"/>
                </a:solidFill>
                <a:latin typeface="Calibri"/>
                <a:ea typeface="Calibri"/>
                <a:cs typeface="Calibri"/>
                <a:sym typeface="Calibri"/>
              </a:rPr>
              <a:t>, we are typically interested in  things like:</a:t>
            </a:r>
            <a:endParaRPr sz="2200">
              <a:solidFill>
                <a:schemeClr val="dk1"/>
              </a:solidFill>
              <a:latin typeface="Calibri"/>
              <a:ea typeface="Calibri"/>
              <a:cs typeface="Calibri"/>
              <a:sym typeface="Calibri"/>
            </a:endParaRPr>
          </a:p>
          <a:p>
            <a:pPr indent="-228600" lvl="0" marL="241300" marR="0" rtl="0" algn="just">
              <a:lnSpc>
                <a:spcPct val="100000"/>
              </a:lnSpc>
              <a:spcBef>
                <a:spcPts val="680"/>
              </a:spcBef>
              <a:spcAft>
                <a:spcPts val="0"/>
              </a:spcAft>
              <a:buClr>
                <a:schemeClr val="dk1"/>
              </a:buClr>
              <a:buSzPts val="2100"/>
              <a:buFont typeface="Noto Sans Symbols"/>
              <a:buChar char="⮚"/>
            </a:pPr>
            <a:r>
              <a:rPr lang="en-US" sz="2200">
                <a:solidFill>
                  <a:schemeClr val="dk1"/>
                </a:solidFill>
                <a:latin typeface="Calibri"/>
                <a:ea typeface="Calibri"/>
                <a:cs typeface="Calibri"/>
                <a:sym typeface="Calibri"/>
              </a:rPr>
              <a:t>How many </a:t>
            </a:r>
            <a:r>
              <a:rPr b="1" lang="en-US" sz="2200">
                <a:solidFill>
                  <a:schemeClr val="dk1"/>
                </a:solidFill>
                <a:latin typeface="Calibri"/>
                <a:ea typeface="Calibri"/>
                <a:cs typeface="Calibri"/>
                <a:sym typeface="Calibri"/>
              </a:rPr>
              <a:t>cases were in each category</a:t>
            </a:r>
            <a:r>
              <a:rPr lang="en-US" sz="2200">
                <a:solidFill>
                  <a:schemeClr val="dk1"/>
                </a:solidFill>
                <a:latin typeface="Calibri"/>
                <a:ea typeface="Calibri"/>
                <a:cs typeface="Calibri"/>
                <a:sym typeface="Calibri"/>
              </a:rPr>
              <a:t>? (</a:t>
            </a:r>
            <a:r>
              <a:rPr b="1" lang="en-US" sz="2200">
                <a:solidFill>
                  <a:srgbClr val="6F2F9F"/>
                </a:solidFill>
                <a:latin typeface="Calibri"/>
                <a:ea typeface="Calibri"/>
                <a:cs typeface="Calibri"/>
                <a:sym typeface="Calibri"/>
              </a:rPr>
              <a:t>Counts</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p:txBody>
      </p:sp>
      <p:sp>
        <p:nvSpPr>
          <p:cNvPr id="132" name="Google Shape;132;p7"/>
          <p:cNvSpPr txBox="1"/>
          <p:nvPr/>
        </p:nvSpPr>
        <p:spPr>
          <a:xfrm>
            <a:off x="3937178" y="1998963"/>
            <a:ext cx="4437221" cy="965835"/>
          </a:xfrm>
          <a:prstGeom prst="rect">
            <a:avLst/>
          </a:prstGeom>
          <a:noFill/>
          <a:ln>
            <a:noFill/>
          </a:ln>
        </p:spPr>
        <p:txBody>
          <a:bodyPr anchorCtr="0" anchor="t" bIns="0" lIns="0" spcFirstLastPara="1" rIns="0" wrap="square" tIns="51425">
            <a:spAutoFit/>
          </a:bodyPr>
          <a:lstStyle/>
          <a:p>
            <a:pPr indent="-228600" lvl="0" marL="241300" marR="5080" rtl="0" algn="just">
              <a:lnSpc>
                <a:spcPct val="108181"/>
              </a:lnSpc>
              <a:spcBef>
                <a:spcPts val="0"/>
              </a:spcBef>
              <a:spcAft>
                <a:spcPts val="0"/>
              </a:spcAft>
              <a:buClr>
                <a:schemeClr val="dk1"/>
              </a:buClr>
              <a:buSzPts val="2100"/>
              <a:buFont typeface="Noto Sans Symbols"/>
              <a:buChar char="⮚"/>
            </a:pPr>
            <a:r>
              <a:rPr lang="en-US" sz="2200">
                <a:solidFill>
                  <a:schemeClr val="dk1"/>
                </a:solidFill>
                <a:latin typeface="Calibri"/>
                <a:ea typeface="Calibri"/>
                <a:cs typeface="Calibri"/>
                <a:sym typeface="Calibri"/>
              </a:rPr>
              <a:t>What </a:t>
            </a:r>
            <a:r>
              <a:rPr b="1" lang="en-US" sz="2200">
                <a:solidFill>
                  <a:schemeClr val="dk1"/>
                </a:solidFill>
                <a:latin typeface="Calibri"/>
                <a:ea typeface="Calibri"/>
                <a:cs typeface="Calibri"/>
                <a:sym typeface="Calibri"/>
              </a:rPr>
              <a:t>proportion of the cases were in each  category</a:t>
            </a:r>
            <a:r>
              <a:rPr lang="en-US" sz="2200">
                <a:solidFill>
                  <a:schemeClr val="dk1"/>
                </a:solidFill>
                <a:latin typeface="Calibri"/>
                <a:ea typeface="Calibri"/>
                <a:cs typeface="Calibri"/>
                <a:sym typeface="Calibri"/>
              </a:rPr>
              <a:t>? (</a:t>
            </a:r>
            <a:r>
              <a:rPr b="1" lang="en-US" sz="2200">
                <a:solidFill>
                  <a:srgbClr val="6F2F9F"/>
                </a:solidFill>
                <a:latin typeface="Calibri"/>
                <a:ea typeface="Calibri"/>
                <a:cs typeface="Calibri"/>
                <a:sym typeface="Calibri"/>
              </a:rPr>
              <a:t>Percentage, valid percent, cumulative  percent</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p:txBody>
      </p:sp>
      <p:sp>
        <p:nvSpPr>
          <p:cNvPr id="133" name="Google Shape;133;p7"/>
          <p:cNvSpPr txBox="1"/>
          <p:nvPr/>
        </p:nvSpPr>
        <p:spPr>
          <a:xfrm>
            <a:off x="3984721" y="3043820"/>
            <a:ext cx="4435316" cy="1380506"/>
          </a:xfrm>
          <a:prstGeom prst="rect">
            <a:avLst/>
          </a:prstGeom>
          <a:noFill/>
          <a:ln>
            <a:noFill/>
          </a:ln>
        </p:spPr>
        <p:txBody>
          <a:bodyPr anchorCtr="0" anchor="t" bIns="0" lIns="0" spcFirstLastPara="1" rIns="0" wrap="square" tIns="13325">
            <a:spAutoFit/>
          </a:bodyPr>
          <a:lstStyle/>
          <a:p>
            <a:pPr indent="-228600" lvl="0" marL="241300" marR="0" rtl="0" algn="l">
              <a:spcBef>
                <a:spcPts val="0"/>
              </a:spcBef>
              <a:spcAft>
                <a:spcPts val="0"/>
              </a:spcAft>
              <a:buClr>
                <a:schemeClr val="dk1"/>
              </a:buClr>
              <a:buSzPts val="2100"/>
              <a:buFont typeface="Noto Sans Symbols"/>
              <a:buChar char="⮚"/>
            </a:pPr>
            <a:r>
              <a:rPr lang="en-US" sz="2200">
                <a:solidFill>
                  <a:schemeClr val="dk1"/>
                </a:solidFill>
                <a:latin typeface="Calibri"/>
                <a:ea typeface="Calibri"/>
                <a:cs typeface="Calibri"/>
                <a:sym typeface="Calibri"/>
              </a:rPr>
              <a:t>What	was	the	</a:t>
            </a:r>
            <a:r>
              <a:rPr b="1" lang="en-US" sz="2200">
                <a:solidFill>
                  <a:schemeClr val="dk1"/>
                </a:solidFill>
                <a:latin typeface="Calibri"/>
                <a:ea typeface="Calibri"/>
                <a:cs typeface="Calibri"/>
                <a:sym typeface="Calibri"/>
              </a:rPr>
              <a:t>most	frequently	occurring </a:t>
            </a:r>
            <a:r>
              <a:rPr lang="en-US" sz="2200">
                <a:solidFill>
                  <a:schemeClr val="dk1"/>
                </a:solidFill>
                <a:latin typeface="Calibri"/>
                <a:ea typeface="Calibri"/>
                <a:cs typeface="Calibri"/>
                <a:sym typeface="Calibri"/>
              </a:rPr>
              <a:t>observations)? (</a:t>
            </a:r>
            <a:r>
              <a:rPr b="1" lang="en-US" sz="2200">
                <a:solidFill>
                  <a:srgbClr val="6F2F9F"/>
                </a:solidFill>
                <a:latin typeface="Calibri"/>
                <a:ea typeface="Calibri"/>
                <a:cs typeface="Calibri"/>
                <a:sym typeface="Calibri"/>
              </a:rPr>
              <a:t>Mode</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a:p>
            <a:pPr indent="-95250" lvl="0" marL="241300" marR="0" rtl="0" algn="l">
              <a:lnSpc>
                <a:spcPct val="100000"/>
              </a:lnSpc>
              <a:spcBef>
                <a:spcPts val="105"/>
              </a:spcBef>
              <a:spcAft>
                <a:spcPts val="0"/>
              </a:spcAft>
              <a:buClr>
                <a:schemeClr val="dk1"/>
              </a:buClr>
              <a:buSzPts val="2100"/>
              <a:buFont typeface="Noto Sans Symbols"/>
              <a:buNone/>
            </a:pPr>
            <a:r>
              <a:t/>
            </a:r>
            <a:endParaRPr sz="2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8"/>
          <p:cNvSpPr txBox="1"/>
          <p:nvPr>
            <p:ph type="title"/>
          </p:nvPr>
        </p:nvSpPr>
        <p:spPr>
          <a:xfrm>
            <a:off x="3921966" y="116632"/>
            <a:ext cx="4602480" cy="1275349"/>
          </a:xfrm>
          <a:prstGeom prst="rect">
            <a:avLst/>
          </a:prstGeom>
          <a:noFill/>
          <a:ln>
            <a:noFill/>
          </a:ln>
        </p:spPr>
        <p:txBody>
          <a:bodyPr anchorCtr="0" anchor="ctr" bIns="0" lIns="0" spcFirstLastPara="1" rIns="0" wrap="square" tIns="13325">
            <a:spAutoFit/>
          </a:bodyPr>
          <a:lstStyle/>
          <a:p>
            <a:pPr indent="0" lvl="0" marL="12700" rtl="0" algn="ctr">
              <a:lnSpc>
                <a:spcPct val="100000"/>
              </a:lnSpc>
              <a:spcBef>
                <a:spcPts val="0"/>
              </a:spcBef>
              <a:spcAft>
                <a:spcPts val="0"/>
              </a:spcAft>
              <a:buClr>
                <a:srgbClr val="000000"/>
              </a:buClr>
              <a:buSzPts val="4100"/>
              <a:buFont typeface="Calibri"/>
              <a:buNone/>
            </a:pPr>
            <a:r>
              <a:rPr lang="en-US" sz="4100">
                <a:solidFill>
                  <a:srgbClr val="000000"/>
                </a:solidFill>
                <a:latin typeface="Calibri"/>
                <a:ea typeface="Calibri"/>
                <a:cs typeface="Calibri"/>
                <a:sym typeface="Calibri"/>
              </a:rPr>
              <a:t>Types of Descriptive Statistics</a:t>
            </a:r>
            <a:endParaRPr sz="4100">
              <a:latin typeface="Calibri"/>
              <a:ea typeface="Calibri"/>
              <a:cs typeface="Calibri"/>
              <a:sym typeface="Calibri"/>
            </a:endParaRPr>
          </a:p>
        </p:txBody>
      </p:sp>
      <p:sp>
        <p:nvSpPr>
          <p:cNvPr id="139" name="Google Shape;139;p8"/>
          <p:cNvSpPr txBox="1"/>
          <p:nvPr/>
        </p:nvSpPr>
        <p:spPr>
          <a:xfrm>
            <a:off x="3815330" y="1484784"/>
            <a:ext cx="5007769" cy="5166799"/>
          </a:xfrm>
          <a:prstGeom prst="rect">
            <a:avLst/>
          </a:prstGeom>
          <a:noFill/>
          <a:ln>
            <a:noFill/>
          </a:ln>
        </p:spPr>
        <p:txBody>
          <a:bodyPr anchorCtr="0" anchor="t" bIns="0" lIns="0" spcFirstLastPara="1" rIns="0" wrap="square" tIns="11425">
            <a:spAutoFit/>
          </a:bodyPr>
          <a:lstStyle/>
          <a:p>
            <a:pPr indent="-287019" lvl="0" marL="299085" marR="5080" rtl="0" algn="just">
              <a:lnSpc>
                <a:spcPct val="100000"/>
              </a:lnSpc>
              <a:spcBef>
                <a:spcPts val="0"/>
              </a:spcBef>
              <a:spcAft>
                <a:spcPts val="0"/>
              </a:spcAft>
              <a:buNone/>
            </a:pPr>
            <a:r>
              <a:rPr lang="en-US" sz="2000">
                <a:solidFill>
                  <a:srgbClr val="404040"/>
                </a:solidFill>
                <a:latin typeface="Calibri"/>
                <a:ea typeface="Calibri"/>
                <a:cs typeface="Calibri"/>
                <a:sym typeface="Calibri"/>
              </a:rPr>
              <a:t>v Descriptive statistics are broken down into two  categories. </a:t>
            </a:r>
            <a:r>
              <a:rPr b="1" lang="en-US" sz="2000">
                <a:solidFill>
                  <a:srgbClr val="404040"/>
                </a:solidFill>
                <a:latin typeface="Calibri"/>
                <a:ea typeface="Calibri"/>
                <a:cs typeface="Calibri"/>
                <a:sym typeface="Calibri"/>
              </a:rPr>
              <a:t>Measures of central tendency </a:t>
            </a:r>
            <a:r>
              <a:rPr lang="en-US" sz="2000">
                <a:solidFill>
                  <a:srgbClr val="404040"/>
                </a:solidFill>
                <a:latin typeface="Calibri"/>
                <a:ea typeface="Calibri"/>
                <a:cs typeface="Calibri"/>
                <a:sym typeface="Calibri"/>
              </a:rPr>
              <a:t>and </a:t>
            </a:r>
            <a:r>
              <a:rPr b="1" lang="en-US" sz="2000">
                <a:solidFill>
                  <a:srgbClr val="404040"/>
                </a:solidFill>
                <a:latin typeface="Calibri"/>
                <a:ea typeface="Calibri"/>
                <a:cs typeface="Calibri"/>
                <a:sym typeface="Calibri"/>
              </a:rPr>
              <a:t>measures of  variability (spread)</a:t>
            </a:r>
            <a:r>
              <a:rPr lang="en-US" sz="2000">
                <a:solidFill>
                  <a:srgbClr val="404040"/>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287019" lvl="0" marL="299085" marR="5715" rtl="0" algn="just">
              <a:lnSpc>
                <a:spcPct val="100000"/>
              </a:lnSpc>
              <a:spcBef>
                <a:spcPts val="605"/>
              </a:spcBef>
              <a:spcAft>
                <a:spcPts val="0"/>
              </a:spcAft>
              <a:buNone/>
            </a:pPr>
            <a:r>
              <a:rPr lang="en-US" sz="2000">
                <a:solidFill>
                  <a:srgbClr val="C00000"/>
                </a:solidFill>
                <a:latin typeface="Calibri"/>
                <a:ea typeface="Calibri"/>
                <a:cs typeface="Calibri"/>
                <a:sym typeface="Calibri"/>
              </a:rPr>
              <a:t>v </a:t>
            </a:r>
            <a:r>
              <a:rPr b="1" lang="en-US" sz="2000">
                <a:solidFill>
                  <a:srgbClr val="C00000"/>
                </a:solidFill>
                <a:latin typeface="Calibri"/>
                <a:ea typeface="Calibri"/>
                <a:cs typeface="Calibri"/>
                <a:sym typeface="Calibri"/>
              </a:rPr>
              <a:t>Measure of Central Tendency: </a:t>
            </a:r>
            <a:r>
              <a:rPr lang="en-US" sz="2000">
                <a:solidFill>
                  <a:srgbClr val="404040"/>
                </a:solidFill>
                <a:latin typeface="Calibri"/>
                <a:ea typeface="Calibri"/>
                <a:cs typeface="Calibri"/>
                <a:sym typeface="Calibri"/>
              </a:rPr>
              <a:t>Central tendency refers to the  idea that there is one number that best summarizes the  entire set of measurements, a number that is in some way  “central” to the set. </a:t>
            </a:r>
            <a:r>
              <a:rPr lang="en-US" sz="2000">
                <a:solidFill>
                  <a:schemeClr val="dk1"/>
                </a:solidFill>
                <a:latin typeface="Calibri"/>
                <a:ea typeface="Calibri"/>
                <a:cs typeface="Calibri"/>
                <a:sym typeface="Calibri"/>
              </a:rPr>
              <a:t>They are computed to give a “center”  around which the measurements in the data are distributed.</a:t>
            </a:r>
            <a:endParaRPr sz="2000">
              <a:solidFill>
                <a:schemeClr val="dk1"/>
              </a:solidFill>
              <a:latin typeface="Calibri"/>
              <a:ea typeface="Calibri"/>
              <a:cs typeface="Calibri"/>
              <a:sym typeface="Calibri"/>
            </a:endParaRPr>
          </a:p>
          <a:p>
            <a:pPr indent="-287019" lvl="0" marL="299085" marR="0" rtl="0" algn="just">
              <a:lnSpc>
                <a:spcPct val="100000"/>
              </a:lnSpc>
              <a:spcBef>
                <a:spcPts val="605"/>
              </a:spcBef>
              <a:spcAft>
                <a:spcPts val="0"/>
              </a:spcAft>
              <a:buClr>
                <a:srgbClr val="6F2F9F"/>
              </a:buClr>
              <a:buSzPts val="2000"/>
              <a:buFont typeface="Arial"/>
              <a:buChar char="•"/>
            </a:pPr>
            <a:r>
              <a:rPr b="1" lang="en-US" sz="2000">
                <a:solidFill>
                  <a:srgbClr val="6F2F9F"/>
                </a:solidFill>
                <a:latin typeface="Calibri"/>
                <a:ea typeface="Calibri"/>
                <a:cs typeface="Calibri"/>
                <a:sym typeface="Calibri"/>
              </a:rPr>
              <a:t>Eg: </a:t>
            </a:r>
            <a:r>
              <a:rPr lang="en-US" sz="2000">
                <a:solidFill>
                  <a:srgbClr val="404040"/>
                </a:solidFill>
                <a:latin typeface="Calibri"/>
                <a:ea typeface="Calibri"/>
                <a:cs typeface="Calibri"/>
                <a:sym typeface="Calibri"/>
              </a:rPr>
              <a:t>Mean, Median, Mode</a:t>
            </a:r>
            <a:endParaRPr sz="2000">
              <a:solidFill>
                <a:schemeClr val="dk1"/>
              </a:solidFill>
              <a:latin typeface="Calibri"/>
              <a:ea typeface="Calibri"/>
              <a:cs typeface="Calibri"/>
              <a:sym typeface="Calibri"/>
            </a:endParaRPr>
          </a:p>
          <a:p>
            <a:pPr indent="-287019" lvl="0" marL="299085" marR="9525" rtl="0" algn="just">
              <a:lnSpc>
                <a:spcPct val="100000"/>
              </a:lnSpc>
              <a:spcBef>
                <a:spcPts val="600"/>
              </a:spcBef>
              <a:spcAft>
                <a:spcPts val="0"/>
              </a:spcAft>
              <a:buNone/>
            </a:pPr>
            <a:r>
              <a:rPr lang="en-US" sz="2000">
                <a:solidFill>
                  <a:srgbClr val="C00000"/>
                </a:solidFill>
                <a:latin typeface="Calibri"/>
                <a:ea typeface="Calibri"/>
                <a:cs typeface="Calibri"/>
                <a:sym typeface="Calibri"/>
              </a:rPr>
              <a:t>v </a:t>
            </a:r>
            <a:r>
              <a:rPr b="1" lang="en-US" sz="2000">
                <a:solidFill>
                  <a:srgbClr val="C00000"/>
                </a:solidFill>
                <a:latin typeface="Calibri"/>
                <a:ea typeface="Calibri"/>
                <a:cs typeface="Calibri"/>
                <a:sym typeface="Calibri"/>
              </a:rPr>
              <a:t>Measure of Spread / Dispersion: </a:t>
            </a:r>
            <a:r>
              <a:rPr lang="en-US" sz="2000">
                <a:solidFill>
                  <a:schemeClr val="dk1"/>
                </a:solidFill>
                <a:latin typeface="Calibri"/>
                <a:ea typeface="Calibri"/>
                <a:cs typeface="Calibri"/>
                <a:sym typeface="Calibri"/>
              </a:rPr>
              <a:t>Measure of Spread refers to  the idea of variability within your data</a:t>
            </a:r>
            <a:endParaRPr sz="2000">
              <a:solidFill>
                <a:schemeClr val="dk1"/>
              </a:solidFill>
              <a:latin typeface="Calibri"/>
              <a:ea typeface="Calibri"/>
              <a:cs typeface="Calibri"/>
              <a:sym typeface="Calibri"/>
            </a:endParaRPr>
          </a:p>
          <a:p>
            <a:pPr indent="-287019" lvl="0" marL="299085" marR="0" rtl="0" algn="just">
              <a:lnSpc>
                <a:spcPct val="100000"/>
              </a:lnSpc>
              <a:spcBef>
                <a:spcPts val="0"/>
              </a:spcBef>
              <a:spcAft>
                <a:spcPts val="0"/>
              </a:spcAft>
              <a:buClr>
                <a:srgbClr val="6F2F9F"/>
              </a:buClr>
              <a:buSzPts val="2000"/>
              <a:buFont typeface="Arial"/>
              <a:buChar char="•"/>
            </a:pPr>
            <a:r>
              <a:rPr b="1" lang="en-US" sz="2000">
                <a:solidFill>
                  <a:srgbClr val="6F2F9F"/>
                </a:solidFill>
                <a:latin typeface="Calibri"/>
                <a:ea typeface="Calibri"/>
                <a:cs typeface="Calibri"/>
                <a:sym typeface="Calibri"/>
              </a:rPr>
              <a:t>Eg: </a:t>
            </a:r>
            <a:r>
              <a:rPr lang="en-US" sz="2000">
                <a:solidFill>
                  <a:schemeClr val="dk1"/>
                </a:solidFill>
                <a:latin typeface="Calibri"/>
                <a:ea typeface="Calibri"/>
                <a:cs typeface="Calibri"/>
                <a:sym typeface="Calibri"/>
              </a:rPr>
              <a:t>Standard Deviation, Variance</a:t>
            </a:r>
            <a:endParaRPr sz="2000">
              <a:solidFill>
                <a:schemeClr val="dk1"/>
              </a:solidFill>
              <a:latin typeface="Calibri"/>
              <a:ea typeface="Calibri"/>
              <a:cs typeface="Calibri"/>
              <a:sym typeface="Calibri"/>
            </a:endParaRPr>
          </a:p>
        </p:txBody>
      </p:sp>
      <p:pic>
        <p:nvPicPr>
          <p:cNvPr id="140" name="Google Shape;140;p8"/>
          <p:cNvPicPr preferRelativeResize="0"/>
          <p:nvPr/>
        </p:nvPicPr>
        <p:blipFill rotWithShape="1">
          <a:blip r:embed="rId3">
            <a:alphaModFix/>
          </a:blip>
          <a:srcRect b="0" l="0" r="0" t="0"/>
          <a:stretch/>
        </p:blipFill>
        <p:spPr>
          <a:xfrm>
            <a:off x="15" y="59"/>
            <a:ext cx="3476720" cy="6857873"/>
          </a:xfrm>
          <a:prstGeom prst="rect">
            <a:avLst/>
          </a:prstGeom>
          <a:noFill/>
          <a:ln>
            <a:noFill/>
          </a:ln>
        </p:spPr>
      </p:pic>
      <p:sp>
        <p:nvSpPr>
          <p:cNvPr id="141" name="Google Shape;141;p8"/>
          <p:cNvSpPr/>
          <p:nvPr/>
        </p:nvSpPr>
        <p:spPr>
          <a:xfrm>
            <a:off x="3953204" y="1412776"/>
            <a:ext cx="4732020" cy="0"/>
          </a:xfrm>
          <a:custGeom>
            <a:rect b="b" l="l" r="r" t="t"/>
            <a:pathLst>
              <a:path extrusionOk="0" h="120000" w="6309359">
                <a:moveTo>
                  <a:pt x="0" y="0"/>
                </a:moveTo>
                <a:lnTo>
                  <a:pt x="6309360" y="0"/>
                </a:lnTo>
              </a:path>
            </a:pathLst>
          </a:custGeom>
          <a:noFill/>
          <a:ln cap="flat" cmpd="sng" w="19050">
            <a:solidFill>
              <a:srgbClr val="7BB4F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pSp>
        <p:nvGrpSpPr>
          <p:cNvPr id="146" name="Google Shape;146;p9"/>
          <p:cNvGrpSpPr/>
          <p:nvPr/>
        </p:nvGrpSpPr>
        <p:grpSpPr>
          <a:xfrm>
            <a:off x="0" y="0"/>
            <a:ext cx="9144000" cy="6857996"/>
            <a:chOff x="0" y="0"/>
            <a:chExt cx="12192000" cy="6857996"/>
          </a:xfrm>
        </p:grpSpPr>
        <p:pic>
          <p:nvPicPr>
            <p:cNvPr id="147" name="Google Shape;147;p9"/>
            <p:cNvPicPr preferRelativeResize="0"/>
            <p:nvPr/>
          </p:nvPicPr>
          <p:blipFill rotWithShape="1">
            <a:blip r:embed="rId3">
              <a:alphaModFix/>
            </a:blip>
            <a:srcRect b="0" l="0" r="0" t="0"/>
            <a:stretch/>
          </p:blipFill>
          <p:spPr>
            <a:xfrm>
              <a:off x="19" y="0"/>
              <a:ext cx="12191980" cy="6857996"/>
            </a:xfrm>
            <a:prstGeom prst="rect">
              <a:avLst/>
            </a:prstGeom>
            <a:noFill/>
            <a:ln>
              <a:noFill/>
            </a:ln>
          </p:spPr>
        </p:pic>
        <p:sp>
          <p:nvSpPr>
            <p:cNvPr id="148" name="Google Shape;148;p9"/>
            <p:cNvSpPr/>
            <p:nvPr/>
          </p:nvSpPr>
          <p:spPr>
            <a:xfrm>
              <a:off x="0" y="5320144"/>
              <a:ext cx="12192000" cy="736600"/>
            </a:xfrm>
            <a:custGeom>
              <a:rect b="b" l="l" r="r" t="t"/>
              <a:pathLst>
                <a:path extrusionOk="0" h="736600" w="12192000">
                  <a:moveTo>
                    <a:pt x="12192000" y="0"/>
                  </a:moveTo>
                  <a:lnTo>
                    <a:pt x="0" y="0"/>
                  </a:lnTo>
                  <a:lnTo>
                    <a:pt x="0" y="736549"/>
                  </a:lnTo>
                  <a:lnTo>
                    <a:pt x="12192000" y="736549"/>
                  </a:lnTo>
                  <a:lnTo>
                    <a:pt x="12192000" y="0"/>
                  </a:lnTo>
                  <a:close/>
                </a:path>
              </a:pathLst>
            </a:custGeom>
            <a:solidFill>
              <a:srgbClr val="FFFFFF">
                <a:alpha val="92549"/>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9" name="Google Shape;149;p9"/>
          <p:cNvSpPr txBox="1"/>
          <p:nvPr>
            <p:ph type="title"/>
          </p:nvPr>
        </p:nvSpPr>
        <p:spPr>
          <a:xfrm>
            <a:off x="1619672" y="5350831"/>
            <a:ext cx="6840760" cy="566822"/>
          </a:xfrm>
          <a:prstGeom prst="rect">
            <a:avLst/>
          </a:prstGeom>
          <a:noFill/>
          <a:ln>
            <a:noFill/>
          </a:ln>
        </p:spPr>
        <p:txBody>
          <a:bodyPr anchorCtr="0" anchor="ctr" bIns="0" lIns="0" spcFirstLastPara="1" rIns="0" wrap="square" tIns="12700">
            <a:spAutoFit/>
          </a:bodyPr>
          <a:lstStyle/>
          <a:p>
            <a:pPr indent="0" lvl="0" marL="12700" rtl="0" algn="ctr">
              <a:lnSpc>
                <a:spcPct val="100000"/>
              </a:lnSpc>
              <a:spcBef>
                <a:spcPts val="0"/>
              </a:spcBef>
              <a:spcAft>
                <a:spcPts val="0"/>
              </a:spcAft>
              <a:buClr>
                <a:srgbClr val="252525"/>
              </a:buClr>
              <a:buSzPts val="3600"/>
              <a:buFont typeface="Calibri"/>
              <a:buNone/>
            </a:pPr>
            <a:r>
              <a:rPr lang="en-US" sz="3600">
                <a:solidFill>
                  <a:srgbClr val="252525"/>
                </a:solidFill>
                <a:latin typeface="Calibri"/>
                <a:ea typeface="Calibri"/>
                <a:cs typeface="Calibri"/>
                <a:sym typeface="Calibri"/>
              </a:rPr>
              <a:t>Frequency distribution</a:t>
            </a:r>
            <a:endParaRPr sz="3600">
              <a:latin typeface="Calibri"/>
              <a:ea typeface="Calibri"/>
              <a:cs typeface="Calibri"/>
              <a:sym typeface="Calibri"/>
            </a:endParaRPr>
          </a:p>
        </p:txBody>
      </p:sp>
      <p:sp>
        <p:nvSpPr>
          <p:cNvPr id="150" name="Google Shape;150;p9"/>
          <p:cNvSpPr/>
          <p:nvPr/>
        </p:nvSpPr>
        <p:spPr>
          <a:xfrm>
            <a:off x="0" y="5241925"/>
            <a:ext cx="9144000" cy="893444"/>
          </a:xfrm>
          <a:custGeom>
            <a:rect b="b" l="l" r="r" t="t"/>
            <a:pathLst>
              <a:path extrusionOk="0" h="893445" w="12192000">
                <a:moveTo>
                  <a:pt x="0" y="0"/>
                </a:moveTo>
                <a:lnTo>
                  <a:pt x="12192000" y="0"/>
                </a:lnTo>
              </a:path>
              <a:path extrusionOk="0" h="893445" w="12192000">
                <a:moveTo>
                  <a:pt x="0" y="892924"/>
                </a:moveTo>
                <a:lnTo>
                  <a:pt x="12192000" y="892924"/>
                </a:lnTo>
              </a:path>
            </a:pathLst>
          </a:custGeom>
          <a:noFill/>
          <a:ln cap="flat" cmpd="sng" w="412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2023-08-10T18:43:01Z</dcterms:created>
  <dc:creator>Admin</dc:creator>
</cp:coreProperties>
</file>