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1107" r:id="rId2"/>
    <p:sldId id="1110" r:id="rId3"/>
    <p:sldId id="1111" r:id="rId4"/>
    <p:sldId id="1112" r:id="rId5"/>
    <p:sldId id="517" r:id="rId6"/>
    <p:sldId id="548" r:id="rId7"/>
    <p:sldId id="570" r:id="rId8"/>
    <p:sldId id="1115" r:id="rId9"/>
    <p:sldId id="1119" r:id="rId10"/>
    <p:sldId id="1120" r:id="rId11"/>
    <p:sldId id="1117" r:id="rId12"/>
    <p:sldId id="1118" r:id="rId13"/>
    <p:sldId id="1121" r:id="rId14"/>
    <p:sldId id="605" r:id="rId15"/>
    <p:sldId id="606" r:id="rId16"/>
    <p:sldId id="518" r:id="rId17"/>
    <p:sldId id="525" r:id="rId18"/>
    <p:sldId id="604" r:id="rId19"/>
    <p:sldId id="1116" r:id="rId20"/>
    <p:sldId id="1123" r:id="rId21"/>
    <p:sldId id="1124" r:id="rId22"/>
    <p:sldId id="1125" r:id="rId23"/>
    <p:sldId id="1127" r:id="rId24"/>
    <p:sldId id="1128" r:id="rId25"/>
    <p:sldId id="1122" r:id="rId26"/>
    <p:sldId id="1126" r:id="rId27"/>
    <p:sldId id="1113" r:id="rId28"/>
    <p:sldId id="1109" r:id="rId29"/>
    <p:sldId id="256" r:id="rId30"/>
    <p:sldId id="1072" r:id="rId31"/>
    <p:sldId id="1023" r:id="rId32"/>
    <p:sldId id="1021" r:id="rId33"/>
    <p:sldId id="1024" r:id="rId34"/>
    <p:sldId id="1025" r:id="rId35"/>
    <p:sldId id="600" r:id="rId36"/>
    <p:sldId id="624" r:id="rId37"/>
    <p:sldId id="625" r:id="rId38"/>
    <p:sldId id="572" r:id="rId39"/>
    <p:sldId id="1075" r:id="rId40"/>
    <p:sldId id="1077" r:id="rId41"/>
    <p:sldId id="1086" r:id="rId42"/>
    <p:sldId id="1087" r:id="rId43"/>
    <p:sldId id="1088" r:id="rId44"/>
    <p:sldId id="1089" r:id="rId45"/>
    <p:sldId id="1090" r:id="rId46"/>
    <p:sldId id="1078" r:id="rId47"/>
    <p:sldId id="1079" r:id="rId48"/>
    <p:sldId id="1080" r:id="rId49"/>
    <p:sldId id="1081" r:id="rId50"/>
    <p:sldId id="1084" r:id="rId51"/>
    <p:sldId id="1085" r:id="rId52"/>
    <p:sldId id="1083" r:id="rId53"/>
    <p:sldId id="663" r:id="rId54"/>
    <p:sldId id="521" r:id="rId55"/>
    <p:sldId id="1091" r:id="rId56"/>
    <p:sldId id="1096" r:id="rId57"/>
    <p:sldId id="1092" r:id="rId58"/>
    <p:sldId id="520" r:id="rId59"/>
    <p:sldId id="522" r:id="rId60"/>
    <p:sldId id="523" r:id="rId61"/>
    <p:sldId id="527" r:id="rId62"/>
    <p:sldId id="1097" r:id="rId63"/>
    <p:sldId id="1098" r:id="rId64"/>
    <p:sldId id="107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26C72-EF3F-40E4-8B25-FB1CE22D916A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A415-5222-4045-AC37-5F97736F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73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2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3E1C020D-7E26-4EB0-82E5-818E4EE6A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61D726-D5B0-4AFF-8824-6A5BEE51DA72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351CA7A-63A6-4F54-B4DF-10CC0CDCC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94594A2F-9825-4311-8613-2BBA4E54C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3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1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0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3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1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2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AB6376D1-B635-4CD8-8EE2-371091A784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E6CD9108-825E-4B84-9FB9-7C46266F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0F952C3F-9BF2-4BF2-869E-508B7DFF0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CAE31-DCB0-488D-BFA9-DB9EDECE3B74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6AADEF7-6100-4D60-A072-7C03F96680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DD6C6B47-E114-4E32-B184-5D0BD3C5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F991C626-E3AE-4AF9-867F-84E44B6A3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C7E8A3-3EEC-4311-8B0F-C75056209A2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947384D-A927-496C-8402-246CFC74C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D518B6-E746-4835-B88B-FD12E8F9B836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ECEE26F-45C5-4B90-B6F5-C8B954A3B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4C206AD-5EED-4686-BE6A-189A77DC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B2F7DDC-F177-413A-9FAA-DA0FA765B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FBE59C-81F4-4FAD-A866-0513D8175809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32FC7B1-3670-4382-BF47-2684B7AB9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95B6B0A-2E54-43B3-A893-C3745A1FE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7F4-39A3-46B6-8F2E-A1C4935B7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9626A-FB99-483C-A52F-F1ECDDAE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0D33-E754-4CCA-930F-39C9BF5D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78780-A7FA-4CFF-AA65-91567C0F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E014C-E92F-4918-8B56-8109D39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78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0929-B1A0-49B4-AB96-D08FD3AF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D01BE-10B9-4D00-B831-B98971FD6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E6FB4-3B5E-4374-BD74-79F5B3F7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94FE-7763-46D6-9036-D31DE61E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B2F1-52A6-44CD-B363-95F23712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8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1FACD-9953-4BA7-BC69-E61D92A84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9D99E-2753-4690-9542-91597A25A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F76E-7DD4-4874-8C90-6D5C7AA5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40AB-F256-42B1-9A5E-4626F7D2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D83B-47D6-4D41-A501-6FEA84BF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0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84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6C72-424B-47D8-B51F-B8B5382B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B99C-756F-43C4-9278-6B7FCA38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9845-739C-488E-A861-72377CE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A890-6CD5-4683-AB98-26660779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B51D-5E1C-4F7F-A6BB-B138D65C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F30B-AC5B-446F-B944-EFF835FD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4258C-FB11-42CC-877E-F0948FC0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5DE29-735D-452A-9D72-F972A1D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C27B-9493-4363-82EB-F9E15EE8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42A2-0193-410C-B8D3-6BD74101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1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D854-2B0E-4FDD-97F3-FF6E18F2B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3DF0-FF55-48C0-96EC-D4F204D32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9AE6-4F89-4F05-901E-3195E741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089DC-778F-44C9-9CBC-FBEA02B6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0C88-0A58-42A1-B9C6-DFAF03A0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35E6C-0271-4434-9AD0-256DF0EC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94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6523-8EDF-4103-8939-B6EA109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090F-1771-4162-8F22-9E193709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B2851-D355-481E-BFE4-1B697F5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174AB-9B9B-4F58-91EF-70BA68461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CB254-9C9C-4F19-961B-B9CD51737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8364E-DD85-46A1-A65D-6DF42EEF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2149-93F0-4B85-B919-4D4EAE40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1BA36-40C2-4AB2-B0DF-F15BA788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93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2657-DBF7-480B-B5E3-49F3240D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17DB5-3000-4F72-8A1F-45664945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68D4F-2595-480D-99AA-EDEFF184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83CA0-3350-44CD-9BE6-617AB025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0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17C31-7C43-4B27-A4CD-7FC373FA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08F2E-9DDD-4479-81C5-C7F1638B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4F3FC-B61B-480B-A9C0-553154F0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04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099B-F2E7-42C7-83F1-464F0EF1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0519-E006-495A-88D7-7E7808A4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0B293-8904-4438-B07C-E0E13B6A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2ACAF-F32A-451D-8669-12476F36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CDD3C-7C3A-4A1C-B90F-59B90F13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CF60A-3054-4BED-99DD-A1CC6171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83CC-EA71-4549-A1CC-E571CA9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5A3F9-4D5F-49A9-8E7D-F058D96FC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6ADA7-851F-49D3-B655-AA45C30A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7076-5C99-4E42-A557-CC58B3A9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A169-7A4D-4DB9-95BE-9903E4D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B1909-AB99-4073-B665-A0B60F37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718CA-E01A-44CD-B7C5-A954249F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749D7-2201-4A42-BEA0-2A113F409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2AC56-6AF3-443B-9824-29A75FF7B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A49E8-2799-4A5C-B3FC-DE0FEA66BE23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A118-7F85-4D17-BCB2-0745FA088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3273-A1C2-4ECD-9950-72E6A3265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A36F-D60D-4944-AAE6-8DF7C4C339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2.com/articles/regression-analysi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data-managemen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B7B-239E-4214-91B2-F379BC18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 Data and Attributes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AA42D-12AB-414E-8EAA-4A6F11B6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91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Vaibhav Chunekar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KJSCE</a:t>
            </a:r>
          </a:p>
          <a:p>
            <a:r>
              <a:rPr lang="en-US" dirty="0"/>
              <a:t>Date: 26/7/2023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7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9C3C-4C5A-26FD-3273-60EFD8C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Qualitative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BF54-717C-CDEB-D79E-134E13E2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The sunflowers had a fresh smell that filled the office.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All the bagels with bites taken out of them had cream cheese.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The man had blonde hair with a blue hat.</a:t>
            </a:r>
          </a:p>
        </p:txBody>
      </p:sp>
    </p:spTree>
    <p:extLst>
      <p:ext uri="{BB962C8B-B14F-4D97-AF65-F5344CB8AC3E}">
        <p14:creationId xmlns:p14="http://schemas.microsoft.com/office/powerpoint/2010/main" val="38657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091-0C72-2D83-8184-68AA2308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Quantitative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E0C44-1650-882A-D46E-530953D2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754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Quantitative data refers to any information that can be quantified — that is, numbers.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Quantitative research is based on numeric data.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If it can be counted or measured, and given a numerical value, it's quantitative in nature.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Quantitative variables can tell you "how many," "how much," or "how often."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76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D79-BA59-A749-884C-8E0C9973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Real Text Pro"/>
              </a:rPr>
              <a:t>Some E</a:t>
            </a: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xamples 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Quantitative Data</a:t>
            </a:r>
            <a:b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245E-4463-3B3C-CA60-D2E9E8F9E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How many people attended last week's webinar?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How much revenue did our company make last year?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How often does a customer click on </a:t>
            </a:r>
            <a:r>
              <a:rPr lang="en-US" dirty="0">
                <a:solidFill>
                  <a:srgbClr val="000000"/>
                </a:solidFill>
                <a:latin typeface="Real Text Pro"/>
              </a:rPr>
              <a:t>some 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app?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81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109A-365A-8E00-8274-1E6668EC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 between Qualitative and Quantitative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E381-9769-C95F-613D-3DEF3FA7B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510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Quantitative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is numbers-based, countable, or measurable. </a:t>
            </a: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Qualitative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is interpretation-based, descriptive, and relating to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Quantitative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tells us how many, how much, or how often in calculations. </a:t>
            </a: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Qualitative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can help us to understand why, how, or what happened behind certain behaviors.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Quantitative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is fixed and universal. </a:t>
            </a: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Qualitative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is subjective and unique.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Quantitative research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methods are measuring and counting. </a:t>
            </a: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Qualitative research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methods are interviewing and observing.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Quantitative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is analyzed using statistical analysis. </a:t>
            </a:r>
            <a:r>
              <a:rPr lang="en-US" b="1" i="0" dirty="0">
                <a:solidFill>
                  <a:srgbClr val="000000"/>
                </a:solidFill>
                <a:effectLst/>
                <a:latin typeface="Real Text Pro"/>
              </a:rPr>
              <a:t>Qualitative data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 is analyzed by grouping the data into categories and themes.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797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033"/>
          <p:cNvGraphicFramePr>
            <a:graphicFrameLocks noChangeAspect="1"/>
          </p:cNvGraphicFramePr>
          <p:nvPr/>
        </p:nvGraphicFramePr>
        <p:xfrm>
          <a:off x="1808163" y="538163"/>
          <a:ext cx="8585200" cy="536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72080" imgH="5375817" progId="Word.Document.8">
                  <p:embed/>
                </p:oleObj>
              </mc:Choice>
              <mc:Fallback>
                <p:oleObj name="Document" r:id="rId2" imgW="8572080" imgH="5375817" progId="Word.Document.8">
                  <p:embed/>
                  <p:pic>
                    <p:nvPicPr>
                      <p:cNvPr id="10242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538163"/>
                        <a:ext cx="8585200" cy="536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88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182"/>
          <p:cNvGraphicFramePr>
            <a:graphicFrameLocks noChangeAspect="1"/>
          </p:cNvGraphicFramePr>
          <p:nvPr/>
        </p:nvGraphicFramePr>
        <p:xfrm>
          <a:off x="1866900" y="533400"/>
          <a:ext cx="8128000" cy="505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464646" imgH="5274525" progId="Word.Document.8">
                  <p:embed/>
                </p:oleObj>
              </mc:Choice>
              <mc:Fallback>
                <p:oleObj name="Document" r:id="rId2" imgW="8464646" imgH="5274525" progId="Word.Document.8">
                  <p:embed/>
                  <p:pic>
                    <p:nvPicPr>
                      <p:cNvPr id="11266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533400"/>
                        <a:ext cx="8128000" cy="505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30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Attributes </a:t>
            </a:r>
          </a:p>
        </p:txBody>
      </p:sp>
      <p:sp>
        <p:nvSpPr>
          <p:cNvPr id="7171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915400" cy="5181600"/>
          </a:xfrm>
        </p:spPr>
        <p:txBody>
          <a:bodyPr>
            <a:normAutofit/>
          </a:bodyPr>
          <a:lstStyle/>
          <a:p>
            <a:r>
              <a:rPr lang="en-US" dirty="0"/>
              <a:t> There are different types of attributes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Nominal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ID numbers, eye color, zip codes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Ordinal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rankings (e.g., taste of potato chips on a scale from 1-10), grades, height {tall, medium, short}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Interval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calendar dates, temperatures in Celsius or Fahrenheit.</a:t>
            </a:r>
          </a:p>
          <a:p>
            <a:pPr marL="749300" lvl="1">
              <a:spcBef>
                <a:spcPts val="300"/>
              </a:spcBef>
            </a:pPr>
            <a:r>
              <a:rPr lang="en-US" sz="2800" dirty="0">
                <a:solidFill>
                  <a:srgbClr val="FF0000"/>
                </a:solidFill>
              </a:rPr>
              <a:t>Ratio</a:t>
            </a:r>
            <a:endParaRPr lang="en-US" sz="2800" dirty="0"/>
          </a:p>
          <a:p>
            <a:pPr marL="1257300" lvl="2" indent="-393700">
              <a:spcBef>
                <a:spcPts val="300"/>
              </a:spcBef>
            </a:pPr>
            <a:r>
              <a:rPr lang="en-US" sz="2400" dirty="0"/>
              <a:t>Examples: temperature in Kelvin, length, counts, elapsed time (e.g., time to run a race)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Attribute Values 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type of an attribute depends on which of the following properties/operations it possesses:</a:t>
            </a:r>
          </a:p>
          <a:p>
            <a:pPr lvl="1"/>
            <a:r>
              <a:rPr lang="en-US" dirty="0"/>
              <a:t>Distinctness:  		</a:t>
            </a:r>
            <a:r>
              <a:rPr lang="en-US" sz="2800" dirty="0"/>
              <a:t>=  </a:t>
            </a:r>
            <a:r>
              <a:rPr lang="en-US" sz="2800" dirty="0">
                <a:sym typeface="Symbol" pitchFamily="18" charset="2"/>
              </a:rPr>
              <a:t></a:t>
            </a:r>
            <a:r>
              <a:rPr lang="en-US" dirty="0">
                <a:sym typeface="Symbol" pitchFamily="18" charset="2"/>
              </a:rPr>
              <a:t>		</a:t>
            </a:r>
            <a:endParaRPr lang="en-US" dirty="0"/>
          </a:p>
          <a:p>
            <a:pPr lvl="1"/>
            <a:r>
              <a:rPr lang="en-US" dirty="0"/>
              <a:t>Order:  			</a:t>
            </a:r>
            <a:r>
              <a:rPr lang="en-US" sz="2800" dirty="0"/>
              <a:t>&lt;  &gt;</a:t>
            </a:r>
            <a:r>
              <a:rPr lang="en-US" dirty="0"/>
              <a:t>  		</a:t>
            </a:r>
          </a:p>
          <a:p>
            <a:pPr lvl="1"/>
            <a:r>
              <a:rPr lang="en-US" dirty="0"/>
              <a:t>Differences are		</a:t>
            </a:r>
            <a:r>
              <a:rPr lang="en-US" sz="2800" dirty="0"/>
              <a:t>+  -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meaningful : 		</a:t>
            </a:r>
          </a:p>
          <a:p>
            <a:pPr lvl="1"/>
            <a:r>
              <a:rPr lang="en-US" dirty="0"/>
              <a:t>Ratios are  		 </a:t>
            </a:r>
            <a:r>
              <a:rPr lang="en-US" sz="2800" dirty="0"/>
              <a:t>*  /</a:t>
            </a:r>
            <a:br>
              <a:rPr lang="en-US" sz="2800" dirty="0"/>
            </a:br>
            <a:r>
              <a:rPr lang="en-US" dirty="0"/>
              <a:t>meaningful</a:t>
            </a:r>
          </a:p>
          <a:p>
            <a:pPr lvl="4"/>
            <a:endParaRPr lang="en-US" sz="1400" dirty="0"/>
          </a:p>
          <a:p>
            <a:pPr lvl="1"/>
            <a:r>
              <a:rPr lang="en-US" dirty="0"/>
              <a:t>Nominal attribute: distinctness</a:t>
            </a:r>
          </a:p>
          <a:p>
            <a:pPr lvl="1"/>
            <a:r>
              <a:rPr lang="en-US" dirty="0"/>
              <a:t>Ordinal attribute: distinctness &amp; order</a:t>
            </a:r>
          </a:p>
          <a:p>
            <a:pPr lvl="1"/>
            <a:r>
              <a:rPr lang="en-US" dirty="0"/>
              <a:t>Interval attribute: distinctness, order &amp; meaningful differences</a:t>
            </a:r>
          </a:p>
          <a:p>
            <a:pPr lvl="1"/>
            <a:r>
              <a:rPr lang="en-US" dirty="0"/>
              <a:t>Ratio attribute: all 4 properties/operations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-114299"/>
            <a:ext cx="10534650" cy="1181099"/>
          </a:xfrm>
        </p:spPr>
        <p:txBody>
          <a:bodyPr/>
          <a:lstStyle/>
          <a:p>
            <a:r>
              <a:rPr lang="en-US" dirty="0"/>
              <a:t>Difference Between Ratio and Interval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3" y="1066800"/>
            <a:ext cx="8318500" cy="5181600"/>
          </a:xfrm>
        </p:spPr>
        <p:txBody>
          <a:bodyPr/>
          <a:lstStyle/>
          <a:p>
            <a:r>
              <a:rPr lang="en-US" dirty="0"/>
              <a:t>Is it physically meaningful to say that a temperature of 10 </a:t>
            </a:r>
            <a:r>
              <a:rPr lang="en-US" dirty="0">
                <a:latin typeface="Sylfaen" pitchFamily="18" charset="0"/>
              </a:rPr>
              <a:t>°</a:t>
            </a:r>
            <a:r>
              <a:rPr lang="en-US" dirty="0"/>
              <a:t> is twice that of 5</a:t>
            </a:r>
            <a:r>
              <a:rPr lang="en-US" dirty="0">
                <a:latin typeface="Sylfaen" pitchFamily="18" charset="0"/>
              </a:rPr>
              <a:t>° </a:t>
            </a:r>
            <a:r>
              <a:rPr lang="en-US" dirty="0"/>
              <a:t>on </a:t>
            </a:r>
          </a:p>
          <a:p>
            <a:pPr lvl="1"/>
            <a:r>
              <a:rPr lang="en-US" dirty="0"/>
              <a:t>the Celsius scale?</a:t>
            </a:r>
          </a:p>
          <a:p>
            <a:pPr lvl="1"/>
            <a:r>
              <a:rPr lang="en-US" dirty="0"/>
              <a:t>the Fahrenheit scale?</a:t>
            </a:r>
          </a:p>
          <a:p>
            <a:pPr lvl="1"/>
            <a:r>
              <a:rPr lang="en-US" dirty="0"/>
              <a:t>the Kelvin scale?</a:t>
            </a:r>
          </a:p>
          <a:p>
            <a:pPr lvl="1"/>
            <a:endParaRPr lang="en-US" dirty="0"/>
          </a:p>
          <a:p>
            <a:r>
              <a:rPr lang="en-US" dirty="0"/>
              <a:t>Consider measuring the height above average</a:t>
            </a:r>
          </a:p>
          <a:p>
            <a:pPr lvl="1"/>
            <a:r>
              <a:rPr lang="en-US" dirty="0"/>
              <a:t>If Bill’s height is three inches above average and Bob’s height is six inches above average, then would we say that Bob is twice as tall as Bill?</a:t>
            </a:r>
          </a:p>
          <a:p>
            <a:pPr lvl="1"/>
            <a:r>
              <a:rPr lang="en-US" dirty="0"/>
              <a:t>Is this situation analogous to that of temperature?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D454-219E-867E-326A-C77D5B32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01971-DA98-FE0E-E690-ECAED4CA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i="0" dirty="0">
                <a:solidFill>
                  <a:srgbClr val="555555"/>
                </a:solidFill>
                <a:effectLst/>
                <a:latin typeface="Barlow" panose="020F0502020204030204" pitchFamily="2" charset="0"/>
              </a:rPr>
              <a:t>Discrete data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20F0502020204030204" pitchFamily="2" charset="0"/>
              </a:rPr>
              <a:t> is a numerical type of data that includes whole, concrete numbers with specific and fixed data values determined by counting. </a:t>
            </a:r>
          </a:p>
          <a:p>
            <a:pPr marL="0" indent="0">
              <a:buNone/>
            </a:pPr>
            <a:endParaRPr lang="en-US" b="0" i="0" dirty="0">
              <a:solidFill>
                <a:srgbClr val="555555"/>
              </a:solidFill>
              <a:effectLst/>
              <a:latin typeface="Barlow" panose="020F0502020204030204" pitchFamily="2" charset="0"/>
            </a:endParaRPr>
          </a:p>
          <a:p>
            <a:r>
              <a:rPr lang="en-US" b="1" i="0" dirty="0">
                <a:solidFill>
                  <a:srgbClr val="555555"/>
                </a:solidFill>
                <a:effectLst/>
                <a:latin typeface="Barlow" panose="020F0502020204030204" pitchFamily="2" charset="0"/>
              </a:rPr>
              <a:t>Continuous data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20F0502020204030204" pitchFamily="2" charset="0"/>
              </a:rPr>
              <a:t> includes complex numbers and varying data values measured over a particular time interval.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914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3BD4-4490-43AE-B3BD-E99C893A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12E4-F5E4-48CE-ACF2-22CC24BAE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3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is a collection of facts. This collection can include numbers, pictures, videos, words, measurements, observations, and more. </a:t>
            </a:r>
            <a:endParaRPr lang="en-IN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3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analysis is the collection, transformation, and organization of data in order to draw conclusions, make predictions, and drive informed decision-making.</a:t>
            </a:r>
            <a:endParaRPr lang="en-IN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3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300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analytics can give us new information throughout data's entire life cycle.</a:t>
            </a:r>
            <a:endParaRPr lang="en-IN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71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9713-180B-7FAA-60E1-DE2B57BB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Discrete data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6274-BCB8-58C0-A2ED-45A16C37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Discrete data 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refers to countable, individualized, and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nondivisible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 figures in statistics. These data points exist only in set increments. Data analysts and statisticians visualize discrete data using bar graphs, line charts, histograms, and pie charts.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Discrete data represents </a:t>
            </a:r>
            <a:r>
              <a:rPr lang="en-US" b="1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discrete variables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, which you can count in a finite amount of time. The key feature here is that these variables are countable instead of measurable.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For example, if you track the number of push-ups you do each day for a month, an underlying goal is to evaluate your progress and the rate of improvement. With that said, your daily tally is a discrete, isolated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41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C077-86BF-69B3-5B5B-4D453274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Continuous data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115D-F7F2-7F70-514A-EF0D8193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Continuous data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 is a type of numerical data that refers to the unspecified number of possible measurements between two realistic points.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These numbers are not always clean and tidy like those in discrete data, as they're usually collected from precise measurements.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Over time, measuring a particular subject allows us to create a defined range where we can reasonably expect to collect more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33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9ECA-D519-7907-9803-B9A21473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DE10-4960-C0F0-0FE2-78D66B42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984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Continuous data is all about accuracy. 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So, </a:t>
            </a:r>
            <a:r>
              <a:rPr lang="en-US" b="1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continuous variables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 often carry decimal points, with the number to the right stretched out as far as possible. 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These decimal points offer an exact measurement between two defined data points. 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This level of detail is paramount for scientists, doctors, and manufacturers, to name a few. </a:t>
            </a:r>
          </a:p>
          <a:p>
            <a:pPr algn="l"/>
            <a:r>
              <a:rPr lang="en-US" b="1" i="0" u="none" strike="noStrike" dirty="0">
                <a:solidFill>
                  <a:srgbClr val="246F9E"/>
                </a:solidFill>
                <a:effectLst/>
                <a:latin typeface="Barlow" panose="00000500000000000000" pitchFamily="2" charset="0"/>
                <a:hlinkClick r:id="rId2"/>
              </a:rPr>
              <a:t>Regression analysis</a:t>
            </a: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 is one of the most common types of continuous data analysis.</a:t>
            </a:r>
          </a:p>
          <a:p>
            <a:pPr algn="l"/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When you think of experiments or studies involving constant measurements, they're likely to be continuous variables to some extent. If you have a number like "2.86290" anywhere on a spreadsheet, it's not a number you could have quickly arrived at — think of measurement devices like stopwatches, scales, thermometers,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77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3B9D-5277-BDD4-E712-F1BF383D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52530"/>
                </a:solidFill>
                <a:effectLst/>
                <a:latin typeface="Barlow" panose="00000500000000000000" pitchFamily="2" charset="0"/>
              </a:rPr>
              <a:t>Examples of continuous data</a:t>
            </a:r>
            <a:br>
              <a:rPr lang="en-US" b="1" i="0" dirty="0">
                <a:solidFill>
                  <a:srgbClr val="252530"/>
                </a:solidFill>
                <a:effectLst/>
                <a:latin typeface="Barlow" panose="000005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2B61-2480-16CD-D7B7-EF059B3E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Daily wind speed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Freezer temperature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Weight of newborn babies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Length of customer service calls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55555"/>
                </a:solidFill>
                <a:effectLst/>
                <a:latin typeface="Barlow" panose="00000500000000000000" pitchFamily="2" charset="0"/>
              </a:rPr>
              <a:t>Product box measurements and weight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958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F090-5F0C-0B6C-1181-C1A8FFD4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Discrete and continuous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71A8E5-2CFC-A3EE-9A5C-7D7471125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492860"/>
              </p:ext>
            </p:extLst>
          </p:nvPr>
        </p:nvGraphicFramePr>
        <p:xfrm>
          <a:off x="404601" y="1384828"/>
          <a:ext cx="11256021" cy="5382533"/>
        </p:xfrm>
        <a:graphic>
          <a:graphicData uri="http://schemas.openxmlformats.org/drawingml/2006/table">
            <a:tbl>
              <a:tblPr/>
              <a:tblGrid>
                <a:gridCol w="3752007">
                  <a:extLst>
                    <a:ext uri="{9D8B030D-6E8A-4147-A177-3AD203B41FA5}">
                      <a16:colId xmlns:a16="http://schemas.microsoft.com/office/drawing/2014/main" val="3119512929"/>
                    </a:ext>
                  </a:extLst>
                </a:gridCol>
                <a:gridCol w="3752007">
                  <a:extLst>
                    <a:ext uri="{9D8B030D-6E8A-4147-A177-3AD203B41FA5}">
                      <a16:colId xmlns:a16="http://schemas.microsoft.com/office/drawing/2014/main" val="3099803696"/>
                    </a:ext>
                  </a:extLst>
                </a:gridCol>
                <a:gridCol w="3752007">
                  <a:extLst>
                    <a:ext uri="{9D8B030D-6E8A-4147-A177-3AD203B41FA5}">
                      <a16:colId xmlns:a16="http://schemas.microsoft.com/office/drawing/2014/main" val="3202183751"/>
                    </a:ext>
                  </a:extLst>
                </a:gridCol>
              </a:tblGrid>
              <a:tr h="356667">
                <a:tc>
                  <a:txBody>
                    <a:bodyPr/>
                    <a:lstStyle/>
                    <a:p>
                      <a:br>
                        <a:rPr lang="en-IN" sz="1800" b="1" dirty="0">
                          <a:solidFill>
                            <a:srgbClr val="252530"/>
                          </a:solidFill>
                          <a:effectLst/>
                          <a:latin typeface="Barlow" panose="00000500000000000000" pitchFamily="2" charset="0"/>
                        </a:rPr>
                      </a:br>
                      <a:r>
                        <a:rPr lang="en-IN" sz="1800" b="1" dirty="0">
                          <a:solidFill>
                            <a:srgbClr val="252530"/>
                          </a:solidFill>
                          <a:effectLst/>
                          <a:latin typeface="Barlow" panose="00000500000000000000" pitchFamily="2" charset="0"/>
                        </a:rPr>
                        <a:t>Discrete data</a:t>
                      </a:r>
                      <a:endParaRPr lang="en-IN" sz="180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252530"/>
                          </a:solidFill>
                          <a:effectLst/>
                          <a:latin typeface="Barlow" panose="00000500000000000000" pitchFamily="2" charset="0"/>
                        </a:rPr>
                        <a:t>Continuous data</a:t>
                      </a:r>
                      <a:endParaRPr lang="en-IN" sz="180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35667" marR="35667" marT="17833" marB="17833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8083"/>
                  </a:ext>
                </a:extLst>
              </a:tr>
              <a:tr h="57066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</a:rPr>
                        <a:t>Value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Countable and finite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555555"/>
                          </a:solidFill>
                          <a:effectLst/>
                        </a:rPr>
                        <a:t>Any measured value within a specific range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959193"/>
                  </a:ext>
                </a:extLst>
              </a:tr>
              <a:tr h="89166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</a:rPr>
                        <a:t>Components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555555"/>
                          </a:solidFill>
                          <a:effectLst/>
                        </a:rPr>
                        <a:t>Ordinal and integer data values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555555"/>
                          </a:solidFill>
                          <a:effectLst/>
                        </a:rPr>
                        <a:t>Quantitative data points such as fractions, decimal numbers, and percentages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47155"/>
                  </a:ext>
                </a:extLst>
              </a:tr>
              <a:tr h="89166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</a:rPr>
                        <a:t>Countability and measurability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555555"/>
                          </a:solidFill>
                          <a:effectLst/>
                        </a:rPr>
                        <a:t>Counted on something as simple as a number line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555555"/>
                          </a:solidFill>
                          <a:effectLst/>
                        </a:rPr>
                        <a:t>Measured using in-depth measurement tools and methods like curves and skews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15576"/>
                  </a:ext>
                </a:extLst>
              </a:tr>
              <a:tr h="142667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555555"/>
                          </a:solidFill>
                          <a:effectLst/>
                        </a:rPr>
                        <a:t>Divisibility 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Nondivisible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Subdivisible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49801"/>
                  </a:ext>
                </a:extLst>
              </a:tr>
              <a:tr h="14266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Granularity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Less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More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204654"/>
                  </a:ext>
                </a:extLst>
              </a:tr>
              <a:tr h="677667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555555"/>
                          </a:solidFill>
                          <a:effectLst/>
                        </a:rPr>
                        <a:t>Nature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555555"/>
                          </a:solidFill>
                          <a:effectLst/>
                        </a:rPr>
                        <a:t>Remains constant over a specific time interval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555555"/>
                          </a:solidFill>
                          <a:effectLst/>
                        </a:rPr>
                        <a:t>Varies over time and can have separate values ​​at any given point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44407"/>
                  </a:ext>
                </a:extLst>
              </a:tr>
              <a:tr h="677667">
                <a:tc>
                  <a:txBody>
                    <a:bodyPr/>
                    <a:lstStyle/>
                    <a:p>
                      <a:r>
                        <a:rPr lang="en-IN" sz="2400">
                          <a:solidFill>
                            <a:srgbClr val="555555"/>
                          </a:solidFill>
                          <a:effectLst/>
                        </a:rPr>
                        <a:t>Common examples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555555"/>
                          </a:solidFill>
                          <a:effectLst/>
                        </a:rPr>
                        <a:t>The number of students, the number of children, the shoe size, etc.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555555"/>
                          </a:solidFill>
                          <a:effectLst/>
                        </a:rPr>
                        <a:t>Height, weight, length, time, temperature, age, etc.</a:t>
                      </a:r>
                    </a:p>
                  </a:txBody>
                  <a:tcPr marL="35667" marR="35667" marT="17833" marB="17833" anchor="ctr">
                    <a:lnL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37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4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6057-9462-7055-1200-3F5BDE02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Imagine using Graphs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33E02-6154-D031-6C42-BD2ADD72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90" y="1854118"/>
            <a:ext cx="8153958" cy="447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43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88F-991D-7BD5-1581-59D7C01A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22ED-BDA0-EBD2-3C29-6C8BC5DF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70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C15A-8B5C-44D6-98F5-1C224E2F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8139"/>
            <a:ext cx="10515600" cy="1814512"/>
          </a:xfrm>
        </p:spPr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540B-0825-4192-A298-B8056A74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5" y="2503487"/>
            <a:ext cx="10515600" cy="38496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Data?  Role of Data Analyst in a  society?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Analysis- Data and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Measurements of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Attributes and Types: categorical(Qualitative) and Numerical(Quantitative)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Categorical Types: Nominal , Ordinal 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Quantitative Types: Interval and Ratio(Example and operation)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with Transformation and  operation possible on each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835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FDCD-D04F-488B-B21C-809C47BD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8725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Summary : We understood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246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B7B-239E-4214-91B2-F379BC18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 Data and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AA42D-12AB-414E-8EAA-4A6F11B6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91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Vaibhav Chunekar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KJSCE</a:t>
            </a:r>
          </a:p>
          <a:p>
            <a:r>
              <a:rPr lang="en-US" dirty="0"/>
              <a:t>Date: 12/1/2022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9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34CB-61F7-479D-9A70-ECF142C4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Analysis helps?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AE76-4643-44EF-B312-66ABE1BA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is everywhere. You use and create data everyday. Have you ever read reviews of a product before deciding whether or not to buy it? That's data analysis.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maybe you wear a fitness tracker to count your steps so you can stay active throughout the day. That's data analysis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12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F77BE2ED-E2EE-4698-B162-52FEC55D4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F9E4F9-71BE-4A83-84C4-1A30F4C58DC6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3FA7468-D7AB-4F71-A2B9-7AF176938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 Objects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3227776-3EA6-486E-A232-F44490BD7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data object</a:t>
            </a:r>
            <a:r>
              <a:rPr lang="en-US" altLang="en-US" sz="240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samples , examples, instances, data points, objects, tuples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objects are described by </a:t>
            </a:r>
            <a:r>
              <a:rPr lang="en-US" altLang="en-US" sz="2400" b="1"/>
              <a:t>attributes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Database rows -&gt; data objects; columns -&gt;attributes.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3C01F463-2C06-4759-85D8-37A62E41E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5ADAD8-5BF6-4BAC-B203-FE2740CF13E9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5FFE14C-46E8-410D-9349-E99175554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B2B4814-3EAD-4AFA-BB40-5CF4AF34A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690687"/>
            <a:ext cx="11144250" cy="50307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/>
              <a:t>Attribute (</a:t>
            </a:r>
            <a:r>
              <a:rPr lang="en-US" altLang="en-US" sz="3200" dirty="0"/>
              <a:t>or</a:t>
            </a:r>
            <a:r>
              <a:rPr lang="en-US" altLang="en-US" sz="3200" b="1" dirty="0"/>
              <a:t> dimensions, features, variables</a:t>
            </a:r>
            <a:r>
              <a:rPr lang="en-US" altLang="en-US" sz="3200" dirty="0"/>
              <a:t>): a data field, representing a characteristic or feature of a data object.</a:t>
            </a:r>
          </a:p>
          <a:p>
            <a:pPr lvl="1" eaLnBrk="1" hangingPunct="1"/>
            <a:r>
              <a:rPr lang="en-US" altLang="en-US" sz="2800" i="1" dirty="0"/>
              <a:t>E.g., customer _ID, name, address</a:t>
            </a:r>
          </a:p>
          <a:p>
            <a:pPr eaLnBrk="1" hangingPunct="1"/>
            <a:r>
              <a:rPr lang="en-US" altLang="en-US" sz="3200" dirty="0"/>
              <a:t>Types:</a:t>
            </a:r>
          </a:p>
          <a:p>
            <a:pPr lvl="1" eaLnBrk="1" hangingPunct="1"/>
            <a:r>
              <a:rPr lang="en-US" altLang="en-US" sz="2800" dirty="0"/>
              <a:t>Nominal</a:t>
            </a:r>
          </a:p>
          <a:p>
            <a:pPr lvl="1" eaLnBrk="1" hangingPunct="1"/>
            <a:r>
              <a:rPr lang="en-US" altLang="en-US" sz="2800" dirty="0"/>
              <a:t>Binary</a:t>
            </a:r>
          </a:p>
          <a:p>
            <a:pPr lvl="1" eaLnBrk="1" hangingPunct="1"/>
            <a:r>
              <a:rPr lang="en-US" altLang="en-US" sz="2800" dirty="0"/>
              <a:t>Ordinal</a:t>
            </a:r>
          </a:p>
          <a:p>
            <a:pPr lvl="1" eaLnBrk="1" hangingPunct="1"/>
            <a:r>
              <a:rPr lang="en-US" altLang="en-US" sz="2800" dirty="0"/>
              <a:t>Numeric: quantitative</a:t>
            </a:r>
          </a:p>
          <a:p>
            <a:pPr lvl="2" eaLnBrk="1" hangingPunct="1"/>
            <a:r>
              <a:rPr lang="en-US" altLang="en-US" sz="3200" dirty="0"/>
              <a:t>Interval-scaled</a:t>
            </a:r>
          </a:p>
          <a:p>
            <a:pPr lvl="2" eaLnBrk="1" hangingPunct="1"/>
            <a:r>
              <a:rPr lang="en-US" altLang="en-US" sz="3200" dirty="0"/>
              <a:t>Ratio-scaled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E4AE3BA-341C-48F4-90E9-4FA192729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4ED631-711F-4651-997B-B8752F163622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1ADAB21-3104-4131-B0A3-1F2432FC4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36525"/>
            <a:ext cx="10515600" cy="939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Attribute Types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A6662DB-5298-4D88-A987-2939E06CD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125" y="1000126"/>
            <a:ext cx="11725275" cy="5972174"/>
          </a:xfrm>
        </p:spPr>
        <p:txBody>
          <a:bodyPr>
            <a:normAutofit fontScale="92500" lnSpcReduction="10000"/>
          </a:bodyPr>
          <a:lstStyle/>
          <a:p>
            <a:pPr marL="292100" indent="-292100"/>
            <a:r>
              <a:rPr lang="en-US" altLang="en-US" b="1" dirty="0"/>
              <a:t>Nominal:</a:t>
            </a:r>
            <a:r>
              <a:rPr lang="en-US" altLang="en-US" dirty="0"/>
              <a:t> categories, states, or “names of things”, do not have any meaningful order, enumeration</a:t>
            </a:r>
          </a:p>
          <a:p>
            <a:pPr marL="749300" lvl="1" indent="-342900"/>
            <a:r>
              <a:rPr lang="en-US" altLang="en-US" sz="2800" i="1" dirty="0" err="1"/>
              <a:t>Hair_color</a:t>
            </a:r>
            <a:r>
              <a:rPr lang="en-US" altLang="en-US" sz="2800" i="1" dirty="0"/>
              <a:t> = </a:t>
            </a:r>
            <a:r>
              <a:rPr lang="en-US" altLang="en-US" sz="2800" dirty="0"/>
              <a:t>{</a:t>
            </a:r>
            <a:r>
              <a:rPr lang="en-US" altLang="en-US" sz="2800" i="1" dirty="0"/>
              <a:t>auburn, black, blond, brown, grey, red, white</a:t>
            </a:r>
            <a:r>
              <a:rPr lang="en-US" altLang="en-US" sz="2800" dirty="0"/>
              <a:t>}</a:t>
            </a:r>
          </a:p>
          <a:p>
            <a:pPr marL="749300" lvl="1" indent="-342900"/>
            <a:r>
              <a:rPr lang="en-US" altLang="en-US" sz="2800" dirty="0"/>
              <a:t>marital status, occupation  =   Not =</a:t>
            </a:r>
          </a:p>
          <a:p>
            <a:pPr marL="292100" indent="-292100"/>
            <a:r>
              <a:rPr lang="en-US" altLang="en-US" b="1" dirty="0"/>
              <a:t>Binary</a:t>
            </a:r>
          </a:p>
          <a:p>
            <a:pPr marL="749300" lvl="1" indent="-342900"/>
            <a:r>
              <a:rPr lang="en-US" altLang="en-US" sz="2800" dirty="0"/>
              <a:t>Nominal attribute with only 2 states (0 and 1)</a:t>
            </a:r>
          </a:p>
          <a:p>
            <a:pPr marL="749300" lvl="1" indent="-342900"/>
            <a:r>
              <a:rPr lang="en-US" altLang="en-US" sz="2800" u="sng" dirty="0"/>
              <a:t>Symmetric binary</a:t>
            </a:r>
            <a:r>
              <a:rPr lang="en-US" altLang="en-US" sz="2800" dirty="0"/>
              <a:t>: both outcomes equally important, have same weight</a:t>
            </a:r>
          </a:p>
          <a:p>
            <a:pPr marL="1257300" lvl="2" indent="-393700"/>
            <a:r>
              <a:rPr lang="en-US" altLang="en-US" sz="2800" dirty="0"/>
              <a:t>e.g., gender </a:t>
            </a:r>
          </a:p>
          <a:p>
            <a:pPr marL="749300" lvl="1" indent="-342900"/>
            <a:r>
              <a:rPr lang="en-US" altLang="en-US" sz="2800" u="sng" dirty="0"/>
              <a:t>Asymmetric binary</a:t>
            </a:r>
            <a:r>
              <a:rPr lang="en-US" altLang="en-US" sz="2800" dirty="0"/>
              <a:t>: outcomes not equally important.  </a:t>
            </a:r>
          </a:p>
          <a:p>
            <a:pPr marL="1257300" lvl="2" indent="-393700"/>
            <a:r>
              <a:rPr lang="en-US" altLang="en-US" sz="2800" dirty="0"/>
              <a:t>e.g., medical test (positive vs. negative)</a:t>
            </a:r>
          </a:p>
          <a:p>
            <a:pPr marL="1257300" lvl="2" indent="-393700"/>
            <a:r>
              <a:rPr lang="en-US" altLang="en-US" sz="2800" dirty="0"/>
              <a:t>Convention: assign 1 to most important outcome (e.g., HIV positive)</a:t>
            </a:r>
          </a:p>
          <a:p>
            <a:pPr marL="292100" indent="-292100"/>
            <a:r>
              <a:rPr lang="en-US" altLang="en-US" b="1" dirty="0"/>
              <a:t>Ordinal</a:t>
            </a:r>
          </a:p>
          <a:p>
            <a:pPr marL="749300" lvl="1" indent="-342900"/>
            <a:r>
              <a:rPr lang="en-US" altLang="en-US" sz="2800" dirty="0"/>
              <a:t>Values have a meaningful order (ranking) but magnitude between successive values is not known.  &lt;  &gt;</a:t>
            </a:r>
          </a:p>
          <a:p>
            <a:pPr marL="749300" lvl="1" indent="-342900"/>
            <a:r>
              <a:rPr lang="en-US" altLang="en-US" sz="2800" i="1" dirty="0"/>
              <a:t>Size = </a:t>
            </a:r>
            <a:r>
              <a:rPr lang="en-US" altLang="en-US" sz="2800" dirty="0"/>
              <a:t>{</a:t>
            </a:r>
            <a:r>
              <a:rPr lang="en-US" altLang="en-US" sz="2800" i="1" dirty="0"/>
              <a:t>small, medium, large</a:t>
            </a:r>
            <a:r>
              <a:rPr lang="en-US" altLang="en-US" sz="2800" dirty="0"/>
              <a:t>}</a:t>
            </a:r>
            <a:r>
              <a:rPr lang="en-US" altLang="en-US" sz="2800" i="1" dirty="0"/>
              <a:t>,</a:t>
            </a:r>
            <a:r>
              <a:rPr lang="en-US" altLang="en-US" sz="2800" dirty="0"/>
              <a:t> grades{A,B,C,D}, army rankings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8A72D458-210C-4B8E-96B9-E3A64DC0A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A6E5E0-2A39-43B1-8C1C-A316F11E0E76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66B13C4-8033-4BF9-BFA6-2EFB6E435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5083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Numeric Attribute Types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5963404-FDC6-4985-B6CE-39F48B0DC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23900"/>
            <a:ext cx="11353800" cy="5905500"/>
          </a:xfrm>
        </p:spPr>
        <p:txBody>
          <a:bodyPr>
            <a:normAutofit fontScale="92500" lnSpcReduction="10000"/>
          </a:bodyPr>
          <a:lstStyle/>
          <a:p>
            <a:pPr marL="292100" indent="-292100"/>
            <a:r>
              <a:rPr lang="en-US" altLang="en-US" sz="3200" dirty="0"/>
              <a:t>Quantity (integer or real-valued)</a:t>
            </a:r>
          </a:p>
          <a:p>
            <a:pPr marL="292100" indent="-292100"/>
            <a:r>
              <a:rPr lang="en-US" altLang="en-US" sz="3200" b="1" dirty="0"/>
              <a:t>Interval</a:t>
            </a:r>
          </a:p>
          <a:p>
            <a:pPr marL="1257300" lvl="2" indent="-393700"/>
            <a:r>
              <a:rPr lang="en-US" altLang="en-US" sz="2800" dirty="0"/>
              <a:t>Measured on a scale of </a:t>
            </a:r>
            <a:r>
              <a:rPr lang="en-US" altLang="en-US" sz="2800" b="1" dirty="0"/>
              <a:t>equal-sized units</a:t>
            </a:r>
          </a:p>
          <a:p>
            <a:pPr marL="1257300" lvl="2" indent="-393700"/>
            <a:r>
              <a:rPr lang="en-US" altLang="en-US" sz="2800" dirty="0"/>
              <a:t>Values have order + -</a:t>
            </a:r>
          </a:p>
          <a:p>
            <a:pPr marL="1714500" lvl="3" indent="-393700"/>
            <a:r>
              <a:rPr lang="en-US" altLang="en-US" sz="2400" dirty="0"/>
              <a:t>E.g., </a:t>
            </a:r>
            <a:r>
              <a:rPr lang="en-US" altLang="en-US" sz="2400" i="1" dirty="0"/>
              <a:t>temperature in </a:t>
            </a:r>
            <a:r>
              <a:rPr lang="en-US" altLang="en-US" sz="2400" i="1" dirty="0" err="1"/>
              <a:t>C</a:t>
            </a:r>
            <a:r>
              <a:rPr lang="en-US" altLang="en-US" sz="2400" i="1" dirty="0" err="1">
                <a:cs typeface="Tahoma" panose="020B0604030504040204" pitchFamily="34" charset="0"/>
              </a:rPr>
              <a:t>˚</a:t>
            </a:r>
            <a:r>
              <a:rPr lang="en-US" altLang="en-US" sz="2400" i="1" dirty="0" err="1"/>
              <a:t>or</a:t>
            </a:r>
            <a:r>
              <a:rPr lang="en-US" altLang="en-US" sz="2400" i="1" dirty="0"/>
              <a:t> F</a:t>
            </a:r>
            <a:r>
              <a:rPr lang="en-US" altLang="en-US" sz="2400" i="1" dirty="0">
                <a:cs typeface="Tahoma" panose="020B0604030504040204" pitchFamily="34" charset="0"/>
              </a:rPr>
              <a:t>˚</a:t>
            </a:r>
            <a:r>
              <a:rPr lang="en-US" altLang="en-US" sz="2400" i="1" dirty="0"/>
              <a:t>, calendar dates</a:t>
            </a:r>
          </a:p>
          <a:p>
            <a:pPr marL="1257300" lvl="2" indent="-393700"/>
            <a:r>
              <a:rPr lang="en-US" altLang="en-US" sz="2800" dirty="0"/>
              <a:t>No true zero-point</a:t>
            </a:r>
          </a:p>
          <a:p>
            <a:pPr marL="1257300" lvl="2" indent="-393700"/>
            <a:r>
              <a:rPr lang="en-US" altLang="en-US" sz="2800" dirty="0"/>
              <a:t>Can compare  and quantify</a:t>
            </a:r>
          </a:p>
          <a:p>
            <a:pPr marL="1257300" lvl="2" indent="-393700"/>
            <a:r>
              <a:rPr lang="en-US" altLang="en-US" sz="2800" dirty="0"/>
              <a:t>Numeric in nature </a:t>
            </a:r>
          </a:p>
          <a:p>
            <a:pPr marL="1257300" lvl="2" indent="-393700"/>
            <a:r>
              <a:rPr lang="en-US" altLang="en-US" sz="2800" dirty="0"/>
              <a:t>Measures of central tendency(mean, median, mode)</a:t>
            </a:r>
          </a:p>
          <a:p>
            <a:pPr marL="292100" indent="-292100"/>
            <a:r>
              <a:rPr lang="en-US" altLang="en-US" sz="3200" b="1" dirty="0"/>
              <a:t>Ratio</a:t>
            </a:r>
          </a:p>
          <a:p>
            <a:pPr marL="1257300" lvl="2" indent="-393700"/>
            <a:r>
              <a:rPr lang="en-US" altLang="en-US" sz="2800" dirty="0"/>
              <a:t>Inherent </a:t>
            </a:r>
            <a:r>
              <a:rPr lang="en-US" altLang="en-US" sz="2800" b="1" dirty="0"/>
              <a:t>zero-point</a:t>
            </a:r>
          </a:p>
          <a:p>
            <a:pPr marL="1257300" lvl="2" indent="-393700"/>
            <a:r>
              <a:rPr lang="en-US" altLang="en-US" sz="2800" dirty="0"/>
              <a:t>We can speak of values as being an order of magnitude larger than the unit of measurement (10 K</a:t>
            </a:r>
            <a:r>
              <a:rPr lang="en-US" altLang="en-US" sz="2800" dirty="0">
                <a:cs typeface="Tahoma" panose="020B0604030504040204" pitchFamily="34" charset="0"/>
              </a:rPr>
              <a:t>˚</a:t>
            </a:r>
            <a:r>
              <a:rPr lang="en-US" altLang="en-US" sz="2800" dirty="0"/>
              <a:t> is twice as high as 5 K</a:t>
            </a:r>
            <a:r>
              <a:rPr lang="en-US" altLang="en-US" sz="2800" dirty="0">
                <a:cs typeface="Tahoma" panose="020B0604030504040204" pitchFamily="34" charset="0"/>
              </a:rPr>
              <a:t>˚</a:t>
            </a:r>
            <a:r>
              <a:rPr lang="en-US" altLang="en-US" sz="2800" dirty="0"/>
              <a:t>).</a:t>
            </a:r>
          </a:p>
          <a:p>
            <a:pPr marL="1714500" lvl="3" indent="-393700"/>
            <a:r>
              <a:rPr lang="en-US" altLang="en-US" sz="2400" dirty="0"/>
              <a:t>e.g., </a:t>
            </a:r>
            <a:r>
              <a:rPr lang="en-US" altLang="en-US" sz="2400" i="1" dirty="0"/>
              <a:t>temperature in Kelvin, length, counts, monetary quantities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554375CE-7133-48F0-93D7-E6E7A1D08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8ECF2F-D268-4D44-A1A3-A4713310E6F1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0305A5E-FFF3-4CEB-9688-AF3B8ECC8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"/>
            <a:ext cx="10725150" cy="1200149"/>
          </a:xfrm>
        </p:spPr>
        <p:txBody>
          <a:bodyPr/>
          <a:lstStyle/>
          <a:p>
            <a:pPr eaLnBrk="1" hangingPunct="1"/>
            <a:r>
              <a:rPr lang="en-US" altLang="en-US" dirty="0"/>
              <a:t>Discrete vs. Continuous Attributes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D0EAB52-D066-4EC7-B93F-38EC20631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495424"/>
            <a:ext cx="10629899" cy="522605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Attributes ML point of view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Discrete</a:t>
            </a:r>
            <a:r>
              <a:rPr lang="en-US" altLang="en-US" sz="3200" dirty="0"/>
              <a:t> </a:t>
            </a:r>
            <a:r>
              <a:rPr lang="en-US" altLang="en-US" sz="3200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Has only a finite or countably infinite(one to one correspondence with natural number)set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E.g.,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Note: Binary attributes are a special case of discrete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Continuous</a:t>
            </a:r>
            <a:r>
              <a:rPr lang="en-US" altLang="en-US" sz="3200" dirty="0"/>
              <a:t> </a:t>
            </a:r>
            <a:r>
              <a:rPr lang="en-US" altLang="en-US" sz="3200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Continuous attributes are typically represented as floating-point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Asymmetric 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066800"/>
            <a:ext cx="8428037" cy="5181600"/>
          </a:xfrm>
        </p:spPr>
        <p:txBody>
          <a:bodyPr>
            <a:normAutofit/>
          </a:bodyPr>
          <a:lstStyle/>
          <a:p>
            <a:r>
              <a:rPr lang="en-US" sz="2400" dirty="0"/>
              <a:t>Only presence (a non-zero attribute value) is regarded as important</a:t>
            </a:r>
          </a:p>
          <a:p>
            <a:pPr marL="1311275" lvl="2" indent="-396875"/>
            <a:r>
              <a:rPr lang="en-US" sz="1800" dirty="0"/>
              <a:t>Words present in documents</a:t>
            </a:r>
          </a:p>
          <a:p>
            <a:pPr marL="1311275" lvl="2" indent="-396875"/>
            <a:r>
              <a:rPr lang="en-US" sz="1800" dirty="0"/>
              <a:t>Items present in customer transactions</a:t>
            </a:r>
          </a:p>
          <a:p>
            <a:pPr marL="1311275" lvl="2" indent="-396875"/>
            <a:endParaRPr lang="en-US" sz="1800" dirty="0"/>
          </a:p>
          <a:p>
            <a:r>
              <a:rPr lang="en-US" sz="2400" dirty="0"/>
              <a:t>If we met a friend in the grocery store would we ever say the following?</a:t>
            </a:r>
            <a:br>
              <a:rPr lang="en-US" sz="2400" dirty="0"/>
            </a:br>
            <a:br>
              <a:rPr lang="en-US" sz="1000" dirty="0"/>
            </a:br>
            <a:r>
              <a:rPr lang="en-US" sz="2400" i="1" dirty="0">
                <a:latin typeface="Times New Roman" pitchFamily="18" charset="0"/>
              </a:rPr>
              <a:t>“I see our purchases are very similar since we didn’t buy most of the same things.” </a:t>
            </a:r>
          </a:p>
          <a:p>
            <a:endParaRPr lang="en-US" sz="2400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Critiques of the attribute categorization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066800"/>
            <a:ext cx="8428037" cy="5181600"/>
          </a:xfrm>
        </p:spPr>
        <p:txBody>
          <a:bodyPr>
            <a:normAutofit/>
          </a:bodyPr>
          <a:lstStyle/>
          <a:p>
            <a:r>
              <a:rPr lang="en-US" sz="2400" dirty="0"/>
              <a:t>Incomplete </a:t>
            </a:r>
          </a:p>
          <a:p>
            <a:pPr lvl="1"/>
            <a:r>
              <a:rPr lang="en-US" sz="2000" dirty="0"/>
              <a:t>Asymmetric binary</a:t>
            </a:r>
          </a:p>
          <a:p>
            <a:pPr lvl="1"/>
            <a:r>
              <a:rPr lang="en-US" sz="2000" dirty="0"/>
              <a:t>Cyclical</a:t>
            </a:r>
          </a:p>
          <a:p>
            <a:pPr lvl="1"/>
            <a:r>
              <a:rPr lang="en-US" sz="2000" dirty="0"/>
              <a:t>Multivariate</a:t>
            </a:r>
          </a:p>
          <a:p>
            <a:pPr lvl="1"/>
            <a:r>
              <a:rPr lang="en-US" sz="2000" dirty="0"/>
              <a:t>Partially ordered</a:t>
            </a:r>
          </a:p>
          <a:p>
            <a:pPr lvl="1"/>
            <a:r>
              <a:rPr lang="en-US" sz="2000" dirty="0"/>
              <a:t>Partial membership</a:t>
            </a:r>
          </a:p>
          <a:p>
            <a:pPr lvl="1"/>
            <a:r>
              <a:rPr lang="en-US" sz="2000" dirty="0"/>
              <a:t>Relationships between the data</a:t>
            </a:r>
          </a:p>
          <a:p>
            <a:pPr lvl="1"/>
            <a:endParaRPr lang="en-US" sz="2000" dirty="0"/>
          </a:p>
          <a:p>
            <a:r>
              <a:rPr lang="en-US" sz="2400" dirty="0"/>
              <a:t>Real data is approximate and noisy</a:t>
            </a:r>
          </a:p>
          <a:p>
            <a:pPr lvl="1"/>
            <a:r>
              <a:rPr lang="en-US" sz="2000" dirty="0"/>
              <a:t>This can complicate recognition of the proper attribute type</a:t>
            </a:r>
          </a:p>
          <a:p>
            <a:pPr lvl="1"/>
            <a:r>
              <a:rPr lang="en-US" sz="2000" dirty="0"/>
              <a:t>Treating one attribute type as another may be approximately correct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2" indent="233363"/>
            <a:endParaRPr lang="en-US" sz="1600" dirty="0"/>
          </a:p>
          <a:p>
            <a:pPr lvl="2" indent="233363"/>
            <a:endParaRPr lang="en-US" sz="16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83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Messages for Attribute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066800"/>
            <a:ext cx="8428037" cy="5181600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dirty="0"/>
              <a:t>The types of operations you choose should be “meaningful” for the type of data you have</a:t>
            </a:r>
          </a:p>
          <a:p>
            <a:pPr lvl="1"/>
            <a:r>
              <a:rPr lang="en-US" dirty="0"/>
              <a:t>Distinctness, order, meaningful intervals, and meaningful ratios are only four (among </a:t>
            </a:r>
            <a:r>
              <a:rPr lang="en-US"/>
              <a:t>many possible) </a:t>
            </a:r>
            <a:r>
              <a:rPr lang="en-US" dirty="0"/>
              <a:t>properties of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data type you see – often numbers or strings – may not capture all the properties or may suggest properties that are not present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 may depend on these other properties of the data</a:t>
            </a:r>
          </a:p>
          <a:p>
            <a:pPr lvl="2" indent="233363"/>
            <a:r>
              <a:rPr lang="en-US" dirty="0"/>
              <a:t>Many statistical analyses depend only on the distribution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end, what is meaningful can be specific to domain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4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Important Characteristics of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</p:spPr>
        <p:txBody>
          <a:bodyPr>
            <a:normAutofit fontScale="92500" lnSpcReduction="10000"/>
          </a:bodyPr>
          <a:lstStyle/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Dimensionality (number of attributes)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 High dimensional data brings a number of challenges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 err="1"/>
              <a:t>Sparsity</a:t>
            </a:r>
            <a:endParaRPr lang="en-US" sz="2800" dirty="0"/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 Only presence counts.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Skew data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Non zero values are important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Resolution</a:t>
            </a:r>
          </a:p>
          <a:p>
            <a:pPr lvl="2" indent="-342900">
              <a:lnSpc>
                <a:spcPct val="105000"/>
              </a:lnSpc>
              <a:spcBef>
                <a:spcPct val="20000"/>
              </a:spcBef>
            </a:pPr>
            <a:r>
              <a:rPr lang="en-US" sz="2400" dirty="0"/>
              <a:t> Patterns depend on the scale 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endParaRPr lang="en-US" sz="240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Size</a:t>
            </a:r>
          </a:p>
          <a:p>
            <a:pPr lvl="2" indent="-342900">
              <a:lnSpc>
                <a:spcPct val="115000"/>
              </a:lnSpc>
              <a:spcBef>
                <a:spcPct val="20000"/>
              </a:spcBef>
            </a:pPr>
            <a:r>
              <a:rPr lang="en-US" sz="2400" dirty="0"/>
              <a:t>Type of analysis may depend on size of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A104-FD0D-48AC-BCEC-FD6CF199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A5D8-0E39-4CEF-8C91-E883D7EA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the Attributes and types</a:t>
            </a:r>
          </a:p>
          <a:p>
            <a:r>
              <a:rPr lang="en-US" dirty="0"/>
              <a:t>Discrete and Continuous attributes</a:t>
            </a:r>
          </a:p>
          <a:p>
            <a:r>
              <a:rPr lang="en-US" dirty="0"/>
              <a:t>Asymmetric data attributes</a:t>
            </a:r>
          </a:p>
          <a:p>
            <a:r>
              <a:rPr lang="en-US" dirty="0"/>
              <a:t>Guidelines or comments on attributes of data</a:t>
            </a:r>
          </a:p>
          <a:p>
            <a:r>
              <a:rPr lang="en-US" dirty="0"/>
              <a:t>Characteristics of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8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C7C3-E84F-41DC-B68C-BA54BB5A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create Data and role of Data Analyst?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098B5-66E7-4567-A6D9-0EFAB07E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also create huge amounts of it every single day.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time you use your phone, look up something online, stream music, shop with a credit card, post on social media or use GPS to map a route, you're creating data.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</a:t>
            </a:r>
            <a:r>
              <a:rPr lang="en-IN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ata analyst is someone who collects, transforms, and organizes data in order to help make informed decisions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824906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1B7B-239E-4214-91B2-F379BC18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  Types of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AA42D-12AB-414E-8EAA-4A6F11B6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691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Mr. Vaibhav Chunekar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KJSCE</a:t>
            </a:r>
          </a:p>
          <a:p>
            <a:r>
              <a:rPr lang="en-US" dirty="0"/>
              <a:t>Date: 13/1/2022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765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F76C-AB46-46C9-8FF3-7F9EF9C8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Review 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eneral characteristics of Data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66F2-C525-4FE6-96A5-1ACCB6D6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Dimensionality, Sparsity,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Resolution. </a:t>
            </a:r>
          </a:p>
        </p:txBody>
      </p:sp>
    </p:spTree>
    <p:extLst>
      <p:ext uri="{BB962C8B-B14F-4D97-AF65-F5344CB8AC3E}">
        <p14:creationId xmlns:p14="http://schemas.microsoft.com/office/powerpoint/2010/main" val="3413760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00BB-2746-4EF5-AC06-4E5530A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imensionality of a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2385-AD94-42C1-9E7D-D72E5DF2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dimensionality of a data set is the number of attributes that the objects in the data set have.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 a particular data set if there are high number of attributes (also called high dimensionality), then it can become difficult to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analyse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such a data set. When this problem is faced, it is referred to as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order to understand what the hell is this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Dimensionality,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first need to understand the other two characteristics of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48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FEBC-27F4-4254-ADD3-04820927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98A7-09C7-4A0F-8150-6AAFB34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some data sets, such as those with asymmetric features, most attributes of an object have values of 0; in many cases fewer than 1% of the entries are non-zero. Such a data is called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sparse data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or it can be said that the data set has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33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6F5-FF8B-4312-A6DC-8BB52668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52025-802E-493F-8E49-3B3F82B8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patterns in the data depend on the level of resolution. If the resolution is too fine, a pattern may not be visible or may be buried in noise; if the resolution is too coarse, the pattern may disappear. For example, variations in atmospheric pressure on a scale of hours reflect the movement of storms and other weather systems. On a scale of months, such phenomena are not detectable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01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701-C01A-491F-ABAC-46F632A0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479E-AB01-4E80-BC7F-A0BC7FFA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Many types of Data Analysis becomes difficult as the dimensionality (number of attributes in the data set) of the data set increases.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Specifically, as dimensionality increases, the data becomes increasingly sparse in the space that it occupies.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classification, this can mean that there are not enough data objects to allow the creation of a model that reliably assigns a class to all possible objects.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clustering, the definitions of density and the distance between points, which are critical for clustering, become less meaningful.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34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CBF3-81AD-4E5E-AAFF-FB75322A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4985C-B7D3-459F-8E0C-0353CE6A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cs typeface="Times New Roman" pitchFamily="18" charset="0"/>
              </a:rPr>
              <a:t>A Data set is a set or collection of data. </a:t>
            </a:r>
          </a:p>
          <a:p>
            <a:r>
              <a:rPr lang="en-US" sz="2600" dirty="0">
                <a:cs typeface="Times New Roman" pitchFamily="18" charset="0"/>
              </a:rPr>
              <a:t>This set is normally presented in a tabular pattern. </a:t>
            </a:r>
          </a:p>
          <a:p>
            <a:r>
              <a:rPr lang="en-US" sz="2600" dirty="0">
                <a:cs typeface="Times New Roman" pitchFamily="18" charset="0"/>
              </a:rPr>
              <a:t>Every column describes a particular variable. </a:t>
            </a:r>
          </a:p>
          <a:p>
            <a:r>
              <a:rPr lang="en-US" sz="2600" dirty="0">
                <a:cs typeface="Times New Roman" pitchFamily="18" charset="0"/>
              </a:rPr>
              <a:t>And each row corresponds to a given member of the data set, as per the given question. </a:t>
            </a:r>
          </a:p>
          <a:p>
            <a:r>
              <a:rPr lang="en-US" sz="2600" dirty="0">
                <a:cs typeface="Times New Roman" pitchFamily="18" charset="0"/>
              </a:rPr>
              <a:t>This is a part of </a:t>
            </a:r>
            <a:r>
              <a:rPr lang="en-US" sz="2600" dirty="0"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management</a:t>
            </a:r>
            <a:endParaRPr lang="en-IN" sz="2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22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0F2A-89F7-454C-8609-E2C00301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4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Types of Data Sets in statistics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ED3D-FCB0-4AE3-871B-8D92D5EF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Numerical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Bivariate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Multivariate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Categorical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Correlation data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7272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CC31-045D-4730-BA4D-016A3334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098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Numerical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8E603-EC71-41B2-A998-88575EB4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0" y="1275906"/>
            <a:ext cx="10515600" cy="509299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set is a data set, where the data are expressed in numbers rather than natural language.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is sometimes called quantitative data. The set of all the quantitative data/numerical data is called the numerical data set.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is always in the numbers form, such that we can perform arithmetic operations on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Weight and height of a person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count of RBC in a medical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Number of pages present in a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735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065F-2E0D-4980-8E43-933B4C6F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Bivariate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174-5540-4C7A-84FF-72C17613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65" y="1126377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data set that has two variables is called a Bivariate data set. It deals with the relationship between the two variables. Bivariate dataset usually contains two types of related data.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To find the percentage score and age of the students in a class. Score and age can be considered as two variables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sales of ice cream versus the temperature on that day. Here the two variables used are ice cream and temperature. 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(Note: In case, if you have one set of data alone say, temperature, then it is called the univariate dataset)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8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Data?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143000"/>
            <a:ext cx="4267200" cy="5181600"/>
          </a:xfrm>
        </p:spPr>
        <p:txBody>
          <a:bodyPr>
            <a:normAutofit/>
          </a:bodyPr>
          <a:lstStyle/>
          <a:p>
            <a:r>
              <a:rPr lang="en-US" sz="2400" dirty="0"/>
              <a:t>Collection of </a:t>
            </a:r>
            <a:r>
              <a:rPr lang="en-US" sz="2400" b="1" i="1" dirty="0">
                <a:solidFill>
                  <a:srgbClr val="CC6600"/>
                </a:solidFill>
              </a:rPr>
              <a:t>data objects </a:t>
            </a:r>
            <a:r>
              <a:rPr lang="en-US" sz="2400" dirty="0"/>
              <a:t>and their </a:t>
            </a:r>
            <a:r>
              <a:rPr lang="en-US" sz="2400" b="1" i="1" dirty="0">
                <a:solidFill>
                  <a:srgbClr val="CC6600"/>
                </a:solidFill>
              </a:rPr>
              <a:t>attributes</a:t>
            </a:r>
          </a:p>
          <a:p>
            <a:pPr lvl="4"/>
            <a:endParaRPr lang="en-US" sz="600" dirty="0"/>
          </a:p>
          <a:p>
            <a:r>
              <a:rPr lang="en-US" sz="2400" dirty="0"/>
              <a:t>An </a:t>
            </a:r>
            <a:r>
              <a:rPr lang="en-US" sz="2400" b="1" i="1" dirty="0">
                <a:solidFill>
                  <a:srgbClr val="CC6600"/>
                </a:solidFill>
              </a:rPr>
              <a:t>attribute</a:t>
            </a:r>
            <a:r>
              <a:rPr lang="en-US" sz="2400" dirty="0"/>
              <a:t> is a property or characteristic of an object</a:t>
            </a:r>
          </a:p>
          <a:p>
            <a:pPr lvl="1"/>
            <a:r>
              <a:rPr lang="en-US" sz="2000" dirty="0"/>
              <a:t>Examples: eye color of a person, temperature, etc.</a:t>
            </a:r>
          </a:p>
          <a:p>
            <a:pPr lvl="1"/>
            <a:r>
              <a:rPr lang="en-US" sz="2000" dirty="0"/>
              <a:t>Attribute is also known as variable, field, characteristic, dimension, or feature</a:t>
            </a:r>
          </a:p>
          <a:p>
            <a:r>
              <a:rPr lang="en-US" sz="2400" dirty="0"/>
              <a:t>A collection of attributes describe an </a:t>
            </a:r>
            <a:r>
              <a:rPr lang="en-US" sz="2400" b="1" i="1" dirty="0">
                <a:solidFill>
                  <a:srgbClr val="CC6600"/>
                </a:solidFill>
              </a:rPr>
              <a:t>object</a:t>
            </a:r>
          </a:p>
          <a:p>
            <a:pPr lvl="1"/>
            <a:r>
              <a:rPr lang="en-US" sz="2000" dirty="0"/>
              <a:t>Object is also known as record, point, case, sample, entity, or instance</a:t>
            </a:r>
          </a:p>
          <a:p>
            <a:pPr lvl="4"/>
            <a:endParaRPr lang="en-US" dirty="0"/>
          </a:p>
        </p:txBody>
      </p:sp>
      <p:grpSp>
        <p:nvGrpSpPr>
          <p:cNvPr id="4100" name="Group 16"/>
          <p:cNvGrpSpPr>
            <a:grpSpLocks/>
          </p:cNvGrpSpPr>
          <p:nvPr/>
        </p:nvGrpSpPr>
        <p:grpSpPr bwMode="auto">
          <a:xfrm>
            <a:off x="7154864" y="1601788"/>
            <a:ext cx="3513137" cy="5027612"/>
            <a:chOff x="3403" y="1104"/>
            <a:chExt cx="2213" cy="2640"/>
          </a:xfrm>
        </p:grpSpPr>
        <p:graphicFrame>
          <p:nvGraphicFramePr>
            <p:cNvPr id="4107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410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1" name="Text Box 14"/>
          <p:cNvSpPr txBox="1">
            <a:spLocks noChangeArrowheads="1"/>
          </p:cNvSpPr>
          <p:nvPr/>
        </p:nvSpPr>
        <p:spPr bwMode="auto">
          <a:xfrm>
            <a:off x="8001000" y="106997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4102" name="AutoShape 15"/>
          <p:cNvSpPr>
            <a:spLocks/>
          </p:cNvSpPr>
          <p:nvPr/>
        </p:nvSpPr>
        <p:spPr bwMode="auto">
          <a:xfrm>
            <a:off x="6781800" y="2517776"/>
            <a:ext cx="381000" cy="3808413"/>
          </a:xfrm>
          <a:prstGeom prst="leftBrace">
            <a:avLst>
              <a:gd name="adj1" fmla="val 8329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auto">
          <a:xfrm rot="16200000">
            <a:off x="5859463" y="3889376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  <p:grpSp>
        <p:nvGrpSpPr>
          <p:cNvPr id="4104" name="Group 19"/>
          <p:cNvGrpSpPr>
            <a:grpSpLocks/>
          </p:cNvGrpSpPr>
          <p:nvPr/>
        </p:nvGrpSpPr>
        <p:grpSpPr bwMode="auto">
          <a:xfrm>
            <a:off x="1828800" y="838200"/>
            <a:ext cx="8534400" cy="152400"/>
            <a:chOff x="264" y="788"/>
            <a:chExt cx="5232" cy="124"/>
          </a:xfrm>
        </p:grpSpPr>
        <p:sp>
          <p:nvSpPr>
            <p:cNvPr id="4105" name="Rectangle 20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Rectangle 21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55C1-495C-4CE6-A8C3-CD834E99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Multivariate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ED93-EB18-4B9F-81B3-40A9C353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088"/>
            <a:ext cx="10515600" cy="478465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data set with multiple variables.  When the dataset contains three or more than three data types (variables), then the data set is called a multivariate dataset. In other words, the multivariate dataset consists of individual measurements that are acquired as a function of three or more than three variables.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If we have to measure the length, width, height, volume of a rectangular box, we have to use multiple variables to distinguish between those entities.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024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273B-C20C-46F8-845B-6F98EA0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216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Categorical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0095-BA8C-4077-9843-52845134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4"/>
            <a:ext cx="10515600" cy="4944139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Categorical data sets represent features or characteristics of a person or an object. The categorical dataset consists of a categorical variable also called the qualitative variable, that can take exactly two values. Hence, it is termed as a dichotomous variable. Categorical data/variables with more than two possible values are called polytomous variables. The qualitative/categorical variables are often assumed to be polytomous variable unless otherwise specified.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person’s gender (male or female)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Marital status (married/unmarried)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69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DA85-9CE1-48AF-A6E7-7C923DA9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Correlation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6BF-0C38-4332-8426-78E1C337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10934700" cy="5181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set of values that demonstrate some relationship with each other indicates correlation data sets. Here the values are found to be dependent on each other.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Generally, correlation is defined as a statistical relationship between two entities/variables. In some scenarios, you might have to predict the correlation between the things. It is essential to understand how correlation works. The correlation is classified into three types. They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Positive correlation – Two variables move in the same direction (Either both are up or both or 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Negative correlation – Two variables move in opposite directions. (One variable is up and another variable is down and vice versa)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 or zero correlation – No relationship between two variables.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A tall person is considered to be heavier than a short person. So here the weight and height variables are dependent on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435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6419" y="0"/>
            <a:ext cx="9221381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 sets in Data Mining Domain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</p:spPr>
        <p:txBody>
          <a:bodyPr/>
          <a:lstStyle/>
          <a:p>
            <a:pPr marL="285750" indent="-285750"/>
            <a:r>
              <a:rPr lang="en-US" sz="2600" dirty="0">
                <a:cs typeface="Times New Roman" pitchFamily="18" charset="0"/>
              </a:rPr>
              <a:t>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Transaction Data</a:t>
            </a:r>
            <a:endParaRPr lang="en-US" dirty="0"/>
          </a:p>
          <a:p>
            <a:pPr marL="285750" indent="-285750"/>
            <a:r>
              <a:rPr lang="en-US" sz="2600" dirty="0">
                <a:cs typeface="Times New Roman" pitchFamily="18" charset="0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Molecular Structures</a:t>
            </a:r>
          </a:p>
          <a:p>
            <a:pPr marL="285750" indent="-285750"/>
            <a:r>
              <a:rPr lang="en-US" sz="2600" dirty="0">
                <a:cs typeface="Times New Roman" pitchFamily="18" charset="0"/>
              </a:rPr>
              <a:t>Ordered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73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Data 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990600"/>
          </a:xfrm>
        </p:spPr>
        <p:txBody>
          <a:bodyPr>
            <a:normAutofit/>
          </a:bodyPr>
          <a:lstStyle/>
          <a:p>
            <a:r>
              <a:rPr lang="en-US" dirty="0"/>
              <a:t>Data that consists of a collection of records, each of which consists of a fixed set of attributes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3733800" y="2209800"/>
          <a:ext cx="38481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5628" imgH="5779008" progId="Word.Document.8">
                  <p:embed/>
                </p:oleObj>
              </mc:Choice>
              <mc:Fallback>
                <p:oleObj name="Document" r:id="rId3" imgW="5405628" imgH="5779008" progId="Word.Document.8">
                  <p:embed/>
                  <p:pic>
                    <p:nvPicPr>
                      <p:cNvPr id="1638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38481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62F0DB-1D90-4A77-A607-B811110E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91" y="0"/>
            <a:ext cx="8945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1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72BC-3B54-4140-8D8D-7C52C5EF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2E63-2801-4E10-A6DC-43CA3CE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data- Record </a:t>
            </a:r>
            <a:r>
              <a:rPr lang="en-US" dirty="0" err="1"/>
              <a:t>data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Market</a:t>
            </a:r>
            <a:r>
              <a:rPr lang="en-US" dirty="0"/>
              <a:t> basket data</a:t>
            </a:r>
          </a:p>
          <a:p>
            <a:r>
              <a:rPr lang="en-US" dirty="0"/>
              <a:t>Market basket data because the items in each record are the product in persons market basket.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8056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EB5E-FB1F-488D-A687-4DC6238F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Transaction or Market Basket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FE73-F946-4E13-9C10-B1F90004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special type of record data, in which each record contains a set of items. For example, shopping in a supermarket or a grocery store. For any particular customer, a record will contain a set of items purchased by the customer in that respective visit to the supermarket or the grocery store. This type of data is called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Market Basket Data.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Transaction data is a collection of sets of items, but it can be viewed as a set of records whose fields are asymmetric attributes. Most often, the attributes are binary, indicating whether or not an item was purchased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1303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Matrix (pattern matrix) 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3124200"/>
          </a:xfrm>
        </p:spPr>
        <p:txBody>
          <a:bodyPr/>
          <a:lstStyle/>
          <a:p>
            <a:r>
              <a:rPr lang="en-US" sz="2400" dirty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dirty="0"/>
          </a:p>
          <a:p>
            <a:r>
              <a:rPr lang="en-US" sz="2400" dirty="0"/>
              <a:t>Such a data set can be represented by an </a:t>
            </a:r>
            <a:r>
              <a:rPr lang="en-US" sz="2400" i="1" dirty="0"/>
              <a:t>m</a:t>
            </a:r>
            <a:r>
              <a:rPr lang="en-US" sz="2400" dirty="0"/>
              <a:t> by </a:t>
            </a:r>
            <a:r>
              <a:rPr lang="en-US" sz="2400" i="1" dirty="0"/>
              <a:t>n</a:t>
            </a:r>
            <a:r>
              <a:rPr lang="en-US" sz="2400" dirty="0"/>
              <a:t> matrix, where there are </a:t>
            </a:r>
            <a:r>
              <a:rPr lang="en-US" sz="2400" i="1" dirty="0"/>
              <a:t>m</a:t>
            </a:r>
            <a:r>
              <a:rPr lang="en-US" sz="2400" dirty="0"/>
              <a:t> rows, one for each object, and </a:t>
            </a:r>
            <a:r>
              <a:rPr lang="en-US" sz="2400" i="1" dirty="0"/>
              <a:t>n</a:t>
            </a:r>
            <a:r>
              <a:rPr lang="en-US" sz="2400" dirty="0"/>
              <a:t> columns, one for each attribute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286000" y="4314826"/>
          <a:ext cx="7761288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06222" imgH="1480748" progId="Visio.Drawing.6">
                  <p:embed/>
                </p:oleObj>
              </mc:Choice>
              <mc:Fallback>
                <p:oleObj name="VISIO" r:id="rId3" imgW="5706222" imgH="1480748" progId="Visio.Drawing.6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14826"/>
                        <a:ext cx="7761288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Data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document becomes a ‘term’ vector </a:t>
            </a:r>
          </a:p>
          <a:p>
            <a:pPr lvl="1"/>
            <a:r>
              <a:rPr lang="en-US" dirty="0"/>
              <a:t>Each term is a component (attribute) of the vector</a:t>
            </a:r>
          </a:p>
          <a:p>
            <a:pPr lvl="1"/>
            <a:r>
              <a:rPr lang="en-US" dirty="0"/>
              <a:t>The value of each component is the number of times the corresponding term occurs in the document.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99631"/>
              </p:ext>
            </p:extLst>
          </p:nvPr>
        </p:nvGraphicFramePr>
        <p:xfrm>
          <a:off x="2209801" y="3505199"/>
          <a:ext cx="7038975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925718" imgH="2693902" progId="Visio.Drawing.6">
                  <p:embed/>
                </p:oleObj>
              </mc:Choice>
              <mc:Fallback>
                <p:oleObj name="Visio" r:id="rId3" imgW="5925718" imgH="2693902" progId="Visio.Drawing.6">
                  <p:embed/>
                  <p:pic>
                    <p:nvPicPr>
                      <p:cNvPr id="184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3505199"/>
                        <a:ext cx="7038975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1525" y="0"/>
            <a:ext cx="10515600" cy="1325563"/>
          </a:xfrm>
        </p:spPr>
        <p:txBody>
          <a:bodyPr/>
          <a:lstStyle/>
          <a:p>
            <a:r>
              <a:rPr lang="en-US" dirty="0"/>
              <a:t>Attribute Values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35164" y="1143000"/>
            <a:ext cx="8580437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CC6600"/>
                </a:solidFill>
              </a:rPr>
              <a:t>Attribute values</a:t>
            </a:r>
            <a:r>
              <a:rPr lang="en-US" b="1" i="1" dirty="0"/>
              <a:t> </a:t>
            </a:r>
            <a:r>
              <a:rPr lang="en-US" dirty="0"/>
              <a:t>are numbers or symbols assigned to an attribute for a particular object</a:t>
            </a:r>
          </a:p>
          <a:p>
            <a:pPr lvl="4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Distinction between attributes and attribute values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attribute can be mapped to different attribute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200" dirty="0"/>
              <a:t>Example: height can be measured in feet or meters</a:t>
            </a:r>
          </a:p>
          <a:p>
            <a:pPr lvl="4"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dirty="0"/>
              <a:t>Different attributes can be mapped to the same set of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</a:t>
            </a:r>
            <a:r>
              <a:rPr lang="en-US" sz="2200" dirty="0"/>
              <a:t>Example: Attribute values for ID and age are integers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 But properties of attribute can be different than the properties of the values used to represent the attribute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935163" y="1143000"/>
            <a:ext cx="8318500" cy="2362200"/>
          </a:xfrm>
        </p:spPr>
        <p:txBody>
          <a:bodyPr>
            <a:normAutofit/>
          </a:bodyPr>
          <a:lstStyle/>
          <a:p>
            <a:r>
              <a:rPr lang="en-US" sz="2400" dirty="0"/>
              <a:t>A special type of data, where </a:t>
            </a:r>
          </a:p>
          <a:p>
            <a:pPr lvl="1"/>
            <a:r>
              <a:rPr lang="en-US" sz="2000" dirty="0"/>
              <a:t>Each transaction involves a set of items.  </a:t>
            </a:r>
          </a:p>
          <a:p>
            <a:pPr lvl="1"/>
            <a:r>
              <a:rPr lang="en-US" sz="2000" dirty="0"/>
              <a:t>For example, consider a grocery store.  The set of products purchased by a customer during one shopping trip constitute a transaction, while the individual products that were purchased are the items.</a:t>
            </a:r>
          </a:p>
          <a:p>
            <a:pPr lvl="1"/>
            <a:r>
              <a:rPr lang="en-US" sz="2000" dirty="0"/>
              <a:t>Can represent transaction data as record 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3276601" y="3641726"/>
          <a:ext cx="5421313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23716" imgH="1999488" progId="Word.Document.8">
                  <p:embed/>
                </p:oleObj>
              </mc:Choice>
              <mc:Fallback>
                <p:oleObj name="Document" r:id="rId3" imgW="3823716" imgH="1999488" progId="Word.Document.8">
                  <p:embed/>
                  <p:pic>
                    <p:nvPicPr>
                      <p:cNvPr id="194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1" y="3641726"/>
                        <a:ext cx="5421313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: Molecular(Data with Objects)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35163" y="1350336"/>
            <a:ext cx="8318500" cy="4898064"/>
          </a:xfrm>
        </p:spPr>
        <p:txBody>
          <a:bodyPr/>
          <a:lstStyle/>
          <a:p>
            <a:r>
              <a:rPr lang="en-US" sz="2500" dirty="0"/>
              <a:t>Examples: Generic graph, a molecule, and webpages  : Graph Mining : Analyze Graph Data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24773"/>
              </p:ext>
            </p:extLst>
          </p:nvPr>
        </p:nvGraphicFramePr>
        <p:xfrm>
          <a:off x="6094413" y="2284412"/>
          <a:ext cx="2979737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39724" imgH="646176" progId="Visio.Drawing.6">
                  <p:embed/>
                </p:oleObj>
              </mc:Choice>
              <mc:Fallback>
                <p:oleObj name="VISIO" r:id="rId3" imgW="839724" imgH="646176" progId="Visio.Drawing.6">
                  <p:embed/>
                  <p:pic>
                    <p:nvPicPr>
                      <p:cNvPr id="204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2284412"/>
                        <a:ext cx="2979737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473748"/>
              </p:ext>
            </p:extLst>
          </p:nvPr>
        </p:nvGraphicFramePr>
        <p:xfrm>
          <a:off x="2355385" y="2883380"/>
          <a:ext cx="19653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92724" imgH="5411724" progId="Visio.Drawing.6">
                  <p:embed/>
                </p:oleObj>
              </mc:Choice>
              <mc:Fallback>
                <p:oleObj name="VISIO" r:id="rId5" imgW="5792724" imgH="5411724" progId="Visio.Drawing.6">
                  <p:embed/>
                  <p:pic>
                    <p:nvPicPr>
                      <p:cNvPr id="204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385" y="2883380"/>
                        <a:ext cx="19653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1524001" y="5943600"/>
            <a:ext cx="27869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000"/>
              <a:t>Benzene Molecule: C6H6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253B-7126-4ED8-B6D8-98FA9711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B409-60D1-42E3-940D-3F8FD92E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74042" cy="4351338"/>
          </a:xfrm>
        </p:spPr>
        <p:txBody>
          <a:bodyPr/>
          <a:lstStyle/>
          <a:p>
            <a:r>
              <a:rPr lang="en-US" dirty="0"/>
              <a:t>Text and link other page</a:t>
            </a:r>
          </a:p>
          <a:p>
            <a:r>
              <a:rPr lang="en-US" dirty="0"/>
              <a:t>Search Queries on WWW:  we collect web pages and process web pages and extract data.</a:t>
            </a:r>
          </a:p>
          <a:p>
            <a:endParaRPr lang="en-IN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69554D35-4CF4-4724-9C92-5EDC2815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81" y="1547035"/>
            <a:ext cx="7081284" cy="52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265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4FA7-9C7F-41A2-A800-F4120999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20F6-0DD3-4D8F-8A70-629662D7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5082362"/>
          </a:xfrm>
        </p:spPr>
        <p:txBody>
          <a:bodyPr>
            <a:normAutofit/>
          </a:bodyPr>
          <a:lstStyle/>
          <a:p>
            <a:r>
              <a:rPr lang="en-US" dirty="0"/>
              <a:t>Revise  Characteristics of data and watch imp. Curse of Dimensionality</a:t>
            </a:r>
          </a:p>
          <a:p>
            <a:r>
              <a:rPr lang="en-US" dirty="0"/>
              <a:t>Data Set meaning</a:t>
            </a:r>
          </a:p>
          <a:p>
            <a:r>
              <a:rPr lang="en-US" dirty="0"/>
              <a:t>Exploring Statistical types of datasets: univariate ,multivariate…</a:t>
            </a:r>
          </a:p>
          <a:p>
            <a:r>
              <a:rPr lang="en-US" dirty="0"/>
              <a:t>Data Mining Datasets: </a:t>
            </a:r>
          </a:p>
          <a:p>
            <a:r>
              <a:rPr lang="en-US" dirty="0"/>
              <a:t>1. Record Data :Flat File(RDBMS), Transaction Data(Market Basket Transaction Data),Data Matrix(Pattern Matrix), Document Data (e.g. Marksheet of students),sparse Matrix</a:t>
            </a:r>
          </a:p>
          <a:p>
            <a:r>
              <a:rPr lang="en-US" dirty="0"/>
              <a:t> 2. Graph Dataset:  WWW dataset :  Data and link</a:t>
            </a:r>
          </a:p>
          <a:p>
            <a:pPr marL="0" indent="0">
              <a:buNone/>
            </a:pPr>
            <a:r>
              <a:rPr lang="en-US" dirty="0"/>
              <a:t>                                  Molecular Dataset: Relationship among object(Web  </a:t>
            </a:r>
          </a:p>
          <a:p>
            <a:pPr marL="0" indent="0">
              <a:buNone/>
            </a:pPr>
            <a:r>
              <a:rPr lang="en-US" dirty="0"/>
              <a:t>                                   Mining)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466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101FAB-A8F9-4696-BF7B-E8734AF3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81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85200" cy="685800"/>
          </a:xfrm>
        </p:spPr>
        <p:txBody>
          <a:bodyPr>
            <a:normAutofit fontScale="90000"/>
          </a:bodyPr>
          <a:lstStyle/>
          <a:p>
            <a:r>
              <a:rPr lang="en-US"/>
              <a:t>Measurement of Length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50" y="990600"/>
            <a:ext cx="8394700" cy="5029200"/>
          </a:xfrm>
          <a:noFill/>
        </p:spPr>
        <p:txBody>
          <a:bodyPr/>
          <a:lstStyle/>
          <a:p>
            <a:pPr marL="285750" indent="-285750">
              <a:lnSpc>
                <a:spcPct val="95000"/>
              </a:lnSpc>
              <a:spcBef>
                <a:spcPct val="20000"/>
              </a:spcBef>
            </a:pPr>
            <a:r>
              <a:rPr lang="en-US" sz="2400"/>
              <a:t>The way you measure an attribute may not match the attributes properties.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962276" y="1679576"/>
          <a:ext cx="6105525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582412" imgH="4442460" progId="Visio.Drawing.6">
                  <p:embed/>
                </p:oleObj>
              </mc:Choice>
              <mc:Fallback>
                <p:oleObj name="VISIO" r:id="rId3" imgW="5582412" imgH="4442460" progId="Visio.Drawing.6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6" y="1679576"/>
                        <a:ext cx="6105525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1828800" y="838200"/>
            <a:ext cx="8534400" cy="152400"/>
            <a:chOff x="264" y="788"/>
            <a:chExt cx="5232" cy="124"/>
          </a:xfrm>
        </p:grpSpPr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9067800" y="2984500"/>
            <a:ext cx="1600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This scale preserves  the ordering  and additvity properties of length.</a:t>
            </a:r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1524000" y="2984500"/>
            <a:ext cx="16764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This scale preserves  only the ordering property of  length.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8ADA-EEDF-8F2D-F0E5-B7326237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4076F-54FD-3622-B052-7F8793E2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Qualitative data is descriptive in nature, expressed in terms of language rather than numerical values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Quantitative: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Quantitative data refers to any information that can be quantified, counted or measured, and given a numerical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29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CA2B-48AF-4852-8740-23475B8C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86CF3-37BD-7E76-992F-45604978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Descriptive, expressed in terms of language rather than numerical values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Usually it describes information and cannot be measured or counted.</a:t>
            </a:r>
          </a:p>
          <a:p>
            <a:r>
              <a:rPr lang="en-US" dirty="0">
                <a:solidFill>
                  <a:srgbClr val="000000"/>
                </a:solidFill>
                <a:latin typeface="Real Text Pro"/>
              </a:rPr>
              <a:t>We can say it r</a:t>
            </a:r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efers to the words or labels used to describe certain characteristics or traits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You would turn to qualitative data to answer the "why?" or "how?" questions.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eal Text Pro"/>
              </a:rPr>
              <a:t> It is often used to investigate open-ended studies, allowing participants (or customers) to show their true feelings and actions without guidance.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Real Text Pro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85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3942</Words>
  <Application>Microsoft Office PowerPoint</Application>
  <PresentationFormat>Widescreen</PresentationFormat>
  <Paragraphs>401</Paragraphs>
  <Slides>64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Arial</vt:lpstr>
      <vt:lpstr>Barlow</vt:lpstr>
      <vt:lpstr>Calibri</vt:lpstr>
      <vt:lpstr>Calibri Light</vt:lpstr>
      <vt:lpstr>charter</vt:lpstr>
      <vt:lpstr>Google Sans</vt:lpstr>
      <vt:lpstr>Real Text Pro</vt:lpstr>
      <vt:lpstr>Roboto</vt:lpstr>
      <vt:lpstr>Segoe UI</vt:lpstr>
      <vt:lpstr>Sylfaen</vt:lpstr>
      <vt:lpstr>Tahoma</vt:lpstr>
      <vt:lpstr>Times New Roman</vt:lpstr>
      <vt:lpstr>Office Theme</vt:lpstr>
      <vt:lpstr>Document</vt:lpstr>
      <vt:lpstr>VISIO</vt:lpstr>
      <vt:lpstr>Visio</vt:lpstr>
      <vt:lpstr>Lecture 1:  Data and Attributes </vt:lpstr>
      <vt:lpstr>What is a data?</vt:lpstr>
      <vt:lpstr>How Data Analysis helps?</vt:lpstr>
      <vt:lpstr>How do you create Data and role of Data Analyst?</vt:lpstr>
      <vt:lpstr>What is Data?</vt:lpstr>
      <vt:lpstr>Attribute Values</vt:lpstr>
      <vt:lpstr>Measurement of Length </vt:lpstr>
      <vt:lpstr>Types of Attributes</vt:lpstr>
      <vt:lpstr>Qualitative Data</vt:lpstr>
      <vt:lpstr>Example of Qualitative Data</vt:lpstr>
      <vt:lpstr>Quantitative data</vt:lpstr>
      <vt:lpstr>Some Examples  Quantitative Data </vt:lpstr>
      <vt:lpstr>Key Difference between Qualitative and Quantitative</vt:lpstr>
      <vt:lpstr>PowerPoint Presentation</vt:lpstr>
      <vt:lpstr>PowerPoint Presentation</vt:lpstr>
      <vt:lpstr>Types of Attributes </vt:lpstr>
      <vt:lpstr>Properties of Attribute Values </vt:lpstr>
      <vt:lpstr>Difference Between Ratio and Interval </vt:lpstr>
      <vt:lpstr>Quantitative Data</vt:lpstr>
      <vt:lpstr>Discrete data </vt:lpstr>
      <vt:lpstr>Continuous data </vt:lpstr>
      <vt:lpstr>Continuous Data</vt:lpstr>
      <vt:lpstr>Examples of continuous data </vt:lpstr>
      <vt:lpstr>Differences between Discrete and continuous</vt:lpstr>
      <vt:lpstr>Difference Imagine using Graphs</vt:lpstr>
      <vt:lpstr>PowerPoint Presentation</vt:lpstr>
      <vt:lpstr>Summary</vt:lpstr>
      <vt:lpstr>Summary : We understood           </vt:lpstr>
      <vt:lpstr>Lecture 2:  Data and Dataset</vt:lpstr>
      <vt:lpstr>Data Objects</vt:lpstr>
      <vt:lpstr>Attributes</vt:lpstr>
      <vt:lpstr>Attribute Types </vt:lpstr>
      <vt:lpstr>Numeric Attribute Types </vt:lpstr>
      <vt:lpstr>Discrete vs. Continuous Attributes </vt:lpstr>
      <vt:lpstr>Asymmetric Attributes</vt:lpstr>
      <vt:lpstr>Critiques of the attribute categorization </vt:lpstr>
      <vt:lpstr>Key Messages for Attribute Types</vt:lpstr>
      <vt:lpstr>Important Characteristics of Data</vt:lpstr>
      <vt:lpstr>Summary</vt:lpstr>
      <vt:lpstr>Lecture 3:   Types of Dataset</vt:lpstr>
      <vt:lpstr>Review General characteristics of Data Sets</vt:lpstr>
      <vt:lpstr>Dimensionality of a data</vt:lpstr>
      <vt:lpstr>Sparsity</vt:lpstr>
      <vt:lpstr>Resolution</vt:lpstr>
      <vt:lpstr>Curse of Dimensionality</vt:lpstr>
      <vt:lpstr>Data sets</vt:lpstr>
      <vt:lpstr>Types of Data Sets in statistics </vt:lpstr>
      <vt:lpstr>Numerical Data Sets </vt:lpstr>
      <vt:lpstr>Bivariate Data Sets </vt:lpstr>
      <vt:lpstr>Multivariate Data Sets </vt:lpstr>
      <vt:lpstr>Categorical Data Sets </vt:lpstr>
      <vt:lpstr>Correlation Data Sets </vt:lpstr>
      <vt:lpstr>Types of data sets in Data Mining Domain</vt:lpstr>
      <vt:lpstr>Record Data </vt:lpstr>
      <vt:lpstr>PowerPoint Presentation</vt:lpstr>
      <vt:lpstr>Record Data</vt:lpstr>
      <vt:lpstr>Transaction or Market Basket Data</vt:lpstr>
      <vt:lpstr>Data Matrix (pattern matrix) </vt:lpstr>
      <vt:lpstr>Document Data</vt:lpstr>
      <vt:lpstr>Transaction Data</vt:lpstr>
      <vt:lpstr>Graph Data : Molecular(Data with Objects) </vt:lpstr>
      <vt:lpstr>WWW dataset:</vt:lpstr>
      <vt:lpstr>Summarized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 Data and Dataset</dc:title>
  <dc:creator>Shreeya Chunekar</dc:creator>
  <cp:lastModifiedBy>Shreeya Chunekar</cp:lastModifiedBy>
  <cp:revision>16</cp:revision>
  <dcterms:created xsi:type="dcterms:W3CDTF">2022-01-12T04:29:16Z</dcterms:created>
  <dcterms:modified xsi:type="dcterms:W3CDTF">2023-07-26T02:21:01Z</dcterms:modified>
</cp:coreProperties>
</file>