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4" r:id="rId33"/>
    <p:sldId id="291" r:id="rId34"/>
    <p:sldId id="292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8846B-5090-4E9A-B5E4-BD775D555296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32C06-E4B7-4CDD-97B5-B92522E15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2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xmlns="" id="{AB6376D1-B635-4CD8-8EE2-371091A784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xmlns="" id="{E6CD9108-825E-4B84-9FB9-7C46266F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xmlns="" id="{0F952C3F-9BF2-4BF2-869E-508B7DFF0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5CCAE31-DCB0-488D-BFA9-DB9EDECE3B74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xmlns="" id="{76AADEF7-6100-4D60-A072-7C03F9668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xmlns="" id="{DD6C6B47-E114-4E32-B184-5D0BD3C5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xmlns="" id="{F991C626-E3AE-4AF9-867F-84E44B6A3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8C7E8A3-3EEC-4311-8B0F-C75056209A27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B947384D-A927-496C-8402-246CFC74C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CD518B6-E746-4835-B88B-FD12E8F9B836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6ECEE26F-45C5-4B90-B6F5-C8B954A3B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D4C206AD-5EED-4686-BE6A-189A77DC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DB2F7DDC-F177-413A-9FAA-DA0FA765B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FBE59C-81F4-4FAD-A866-0513D8175809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832FC7B1-3670-4382-BF47-2684B7AB9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795B6B0A-2E54-43B3-A893-C3745A1FE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3E1C020D-7E26-4EB0-82E5-818E4EE6A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661D726-D5B0-4AFF-8824-6A5BEE51DA72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1351CA7A-63A6-4F54-B4DF-10CC0CDCC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8500"/>
            <a:ext cx="4646612" cy="3484563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94594A2F-9825-4311-8613-2BBA4E54C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4414838"/>
            <a:ext cx="5046663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8" tIns="45373" rIns="90748" bIns="45373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9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01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8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50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4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6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17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5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47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90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4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0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6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5177-DA8B-4BC3-9FD3-646B2942BBD2}" type="datetimeFigureOut">
              <a:rPr lang="en-IN" smtClean="0"/>
              <a:t>28-07-2023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D694-751C-4085-B732-6250A81C9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data-managemen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781B7B-239E-4214-91B2-F379BC18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2:  Data </a:t>
            </a:r>
            <a:r>
              <a:rPr lang="en-US" dirty="0" smtClean="0"/>
              <a:t>and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9AA42D-12AB-414E-8EAA-4A6F11B6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06913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Mr. Vaibhav Chunekar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KJSCE</a:t>
            </a:r>
          </a:p>
          <a:p>
            <a:r>
              <a:rPr lang="en-US" dirty="0"/>
              <a:t>Date: </a:t>
            </a:r>
            <a:r>
              <a:rPr lang="en-US" dirty="0" smtClean="0"/>
              <a:t>28</a:t>
            </a:r>
            <a:r>
              <a:rPr lang="en-US" dirty="0" smtClean="0"/>
              <a:t>/7/2023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8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0"/>
            <a:ext cx="64389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Important Characteristics of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2538" y="990600"/>
            <a:ext cx="6296025" cy="5029200"/>
          </a:xfrm>
          <a:noFill/>
        </p:spPr>
        <p:txBody>
          <a:bodyPr>
            <a:normAutofit fontScale="92500" lnSpcReduction="20000"/>
          </a:bodyPr>
          <a:lstStyle/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Dimensionality (number of attributes)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High dimensional data brings a number of challenges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 err="1"/>
              <a:t>Sparsity</a:t>
            </a:r>
            <a:endParaRPr lang="en-US" sz="2800" dirty="0"/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 Only presence counts.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Skew data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r>
              <a:rPr lang="en-US" sz="2400" dirty="0"/>
              <a:t>Non zero values are important 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Resolution</a:t>
            </a:r>
          </a:p>
          <a:p>
            <a:pPr lvl="2" indent="-342900">
              <a:lnSpc>
                <a:spcPct val="105000"/>
              </a:lnSpc>
              <a:spcBef>
                <a:spcPct val="20000"/>
              </a:spcBef>
            </a:pPr>
            <a:r>
              <a:rPr lang="en-US" sz="2400" dirty="0"/>
              <a:t> Patterns depend on the scale </a:t>
            </a:r>
          </a:p>
          <a:p>
            <a:pPr lvl="2">
              <a:lnSpc>
                <a:spcPct val="95000"/>
              </a:lnSpc>
              <a:spcBef>
                <a:spcPct val="20000"/>
              </a:spcBef>
            </a:pPr>
            <a:endParaRPr lang="en-US" sz="2400" dirty="0"/>
          </a:p>
          <a:p>
            <a:pPr lvl="1">
              <a:lnSpc>
                <a:spcPct val="95000"/>
              </a:lnSpc>
              <a:spcBef>
                <a:spcPct val="20000"/>
              </a:spcBef>
            </a:pPr>
            <a:r>
              <a:rPr lang="en-US" sz="2800" dirty="0"/>
              <a:t>Size</a:t>
            </a:r>
          </a:p>
          <a:p>
            <a:pPr lvl="2" indent="-342900">
              <a:lnSpc>
                <a:spcPct val="115000"/>
              </a:lnSpc>
              <a:spcBef>
                <a:spcPct val="20000"/>
              </a:spcBef>
            </a:pPr>
            <a:r>
              <a:rPr lang="en-US" sz="2400" dirty="0"/>
              <a:t>Type of analysis may depend on size of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5000"/>
              </a:lnSpc>
              <a:spcBef>
                <a:spcPct val="20000"/>
              </a:spcBef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2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B800BB-2746-4EF5-AC06-4E5530A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imensionality of a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472385-AD94-42C1-9E7D-D72E5DF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dimensionality of a data set is the number of attributes that the objects in the data set have.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 a particular data set if there are high number of attributes (also called high dimensionality), then it can become difficult to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analyse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such a data set. When this problem is faced, it is referred to 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order to understand what the hell is this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Dimensionality,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first need to understand the other two characteristics of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262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ABFEBC-27F4-4254-ADD3-04820927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CD98A7-09C7-4A0F-8150-6AAFB34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some data sets, such as those with asymmetric features, most attributes of an object have values of 0; in many cases fewer than 1% of the entries are non-zero. Such a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sparse data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or it can be said that the data set has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35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926F5-FF8B-4312-A6DC-8BB52668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952025-802E-493F-8E49-3B3F82B8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patterns in the data depend on the level of resolution. If the resolution is too fine, a pattern may not be visible or may be buried in noise; if the resolution is too coarse, the pattern may disappear. For example, variations in atmospheric pressure on a scale of hours reflect the movement of storms and other weather systems. On a scale of months, such phenomena are not detectable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2E2701-C01A-491F-ABAC-46F632A0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F1479E-AB01-4E80-BC7F-A0BC7FFA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Many types of Data Analysis becomes difficult as the dimensionality (number of attributes in the data set) of the data set increases.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Specifically, as dimensionality increases, the data becomes increasingly sparse in the space that it occupies.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classification, this can mean that there are not enough data objects to allow the creation of a model that reliably assigns a class to all possible objects.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clustering, the definitions of density and the distance between points, which are critical for clustering, become less meaningful.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23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F2CBF3-81AD-4E5E-AAFF-FB75322A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04985C-B7D3-459F-8E0C-0353CE6A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cs typeface="Times New Roman" pitchFamily="18" charset="0"/>
              </a:rPr>
              <a:t>A Data set is a set or collection of data. </a:t>
            </a:r>
          </a:p>
          <a:p>
            <a:r>
              <a:rPr lang="en-US" sz="2600" dirty="0">
                <a:cs typeface="Times New Roman" pitchFamily="18" charset="0"/>
              </a:rPr>
              <a:t>This set is normally presented in a tabular pattern. </a:t>
            </a:r>
          </a:p>
          <a:p>
            <a:r>
              <a:rPr lang="en-US" sz="2600" dirty="0">
                <a:cs typeface="Times New Roman" pitchFamily="18" charset="0"/>
              </a:rPr>
              <a:t>Every column describes a particular variable. </a:t>
            </a:r>
          </a:p>
          <a:p>
            <a:r>
              <a:rPr lang="en-US" sz="2600" dirty="0">
                <a:cs typeface="Times New Roman" pitchFamily="18" charset="0"/>
              </a:rPr>
              <a:t>And each row corresponds to a given member of the data set, as per the given question. </a:t>
            </a:r>
          </a:p>
          <a:p>
            <a:r>
              <a:rPr lang="en-US" sz="2600" dirty="0">
                <a:cs typeface="Times New Roman" pitchFamily="18" charset="0"/>
              </a:rPr>
              <a:t>This is a part of </a:t>
            </a:r>
            <a:r>
              <a:rPr lang="en-US" sz="2600" dirty="0">
                <a:cs typeface="Times New Roman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management</a:t>
            </a:r>
            <a:endParaRPr lang="en-IN" sz="2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35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E60F2A-89F7-454C-8609-E2C00301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44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Types of Data Sets in statistics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CEED3D-FCB0-4AE3-871B-8D92D5EF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Numerical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Multivariate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Correlation data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48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6CC31-045D-4730-BA4D-016A3334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9"/>
            <a:ext cx="7886700" cy="89217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Numerical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68E603-EC71-41B2-A998-88575EB4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1275906"/>
            <a:ext cx="7886700" cy="509299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set is a data set, where the data are expressed in numbers rather than natural language.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sometimes called quantitative data. The set of all the quantitative data/numerical data is called the numerical data set.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always in the numbers form, such that we can perform arithmetic operations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Weight and height of a 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count of RBC in a medical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 of pages present in a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937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30065F-2E0D-4980-8E43-933B4C6F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Bivariate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25E174-5540-4C7A-84FF-72C17613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99" y="1126377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that has two variables is called a Bivariate data set. It deals with the relationship between the two variables. Bivariate dataset usually contains two types of related data.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To find the percentage score and age of the students in a class. Score and age can be considered as two variables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sales of ice cream versus the temperature on that day. Here the two variables used are ice cream and temperature. 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(Note: In case, if you have one set of data alone say, temperature, then it is called the univariate dataset)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87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7655C1-495C-4CE6-A8C3-CD834E99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Multivariate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8ED93-EB18-4B9F-81B3-40A9C353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1088"/>
            <a:ext cx="7886700" cy="47846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with multiple variables.  When the dataset contains three or more than three data types (variables), then the data set is called a multivariate dataset. In other words, the multivariate dataset consists of individual measurements that are acquired as a function of three or more than three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If we have to measure the length, width, height, volume of a rectangular box, we have to use multiple variables to distinguish between those entities.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24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xmlns="" id="{F77BE2ED-E2EE-4698-B162-52FEC55D4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F9E4F9-71BE-4A83-84C4-1A30F4C58DC6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3FA7468-D7AB-4F71-A2B9-7AF1769383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Data Objects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F3227776-3EA6-486E-A232-F44490BD7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sets are made up of data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 </a:t>
            </a:r>
            <a:r>
              <a:rPr lang="en-US" altLang="en-US" sz="2400" b="1"/>
              <a:t>data object</a:t>
            </a:r>
            <a:r>
              <a:rPr lang="en-US" altLang="en-US" sz="2400"/>
              <a:t> represents an entity.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Examples: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sales database:  customers, store items, sales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medical database: patients, treatments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/>
              <a:t>university database: students, professors, courses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samples , examples, instances, data points, objects, tuples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 objects are described by </a:t>
            </a:r>
            <a:r>
              <a:rPr lang="en-US" altLang="en-US" sz="2400" b="1"/>
              <a:t>attributes</a:t>
            </a:r>
            <a:r>
              <a:rPr lang="en-US" altLang="en-US" sz="240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Database rows -&gt; data objects; columns -&gt;attributes.</a:t>
            </a:r>
          </a:p>
        </p:txBody>
      </p:sp>
    </p:spTree>
    <p:extLst>
      <p:ext uri="{BB962C8B-B14F-4D97-AF65-F5344CB8AC3E}">
        <p14:creationId xmlns:p14="http://schemas.microsoft.com/office/powerpoint/2010/main" val="444847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4B273B-C20C-46F8-845B-6F98EA0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216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Categorical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AB0095-BA8C-4077-9843-52845134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5"/>
            <a:ext cx="7886700" cy="494413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 represent features or characteristics of a person or an object. The categorical dataset consists of a categorical variable also called the qualitative variable, that can take exactly two values. Hence, it is termed as a dichotomous variable. Categorical data/variables with more than two possible values are called polytomous variables. The qualitative/categorical variables are often assumed to be polytomous variable unless otherwise specified.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person’s gender (male or female)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Marital status (married/unmarried)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67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73DA85-9CE1-48AF-A6E7-7C923DA9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Correlation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E96BF-0C38-4332-8426-78E1C337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475"/>
            <a:ext cx="8201025" cy="5181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set of values that demonstrate some relationship with each other indicates correlation data sets. Here the values are found to be dependent on each other.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Generally, correlation is defined as a statistical relationship between two entities/variables. In some scenarios, you might have to predict the correlation between the things. It is essential to understand how correlation works. The correlation is classified into three types. They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Positive correlation – Two variables move in the same direction (Either both are up or both or 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Negative correlation – Two variables move in opposite directions. (One variable is up and another variable is down and vice versa)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 or zero correlation – No relationship between two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A tall person is considered to be heavier than a short person. So here the weight and height variables are dependent on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64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7315" y="0"/>
            <a:ext cx="691603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 sets in Data Mining Domain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2538" y="990600"/>
            <a:ext cx="6296025" cy="5029200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600" dirty="0">
                <a:cs typeface="Times New Roman" pitchFamily="18" charset="0"/>
              </a:rPr>
              <a:t>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Transaction Data</a:t>
            </a:r>
            <a:endParaRPr lang="en-US" dirty="0"/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Molecular Structures</a:t>
            </a:r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Ordered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Data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that consists of a collection of records, each of which consists of a fixed set of attributes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800350" y="2209800"/>
          <a:ext cx="2886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405628" imgH="5779008" progId="Word.Document.8">
                  <p:embed/>
                </p:oleObj>
              </mc:Choice>
              <mc:Fallback>
                <p:oleObj name="Document" r:id="rId4" imgW="5405628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209800"/>
                        <a:ext cx="2886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50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662F0DB-1D90-4A77-A607-B811110E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4" y="0"/>
            <a:ext cx="670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34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A72BC-3B54-4140-8D8D-7C52C5EF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82E63-2801-4E10-A6DC-43CA3CE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data- Record </a:t>
            </a:r>
            <a:r>
              <a:rPr lang="en-US" dirty="0" err="1"/>
              <a:t>data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Market</a:t>
            </a:r>
            <a:r>
              <a:rPr lang="en-US" dirty="0"/>
              <a:t> basket data</a:t>
            </a:r>
          </a:p>
          <a:p>
            <a:r>
              <a:rPr lang="en-US" dirty="0"/>
              <a:t>Market basket data because the items in each record are the product in persons market basket.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797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DEB5E-FB1F-488D-A687-4DC6238F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Transaction or Market Basket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3CFE73-F946-4E13-9C10-B1F90004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special type of record data, in which each record contains a set of items. For example, shopping in a supermarket or a grocery store. For any particular customer, a record will contain a set of items purchased by the customer in that respective visit to the supermarket or the grocery store. This type of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Market Basket Data.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Transaction data is a collection of sets of items, but it can be viewed as a set of records whose fields are asymmetric attributes. Most often, the attributes are binary, indicating whether or not an item was purchased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943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Matrix (pattern matrix)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3124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dirty="0"/>
          </a:p>
          <a:p>
            <a:r>
              <a:rPr lang="en-US" sz="2400" dirty="0"/>
              <a:t>Such a data set can be represented by an </a:t>
            </a:r>
            <a:r>
              <a:rPr lang="en-US" sz="2400" i="1" dirty="0"/>
              <a:t>m</a:t>
            </a:r>
            <a:r>
              <a:rPr lang="en-US" sz="2400" dirty="0"/>
              <a:t> by </a:t>
            </a:r>
            <a:r>
              <a:rPr lang="en-US" sz="2400" i="1" dirty="0"/>
              <a:t>n</a:t>
            </a:r>
            <a:r>
              <a:rPr lang="en-US" sz="2400" dirty="0"/>
              <a:t> matrix, where there are </a:t>
            </a:r>
            <a:r>
              <a:rPr lang="en-US" sz="2400" i="1" dirty="0"/>
              <a:t>m</a:t>
            </a:r>
            <a:r>
              <a:rPr lang="en-US" sz="2400" dirty="0"/>
              <a:t> rows, one for each object, and </a:t>
            </a:r>
            <a:r>
              <a:rPr lang="en-US" sz="2400" i="1" dirty="0"/>
              <a:t>n</a:t>
            </a:r>
            <a:r>
              <a:rPr lang="en-US" sz="2400" dirty="0"/>
              <a:t> columns, one for each attribute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714500" y="4314827"/>
          <a:ext cx="5820966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5706222" imgH="1480748" progId="Visio.Drawing.6">
                  <p:embed/>
                </p:oleObj>
              </mc:Choice>
              <mc:Fallback>
                <p:oleObj name="VISIO" r:id="rId4" imgW="5706222" imgH="14807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14827"/>
                        <a:ext cx="5820966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660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Data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document becomes a ‘term’ vector </a:t>
            </a:r>
          </a:p>
          <a:p>
            <a:pPr lvl="1"/>
            <a:r>
              <a:rPr lang="en-US" dirty="0"/>
              <a:t>Each term is a component (attribute) of the vector</a:t>
            </a:r>
          </a:p>
          <a:p>
            <a:pPr lvl="1"/>
            <a:r>
              <a:rPr lang="en-US" dirty="0"/>
              <a:t>The value of each component is the number of times the corresponding term occurs in the document.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644482"/>
              </p:ext>
            </p:extLst>
          </p:nvPr>
        </p:nvGraphicFramePr>
        <p:xfrm>
          <a:off x="1657351" y="3505200"/>
          <a:ext cx="5279231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1" y="3505200"/>
                        <a:ext cx="5279231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582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2362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special type of data, where </a:t>
            </a:r>
          </a:p>
          <a:p>
            <a:pPr lvl="1"/>
            <a:r>
              <a:rPr lang="en-US" sz="2000" dirty="0"/>
              <a:t>Each transaction involves a set of items.  </a:t>
            </a:r>
          </a:p>
          <a:p>
            <a:pPr lvl="1"/>
            <a:r>
              <a:rPr lang="en-US" sz="2000" dirty="0"/>
              <a:t>For example, consider a grocery store.  The set of products purchased by a customer during one shopping trip constitute a transaction, while the individual products that were purchased are the items.</a:t>
            </a:r>
          </a:p>
          <a:p>
            <a:pPr lvl="1"/>
            <a:r>
              <a:rPr lang="en-US" sz="2000" dirty="0"/>
              <a:t>Can represent transaction data as record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2457451" y="3641727"/>
          <a:ext cx="406598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4" imgW="3823716" imgH="1999488" progId="Word.Document.8">
                  <p:embed/>
                </p:oleObj>
              </mc:Choice>
              <mc:Fallback>
                <p:oleObj name="Document" r:id="rId4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1" y="3641727"/>
                        <a:ext cx="4065985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9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xmlns="" id="{3C01F463-2C06-4759-85D8-37A62E41E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5ADAD8-5BF6-4BAC-B203-FE2740CF13E9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D5FFE14C-46E8-410D-9349-E99175554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8B2B4814-3EAD-4AFA-BB40-5CF4AF34A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4344" y="1690688"/>
            <a:ext cx="8358188" cy="5030787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200" b="1" dirty="0"/>
              <a:t>Attribute (</a:t>
            </a:r>
            <a:r>
              <a:rPr lang="en-US" altLang="en-US" sz="3200" dirty="0"/>
              <a:t>or</a:t>
            </a:r>
            <a:r>
              <a:rPr lang="en-US" altLang="en-US" sz="3200" b="1" dirty="0"/>
              <a:t> dimensions, features, variables</a:t>
            </a:r>
            <a:r>
              <a:rPr lang="en-US" altLang="en-US" sz="3200" dirty="0"/>
              <a:t>): a data field, representing a characteristic or feature of a data object.</a:t>
            </a:r>
          </a:p>
          <a:p>
            <a:pPr lvl="1" eaLnBrk="1" hangingPunct="1"/>
            <a:r>
              <a:rPr lang="en-US" altLang="en-US" sz="2800" i="1" dirty="0"/>
              <a:t>E.g., customer _ID, name, address</a:t>
            </a:r>
          </a:p>
          <a:p>
            <a:pPr eaLnBrk="1" hangingPunct="1"/>
            <a:r>
              <a:rPr lang="en-US" altLang="en-US" sz="3200" dirty="0"/>
              <a:t>Types:</a:t>
            </a:r>
          </a:p>
          <a:p>
            <a:pPr lvl="1" eaLnBrk="1" hangingPunct="1"/>
            <a:r>
              <a:rPr lang="en-US" altLang="en-US" sz="2800" dirty="0"/>
              <a:t>Nominal</a:t>
            </a:r>
          </a:p>
          <a:p>
            <a:pPr lvl="1" eaLnBrk="1" hangingPunct="1"/>
            <a:r>
              <a:rPr lang="en-US" altLang="en-US" sz="2800" dirty="0"/>
              <a:t>Binary</a:t>
            </a:r>
          </a:p>
          <a:p>
            <a:pPr lvl="1" eaLnBrk="1" hangingPunct="1"/>
            <a:r>
              <a:rPr lang="en-US" altLang="en-US" sz="2800" dirty="0"/>
              <a:t>Ordinal</a:t>
            </a:r>
          </a:p>
          <a:p>
            <a:pPr lvl="1" eaLnBrk="1" hangingPunct="1"/>
            <a:r>
              <a:rPr lang="en-US" altLang="en-US" sz="2800" dirty="0"/>
              <a:t>Numeric: quantitative</a:t>
            </a:r>
          </a:p>
          <a:p>
            <a:pPr lvl="2" eaLnBrk="1" hangingPunct="1"/>
            <a:r>
              <a:rPr lang="en-US" altLang="en-US" sz="3200" dirty="0"/>
              <a:t>Interval-scaled</a:t>
            </a:r>
          </a:p>
          <a:p>
            <a:pPr lvl="2" eaLnBrk="1" hangingPunct="1"/>
            <a:r>
              <a:rPr lang="en-US" altLang="en-US" sz="3200" dirty="0"/>
              <a:t>Ratio-scaled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7124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 : Molecular(Data with Objects)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51372" y="1350336"/>
            <a:ext cx="6238875" cy="4898064"/>
          </a:xfrm>
        </p:spPr>
        <p:txBody>
          <a:bodyPr/>
          <a:lstStyle/>
          <a:p>
            <a:r>
              <a:rPr lang="en-US" sz="2500" dirty="0"/>
              <a:t>Examples: Generic graph, a molecule, and webpages  : Graph Mining : Analyze Graph Data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358525"/>
              </p:ext>
            </p:extLst>
          </p:nvPr>
        </p:nvGraphicFramePr>
        <p:xfrm>
          <a:off x="4570810" y="2284413"/>
          <a:ext cx="2234803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839724" imgH="646176" progId="Visio.Drawing.6">
                  <p:embed/>
                </p:oleObj>
              </mc:Choice>
              <mc:Fallback>
                <p:oleObj name="VISIO" r:id="rId4" imgW="839724" imgH="646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810" y="2284413"/>
                        <a:ext cx="2234803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38322"/>
              </p:ext>
            </p:extLst>
          </p:nvPr>
        </p:nvGraphicFramePr>
        <p:xfrm>
          <a:off x="1766539" y="2883381"/>
          <a:ext cx="1473994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6" imgW="5792724" imgH="5411724" progId="Visio.Drawing.6">
                  <p:embed/>
                </p:oleObj>
              </mc:Choice>
              <mc:Fallback>
                <p:oleObj name="VISIO" r:id="rId6" imgW="5792724" imgH="54117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39" y="2883381"/>
                        <a:ext cx="1473994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1143001" y="5943600"/>
            <a:ext cx="27869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000"/>
              <a:t>Benzene Molecule: C6H6</a:t>
            </a:r>
          </a:p>
        </p:txBody>
      </p:sp>
    </p:spTree>
    <p:extLst>
      <p:ext uri="{BB962C8B-B14F-4D97-AF65-F5344CB8AC3E}">
        <p14:creationId xmlns:p14="http://schemas.microsoft.com/office/powerpoint/2010/main" val="4063592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0F253B-7126-4ED8-B6D8-98FA9711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3B409-60D1-42E3-940D-3F8FD92E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3055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and link other page</a:t>
            </a:r>
          </a:p>
          <a:p>
            <a:r>
              <a:rPr lang="en-US" dirty="0"/>
              <a:t>Search Queries on WWW:  we collect web pages and process web pages and extract data.</a:t>
            </a:r>
          </a:p>
          <a:p>
            <a:endParaRPr lang="en-IN" dirty="0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xmlns="" id="{69554D35-4CF4-4724-9C92-5EDC2815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86" y="1547035"/>
            <a:ext cx="5310963" cy="52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864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95A104-FD0D-48AC-BCEC-FD6CF199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84A5D8-0E39-4CEF-8C91-E883D7EAD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Revise the Attributes and types</a:t>
            </a:r>
          </a:p>
          <a:p>
            <a:r>
              <a:rPr lang="en-US" dirty="0"/>
              <a:t>Discrete and Continuous attributes</a:t>
            </a:r>
          </a:p>
          <a:p>
            <a:r>
              <a:rPr lang="en-US" dirty="0"/>
              <a:t>Asymmetric data attributes</a:t>
            </a:r>
          </a:p>
          <a:p>
            <a:r>
              <a:rPr lang="en-US" dirty="0"/>
              <a:t>Guidelines or comments on attributes of data</a:t>
            </a:r>
          </a:p>
          <a:p>
            <a:r>
              <a:rPr lang="en-US" dirty="0"/>
              <a:t>Characteristics of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932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94FA7-9C7F-41A2-A800-F412099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5920F6-0DD3-4D8F-8A70-629662D7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2354"/>
            <a:ext cx="7886700" cy="5082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Revise  Characteristics of data and watch imp. Curse of Dimensionality</a:t>
            </a:r>
          </a:p>
          <a:p>
            <a:r>
              <a:rPr lang="en-US" dirty="0"/>
              <a:t>Data Set meaning</a:t>
            </a:r>
          </a:p>
          <a:p>
            <a:r>
              <a:rPr lang="en-US" dirty="0"/>
              <a:t>Exploring Statistical types of datasets: univariate ,multivariate…</a:t>
            </a:r>
          </a:p>
          <a:p>
            <a:r>
              <a:rPr lang="en-US" dirty="0"/>
              <a:t>Data Mining Datasets: </a:t>
            </a:r>
          </a:p>
          <a:p>
            <a:r>
              <a:rPr lang="en-US" dirty="0"/>
              <a:t>1. Record Data :Flat File(RDBMS), Transaction Data(Market Basket Transaction Data),Data Matrix(Pattern Matrix), Document Data (e.g. Marksheet of students),sparse Matrix</a:t>
            </a:r>
          </a:p>
          <a:p>
            <a:r>
              <a:rPr lang="en-US" dirty="0"/>
              <a:t> 2. Graph Dataset:  WWW dataset :  Data and link</a:t>
            </a:r>
          </a:p>
          <a:p>
            <a:pPr marL="0" indent="0">
              <a:buNone/>
            </a:pPr>
            <a:r>
              <a:rPr lang="en-US" dirty="0"/>
              <a:t>                                  Molecular Dataset: Relationship among object(Web  </a:t>
            </a:r>
          </a:p>
          <a:p>
            <a:pPr marL="0" indent="0">
              <a:buNone/>
            </a:pPr>
            <a:r>
              <a:rPr lang="en-US" dirty="0"/>
              <a:t>                                   Mining)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94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0101FAB-A8F9-4696-BF7B-E8734AF3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98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xmlns="" id="{0E4AE3BA-341C-48F4-90E9-4FA192729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4ED631-711F-4651-997B-B8752F163622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D1ADAB21-3104-4131-B0A3-1F2432FC4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1500" y="136525"/>
            <a:ext cx="7886700" cy="939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Attribute Types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AA6662DB-5298-4D88-A987-2939E06CD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94" y="1000126"/>
            <a:ext cx="8793956" cy="5972174"/>
          </a:xfrm>
        </p:spPr>
        <p:txBody>
          <a:bodyPr>
            <a:normAutofit fontScale="77500" lnSpcReduction="20000"/>
          </a:bodyPr>
          <a:lstStyle/>
          <a:p>
            <a:pPr marL="292100" indent="-292100"/>
            <a:r>
              <a:rPr lang="en-US" altLang="en-US" b="1" dirty="0"/>
              <a:t>Nominal:</a:t>
            </a:r>
            <a:r>
              <a:rPr lang="en-US" altLang="en-US" dirty="0"/>
              <a:t> categories, states, or “names of things”, do not have any meaningful order, enumeration</a:t>
            </a:r>
          </a:p>
          <a:p>
            <a:pPr marL="749300" lvl="1" indent="-342900"/>
            <a:r>
              <a:rPr lang="en-US" altLang="en-US" sz="2800" i="1" dirty="0" err="1"/>
              <a:t>Hair_color</a:t>
            </a:r>
            <a:r>
              <a:rPr lang="en-US" altLang="en-US" sz="2800" i="1" dirty="0"/>
              <a:t> = </a:t>
            </a:r>
            <a:r>
              <a:rPr lang="en-US" altLang="en-US" sz="2800" dirty="0"/>
              <a:t>{</a:t>
            </a:r>
            <a:r>
              <a:rPr lang="en-US" altLang="en-US" sz="2800" i="1" dirty="0"/>
              <a:t>auburn, black, blond, brown, grey, red, white</a:t>
            </a:r>
            <a:r>
              <a:rPr lang="en-US" altLang="en-US" sz="2800" dirty="0"/>
              <a:t>}</a:t>
            </a:r>
          </a:p>
          <a:p>
            <a:pPr marL="749300" lvl="1" indent="-342900"/>
            <a:r>
              <a:rPr lang="en-US" altLang="en-US" sz="2800" dirty="0"/>
              <a:t>marital status, occupation  =   Not =</a:t>
            </a:r>
          </a:p>
          <a:p>
            <a:pPr marL="292100" indent="-292100"/>
            <a:r>
              <a:rPr lang="en-US" altLang="en-US" b="1" dirty="0"/>
              <a:t>Binary</a:t>
            </a:r>
          </a:p>
          <a:p>
            <a:pPr marL="749300" lvl="1" indent="-342900"/>
            <a:r>
              <a:rPr lang="en-US" altLang="en-US" sz="2800" dirty="0"/>
              <a:t>Nominal attribute with only 2 states (0 and 1)</a:t>
            </a:r>
          </a:p>
          <a:p>
            <a:pPr marL="749300" lvl="1" indent="-342900"/>
            <a:r>
              <a:rPr lang="en-US" altLang="en-US" sz="2800" u="sng" dirty="0"/>
              <a:t>Symmetric binary</a:t>
            </a:r>
            <a:r>
              <a:rPr lang="en-US" altLang="en-US" sz="2800" dirty="0"/>
              <a:t>: both outcomes equally important, have same weight</a:t>
            </a:r>
          </a:p>
          <a:p>
            <a:pPr marL="1257300" lvl="2" indent="-393700"/>
            <a:r>
              <a:rPr lang="en-US" altLang="en-US" sz="2800" dirty="0"/>
              <a:t>e.g., gender </a:t>
            </a:r>
          </a:p>
          <a:p>
            <a:pPr marL="749300" lvl="1" indent="-342900"/>
            <a:r>
              <a:rPr lang="en-US" altLang="en-US" sz="2800" u="sng" dirty="0"/>
              <a:t>Asymmetric binary</a:t>
            </a:r>
            <a:r>
              <a:rPr lang="en-US" altLang="en-US" sz="2800" dirty="0"/>
              <a:t>: outcomes not equally important.  </a:t>
            </a:r>
          </a:p>
          <a:p>
            <a:pPr marL="1257300" lvl="2" indent="-393700"/>
            <a:r>
              <a:rPr lang="en-US" altLang="en-US" sz="2800" dirty="0"/>
              <a:t>e.g., medical test (positive vs. negative)</a:t>
            </a:r>
          </a:p>
          <a:p>
            <a:pPr marL="1257300" lvl="2" indent="-393700"/>
            <a:r>
              <a:rPr lang="en-US" altLang="en-US" sz="2800" dirty="0"/>
              <a:t>Convention: assign 1 to most important outcome (e.g., HIV positive)</a:t>
            </a:r>
          </a:p>
          <a:p>
            <a:pPr marL="292100" indent="-292100"/>
            <a:r>
              <a:rPr lang="en-US" altLang="en-US" b="1" dirty="0"/>
              <a:t>Ordinal</a:t>
            </a:r>
          </a:p>
          <a:p>
            <a:pPr marL="749300" lvl="1" indent="-342900"/>
            <a:r>
              <a:rPr lang="en-US" altLang="en-US" sz="2800" dirty="0"/>
              <a:t>Values have a meaningful order (ranking) but magnitude between successive values is not known.  &lt;  &gt;</a:t>
            </a:r>
          </a:p>
          <a:p>
            <a:pPr marL="749300" lvl="1" indent="-342900"/>
            <a:r>
              <a:rPr lang="en-US" altLang="en-US" sz="2800" i="1" dirty="0"/>
              <a:t>Size = </a:t>
            </a:r>
            <a:r>
              <a:rPr lang="en-US" altLang="en-US" sz="2800" dirty="0"/>
              <a:t>{</a:t>
            </a:r>
            <a:r>
              <a:rPr lang="en-US" altLang="en-US" sz="2800" i="1" dirty="0"/>
              <a:t>small, medium, large</a:t>
            </a:r>
            <a:r>
              <a:rPr lang="en-US" altLang="en-US" sz="2800" dirty="0"/>
              <a:t>}</a:t>
            </a:r>
            <a:r>
              <a:rPr lang="en-US" altLang="en-US" sz="2800" i="1" dirty="0"/>
              <a:t>,</a:t>
            </a:r>
            <a:r>
              <a:rPr lang="en-US" altLang="en-US" sz="2800" dirty="0"/>
              <a:t> grades{A,B,C,D}, army rankings</a:t>
            </a:r>
          </a:p>
        </p:txBody>
      </p:sp>
    </p:spTree>
    <p:extLst>
      <p:ext uri="{BB962C8B-B14F-4D97-AF65-F5344CB8AC3E}">
        <p14:creationId xmlns:p14="http://schemas.microsoft.com/office/powerpoint/2010/main" val="254021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xmlns="" id="{8A72D458-210C-4B8E-96B9-E3A64DC0A1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3A6E5E0-2A39-43B1-8C1C-A316F11E0E76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166B13C4-8033-4BF9-BFA6-2EFB6E435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5083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170981"/>
                </a:solidFill>
              </a:rPr>
              <a:t>Numeric Attribute Types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65963404-FDC6-4985-B6CE-39F48B0DC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450" y="723900"/>
            <a:ext cx="8515350" cy="5905500"/>
          </a:xfrm>
        </p:spPr>
        <p:txBody>
          <a:bodyPr>
            <a:normAutofit fontScale="85000" lnSpcReduction="20000"/>
          </a:bodyPr>
          <a:lstStyle/>
          <a:p>
            <a:pPr marL="292100" indent="-292100"/>
            <a:r>
              <a:rPr lang="en-US" altLang="en-US" sz="3200" dirty="0"/>
              <a:t>Quantity (integer or real-valued)</a:t>
            </a:r>
          </a:p>
          <a:p>
            <a:pPr marL="292100" indent="-292100"/>
            <a:r>
              <a:rPr lang="en-US" altLang="en-US" sz="3200" b="1" dirty="0"/>
              <a:t>Interval</a:t>
            </a:r>
          </a:p>
          <a:p>
            <a:pPr marL="1257300" lvl="2" indent="-393700"/>
            <a:r>
              <a:rPr lang="en-US" altLang="en-US" sz="2800" dirty="0"/>
              <a:t>Measured on a scale of </a:t>
            </a:r>
            <a:r>
              <a:rPr lang="en-US" altLang="en-US" sz="2800" b="1" dirty="0"/>
              <a:t>equal-sized units</a:t>
            </a:r>
          </a:p>
          <a:p>
            <a:pPr marL="1257300" lvl="2" indent="-393700"/>
            <a:r>
              <a:rPr lang="en-US" altLang="en-US" sz="2800" dirty="0"/>
              <a:t>Values have order + -</a:t>
            </a:r>
          </a:p>
          <a:p>
            <a:pPr marL="1714500" lvl="3" indent="-393700"/>
            <a:r>
              <a:rPr lang="en-US" altLang="en-US" sz="2400" dirty="0"/>
              <a:t>E.g., </a:t>
            </a:r>
            <a:r>
              <a:rPr lang="en-US" altLang="en-US" sz="2400" i="1" dirty="0"/>
              <a:t>temperature in </a:t>
            </a:r>
            <a:r>
              <a:rPr lang="en-US" altLang="en-US" sz="2400" i="1" dirty="0" err="1"/>
              <a:t>C</a:t>
            </a:r>
            <a:r>
              <a:rPr lang="en-US" altLang="en-US" sz="2400" i="1" dirty="0" err="1">
                <a:cs typeface="Tahoma" panose="020B0604030504040204" pitchFamily="34" charset="0"/>
              </a:rPr>
              <a:t>˚</a:t>
            </a:r>
            <a:r>
              <a:rPr lang="en-US" altLang="en-US" sz="2400" i="1" dirty="0" err="1"/>
              <a:t>or</a:t>
            </a:r>
            <a:r>
              <a:rPr lang="en-US" altLang="en-US" sz="2400" i="1" dirty="0"/>
              <a:t> F</a:t>
            </a:r>
            <a:r>
              <a:rPr lang="en-US" altLang="en-US" sz="2400" i="1" dirty="0">
                <a:cs typeface="Tahoma" panose="020B0604030504040204" pitchFamily="34" charset="0"/>
              </a:rPr>
              <a:t>˚</a:t>
            </a:r>
            <a:r>
              <a:rPr lang="en-US" altLang="en-US" sz="2400" i="1" dirty="0"/>
              <a:t>, calendar dates</a:t>
            </a:r>
          </a:p>
          <a:p>
            <a:pPr marL="1257300" lvl="2" indent="-393700"/>
            <a:r>
              <a:rPr lang="en-US" altLang="en-US" sz="2800" dirty="0"/>
              <a:t>No true zero-point</a:t>
            </a:r>
          </a:p>
          <a:p>
            <a:pPr marL="1257300" lvl="2" indent="-393700"/>
            <a:r>
              <a:rPr lang="en-US" altLang="en-US" sz="2800" dirty="0"/>
              <a:t>Can compare  and quantify</a:t>
            </a:r>
          </a:p>
          <a:p>
            <a:pPr marL="1257300" lvl="2" indent="-393700"/>
            <a:r>
              <a:rPr lang="en-US" altLang="en-US" sz="2800" dirty="0"/>
              <a:t>Numeric in nature </a:t>
            </a:r>
          </a:p>
          <a:p>
            <a:pPr marL="1257300" lvl="2" indent="-393700"/>
            <a:r>
              <a:rPr lang="en-US" altLang="en-US" sz="2800" dirty="0"/>
              <a:t>Measures of central tendency(mean, median, mode)</a:t>
            </a:r>
          </a:p>
          <a:p>
            <a:pPr marL="292100" indent="-292100"/>
            <a:r>
              <a:rPr lang="en-US" altLang="en-US" sz="3200" b="1" dirty="0"/>
              <a:t>Ratio</a:t>
            </a:r>
          </a:p>
          <a:p>
            <a:pPr marL="1257300" lvl="2" indent="-393700"/>
            <a:r>
              <a:rPr lang="en-US" altLang="en-US" sz="2800" dirty="0"/>
              <a:t>Inherent </a:t>
            </a:r>
            <a:r>
              <a:rPr lang="en-US" altLang="en-US" sz="2800" b="1" dirty="0"/>
              <a:t>zero-point</a:t>
            </a:r>
          </a:p>
          <a:p>
            <a:pPr marL="1257300" lvl="2" indent="-393700"/>
            <a:r>
              <a:rPr lang="en-US" altLang="en-US" sz="2800" dirty="0"/>
              <a:t>We can speak of values as being an order of magnitude larger than the unit of measurement (10 K</a:t>
            </a:r>
            <a:r>
              <a:rPr lang="en-US" altLang="en-US" sz="2800" dirty="0">
                <a:cs typeface="Tahoma" panose="020B0604030504040204" pitchFamily="34" charset="0"/>
              </a:rPr>
              <a:t>˚</a:t>
            </a:r>
            <a:r>
              <a:rPr lang="en-US" altLang="en-US" sz="2800" dirty="0"/>
              <a:t> is twice as high as 5 K</a:t>
            </a:r>
            <a:r>
              <a:rPr lang="en-US" altLang="en-US" sz="2800" dirty="0">
                <a:cs typeface="Tahoma" panose="020B0604030504040204" pitchFamily="34" charset="0"/>
              </a:rPr>
              <a:t>˚</a:t>
            </a:r>
            <a:r>
              <a:rPr lang="en-US" altLang="en-US" sz="2800" dirty="0"/>
              <a:t>).</a:t>
            </a:r>
          </a:p>
          <a:p>
            <a:pPr marL="1714500" lvl="3" indent="-393700"/>
            <a:r>
              <a:rPr lang="en-US" altLang="en-US" sz="2400" dirty="0"/>
              <a:t>e.g., </a:t>
            </a:r>
            <a:r>
              <a:rPr lang="en-US" altLang="en-US" sz="2400" i="1" dirty="0"/>
              <a:t>temperature in Kelvin, length, counts, monetary quantities</a:t>
            </a:r>
          </a:p>
        </p:txBody>
      </p:sp>
    </p:spTree>
    <p:extLst>
      <p:ext uri="{BB962C8B-B14F-4D97-AF65-F5344CB8AC3E}">
        <p14:creationId xmlns:p14="http://schemas.microsoft.com/office/powerpoint/2010/main" val="58030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xmlns="" id="{554375CE-7133-48F0-93D7-E6E7A1D08D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8ECF2F-D268-4D44-A1A3-A4713310E6F1}" type="slidenum">
              <a:rPr lang="en-US" altLang="en-US" sz="12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C0305A5E-FFF3-4CEB-9688-AF3B8ECC8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487" y="2"/>
            <a:ext cx="8043863" cy="1200149"/>
          </a:xfrm>
        </p:spPr>
        <p:txBody>
          <a:bodyPr/>
          <a:lstStyle/>
          <a:p>
            <a:pPr eaLnBrk="1" hangingPunct="1"/>
            <a:r>
              <a:rPr lang="en-US" altLang="en-US" dirty="0"/>
              <a:t>Discrete vs. Continuous Attributes 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BD0EAB52-D066-4EC7-B93F-38EC20631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1" y="1495425"/>
            <a:ext cx="7972424" cy="5226051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Attributes ML point of view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Discrete</a:t>
            </a:r>
            <a:r>
              <a:rPr lang="en-US" altLang="en-US" sz="3200" dirty="0"/>
              <a:t> </a:t>
            </a:r>
            <a:r>
              <a:rPr lang="en-US" altLang="en-US" sz="3200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Has only a finite or countably infinite(one to one correspondence with natural number)set of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E.g., zip codes, profession, or the set of words in a collection of documents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Sometimes, represented as integer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Note: Binary attributes are a special case of discrete attributes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Continuous</a:t>
            </a:r>
            <a:r>
              <a:rPr lang="en-US" altLang="en-US" sz="3200" dirty="0"/>
              <a:t> </a:t>
            </a:r>
            <a:r>
              <a:rPr lang="en-US" altLang="en-US" sz="3200" b="1" dirty="0"/>
              <a:t>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Has real numbers as attribute values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800" dirty="0"/>
              <a:t>E.g., temperature, height, or weight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Practically, real values can only be measured and represented using a finite number of digits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Continuous attributes are typically represented as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110777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Asymmetric Attributes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51373" y="1066800"/>
            <a:ext cx="6321028" cy="5181600"/>
          </a:xfrm>
        </p:spPr>
        <p:txBody>
          <a:bodyPr>
            <a:normAutofit/>
          </a:bodyPr>
          <a:lstStyle/>
          <a:p>
            <a:r>
              <a:rPr lang="en-US" sz="2400" dirty="0"/>
              <a:t>Only presence (a non-zero attribute value) is regarded as important</a:t>
            </a:r>
          </a:p>
          <a:p>
            <a:pPr marL="1311275" lvl="2" indent="-396875"/>
            <a:r>
              <a:rPr lang="en-US" sz="1800" dirty="0"/>
              <a:t>Words present in documents</a:t>
            </a:r>
          </a:p>
          <a:p>
            <a:pPr marL="1311275" lvl="2" indent="-396875"/>
            <a:r>
              <a:rPr lang="en-US" sz="1800" dirty="0"/>
              <a:t>Items present in customer transactions</a:t>
            </a:r>
          </a:p>
          <a:p>
            <a:pPr marL="1311275" lvl="2" indent="-396875"/>
            <a:endParaRPr lang="en-US" sz="1800" dirty="0"/>
          </a:p>
          <a:p>
            <a:r>
              <a:rPr lang="en-US" sz="2400" dirty="0"/>
              <a:t>If we met a friend in the grocery store would we ever say the following?</a:t>
            </a:r>
            <a:br>
              <a:rPr lang="en-US" sz="2400" dirty="0"/>
            </a:br>
            <a:r>
              <a:rPr lang="en-US" sz="1000" dirty="0"/>
              <a:t/>
            </a:r>
            <a:br>
              <a:rPr lang="en-US" sz="1000" dirty="0"/>
            </a:br>
            <a:r>
              <a:rPr lang="en-US" sz="2400" i="1" dirty="0">
                <a:latin typeface="Times New Roman" pitchFamily="18" charset="0"/>
              </a:rPr>
              <a:t>“I see our purchases are very similar since we didn’t buy most of the same things.” </a:t>
            </a:r>
          </a:p>
          <a:p>
            <a:endParaRPr lang="en-US" sz="2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6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Critiques of the attribute categorization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51373" y="1066800"/>
            <a:ext cx="6321028" cy="5181600"/>
          </a:xfrm>
        </p:spPr>
        <p:txBody>
          <a:bodyPr>
            <a:normAutofit/>
          </a:bodyPr>
          <a:lstStyle/>
          <a:p>
            <a:r>
              <a:rPr lang="en-US" sz="2400" dirty="0"/>
              <a:t>Incomplete </a:t>
            </a:r>
          </a:p>
          <a:p>
            <a:pPr lvl="1"/>
            <a:r>
              <a:rPr lang="en-US" sz="2000" dirty="0"/>
              <a:t>Asymmetric binary</a:t>
            </a:r>
          </a:p>
          <a:p>
            <a:pPr lvl="1"/>
            <a:r>
              <a:rPr lang="en-US" sz="2000" dirty="0"/>
              <a:t>Cyclical</a:t>
            </a:r>
          </a:p>
          <a:p>
            <a:pPr lvl="1"/>
            <a:r>
              <a:rPr lang="en-US" sz="2000" dirty="0"/>
              <a:t>Multivariate</a:t>
            </a:r>
          </a:p>
          <a:p>
            <a:pPr lvl="1"/>
            <a:r>
              <a:rPr lang="en-US" sz="2000" dirty="0"/>
              <a:t>Partially ordered</a:t>
            </a:r>
          </a:p>
          <a:p>
            <a:pPr lvl="1"/>
            <a:r>
              <a:rPr lang="en-US" sz="2000" dirty="0"/>
              <a:t>Partial membership</a:t>
            </a:r>
          </a:p>
          <a:p>
            <a:pPr lvl="1"/>
            <a:r>
              <a:rPr lang="en-US" sz="2000" dirty="0"/>
              <a:t>Relationships between the data</a:t>
            </a:r>
          </a:p>
          <a:p>
            <a:pPr lvl="1"/>
            <a:endParaRPr lang="en-US" sz="2000" dirty="0"/>
          </a:p>
          <a:p>
            <a:r>
              <a:rPr lang="en-US" sz="2400" dirty="0"/>
              <a:t>Real data is approximate and noisy</a:t>
            </a:r>
          </a:p>
          <a:p>
            <a:pPr lvl="1"/>
            <a:r>
              <a:rPr lang="en-US" sz="2000" dirty="0"/>
              <a:t>This can complicate recognition of the proper attribute type</a:t>
            </a:r>
          </a:p>
          <a:p>
            <a:pPr lvl="1"/>
            <a:r>
              <a:rPr lang="en-US" sz="2000" dirty="0"/>
              <a:t>Treating one attribute type as another may be approximately correct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lvl="2" indent="233363"/>
            <a:endParaRPr lang="en-US" sz="1600" dirty="0"/>
          </a:p>
          <a:p>
            <a:pPr lvl="2" indent="233363"/>
            <a:endParaRPr lang="en-US" sz="1600" dirty="0"/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59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Messages for Attribute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51373" y="1066800"/>
            <a:ext cx="6321028" cy="5181600"/>
          </a:xfrm>
        </p:spPr>
        <p:txBody>
          <a:bodyPr>
            <a:normAutofit fontScale="70000" lnSpcReduction="20000"/>
          </a:bodyPr>
          <a:lstStyle/>
          <a:p>
            <a:endParaRPr lang="en-US" sz="2000" dirty="0"/>
          </a:p>
          <a:p>
            <a:r>
              <a:rPr lang="en-US" dirty="0"/>
              <a:t>The types of operations you choose should be “meaningful” for the type of data you have</a:t>
            </a:r>
          </a:p>
          <a:p>
            <a:pPr lvl="1"/>
            <a:r>
              <a:rPr lang="en-US" dirty="0"/>
              <a:t>Distinctness, order, meaningful intervals, and meaningful ratios are only four (among </a:t>
            </a:r>
            <a:r>
              <a:rPr lang="en-US"/>
              <a:t>many possible) </a:t>
            </a:r>
            <a:r>
              <a:rPr lang="en-US" dirty="0"/>
              <a:t>properties of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data type you see – often numbers or strings – may not capture all the properties or may suggest properties that are not present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Analysis may depend on these other properties of the data</a:t>
            </a:r>
          </a:p>
          <a:p>
            <a:pPr lvl="2" indent="233363"/>
            <a:r>
              <a:rPr lang="en-US" dirty="0"/>
              <a:t>Many statistical analyses depend only on the distribution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the end, what is meaningful can be specific to domain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1765</Words>
  <Application>Microsoft Office PowerPoint</Application>
  <PresentationFormat>On-screen Show (4:3)</PresentationFormat>
  <Paragraphs>230</Paragraphs>
  <Slides>34</Slides>
  <Notes>12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Office Theme</vt:lpstr>
      <vt:lpstr>Document</vt:lpstr>
      <vt:lpstr>VISIO</vt:lpstr>
      <vt:lpstr>Visio</vt:lpstr>
      <vt:lpstr>Lecture 2:  Data and Dataset</vt:lpstr>
      <vt:lpstr>Data Objects</vt:lpstr>
      <vt:lpstr>Attributes</vt:lpstr>
      <vt:lpstr>Attribute Types </vt:lpstr>
      <vt:lpstr>Numeric Attribute Types </vt:lpstr>
      <vt:lpstr>Discrete vs. Continuous Attributes </vt:lpstr>
      <vt:lpstr>Asymmetric Attributes</vt:lpstr>
      <vt:lpstr>Critiques of the attribute categorization </vt:lpstr>
      <vt:lpstr>Key Messages for Attribute Types</vt:lpstr>
      <vt:lpstr>Important Characteristics of Data</vt:lpstr>
      <vt:lpstr>Dimensionality of a data</vt:lpstr>
      <vt:lpstr>Sparsity</vt:lpstr>
      <vt:lpstr>Resolution</vt:lpstr>
      <vt:lpstr>Curse of Dimensionality</vt:lpstr>
      <vt:lpstr>Data sets</vt:lpstr>
      <vt:lpstr>Types of Data Sets in statistics </vt:lpstr>
      <vt:lpstr>Numerical Data Sets </vt:lpstr>
      <vt:lpstr>Bivariate Data Sets </vt:lpstr>
      <vt:lpstr>Multivariate Data Sets </vt:lpstr>
      <vt:lpstr>Categorical Data Sets </vt:lpstr>
      <vt:lpstr>Correlation Data Sets </vt:lpstr>
      <vt:lpstr>Types of data sets in Data Mining Domain</vt:lpstr>
      <vt:lpstr>Record Data </vt:lpstr>
      <vt:lpstr>PowerPoint Presentation</vt:lpstr>
      <vt:lpstr>Record Data</vt:lpstr>
      <vt:lpstr>Transaction or Market Basket Data</vt:lpstr>
      <vt:lpstr>Data Matrix (pattern matrix) </vt:lpstr>
      <vt:lpstr>Document Data</vt:lpstr>
      <vt:lpstr>Transaction Data</vt:lpstr>
      <vt:lpstr>Graph Data : Molecular(Data with Objects) </vt:lpstr>
      <vt:lpstr>WWW dataset:</vt:lpstr>
      <vt:lpstr>Summary</vt:lpstr>
      <vt:lpstr>Summarized </vt:lpstr>
      <vt:lpstr>Thank you!!!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 Data and Dataset</dc:title>
  <dc:creator>Admin</dc:creator>
  <cp:lastModifiedBy>Admin</cp:lastModifiedBy>
  <cp:revision>1</cp:revision>
  <dcterms:created xsi:type="dcterms:W3CDTF">2023-07-27T19:22:28Z</dcterms:created>
  <dcterms:modified xsi:type="dcterms:W3CDTF">2023-07-27T19:26:51Z</dcterms:modified>
</cp:coreProperties>
</file>