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54B9D-DA1F-46B4-A9A0-A3E4A89BEC67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C69F1-2D74-4D14-9CBD-CB19C54FEC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36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7625" cy="3598863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7625" cy="359886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63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2063" y="720725"/>
            <a:ext cx="4797425" cy="3598863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11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7625" cy="3598863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70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7625" cy="3598863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23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7625" cy="3598863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90" y="4559248"/>
            <a:ext cx="5365820" cy="4321201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17" tIns="47507" rIns="95017" bIns="4750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87C3-F9AE-4095-A206-49B107C5DADB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0523-94DB-4230-9F74-FAFB85292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56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87C3-F9AE-4095-A206-49B107C5DADB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0523-94DB-4230-9F74-FAFB85292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35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87C3-F9AE-4095-A206-49B107C5DADB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0523-94DB-4230-9F74-FAFB85292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28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87C3-F9AE-4095-A206-49B107C5DADB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0523-94DB-4230-9F74-FAFB85292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40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87C3-F9AE-4095-A206-49B107C5DADB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0523-94DB-4230-9F74-FAFB85292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25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87C3-F9AE-4095-A206-49B107C5DADB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0523-94DB-4230-9F74-FAFB85292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86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87C3-F9AE-4095-A206-49B107C5DADB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0523-94DB-4230-9F74-FAFB85292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7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87C3-F9AE-4095-A206-49B107C5DADB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0523-94DB-4230-9F74-FAFB85292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86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87C3-F9AE-4095-A206-49B107C5DADB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0523-94DB-4230-9F74-FAFB85292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09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87C3-F9AE-4095-A206-49B107C5DADB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0523-94DB-4230-9F74-FAFB85292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862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487C3-F9AE-4095-A206-49B107C5DADB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70523-94DB-4230-9F74-FAFB85292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86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487C3-F9AE-4095-A206-49B107C5DADB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70523-94DB-4230-9F74-FAFB85292F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96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yjus.com/maths/data-managemen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781B7B-239E-4214-91B2-F379BC188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3:   Types of Dataset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E9AA42D-12AB-414E-8EAA-4A6F11B60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506913"/>
            <a:ext cx="6858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Mr. Vaibhav Chunekar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KJSCE</a:t>
            </a:r>
          </a:p>
          <a:p>
            <a:r>
              <a:rPr lang="en-US" dirty="0"/>
              <a:t>Date: </a:t>
            </a:r>
            <a:r>
              <a:rPr lang="en-US" dirty="0" smtClean="0"/>
              <a:t>31/7/2023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1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30065F-2E0D-4980-8E43-933B4C6F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Bivariate Data Sets</a:t>
            </a:r>
            <a:b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25E174-5540-4C7A-84FF-72C17613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99" y="1126377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 data set that has two variables is called a Bivariate data set. It deals with the relationship between the two variables. Bivariate dataset usually contains two types of related data.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Example: To find the percentage score and age of the students in a class. Score and age can be considered as two variables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sales of ice cream versus the temperature on that day. Here the two variables used are ice cream and temperature. 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(Note: In case, if you have one set of data alone say, temperature, then it is called the univariate dataset)</a:t>
            </a:r>
            <a:b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endParaRPr lang="en-US" sz="24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21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7655C1-495C-4CE6-A8C3-CD834E99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Multivariate Data Sets</a:t>
            </a:r>
            <a:b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068ED93-EB18-4B9F-81B3-40A9C353F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1088"/>
            <a:ext cx="7886700" cy="478465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 data set with multiple variables.  When the dataset contains three or more than three data types (variables), then the data set is called a multivariate dataset. In other words, the multivariate dataset consists of individual measurements that are acquired as a function of three or more than three variables.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Example: If we have to measure the length, width, height, volume of a rectangular box, we have to use multiple variables to distinguish between those entities.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2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4B273B-C20C-46F8-845B-6F98EA00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2168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Categorical Data Sets</a:t>
            </a:r>
            <a:b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AB0095-BA8C-4077-9843-528451343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7295"/>
            <a:ext cx="7886700" cy="494413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Categorical data sets represent features or characteristics of a person or an object. The categorical dataset consists of a categorical variable also called the qualitative variable, that can take exactly two values. Hence, it is termed as a dichotomous variable. Categorical data/variables with more than two possible values are called polytomous variables. The qualitative/categorical variables are often assumed to be polytomous variable unless otherwise specified.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Example: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 person’s gender (male or female)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Marital status (married/unmarried)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30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73DA85-9CE1-48AF-A6E7-7C923DA9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Correlation Data Sets</a:t>
            </a:r>
            <a:b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6E96BF-0C38-4332-8426-78E1C337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4475"/>
            <a:ext cx="8201025" cy="518160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set of values that demonstrate some relationship with each other indicates correlation data sets. Here the values are found to be dependent on each other.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Generally, correlation is defined as a statistical relationship between two entities/variables. In some scenarios, you might have to predict the correlation between the things. It is essential to understand how correlation works. The correlation is classified into three types. They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Positive correlation – Two variables move in the same direction (Either both are up or both or down)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Negative correlation – Two variables move in opposite directions. (One variable is up and another variable is down and vice versa)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No or zero correlation – No relationship between two variables.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Example: A tall person is considered to be heavier than a short person. So here the weight and height variables are dependent on each other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0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37315" y="0"/>
            <a:ext cx="6916036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data sets in Data Mining Domain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2538" y="990600"/>
            <a:ext cx="6296025" cy="5029200"/>
          </a:xfrm>
          <a:noFill/>
        </p:spPr>
        <p:txBody>
          <a:bodyPr>
            <a:normAutofit fontScale="92500" lnSpcReduction="10000"/>
          </a:bodyPr>
          <a:lstStyle/>
          <a:p>
            <a:pPr marL="285750" indent="-285750"/>
            <a:r>
              <a:rPr lang="en-US" sz="2600" dirty="0">
                <a:cs typeface="Times New Roman" pitchFamily="18" charset="0"/>
              </a:rPr>
              <a:t>Record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Data Matrix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Document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Transaction Data</a:t>
            </a:r>
            <a:endParaRPr lang="en-US" dirty="0"/>
          </a:p>
          <a:p>
            <a:pPr marL="285750" indent="-285750"/>
            <a:r>
              <a:rPr lang="en-US" sz="2600" dirty="0">
                <a:cs typeface="Times New Roman" pitchFamily="18" charset="0"/>
              </a:rPr>
              <a:t>Graph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World Wide Web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Molecular Structures</a:t>
            </a:r>
          </a:p>
          <a:p>
            <a:pPr marL="285750" indent="-285750"/>
            <a:r>
              <a:rPr lang="en-US" sz="2600" dirty="0">
                <a:cs typeface="Times New Roman" pitchFamily="18" charset="0"/>
              </a:rPr>
              <a:t>Ordered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Spatial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Temporal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Sequential Data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Genetic Sequence Data</a:t>
            </a:r>
          </a:p>
          <a:p>
            <a:pPr lvl="1">
              <a:lnSpc>
                <a:spcPct val="95000"/>
              </a:lnSpc>
              <a:spcBef>
                <a:spcPct val="20000"/>
              </a:spcBef>
              <a:buFont typeface="Arial" pitchFamily="34" charset="0"/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02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 Data 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51372" y="1143000"/>
            <a:ext cx="6238875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that consists of a collection of records, each of which consists of a fixed set of attributes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2800350" y="2209800"/>
          <a:ext cx="28860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4" imgW="5405628" imgH="5779008" progId="Word.Document.8">
                  <p:embed/>
                </p:oleObj>
              </mc:Choice>
              <mc:Fallback>
                <p:oleObj name="Document" r:id="rId4" imgW="5405628" imgH="57790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2209800"/>
                        <a:ext cx="288607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22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662F0DB-1D90-4A77-A607-B811110EE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44" y="0"/>
            <a:ext cx="6708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0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A72BC-3B54-4140-8D8D-7C52C5EF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D82E63-2801-4E10-A6DC-43CA3CE3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data- Record </a:t>
            </a:r>
            <a:r>
              <a:rPr lang="en-US" dirty="0" err="1"/>
              <a:t>data</a:t>
            </a:r>
            <a:r>
              <a:rPr lang="en-US" dirty="0" err="1">
                <a:sym typeface="Wingdings" panose="05000000000000000000" pitchFamily="2" charset="2"/>
              </a:rPr>
              <a:t></a:t>
            </a:r>
            <a:r>
              <a:rPr lang="en-US" dirty="0" err="1"/>
              <a:t>Market</a:t>
            </a:r>
            <a:r>
              <a:rPr lang="en-US" dirty="0"/>
              <a:t> basket data</a:t>
            </a:r>
          </a:p>
          <a:p>
            <a:r>
              <a:rPr lang="en-US" dirty="0"/>
              <a:t>Market basket data because the items in each record are the product in persons market basket.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6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9DEB5E-FB1F-488D-A687-4DC6238F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Transaction or Market Basket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3CFE73-F946-4E13-9C10-B1F90004F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It is a special type of record data, in which each record contains a set of items. For example, shopping in a supermarket or a grocery store. For any particular customer, a record will contain a set of items purchased by the customer in that respective visit to the supermarket or the grocery store. This type of data is called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Market Basket Data.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Transaction data is a collection of sets of items, but it can be viewed as a set of records whose fields are asymmetric attributes. Most often, the attributes are binary, indicating whether or not an item was purchased or not.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16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-17648"/>
            <a:ext cx="8229600" cy="1143000"/>
          </a:xfrm>
        </p:spPr>
        <p:txBody>
          <a:bodyPr/>
          <a:lstStyle/>
          <a:p>
            <a:r>
              <a:rPr lang="en-US" dirty="0"/>
              <a:t>Data Matrix (pattern matrix) </a:t>
            </a:r>
          </a:p>
        </p:txBody>
      </p:sp>
      <p:sp>
        <p:nvSpPr>
          <p:cNvPr id="1741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451372" y="1143000"/>
            <a:ext cx="6238875" cy="31242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If data objects have the same fixed set of numeric attributes, then the data objects can be thought of as points in a multi-dimensional space, where each dimension represents a distinct attribute </a:t>
            </a:r>
          </a:p>
          <a:p>
            <a:pPr lvl="4"/>
            <a:endParaRPr lang="en-US" dirty="0"/>
          </a:p>
          <a:p>
            <a:r>
              <a:rPr lang="en-US" sz="2400" dirty="0"/>
              <a:t>Such a data set can be represented by an </a:t>
            </a:r>
            <a:r>
              <a:rPr lang="en-US" sz="2400" i="1" dirty="0"/>
              <a:t>m</a:t>
            </a:r>
            <a:r>
              <a:rPr lang="en-US" sz="2400" dirty="0"/>
              <a:t> by </a:t>
            </a:r>
            <a:r>
              <a:rPr lang="en-US" sz="2400" i="1" dirty="0"/>
              <a:t>n</a:t>
            </a:r>
            <a:r>
              <a:rPr lang="en-US" sz="2400" dirty="0"/>
              <a:t> matrix, where there are </a:t>
            </a:r>
            <a:r>
              <a:rPr lang="en-US" sz="2400" i="1" dirty="0"/>
              <a:t>m</a:t>
            </a:r>
            <a:r>
              <a:rPr lang="en-US" sz="2400" dirty="0"/>
              <a:t> rows, one for each object, and </a:t>
            </a:r>
            <a:r>
              <a:rPr lang="en-US" sz="2400" i="1" dirty="0"/>
              <a:t>n</a:t>
            </a:r>
            <a:r>
              <a:rPr lang="en-US" sz="2400" dirty="0"/>
              <a:t> columns, one for each attribute</a:t>
            </a: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714500" y="4314827"/>
          <a:ext cx="5820966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4" imgW="5706222" imgH="1480748" progId="Visio.Drawing.6">
                  <p:embed/>
                </p:oleObj>
              </mc:Choice>
              <mc:Fallback>
                <p:oleObj name="VISIO" r:id="rId4" imgW="5706222" imgH="148074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314827"/>
                        <a:ext cx="5820966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361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D7F76C-AB46-46C9-8FF3-7F9EF9C8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292929"/>
                </a:solidFill>
                <a:latin typeface="charter"/>
              </a:rPr>
              <a:t>Review G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eneral characteristics of Data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1D66F2-C525-4FE6-96A5-1ACCB6D6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Dimensionality, Sparsity,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and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Resolution. </a:t>
            </a:r>
          </a:p>
        </p:txBody>
      </p:sp>
    </p:spTree>
    <p:extLst>
      <p:ext uri="{BB962C8B-B14F-4D97-AF65-F5344CB8AC3E}">
        <p14:creationId xmlns:p14="http://schemas.microsoft.com/office/powerpoint/2010/main" val="2024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Data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document becomes a ‘term’ vector </a:t>
            </a:r>
          </a:p>
          <a:p>
            <a:pPr lvl="1"/>
            <a:r>
              <a:rPr lang="en-US" dirty="0"/>
              <a:t>Each term is a component (attribute) of the vector</a:t>
            </a:r>
          </a:p>
          <a:p>
            <a:pPr lvl="1"/>
            <a:r>
              <a:rPr lang="en-US" dirty="0"/>
              <a:t>The value of each component is the number of times the corresponding term occurs in the document.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84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499414"/>
              </p:ext>
            </p:extLst>
          </p:nvPr>
        </p:nvGraphicFramePr>
        <p:xfrm>
          <a:off x="1657351" y="3505200"/>
          <a:ext cx="5279231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4" imgW="5925718" imgH="2693902" progId="Visio.Drawing.6">
                  <p:embed/>
                </p:oleObj>
              </mc:Choice>
              <mc:Fallback>
                <p:oleObj name="Visio" r:id="rId4" imgW="5925718" imgH="269390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1" y="3505200"/>
                        <a:ext cx="5279231" cy="298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64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Data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451372" y="1143000"/>
            <a:ext cx="6238875" cy="23622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A special type of data, where </a:t>
            </a:r>
          </a:p>
          <a:p>
            <a:pPr lvl="1"/>
            <a:r>
              <a:rPr lang="en-US" sz="2000" dirty="0"/>
              <a:t>Each transaction involves a set of items.  </a:t>
            </a:r>
          </a:p>
          <a:p>
            <a:pPr lvl="1"/>
            <a:r>
              <a:rPr lang="en-US" sz="2000" dirty="0"/>
              <a:t>For example, consider a grocery store.  The set of products purchased by a customer during one shopping trip constitute a transaction, while the individual products that were purchased are the items.</a:t>
            </a:r>
          </a:p>
          <a:p>
            <a:pPr lvl="1"/>
            <a:r>
              <a:rPr lang="en-US" sz="2000" dirty="0"/>
              <a:t>Can represent transaction data as record data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2457451" y="3641727"/>
          <a:ext cx="4065985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4" imgW="3823716" imgH="1999488" progId="Word.Document.8">
                  <p:embed/>
                </p:oleObj>
              </mc:Choice>
              <mc:Fallback>
                <p:oleObj name="Document" r:id="rId4" imgW="3823716" imgH="19994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1" y="3641727"/>
                        <a:ext cx="4065985" cy="283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9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Data : Molecular(Data with Objects) </a:t>
            </a:r>
          </a:p>
        </p:txBody>
      </p:sp>
      <p:sp>
        <p:nvSpPr>
          <p:cNvPr id="2048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451372" y="1350336"/>
            <a:ext cx="6238875" cy="4898064"/>
          </a:xfrm>
        </p:spPr>
        <p:txBody>
          <a:bodyPr/>
          <a:lstStyle/>
          <a:p>
            <a:r>
              <a:rPr lang="en-US" sz="2500" dirty="0"/>
              <a:t>Examples: Generic graph, a molecule, and webpages  : Graph Mining : Analyze Graph Data</a:t>
            </a:r>
          </a:p>
        </p:txBody>
      </p:sp>
      <p:graphicFrame>
        <p:nvGraphicFramePr>
          <p:cNvPr id="2048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968613"/>
              </p:ext>
            </p:extLst>
          </p:nvPr>
        </p:nvGraphicFramePr>
        <p:xfrm>
          <a:off x="4570810" y="2284413"/>
          <a:ext cx="2234803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VISIO" r:id="rId4" imgW="839724" imgH="646176" progId="Visio.Drawing.6">
                  <p:embed/>
                </p:oleObj>
              </mc:Choice>
              <mc:Fallback>
                <p:oleObj name="VISIO" r:id="rId4" imgW="839724" imgH="646176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810" y="2284413"/>
                        <a:ext cx="2234803" cy="228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924881"/>
              </p:ext>
            </p:extLst>
          </p:nvPr>
        </p:nvGraphicFramePr>
        <p:xfrm>
          <a:off x="1766539" y="2883381"/>
          <a:ext cx="1473994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6" imgW="5792724" imgH="5411724" progId="Visio.Drawing.6">
                  <p:embed/>
                </p:oleObj>
              </mc:Choice>
              <mc:Fallback>
                <p:oleObj name="VISIO" r:id="rId6" imgW="5792724" imgH="541172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539" y="2883381"/>
                        <a:ext cx="1473994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11"/>
          <p:cNvSpPr>
            <a:spLocks noChangeArrowheads="1"/>
          </p:cNvSpPr>
          <p:nvPr/>
        </p:nvSpPr>
        <p:spPr bwMode="auto">
          <a:xfrm>
            <a:off x="1143001" y="5943600"/>
            <a:ext cx="27869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sz="2000"/>
              <a:t>Benzene Molecule: C6H6</a:t>
            </a:r>
          </a:p>
        </p:txBody>
      </p:sp>
    </p:spTree>
    <p:extLst>
      <p:ext uri="{BB962C8B-B14F-4D97-AF65-F5344CB8AC3E}">
        <p14:creationId xmlns:p14="http://schemas.microsoft.com/office/powerpoint/2010/main" val="1840953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0F253B-7126-4ED8-B6D8-98FA9711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WWW dataset: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03B409-60D1-42E3-940D-3F8FD92E9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5"/>
            <a:ext cx="305553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Text and link other page</a:t>
            </a:r>
          </a:p>
          <a:p>
            <a:r>
              <a:rPr lang="en-US" dirty="0"/>
              <a:t>Search Queries on WWW:  we collect web pages and process web pages and extract data.</a:t>
            </a:r>
          </a:p>
          <a:p>
            <a:endParaRPr lang="en-IN" dirty="0"/>
          </a:p>
        </p:txBody>
      </p:sp>
      <p:pic>
        <p:nvPicPr>
          <p:cNvPr id="4" name="Picture 9">
            <a:extLst>
              <a:ext uri="{FF2B5EF4-FFF2-40B4-BE49-F238E27FC236}">
                <a16:creationId xmlns="" xmlns:a16="http://schemas.microsoft.com/office/drawing/2014/main" id="{69554D35-4CF4-4724-9C92-5EDC28150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0386" y="1547035"/>
            <a:ext cx="5310963" cy="521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859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594FA7-9C7F-41A2-A800-F4120999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5920F6-0DD3-4D8F-8A70-629662D79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52354"/>
            <a:ext cx="7886700" cy="50823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Revise  Characteristics of data and watch imp. Curse of Dimensionality</a:t>
            </a:r>
          </a:p>
          <a:p>
            <a:r>
              <a:rPr lang="en-US" dirty="0"/>
              <a:t>Data Set meaning</a:t>
            </a:r>
          </a:p>
          <a:p>
            <a:r>
              <a:rPr lang="en-US" dirty="0"/>
              <a:t>Exploring Statistical types of datasets: univariate ,multivariate…</a:t>
            </a:r>
          </a:p>
          <a:p>
            <a:r>
              <a:rPr lang="en-US" dirty="0"/>
              <a:t>Data Mining Datasets: </a:t>
            </a:r>
          </a:p>
          <a:p>
            <a:r>
              <a:rPr lang="en-US" dirty="0"/>
              <a:t>1. Record Data :Flat File(RDBMS), Transaction Data(Market Basket Transaction Data),Data Matrix(Pattern Matrix), Document Data (e.g. Marksheet of students),sparse Matrix</a:t>
            </a:r>
          </a:p>
          <a:p>
            <a:r>
              <a:rPr lang="en-US" dirty="0"/>
              <a:t> 2. Graph Dataset:  WWW dataset :  Data and link</a:t>
            </a:r>
          </a:p>
          <a:p>
            <a:pPr marL="0" indent="0">
              <a:buNone/>
            </a:pPr>
            <a:r>
              <a:rPr lang="en-US" dirty="0"/>
              <a:t>                                  Molecular Dataset: Relationship among object(Web  </a:t>
            </a:r>
          </a:p>
          <a:p>
            <a:pPr marL="0" indent="0">
              <a:buNone/>
            </a:pPr>
            <a:r>
              <a:rPr lang="en-US" dirty="0"/>
              <a:t>                                   Mining)                        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883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80101FAB-A8F9-4696-BF7B-E8734AF3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05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B800BB-2746-4EF5-AC06-4E5530AAE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D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imensionality of a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472385-AD94-42C1-9E7D-D72E5DF21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dimensionality of a data set is the number of attributes that the objects in the data set have.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 a particular data set if there are high number of attributes (also called high dimensionality), then it can become difficult to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analyse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such a data set. When this problem is faced, it is referred to as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Curse of Dimensionality.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In order to understand what the hell is this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Curse of Dimensionality,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we first need to understand the other two characteristics of Data.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8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ABFEBC-27F4-4254-ADD3-048209272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Sparsity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CD98A7-09C7-4A0F-8150-6AAFB34D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For some data sets, such as those with asymmetric features, most attributes of an object have values of 0; in many cases fewer than 1% of the entries are non-zero. Such a data is called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sparse data 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or it can be said that the data set has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Sparsity.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3926F5-FF8B-4312-A6DC-8BB52668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292929"/>
                </a:solidFill>
                <a:effectLst/>
                <a:latin typeface="charter"/>
              </a:rPr>
              <a:t>Resolution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952025-802E-493F-8E49-3B3F82B83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patterns in the data depend on the level of resolution. If the resolution is too fine, a pattern may not be visible or may be buried in noise; if the resolution is too coarse, the pattern may disappear. For example, variations in atmospheric pressure on a scale of hours reflect the movement of storms and other weather systems. On a scale of months, such phenomena are not detectable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2E2701-C01A-491F-ABAC-46F632A0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Curse of Dimensionality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F1479E-AB01-4E80-BC7F-A0BC7FFAB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Many types of Data Analysis becomes difficult as the dimensionality (number of attributes in the data set) of the data set increases.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Specifically, as dimensionality increases, the data becomes increasingly sparse in the space that it occupies.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For classification, this can mean that there are not enough data objects to allow the creation of a model that reliably assigns a class to all possible objects.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For clustering, the definitions of density and the distance between points, which are critical for clustering, become less meaningful.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3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F2CBF3-81AD-4E5E-AAFF-FB75322A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04985C-B7D3-459F-8E0C-0353CE6A6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cs typeface="Times New Roman" pitchFamily="18" charset="0"/>
              </a:rPr>
              <a:t>A Data set is a set or collection of data. </a:t>
            </a:r>
          </a:p>
          <a:p>
            <a:r>
              <a:rPr lang="en-US" sz="2600" dirty="0">
                <a:cs typeface="Times New Roman" pitchFamily="18" charset="0"/>
              </a:rPr>
              <a:t>This set is normally presented in a tabular pattern. </a:t>
            </a:r>
          </a:p>
          <a:p>
            <a:r>
              <a:rPr lang="en-US" sz="2600" dirty="0">
                <a:cs typeface="Times New Roman" pitchFamily="18" charset="0"/>
              </a:rPr>
              <a:t>Every column describes a particular variable. </a:t>
            </a:r>
          </a:p>
          <a:p>
            <a:r>
              <a:rPr lang="en-US" sz="2600" dirty="0">
                <a:cs typeface="Times New Roman" pitchFamily="18" charset="0"/>
              </a:rPr>
              <a:t>And each row corresponds to a given member of the data set, as per the given question. </a:t>
            </a:r>
          </a:p>
          <a:p>
            <a:r>
              <a:rPr lang="en-US" sz="2600" dirty="0">
                <a:cs typeface="Times New Roman" pitchFamily="18" charset="0"/>
              </a:rPr>
              <a:t>This is a part of </a:t>
            </a:r>
            <a:r>
              <a:rPr lang="en-US" sz="2600" dirty="0">
                <a:cs typeface="Times New Roman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data management</a:t>
            </a:r>
            <a:endParaRPr lang="en-IN" sz="26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7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E60F2A-89F7-454C-8609-E2C00301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2446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Types of Data Sets in statistics</a:t>
            </a:r>
            <a:b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3CEED3D-FCB0-4AE3-871B-8D92D5EF4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Numerical data 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Bivariate data 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Multivariate data 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Categorical data sets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Correlation data sets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34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36CC31-045D-4730-BA4D-016A3334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9099"/>
            <a:ext cx="7886700" cy="892175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Numerical Data Sets</a:t>
            </a:r>
            <a:b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68E603-EC71-41B2-A998-88575EB45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53" y="1275906"/>
            <a:ext cx="7886700" cy="509299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numerical data set is a data set, where the data are expressed in numbers rather than natural language.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numerical data is sometimes called quantitative data. The set of all the quantitative data/numerical data is called the numerical data set.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numerical data is always in the numbers form, such that we can perform arithmetic operations on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Weight and height of a person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 count of RBC in a medical report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Number of pages present in a book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8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1058</Words>
  <Application>Microsoft Office PowerPoint</Application>
  <PresentationFormat>On-screen Show (4:3)</PresentationFormat>
  <Paragraphs>108</Paragraphs>
  <Slides>25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Office Theme</vt:lpstr>
      <vt:lpstr>Document</vt:lpstr>
      <vt:lpstr>VISIO</vt:lpstr>
      <vt:lpstr>Visio</vt:lpstr>
      <vt:lpstr>Lecture 3:   Types of Dataset</vt:lpstr>
      <vt:lpstr>Review General characteristics of Data Sets</vt:lpstr>
      <vt:lpstr>Dimensionality of a data</vt:lpstr>
      <vt:lpstr>Sparsity</vt:lpstr>
      <vt:lpstr>Resolution</vt:lpstr>
      <vt:lpstr>Curse of Dimensionality</vt:lpstr>
      <vt:lpstr>Data sets</vt:lpstr>
      <vt:lpstr>Types of Data Sets in statistics </vt:lpstr>
      <vt:lpstr>Numerical Data Sets </vt:lpstr>
      <vt:lpstr>Bivariate Data Sets </vt:lpstr>
      <vt:lpstr>Multivariate Data Sets </vt:lpstr>
      <vt:lpstr>Categorical Data Sets </vt:lpstr>
      <vt:lpstr>Correlation Data Sets </vt:lpstr>
      <vt:lpstr>Types of data sets in Data Mining Domain</vt:lpstr>
      <vt:lpstr>Record Data </vt:lpstr>
      <vt:lpstr>PowerPoint Presentation</vt:lpstr>
      <vt:lpstr>Record Data</vt:lpstr>
      <vt:lpstr>Transaction or Market Basket Data</vt:lpstr>
      <vt:lpstr>Data Matrix (pattern matrix) </vt:lpstr>
      <vt:lpstr>Document Data</vt:lpstr>
      <vt:lpstr>Transaction Data</vt:lpstr>
      <vt:lpstr>Graph Data : Molecular(Data with Objects) </vt:lpstr>
      <vt:lpstr>WWW dataset:</vt:lpstr>
      <vt:lpstr>Summarized </vt:lpstr>
      <vt:lpstr>Thank you!!!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  Types of Dataset</dc:title>
  <dc:creator>Admin</dc:creator>
  <cp:lastModifiedBy>Admin</cp:lastModifiedBy>
  <cp:revision>2</cp:revision>
  <dcterms:created xsi:type="dcterms:W3CDTF">2023-07-30T16:24:33Z</dcterms:created>
  <dcterms:modified xsi:type="dcterms:W3CDTF">2023-07-31T04:12:43Z</dcterms:modified>
</cp:coreProperties>
</file>