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12192000"/>
  <p:notesSz cx="6858000" cy="9144000"/>
  <p:embeddedFontLst>
    <p:embeddedFont>
      <p:font typeface="Cabin SemiBold"/>
      <p:regular r:id="rId58"/>
      <p:bold r:id="rId59"/>
      <p:italic r:id="rId60"/>
      <p:boldItalic r:id="rId61"/>
    </p:embeddedFont>
    <p:embeddedFont>
      <p:font typeface="Robot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66" roundtripDataSignature="AMtx7mhXdTWPnz5xIngLC/2j2vxTKjCQ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regular.fntdata"/><Relationship Id="rId61" Type="http://schemas.openxmlformats.org/officeDocument/2006/relationships/font" Target="fonts/CabinSemiBold-boldItalic.fntdata"/><Relationship Id="rId20" Type="http://schemas.openxmlformats.org/officeDocument/2006/relationships/slide" Target="slides/slide15.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7.xml"/><Relationship Id="rId66" Type="http://customschemas.google.com/relationships/presentationmetadata" Target="metadata"/><Relationship Id="rId21" Type="http://schemas.openxmlformats.org/officeDocument/2006/relationships/slide" Target="slides/slide16.xml"/><Relationship Id="rId65"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abinSemi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CabinSemiBold-bold.fntdata"/><Relationship Id="rId14" Type="http://schemas.openxmlformats.org/officeDocument/2006/relationships/slide" Target="slides/slide9.xml"/><Relationship Id="rId58" Type="http://schemas.openxmlformats.org/officeDocument/2006/relationships/font" Target="fonts/CabinSemiBo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6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6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5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5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5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6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6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2"/>
          <p:cNvSpPr/>
          <p:nvPr>
            <p:ph idx="2" type="pic"/>
          </p:nvPr>
        </p:nvSpPr>
        <p:spPr>
          <a:xfrm>
            <a:off x="5183188" y="987425"/>
            <a:ext cx="6172200" cy="4873625"/>
          </a:xfrm>
          <a:prstGeom prst="rect">
            <a:avLst/>
          </a:prstGeom>
          <a:noFill/>
          <a:ln>
            <a:noFill/>
          </a:ln>
        </p:spPr>
      </p:sp>
      <p:sp>
        <p:nvSpPr>
          <p:cNvPr id="64" name="Google Shape;64;p6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investopedia.com/terms/n/normaldistribution.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investopedia.com/terms/c/central_limit_theorem.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investopedia.com/terms/z/zscore.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www.investopedia.com/terms/t/t-test.asp" TargetMode="External"/><Relationship Id="rId4" Type="http://schemas.openxmlformats.org/officeDocument/2006/relationships/hyperlink" Target="https://www.investopedia.com/terms/t/type_1_error.asp"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Lecture 13: ANOVA and Standard Deviation</a:t>
            </a:r>
            <a:endParaRPr/>
          </a:p>
        </p:txBody>
      </p:sp>
      <p:sp>
        <p:nvSpPr>
          <p:cNvPr id="85" name="Google Shape;85;p1"/>
          <p:cNvSpPr txBox="1"/>
          <p:nvPr>
            <p:ph idx="1" type="subTitle"/>
          </p:nvPr>
        </p:nvSpPr>
        <p:spPr>
          <a:xfrm>
            <a:off x="1524000" y="4392613"/>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21  August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of T Test</a:t>
            </a:r>
            <a:endParaRPr/>
          </a:p>
        </p:txBody>
      </p:sp>
      <p:sp>
        <p:nvSpPr>
          <p:cNvPr id="139" name="Google Shape;13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0" i="0" lang="en-US">
                <a:solidFill>
                  <a:srgbClr val="333333"/>
                </a:solidFill>
                <a:latin typeface="Roboto"/>
                <a:ea typeface="Roboto"/>
                <a:cs typeface="Roboto"/>
                <a:sym typeface="Roboto"/>
              </a:rPr>
              <a:t>Find the t-test value for the following two sets of values: 7, 2, 9, 8 and 1, 2, 3, 4?</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40" name="Google Shape;140;p10"/>
          <p:cNvPicPr preferRelativeResize="0"/>
          <p:nvPr/>
        </p:nvPicPr>
        <p:blipFill rotWithShape="1">
          <a:blip r:embed="rId3">
            <a:alphaModFix/>
          </a:blip>
          <a:srcRect b="0" l="0" r="0" t="0"/>
          <a:stretch/>
        </p:blipFill>
        <p:spPr>
          <a:xfrm>
            <a:off x="1023937" y="2976562"/>
            <a:ext cx="5305425" cy="2219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Standard  Deviation</a:t>
            </a:r>
            <a:endParaRPr/>
          </a:p>
        </p:txBody>
      </p:sp>
      <p:pic>
        <p:nvPicPr>
          <p:cNvPr id="146" name="Google Shape;146;p11"/>
          <p:cNvPicPr preferRelativeResize="0"/>
          <p:nvPr/>
        </p:nvPicPr>
        <p:blipFill rotWithShape="1">
          <a:blip r:embed="rId3">
            <a:alphaModFix/>
          </a:blip>
          <a:srcRect b="0" l="0" r="0" t="0"/>
          <a:stretch/>
        </p:blipFill>
        <p:spPr>
          <a:xfrm>
            <a:off x="838200" y="1171575"/>
            <a:ext cx="10086975" cy="5686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Standard Deviation</a:t>
            </a:r>
            <a:endParaRPr/>
          </a:p>
        </p:txBody>
      </p:sp>
      <p:sp>
        <p:nvSpPr>
          <p:cNvPr id="152" name="Google Shape;15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0" i="0" lang="en-US">
                <a:solidFill>
                  <a:srgbClr val="333333"/>
                </a:solidFill>
                <a:latin typeface="Roboto"/>
                <a:ea typeface="Roboto"/>
                <a:cs typeface="Roboto"/>
                <a:sym typeface="Roboto"/>
              </a:rPr>
              <a:t>Standard deviation for the first set of data: S</a:t>
            </a:r>
            <a:r>
              <a:rPr b="0" baseline="-25000" i="0" lang="en-US">
                <a:solidFill>
                  <a:srgbClr val="333333"/>
                </a:solidFill>
                <a:latin typeface="Roboto"/>
                <a:ea typeface="Roboto"/>
                <a:cs typeface="Roboto"/>
                <a:sym typeface="Roboto"/>
              </a:rPr>
              <a:t>1</a:t>
            </a:r>
            <a:r>
              <a:rPr b="0" i="0" lang="en-US">
                <a:solidFill>
                  <a:srgbClr val="333333"/>
                </a:solidFill>
                <a:latin typeface="Roboto"/>
                <a:ea typeface="Roboto"/>
                <a:cs typeface="Roboto"/>
                <a:sym typeface="Roboto"/>
              </a:rPr>
              <a:t> = 3.11</a:t>
            </a:r>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latin typeface="Roboto"/>
                <a:ea typeface="Roboto"/>
                <a:cs typeface="Roboto"/>
                <a:sym typeface="Roboto"/>
              </a:rPr>
              <a:t>Number of terms in second set: n</a:t>
            </a:r>
            <a:r>
              <a:rPr b="0" baseline="-25000" i="0" lang="en-US">
                <a:solidFill>
                  <a:srgbClr val="333333"/>
                </a:solidFill>
                <a:latin typeface="Roboto"/>
                <a:ea typeface="Roboto"/>
                <a:cs typeface="Roboto"/>
                <a:sym typeface="Roboto"/>
              </a:rPr>
              <a:t>2</a:t>
            </a:r>
            <a:r>
              <a:rPr b="0" i="0" lang="en-US">
                <a:solidFill>
                  <a:srgbClr val="333333"/>
                </a:solidFill>
                <a:latin typeface="Roboto"/>
                <a:ea typeface="Roboto"/>
                <a:cs typeface="Roboto"/>
                <a:sym typeface="Roboto"/>
              </a:rPr>
              <a:t> = 4</a:t>
            </a:r>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latin typeface="Roboto"/>
                <a:ea typeface="Roboto"/>
                <a:cs typeface="Roboto"/>
                <a:sym typeface="Roboto"/>
              </a:rPr>
              <a:t>Mean for second set of data: </a:t>
            </a:r>
            <a:r>
              <a:rPr lang="en-US">
                <a:solidFill>
                  <a:srgbClr val="333333"/>
                </a:solidFill>
                <a:latin typeface="Arial"/>
                <a:ea typeface="Arial"/>
                <a:cs typeface="Arial"/>
                <a:sym typeface="Arial"/>
              </a:rPr>
              <a:t>x2 cap</a:t>
            </a:r>
            <a:r>
              <a:rPr b="0" i="0" lang="en-US">
                <a:solidFill>
                  <a:srgbClr val="333333"/>
                </a:solidFill>
                <a:latin typeface="Arial"/>
                <a:ea typeface="Arial"/>
                <a:cs typeface="Arial"/>
                <a:sym typeface="Arial"/>
              </a:rPr>
              <a:t>=2.5</a:t>
            </a:r>
            <a:endParaRPr b="0" i="0">
              <a:solidFill>
                <a:srgbClr val="333333"/>
              </a:solidFill>
              <a:latin typeface="Roboto"/>
              <a:ea typeface="Roboto"/>
              <a:cs typeface="Roboto"/>
              <a:sym typeface="Roboto"/>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Standard deviation</a:t>
            </a:r>
            <a:endParaRPr/>
          </a:p>
        </p:txBody>
      </p:sp>
      <p:pic>
        <p:nvPicPr>
          <p:cNvPr id="158" name="Google Shape;158;p13"/>
          <p:cNvPicPr preferRelativeResize="0"/>
          <p:nvPr/>
        </p:nvPicPr>
        <p:blipFill rotWithShape="1">
          <a:blip r:embed="rId3">
            <a:alphaModFix/>
          </a:blip>
          <a:srcRect b="0" l="0" r="0" t="0"/>
          <a:stretch/>
        </p:blipFill>
        <p:spPr>
          <a:xfrm>
            <a:off x="971550" y="1695450"/>
            <a:ext cx="10248900" cy="3467100"/>
          </a:xfrm>
          <a:prstGeom prst="rect">
            <a:avLst/>
          </a:prstGeom>
          <a:noFill/>
          <a:ln>
            <a:noFill/>
          </a:ln>
        </p:spPr>
      </p:pic>
      <p:sp>
        <p:nvSpPr>
          <p:cNvPr id="159" name="Google Shape;159;p13"/>
          <p:cNvSpPr txBox="1"/>
          <p:nvPr/>
        </p:nvSpPr>
        <p:spPr>
          <a:xfrm>
            <a:off x="1476375" y="541603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333333"/>
                </a:solidFill>
                <a:latin typeface="Roboto"/>
                <a:ea typeface="Roboto"/>
                <a:cs typeface="Roboto"/>
                <a:sym typeface="Roboto"/>
              </a:rPr>
              <a:t>Standard deviation for first set of data: </a:t>
            </a:r>
            <a:r>
              <a:rPr b="0" i="0" lang="en-US" sz="1800" u="none" cap="none" strike="noStrike">
                <a:solidFill>
                  <a:srgbClr val="333333"/>
                </a:solidFill>
                <a:latin typeface="Arial"/>
                <a:ea typeface="Arial"/>
                <a:cs typeface="Arial"/>
                <a:sym typeface="Arial"/>
              </a:rPr>
              <a:t>S2</a:t>
            </a:r>
            <a:r>
              <a:rPr b="0" i="0" lang="en-US" sz="1800" u="none" cap="none" strike="noStrike">
                <a:solidFill>
                  <a:srgbClr val="333333"/>
                </a:solidFill>
                <a:latin typeface="Roboto"/>
                <a:ea typeface="Roboto"/>
                <a:cs typeface="Roboto"/>
                <a:sym typeface="Roboto"/>
              </a:rPr>
              <a:t>S2 = 1.29</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 Test Formula and solution</a:t>
            </a:r>
            <a:endParaRPr/>
          </a:p>
        </p:txBody>
      </p:sp>
      <p:pic>
        <p:nvPicPr>
          <p:cNvPr id="165" name="Google Shape;165;p14"/>
          <p:cNvPicPr preferRelativeResize="0"/>
          <p:nvPr>
            <p:ph idx="1" type="body"/>
          </p:nvPr>
        </p:nvPicPr>
        <p:blipFill rotWithShape="1">
          <a:blip r:embed="rId3">
            <a:alphaModFix/>
          </a:blip>
          <a:srcRect b="0" l="0" r="0" t="0"/>
          <a:stretch/>
        </p:blipFill>
        <p:spPr>
          <a:xfrm>
            <a:off x="1295400" y="1690688"/>
            <a:ext cx="9858375" cy="43576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11111"/>
              </a:buClr>
              <a:buSzPts val="4400"/>
              <a:buFont typeface="Cabin SemiBold"/>
              <a:buNone/>
            </a:pPr>
            <a:r>
              <a:rPr b="1" i="0" lang="en-US">
                <a:solidFill>
                  <a:srgbClr val="111111"/>
                </a:solidFill>
                <a:latin typeface="Cabin SemiBold"/>
                <a:ea typeface="Cabin SemiBold"/>
                <a:cs typeface="Cabin SemiBold"/>
                <a:sym typeface="Cabin SemiBold"/>
              </a:rPr>
              <a:t>Z-Test</a:t>
            </a:r>
            <a:br>
              <a:rPr b="1" i="0" lang="en-US">
                <a:solidFill>
                  <a:srgbClr val="111111"/>
                </a:solidFill>
                <a:latin typeface="Cabin SemiBold"/>
                <a:ea typeface="Cabin SemiBold"/>
                <a:cs typeface="Cabin SemiBold"/>
                <a:sym typeface="Cabin SemiBold"/>
              </a:rPr>
            </a:br>
            <a:endParaRPr/>
          </a:p>
        </p:txBody>
      </p:sp>
      <p:sp>
        <p:nvSpPr>
          <p:cNvPr id="171" name="Google Shape;17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11111"/>
              </a:buClr>
              <a:buSzPts val="2800"/>
              <a:buChar char="•"/>
            </a:pPr>
            <a:r>
              <a:rPr b="0" i="0" lang="en-US">
                <a:solidFill>
                  <a:srgbClr val="111111"/>
                </a:solidFill>
                <a:latin typeface="Arial"/>
                <a:ea typeface="Arial"/>
                <a:cs typeface="Arial"/>
                <a:sym typeface="Arial"/>
              </a:rPr>
              <a:t>A z-test is a statistical test used to determine whether two population means are different when the variances are known and the sample size is large.</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The test statistic is assumed to have a </a:t>
            </a:r>
            <a:r>
              <a:rPr b="0" i="0" lang="en-US" u="sng">
                <a:solidFill>
                  <a:srgbClr val="2C40D0"/>
                </a:solidFill>
                <a:latin typeface="Arial"/>
                <a:ea typeface="Arial"/>
                <a:cs typeface="Arial"/>
                <a:sym typeface="Arial"/>
                <a:hlinkClick r:id="rId3">
                  <a:extLst>
                    <a:ext uri="{A12FA001-AC4F-418D-AE19-62706E023703}">
                      <ahyp:hlinkClr val="tx"/>
                    </a:ext>
                  </a:extLst>
                </a:hlinkClick>
              </a:rPr>
              <a:t>normal distribution</a:t>
            </a:r>
            <a:r>
              <a:rPr b="0" i="0" lang="en-US">
                <a:solidFill>
                  <a:srgbClr val="111111"/>
                </a:solidFill>
                <a:latin typeface="Arial"/>
                <a:ea typeface="Arial"/>
                <a:cs typeface="Arial"/>
                <a:sym typeface="Arial"/>
              </a:rPr>
              <a:t>, and nuisance parameters such as standard deviation should be known in order for an accurate z-test to be performed.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Features of Z Test</a:t>
            </a:r>
            <a:endParaRPr/>
          </a:p>
        </p:txBody>
      </p:sp>
      <p:sp>
        <p:nvSpPr>
          <p:cNvPr id="177" name="Google Shape;17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rgbClr val="111111"/>
              </a:buClr>
              <a:buSzPct val="100000"/>
              <a:buFont typeface="Arial"/>
              <a:buChar char="•"/>
            </a:pPr>
            <a:r>
              <a:rPr b="0" i="0" lang="en-US">
                <a:solidFill>
                  <a:srgbClr val="111111"/>
                </a:solidFill>
                <a:latin typeface="Arial"/>
                <a:ea typeface="Arial"/>
                <a:cs typeface="Arial"/>
                <a:sym typeface="Arial"/>
              </a:rPr>
              <a:t>A z-test is a statistical test to determine whether two population means are different when the variances are known and the sample size is large.</a:t>
            </a:r>
            <a:endParaRPr/>
          </a:p>
          <a:p>
            <a:pPr indent="-228600" lvl="0" marL="228600" rtl="0" algn="l">
              <a:lnSpc>
                <a:spcPct val="90000"/>
              </a:lnSpc>
              <a:spcBef>
                <a:spcPts val="1000"/>
              </a:spcBef>
              <a:spcAft>
                <a:spcPts val="0"/>
              </a:spcAft>
              <a:buClr>
                <a:srgbClr val="111111"/>
              </a:buClr>
              <a:buSzPct val="100000"/>
              <a:buFont typeface="Arial"/>
              <a:buChar char="•"/>
            </a:pPr>
            <a:r>
              <a:rPr b="0" i="0" lang="en-US">
                <a:solidFill>
                  <a:srgbClr val="111111"/>
                </a:solidFill>
                <a:latin typeface="Arial"/>
                <a:ea typeface="Arial"/>
                <a:cs typeface="Arial"/>
                <a:sym typeface="Arial"/>
              </a:rPr>
              <a:t>A z-test is a hypothesis test in which the z-statistic follows a normal distribution. </a:t>
            </a:r>
            <a:endParaRPr/>
          </a:p>
          <a:p>
            <a:pPr indent="-228600" lvl="0" marL="228600" rtl="0" algn="l">
              <a:lnSpc>
                <a:spcPct val="90000"/>
              </a:lnSpc>
              <a:spcBef>
                <a:spcPts val="1000"/>
              </a:spcBef>
              <a:spcAft>
                <a:spcPts val="0"/>
              </a:spcAft>
              <a:buClr>
                <a:srgbClr val="111111"/>
              </a:buClr>
              <a:buSzPct val="100000"/>
              <a:buFont typeface="Arial"/>
              <a:buChar char="•"/>
            </a:pPr>
            <a:r>
              <a:rPr b="0" i="0" lang="en-US">
                <a:solidFill>
                  <a:srgbClr val="111111"/>
                </a:solidFill>
                <a:latin typeface="Arial"/>
                <a:ea typeface="Arial"/>
                <a:cs typeface="Arial"/>
                <a:sym typeface="Arial"/>
              </a:rPr>
              <a:t>A z-statistic, or z-score, is a number representing the result from the z-test.</a:t>
            </a:r>
            <a:endParaRPr/>
          </a:p>
          <a:p>
            <a:pPr indent="-228600" lvl="0" marL="228600" rtl="0" algn="l">
              <a:lnSpc>
                <a:spcPct val="90000"/>
              </a:lnSpc>
              <a:spcBef>
                <a:spcPts val="1000"/>
              </a:spcBef>
              <a:spcAft>
                <a:spcPts val="0"/>
              </a:spcAft>
              <a:buClr>
                <a:srgbClr val="111111"/>
              </a:buClr>
              <a:buSzPct val="100000"/>
              <a:buFont typeface="Arial"/>
              <a:buChar char="•"/>
            </a:pPr>
            <a:r>
              <a:rPr b="0" i="0" lang="en-US">
                <a:solidFill>
                  <a:srgbClr val="111111"/>
                </a:solidFill>
                <a:latin typeface="Arial"/>
                <a:ea typeface="Arial"/>
                <a:cs typeface="Arial"/>
                <a:sym typeface="Arial"/>
              </a:rPr>
              <a:t>Z-tests are closely related to t-tests, but t-tests are best performed when an experiment has a small sample size.</a:t>
            </a:r>
            <a:endParaRPr/>
          </a:p>
          <a:p>
            <a:pPr indent="-228600" lvl="0" marL="228600" rtl="0" algn="l">
              <a:lnSpc>
                <a:spcPct val="90000"/>
              </a:lnSpc>
              <a:spcBef>
                <a:spcPts val="1000"/>
              </a:spcBef>
              <a:spcAft>
                <a:spcPts val="0"/>
              </a:spcAft>
              <a:buClr>
                <a:srgbClr val="111111"/>
              </a:buClr>
              <a:buSzPct val="100000"/>
              <a:buFont typeface="Arial"/>
              <a:buChar char="•"/>
            </a:pPr>
            <a:r>
              <a:rPr b="0" i="0" lang="en-US">
                <a:solidFill>
                  <a:srgbClr val="111111"/>
                </a:solidFill>
                <a:latin typeface="Arial"/>
                <a:ea typeface="Arial"/>
                <a:cs typeface="Arial"/>
                <a:sym typeface="Arial"/>
              </a:rPr>
              <a:t>Z-tests assume the standard deviation is known, while t-tests assume it is unknown.</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11111"/>
              </a:buClr>
              <a:buSzPts val="4400"/>
              <a:buFont typeface="Cabin SemiBold"/>
              <a:buNone/>
            </a:pPr>
            <a:r>
              <a:rPr b="1" i="0" lang="en-US">
                <a:solidFill>
                  <a:srgbClr val="111111"/>
                </a:solidFill>
                <a:latin typeface="Cabin SemiBold"/>
                <a:ea typeface="Cabin SemiBold"/>
                <a:cs typeface="Cabin SemiBold"/>
                <a:sym typeface="Cabin SemiBold"/>
              </a:rPr>
              <a:t>Understanding Z-Tests</a:t>
            </a:r>
            <a:br>
              <a:rPr b="1" i="0" lang="en-US">
                <a:solidFill>
                  <a:srgbClr val="111111"/>
                </a:solidFill>
                <a:latin typeface="Cabin SemiBold"/>
                <a:ea typeface="Cabin SemiBold"/>
                <a:cs typeface="Cabin SemiBold"/>
                <a:sym typeface="Cabin SemiBold"/>
              </a:rPr>
            </a:br>
            <a:endParaRPr/>
          </a:p>
        </p:txBody>
      </p:sp>
      <p:sp>
        <p:nvSpPr>
          <p:cNvPr id="183" name="Google Shape;18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11111"/>
              </a:buClr>
              <a:buSzPts val="2800"/>
              <a:buChar char="•"/>
            </a:pPr>
            <a:r>
              <a:rPr b="0" i="0" lang="en-US">
                <a:solidFill>
                  <a:srgbClr val="111111"/>
                </a:solidFill>
                <a:latin typeface="Arial"/>
                <a:ea typeface="Arial"/>
                <a:cs typeface="Arial"/>
                <a:sym typeface="Arial"/>
              </a:rPr>
              <a:t>The z-test is also a hypothesis test in which the z-statistic follows a normal distribution. </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The z-test is best used for greater-than-30 samples because, under the </a:t>
            </a:r>
            <a:r>
              <a:rPr b="0" i="0" lang="en-US" u="sng">
                <a:solidFill>
                  <a:srgbClr val="2C40D0"/>
                </a:solidFill>
                <a:latin typeface="Arial"/>
                <a:ea typeface="Arial"/>
                <a:cs typeface="Arial"/>
                <a:sym typeface="Arial"/>
                <a:hlinkClick r:id="rId3">
                  <a:extLst>
                    <a:ext uri="{A12FA001-AC4F-418D-AE19-62706E023703}">
                      <ahyp:hlinkClr val="tx"/>
                    </a:ext>
                  </a:extLst>
                </a:hlinkClick>
              </a:rPr>
              <a:t>central limit theorem</a:t>
            </a:r>
            <a:r>
              <a:rPr b="0" i="0" lang="en-US">
                <a:solidFill>
                  <a:srgbClr val="111111"/>
                </a:solidFill>
                <a:latin typeface="Arial"/>
                <a:ea typeface="Arial"/>
                <a:cs typeface="Arial"/>
                <a:sym typeface="Arial"/>
              </a:rPr>
              <a:t>, as the number of samples gets larger, the samples are considered to be approximately normally distributed.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11111"/>
              </a:buClr>
              <a:buSzPts val="4400"/>
              <a:buFont typeface="Arial"/>
              <a:buNone/>
            </a:pPr>
            <a:r>
              <a:rPr lang="en-US">
                <a:solidFill>
                  <a:srgbClr val="111111"/>
                </a:solidFill>
                <a:latin typeface="Arial"/>
                <a:ea typeface="Arial"/>
                <a:cs typeface="Arial"/>
                <a:sym typeface="Arial"/>
              </a:rPr>
              <a:t>C</a:t>
            </a:r>
            <a:r>
              <a:rPr b="0" i="0" lang="en-US">
                <a:solidFill>
                  <a:srgbClr val="111111"/>
                </a:solidFill>
                <a:latin typeface="Arial"/>
                <a:ea typeface="Arial"/>
                <a:cs typeface="Arial"/>
                <a:sym typeface="Arial"/>
              </a:rPr>
              <a:t>entral </a:t>
            </a:r>
            <a:r>
              <a:rPr lang="en-US">
                <a:solidFill>
                  <a:srgbClr val="111111"/>
                </a:solidFill>
                <a:latin typeface="Arial"/>
                <a:ea typeface="Arial"/>
                <a:cs typeface="Arial"/>
                <a:sym typeface="Arial"/>
              </a:rPr>
              <a:t>L</a:t>
            </a:r>
            <a:r>
              <a:rPr b="0" i="0" lang="en-US">
                <a:solidFill>
                  <a:srgbClr val="111111"/>
                </a:solidFill>
                <a:latin typeface="Arial"/>
                <a:ea typeface="Arial"/>
                <a:cs typeface="Arial"/>
                <a:sym typeface="Arial"/>
              </a:rPr>
              <a:t>imit Theorem (CLT)</a:t>
            </a:r>
            <a:endParaRPr/>
          </a:p>
        </p:txBody>
      </p:sp>
      <p:sp>
        <p:nvSpPr>
          <p:cNvPr id="189" name="Google Shape;18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11111"/>
              </a:buClr>
              <a:buSzPts val="2800"/>
              <a:buChar char="•"/>
            </a:pPr>
            <a:r>
              <a:rPr b="0" i="0" lang="en-US">
                <a:solidFill>
                  <a:srgbClr val="111111"/>
                </a:solidFill>
                <a:latin typeface="Arial"/>
                <a:ea typeface="Arial"/>
                <a:cs typeface="Arial"/>
                <a:sym typeface="Arial"/>
              </a:rPr>
              <a:t>In the study of probability theory, the central limit theorem (CLT) states that the distribution of sample approximates a normal distribution (also known as a “bell curve”) as the sample size becomes larger, assuming that all samples are identical in size, and regardless of the population distribution shape.</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 Sample sizes equal to or greater than 30 are considered sufficient for the CLT to predict the characteristics of a population accurately.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Z Test</a:t>
            </a:r>
            <a:endParaRPr/>
          </a:p>
        </p:txBody>
      </p:sp>
      <p:sp>
        <p:nvSpPr>
          <p:cNvPr id="195" name="Google Shape;19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11111"/>
              </a:buClr>
              <a:buSzPts val="2800"/>
              <a:buChar char="•"/>
            </a:pPr>
            <a:r>
              <a:rPr b="0" i="0" lang="en-US">
                <a:solidFill>
                  <a:srgbClr val="111111"/>
                </a:solidFill>
                <a:latin typeface="Arial"/>
                <a:ea typeface="Arial"/>
                <a:cs typeface="Arial"/>
                <a:sym typeface="Arial"/>
              </a:rPr>
              <a:t>When conducting a z-test, the null and alternative hypotheses, alpha and </a:t>
            </a:r>
            <a:r>
              <a:rPr b="0" i="0" lang="en-US" u="sng">
                <a:solidFill>
                  <a:srgbClr val="2C40D0"/>
                </a:solidFill>
                <a:latin typeface="Arial"/>
                <a:ea typeface="Arial"/>
                <a:cs typeface="Arial"/>
                <a:sym typeface="Arial"/>
                <a:hlinkClick r:id="rId3">
                  <a:extLst>
                    <a:ext uri="{A12FA001-AC4F-418D-AE19-62706E023703}">
                      <ahyp:hlinkClr val="tx"/>
                    </a:ext>
                  </a:extLst>
                </a:hlinkClick>
              </a:rPr>
              <a:t>z-score</a:t>
            </a:r>
            <a:r>
              <a:rPr b="0" i="0" lang="en-US">
                <a:solidFill>
                  <a:srgbClr val="111111"/>
                </a:solidFill>
                <a:latin typeface="Arial"/>
                <a:ea typeface="Arial"/>
                <a:cs typeface="Arial"/>
                <a:sym typeface="Arial"/>
              </a:rPr>
              <a:t> should be stated. </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Next, the test statistic should be calculated, and the results and conclusion stated. A z-statistic, or z-score, is a number representing how many standard deviations above or below the mean population a score derived from a z-test is.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11111"/>
              </a:buClr>
              <a:buSzPts val="4400"/>
              <a:buFont typeface="Cabin SemiBold"/>
              <a:buNone/>
            </a:pPr>
            <a:r>
              <a:rPr b="1" i="0" lang="en-US">
                <a:solidFill>
                  <a:srgbClr val="111111"/>
                </a:solidFill>
                <a:latin typeface="Cabin SemiBold"/>
                <a:ea typeface="Cabin SemiBold"/>
                <a:cs typeface="Cabin SemiBold"/>
                <a:sym typeface="Cabin SemiBold"/>
              </a:rPr>
              <a:t>What is Analysis of Variance (ANOVA)?</a:t>
            </a:r>
            <a:br>
              <a:rPr b="1" i="0" lang="en-US">
                <a:solidFill>
                  <a:srgbClr val="111111"/>
                </a:solidFill>
                <a:latin typeface="Cabin SemiBold"/>
                <a:ea typeface="Cabin SemiBold"/>
                <a:cs typeface="Cabin SemiBold"/>
                <a:sym typeface="Cabin SemiBold"/>
              </a:rPr>
            </a:b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11111"/>
              </a:buClr>
              <a:buSzPts val="2800"/>
              <a:buChar char="•"/>
            </a:pPr>
            <a:r>
              <a:rPr b="0" i="0" lang="en-US">
                <a:solidFill>
                  <a:srgbClr val="111111"/>
                </a:solidFill>
                <a:latin typeface="Arial"/>
                <a:ea typeface="Arial"/>
                <a:cs typeface="Arial"/>
                <a:sym typeface="Arial"/>
              </a:rPr>
              <a:t>Analysis of variance (ANOVA) is an analysis tool used in statistics that splits an observed aggregate variability found inside a data set into two parts: systematic factors and random factors. </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The systematic factors have a statistical influence on the given data set, while the random factors do not.</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 Analysts use the ANOVA test to determine the influence that independent variables have on the dependent variable in a regression study.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Z Score</a:t>
            </a:r>
            <a:endParaRPr/>
          </a:p>
        </p:txBody>
      </p:sp>
      <p:sp>
        <p:nvSpPr>
          <p:cNvPr id="201" name="Google Shape;20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111111"/>
              </a:buClr>
              <a:buSzPct val="100000"/>
              <a:buChar char="•"/>
            </a:pPr>
            <a:r>
              <a:rPr b="0" i="0" lang="en-US">
                <a:solidFill>
                  <a:srgbClr val="111111"/>
                </a:solidFill>
                <a:latin typeface="Arial"/>
                <a:ea typeface="Arial"/>
                <a:cs typeface="Arial"/>
                <a:sym typeface="Arial"/>
              </a:rPr>
              <a:t>A z-score, or z-statistic, is a number representing how many standard deviations above or below the mean population the score derived from a z-test is.</a:t>
            </a:r>
            <a:endParaRPr/>
          </a:p>
          <a:p>
            <a:pPr indent="-228600" lvl="0" marL="228600" rtl="0" algn="l">
              <a:lnSpc>
                <a:spcPct val="90000"/>
              </a:lnSpc>
              <a:spcBef>
                <a:spcPts val="1000"/>
              </a:spcBef>
              <a:spcAft>
                <a:spcPts val="0"/>
              </a:spcAft>
              <a:buClr>
                <a:srgbClr val="111111"/>
              </a:buClr>
              <a:buSzPct val="100000"/>
              <a:buChar char="•"/>
            </a:pPr>
            <a:r>
              <a:rPr b="0" i="0" lang="en-US">
                <a:solidFill>
                  <a:srgbClr val="111111"/>
                </a:solidFill>
                <a:latin typeface="Arial"/>
                <a:ea typeface="Arial"/>
                <a:cs typeface="Arial"/>
                <a:sym typeface="Arial"/>
              </a:rPr>
              <a:t> Essentially, it is a numerical measurement that describes a value's relationship to the mean of a group of values. </a:t>
            </a:r>
            <a:endParaRPr/>
          </a:p>
          <a:p>
            <a:pPr indent="-228600" lvl="0" marL="228600" rtl="0" algn="l">
              <a:lnSpc>
                <a:spcPct val="90000"/>
              </a:lnSpc>
              <a:spcBef>
                <a:spcPts val="1000"/>
              </a:spcBef>
              <a:spcAft>
                <a:spcPts val="0"/>
              </a:spcAft>
              <a:buClr>
                <a:srgbClr val="111111"/>
              </a:buClr>
              <a:buSzPct val="100000"/>
              <a:buChar char="•"/>
            </a:pPr>
            <a:r>
              <a:rPr b="0" i="0" lang="en-US">
                <a:solidFill>
                  <a:srgbClr val="111111"/>
                </a:solidFill>
                <a:latin typeface="Arial"/>
                <a:ea typeface="Arial"/>
                <a:cs typeface="Arial"/>
                <a:sym typeface="Arial"/>
              </a:rPr>
              <a:t>If a z-score is 0, it indicates that the data point's score is identical to the mean score. </a:t>
            </a:r>
            <a:endParaRPr/>
          </a:p>
          <a:p>
            <a:pPr indent="-228600" lvl="0" marL="228600" rtl="0" algn="l">
              <a:lnSpc>
                <a:spcPct val="90000"/>
              </a:lnSpc>
              <a:spcBef>
                <a:spcPts val="1000"/>
              </a:spcBef>
              <a:spcAft>
                <a:spcPts val="0"/>
              </a:spcAft>
              <a:buClr>
                <a:srgbClr val="111111"/>
              </a:buClr>
              <a:buSzPct val="100000"/>
              <a:buChar char="•"/>
            </a:pPr>
            <a:r>
              <a:rPr b="0" i="0" lang="en-US">
                <a:solidFill>
                  <a:srgbClr val="111111"/>
                </a:solidFill>
                <a:latin typeface="Arial"/>
                <a:ea typeface="Arial"/>
                <a:cs typeface="Arial"/>
                <a:sym typeface="Arial"/>
              </a:rPr>
              <a:t>A z-score of 1.0 would indicate a value that is one standard deviation from the mean. </a:t>
            </a:r>
            <a:endParaRPr/>
          </a:p>
          <a:p>
            <a:pPr indent="-228600" lvl="0" marL="228600" rtl="0" algn="l">
              <a:lnSpc>
                <a:spcPct val="90000"/>
              </a:lnSpc>
              <a:spcBef>
                <a:spcPts val="1000"/>
              </a:spcBef>
              <a:spcAft>
                <a:spcPts val="0"/>
              </a:spcAft>
              <a:buClr>
                <a:srgbClr val="111111"/>
              </a:buClr>
              <a:buSzPct val="100000"/>
              <a:buChar char="•"/>
            </a:pPr>
            <a:r>
              <a:rPr b="0" i="0" lang="en-US">
                <a:solidFill>
                  <a:srgbClr val="111111"/>
                </a:solidFill>
                <a:latin typeface="Arial"/>
                <a:ea typeface="Arial"/>
                <a:cs typeface="Arial"/>
                <a:sym typeface="Arial"/>
              </a:rPr>
              <a:t>Z-scores may be positive or negative, with a positive value indicating the score is above the mean and a negative score indicating it is below the mean.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Revision of Z Score</a:t>
            </a:r>
            <a:endParaRPr/>
          </a:p>
        </p:txBody>
      </p:sp>
      <p:sp>
        <p:nvSpPr>
          <p:cNvPr id="207" name="Google Shape;20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0" i="0" lang="en-US">
                <a:solidFill>
                  <a:srgbClr val="333333"/>
                </a:solidFill>
                <a:latin typeface="Roboto"/>
                <a:ea typeface="Roboto"/>
                <a:cs typeface="Roboto"/>
                <a:sym typeface="Roboto"/>
              </a:rPr>
              <a:t>Z-scores are expressed in terms of standard deviations from their means.</a:t>
            </a:r>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latin typeface="Roboto"/>
                <a:ea typeface="Roboto"/>
                <a:cs typeface="Roboto"/>
                <a:sym typeface="Roboto"/>
              </a:rPr>
              <a:t> Resultantly, these z-scores have a distribution with a mean of 0 and a standard deviation of 1.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Formula Z Score</a:t>
            </a:r>
            <a:endParaRPr/>
          </a:p>
        </p:txBody>
      </p:sp>
      <p:pic>
        <p:nvPicPr>
          <p:cNvPr id="213" name="Google Shape;213;p22"/>
          <p:cNvPicPr preferRelativeResize="0"/>
          <p:nvPr>
            <p:ph idx="1" type="body"/>
          </p:nvPr>
        </p:nvPicPr>
        <p:blipFill rotWithShape="1">
          <a:blip r:embed="rId3">
            <a:alphaModFix/>
          </a:blip>
          <a:srcRect b="0" l="0" r="0" t="0"/>
          <a:stretch/>
        </p:blipFill>
        <p:spPr>
          <a:xfrm>
            <a:off x="1438275" y="2200186"/>
            <a:ext cx="2305050" cy="400050"/>
          </a:xfrm>
          <a:prstGeom prst="rect">
            <a:avLst/>
          </a:prstGeom>
          <a:noFill/>
          <a:ln>
            <a:noFill/>
          </a:ln>
        </p:spPr>
      </p:pic>
      <p:sp>
        <p:nvSpPr>
          <p:cNvPr id="214" name="Google Shape;214;p22"/>
          <p:cNvSpPr txBox="1"/>
          <p:nvPr/>
        </p:nvSpPr>
        <p:spPr>
          <a:xfrm>
            <a:off x="1438275" y="3109734"/>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333333"/>
                </a:solidFill>
                <a:latin typeface="Roboto"/>
                <a:ea typeface="Roboto"/>
                <a:cs typeface="Roboto"/>
                <a:sym typeface="Roboto"/>
              </a:rPr>
              <a:t>Where,</a:t>
            </a:r>
            <a:endParaRPr/>
          </a:p>
          <a:p>
            <a:pPr indent="-114300" lvl="0" marL="0" marR="0" rtl="0" algn="l">
              <a:spcBef>
                <a:spcPts val="0"/>
              </a:spcBef>
              <a:spcAft>
                <a:spcPts val="0"/>
              </a:spcAft>
              <a:buClr>
                <a:srgbClr val="333333"/>
              </a:buClr>
              <a:buSzPts val="1800"/>
              <a:buFont typeface="Arial"/>
              <a:buChar char="•"/>
            </a:pPr>
            <a:r>
              <a:rPr b="0" i="0" lang="en-US" sz="1800">
                <a:solidFill>
                  <a:srgbClr val="333333"/>
                </a:solidFill>
                <a:latin typeface="Roboto"/>
                <a:ea typeface="Roboto"/>
                <a:cs typeface="Roboto"/>
                <a:sym typeface="Roboto"/>
              </a:rPr>
              <a:t>x = Standardized random variable</a:t>
            </a:r>
            <a:endParaRPr/>
          </a:p>
          <a:p>
            <a:pPr indent="-114300" lvl="0" marL="0" marR="0" rtl="0" algn="l">
              <a:spcBef>
                <a:spcPts val="0"/>
              </a:spcBef>
              <a:spcAft>
                <a:spcPts val="0"/>
              </a:spcAft>
              <a:buClr>
                <a:srgbClr val="333333"/>
              </a:buClr>
              <a:buSzPts val="1800"/>
              <a:buFont typeface="Arial"/>
              <a:buChar char="•"/>
            </a:pPr>
            <a:r>
              <a:rPr b="0" i="0" lang="en-US" sz="1800">
                <a:solidFill>
                  <a:srgbClr val="333333"/>
                </a:solidFill>
                <a:latin typeface="Roboto"/>
                <a:ea typeface="Roboto"/>
                <a:cs typeface="Roboto"/>
                <a:sym typeface="Roboto"/>
              </a:rPr>
              <a:t>x̅ = Mean</a:t>
            </a:r>
            <a:endParaRPr/>
          </a:p>
          <a:p>
            <a:pPr indent="-114300" lvl="0" marL="0" marR="0" rtl="0" algn="l">
              <a:spcBef>
                <a:spcPts val="0"/>
              </a:spcBef>
              <a:spcAft>
                <a:spcPts val="0"/>
              </a:spcAft>
              <a:buClr>
                <a:srgbClr val="333333"/>
              </a:buClr>
              <a:buSzPts val="1800"/>
              <a:buFont typeface="Arial"/>
              <a:buChar char="•"/>
            </a:pPr>
            <a:r>
              <a:rPr b="0" i="0" lang="en-US" sz="1800">
                <a:solidFill>
                  <a:srgbClr val="333333"/>
                </a:solidFill>
                <a:latin typeface="Roboto"/>
                <a:ea typeface="Roboto"/>
                <a:cs typeface="Roboto"/>
                <a:sym typeface="Roboto"/>
              </a:rPr>
              <a:t>σ = Standard deviation.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1:</a:t>
            </a:r>
            <a:endParaRPr/>
          </a:p>
        </p:txBody>
      </p:sp>
      <p:sp>
        <p:nvSpPr>
          <p:cNvPr id="220" name="Google Shape;22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1" i="0" lang="en-US">
                <a:solidFill>
                  <a:srgbClr val="333333"/>
                </a:solidFill>
                <a:latin typeface="Roboto"/>
                <a:ea typeface="Roboto"/>
                <a:cs typeface="Roboto"/>
                <a:sym typeface="Roboto"/>
              </a:rPr>
              <a:t>How well did Ram perform in her English coursework compared to the other 50 students?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21" name="Google Shape;221;p23"/>
          <p:cNvPicPr preferRelativeResize="0"/>
          <p:nvPr/>
        </p:nvPicPr>
        <p:blipFill rotWithShape="1">
          <a:blip r:embed="rId3">
            <a:alphaModFix/>
          </a:blip>
          <a:srcRect b="0" l="0" r="0" t="0"/>
          <a:stretch/>
        </p:blipFill>
        <p:spPr>
          <a:xfrm>
            <a:off x="942975" y="2719387"/>
            <a:ext cx="10306050" cy="1419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Computation of Z Score</a:t>
            </a:r>
            <a:endParaRPr/>
          </a:p>
        </p:txBody>
      </p:sp>
      <p:sp>
        <p:nvSpPr>
          <p:cNvPr id="227" name="Google Shape;22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33333"/>
              </a:buClr>
              <a:buSzPts val="2800"/>
              <a:buNone/>
            </a:pPr>
            <a:r>
              <a:rPr b="0" i="0" lang="en-US">
                <a:solidFill>
                  <a:srgbClr val="333333"/>
                </a:solidFill>
                <a:latin typeface="Roboto"/>
                <a:ea typeface="Roboto"/>
                <a:cs typeface="Roboto"/>
                <a:sym typeface="Roboto"/>
              </a:rPr>
              <a:t>Z Score = (x − x̅ )/σ</a:t>
            </a:r>
            <a:endParaRPr/>
          </a:p>
          <a:p>
            <a:pPr indent="0" lvl="0" marL="0" rtl="0" algn="l">
              <a:lnSpc>
                <a:spcPct val="90000"/>
              </a:lnSpc>
              <a:spcBef>
                <a:spcPts val="1000"/>
              </a:spcBef>
              <a:spcAft>
                <a:spcPts val="0"/>
              </a:spcAft>
              <a:buClr>
                <a:srgbClr val="333333"/>
              </a:buClr>
              <a:buSzPts val="2800"/>
              <a:buNone/>
            </a:pPr>
            <a:r>
              <a:rPr b="0" i="0" lang="en-US">
                <a:solidFill>
                  <a:srgbClr val="333333"/>
                </a:solidFill>
                <a:latin typeface="Roboto"/>
                <a:ea typeface="Roboto"/>
                <a:cs typeface="Roboto"/>
                <a:sym typeface="Roboto"/>
              </a:rPr>
              <a:t>= (70 – 60)/ 15</a:t>
            </a:r>
            <a:endParaRPr/>
          </a:p>
          <a:p>
            <a:pPr indent="0" lvl="0" marL="0" rtl="0" algn="l">
              <a:lnSpc>
                <a:spcPct val="90000"/>
              </a:lnSpc>
              <a:spcBef>
                <a:spcPts val="1000"/>
              </a:spcBef>
              <a:spcAft>
                <a:spcPts val="0"/>
              </a:spcAft>
              <a:buClr>
                <a:srgbClr val="333333"/>
              </a:buClr>
              <a:buSzPts val="2800"/>
              <a:buNone/>
            </a:pPr>
            <a:r>
              <a:rPr b="0" i="0" lang="en-US">
                <a:solidFill>
                  <a:srgbClr val="333333"/>
                </a:solidFill>
                <a:latin typeface="Roboto"/>
                <a:ea typeface="Roboto"/>
                <a:cs typeface="Roboto"/>
                <a:sym typeface="Roboto"/>
              </a:rPr>
              <a:t>= 10/15</a:t>
            </a:r>
            <a:endParaRPr/>
          </a:p>
          <a:p>
            <a:pPr indent="0" lvl="0" marL="0" rtl="0" algn="l">
              <a:lnSpc>
                <a:spcPct val="90000"/>
              </a:lnSpc>
              <a:spcBef>
                <a:spcPts val="1000"/>
              </a:spcBef>
              <a:spcAft>
                <a:spcPts val="0"/>
              </a:spcAft>
              <a:buClr>
                <a:srgbClr val="333333"/>
              </a:buClr>
              <a:buSzPts val="2800"/>
              <a:buNone/>
            </a:pPr>
            <a:r>
              <a:rPr b="0" i="0" lang="en-US">
                <a:solidFill>
                  <a:srgbClr val="333333"/>
                </a:solidFill>
                <a:latin typeface="Roboto"/>
                <a:ea typeface="Roboto"/>
                <a:cs typeface="Roboto"/>
                <a:sym typeface="Roboto"/>
              </a:rPr>
              <a:t>= 0.6667</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2: Z score Computation</a:t>
            </a:r>
            <a:endParaRPr/>
          </a:p>
        </p:txBody>
      </p:sp>
      <p:sp>
        <p:nvSpPr>
          <p:cNvPr id="233" name="Google Shape;23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i="0" lang="en-US">
                <a:solidFill>
                  <a:srgbClr val="333333"/>
                </a:solidFill>
                <a:latin typeface="Roboto"/>
                <a:ea typeface="Roboto"/>
                <a:cs typeface="Roboto"/>
                <a:sym typeface="Roboto"/>
              </a:rPr>
              <a:t>A student wrote 2 quizzes. In the first quiz, he scored 80 and in other, he scored 75. The mean and standard deviation of first quiz are70 and 15 respectively, while the mean and standard deviation of the second quiz are 54 and 12 respectively. The results follow the normal distribution. What can you conclude about the student’s result by seeing their z scores?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 1: Z score computation for Quiz 1</a:t>
            </a:r>
            <a:endParaRPr/>
          </a:p>
        </p:txBody>
      </p:sp>
      <p:sp>
        <p:nvSpPr>
          <p:cNvPr id="239" name="Google Shape;23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0" i="0" lang="en-US">
                <a:solidFill>
                  <a:srgbClr val="333333"/>
                </a:solidFill>
                <a:latin typeface="Roboto"/>
                <a:ea typeface="Roboto"/>
                <a:cs typeface="Roboto"/>
                <a:sym typeface="Roboto"/>
              </a:rPr>
              <a:t>Calculation of student’s Z score for first quiz:</a:t>
            </a:r>
            <a:br>
              <a:rPr b="0" i="0" lang="en-US">
                <a:solidFill>
                  <a:srgbClr val="333333"/>
                </a:solidFill>
                <a:latin typeface="Roboto"/>
                <a:ea typeface="Roboto"/>
                <a:cs typeface="Roboto"/>
                <a:sym typeface="Roboto"/>
              </a:rPr>
            </a:br>
            <a:r>
              <a:rPr b="0" i="0" lang="en-US">
                <a:solidFill>
                  <a:srgbClr val="333333"/>
                </a:solidFill>
                <a:latin typeface="Roboto"/>
                <a:ea typeface="Roboto"/>
                <a:cs typeface="Roboto"/>
                <a:sym typeface="Roboto"/>
              </a:rPr>
              <a:t>Standardized random variable x = 80</a:t>
            </a:r>
            <a:br>
              <a:rPr b="0" i="0" lang="en-US">
                <a:solidFill>
                  <a:srgbClr val="333333"/>
                </a:solidFill>
                <a:latin typeface="Roboto"/>
                <a:ea typeface="Roboto"/>
                <a:cs typeface="Roboto"/>
                <a:sym typeface="Roboto"/>
              </a:rPr>
            </a:br>
            <a:r>
              <a:rPr b="0" i="0" lang="en-US">
                <a:solidFill>
                  <a:srgbClr val="333333"/>
                </a:solidFill>
                <a:latin typeface="Roboto"/>
                <a:ea typeface="Roboto"/>
                <a:cs typeface="Roboto"/>
                <a:sym typeface="Roboto"/>
              </a:rPr>
              <a:t>Mean, x̅ = 70</a:t>
            </a:r>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latin typeface="Roboto"/>
                <a:ea typeface="Roboto"/>
                <a:cs typeface="Roboto"/>
                <a:sym typeface="Roboto"/>
              </a:rPr>
              <a:t>Population standard deviation = 15</a:t>
            </a:r>
            <a:br>
              <a:rPr b="0" i="0" lang="en-US">
                <a:solidFill>
                  <a:srgbClr val="333333"/>
                </a:solidFill>
                <a:latin typeface="Roboto"/>
                <a:ea typeface="Roboto"/>
                <a:cs typeface="Roboto"/>
                <a:sym typeface="Roboto"/>
              </a:rPr>
            </a:br>
            <a:r>
              <a:rPr b="0" i="0" lang="en-US">
                <a:solidFill>
                  <a:srgbClr val="333333"/>
                </a:solidFill>
                <a:latin typeface="Roboto"/>
                <a:ea typeface="Roboto"/>
                <a:cs typeface="Roboto"/>
                <a:sym typeface="Roboto"/>
              </a:rPr>
              <a:t>Formula for Z score is given below:</a:t>
            </a:r>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latin typeface="Roboto"/>
                <a:ea typeface="Roboto"/>
                <a:cs typeface="Roboto"/>
                <a:sym typeface="Roboto"/>
              </a:rPr>
              <a:t>Z Score = (x − x̅ )/σ</a:t>
            </a:r>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latin typeface="Roboto"/>
                <a:ea typeface="Roboto"/>
                <a:cs typeface="Roboto"/>
                <a:sym typeface="Roboto"/>
              </a:rPr>
              <a:t>= (80 – 70) /15</a:t>
            </a:r>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latin typeface="Roboto"/>
                <a:ea typeface="Roboto"/>
                <a:cs typeface="Roboto"/>
                <a:sym typeface="Roboto"/>
              </a:rPr>
              <a:t>= 0.667</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 2: Z score Computation for second Quiz</a:t>
            </a:r>
            <a:endParaRPr/>
          </a:p>
        </p:txBody>
      </p:sp>
      <p:sp>
        <p:nvSpPr>
          <p:cNvPr id="245" name="Google Shape;245;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0" i="0" lang="en-US">
                <a:solidFill>
                  <a:srgbClr val="333333"/>
                </a:solidFill>
                <a:latin typeface="Roboto"/>
                <a:ea typeface="Roboto"/>
                <a:cs typeface="Roboto"/>
                <a:sym typeface="Roboto"/>
              </a:rPr>
              <a:t>Calculation of student’s Z score for second quiz:</a:t>
            </a:r>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latin typeface="Roboto"/>
                <a:ea typeface="Roboto"/>
                <a:cs typeface="Roboto"/>
                <a:sym typeface="Roboto"/>
              </a:rPr>
              <a:t>Standardized random variable x = 75</a:t>
            </a:r>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latin typeface="Roboto"/>
                <a:ea typeface="Roboto"/>
                <a:cs typeface="Roboto"/>
                <a:sym typeface="Roboto"/>
              </a:rPr>
              <a:t>Mean x̅ = 54</a:t>
            </a:r>
            <a:br>
              <a:rPr b="0" i="0" lang="en-US">
                <a:solidFill>
                  <a:srgbClr val="333333"/>
                </a:solidFill>
                <a:latin typeface="Roboto"/>
                <a:ea typeface="Roboto"/>
                <a:cs typeface="Roboto"/>
                <a:sym typeface="Roboto"/>
              </a:rPr>
            </a:br>
            <a:r>
              <a:rPr b="0" i="0" lang="en-US">
                <a:solidFill>
                  <a:srgbClr val="333333"/>
                </a:solidFill>
                <a:latin typeface="Roboto"/>
                <a:ea typeface="Roboto"/>
                <a:cs typeface="Roboto"/>
                <a:sym typeface="Roboto"/>
              </a:rPr>
              <a:t>Population standard deviation = 12</a:t>
            </a:r>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latin typeface="Roboto"/>
                <a:ea typeface="Roboto"/>
                <a:cs typeface="Roboto"/>
                <a:sym typeface="Roboto"/>
              </a:rPr>
              <a:t>Formula for Z score is given below:</a:t>
            </a:r>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latin typeface="Roboto"/>
                <a:ea typeface="Roboto"/>
                <a:cs typeface="Roboto"/>
                <a:sym typeface="Roboto"/>
              </a:rPr>
              <a:t>Z Score = (x − x̅ )/σ</a:t>
            </a:r>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latin typeface="Roboto"/>
                <a:ea typeface="Roboto"/>
                <a:cs typeface="Roboto"/>
                <a:sym typeface="Roboto"/>
              </a:rPr>
              <a:t>= (75 – 54) /12</a:t>
            </a:r>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latin typeface="Roboto"/>
                <a:ea typeface="Roboto"/>
                <a:cs typeface="Roboto"/>
                <a:sym typeface="Roboto"/>
              </a:rPr>
              <a:t>= 1.75</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 3: Comparison of Scores</a:t>
            </a:r>
            <a:endParaRPr/>
          </a:p>
        </p:txBody>
      </p:sp>
      <p:sp>
        <p:nvSpPr>
          <p:cNvPr id="251" name="Google Shape;25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0" i="0" lang="en-US">
                <a:solidFill>
                  <a:srgbClr val="333333"/>
                </a:solidFill>
                <a:latin typeface="Roboto"/>
                <a:ea typeface="Roboto"/>
                <a:cs typeface="Roboto"/>
                <a:sym typeface="Roboto"/>
              </a:rPr>
              <a:t>Since Z score of second quiz is better than that of first quiz, hence it is concluded that he did better in second quiz.</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of Z Test</a:t>
            </a:r>
            <a:endParaRPr/>
          </a:p>
        </p:txBody>
      </p:sp>
      <p:sp>
        <p:nvSpPr>
          <p:cNvPr id="257" name="Google Shape;25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11111"/>
              </a:buClr>
              <a:buSzPts val="2800"/>
              <a:buChar char="•"/>
            </a:pPr>
            <a:r>
              <a:rPr b="0" i="0" lang="en-US">
                <a:solidFill>
                  <a:srgbClr val="111111"/>
                </a:solidFill>
                <a:latin typeface="Arial"/>
                <a:ea typeface="Arial"/>
                <a:cs typeface="Arial"/>
                <a:sym typeface="Arial"/>
              </a:rPr>
              <a:t>Examples of tests that can be conducted as z-tests include a one-sample location test, a two-sample location test, a paired difference test, and a maximum likelihood estimate.</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 Z-tests are closely related to t-tests, but t-tests are best performed when an experiment has a small sample size. </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Also, t-tests assume the standard deviation is unknown, while z-tests assume it is known. </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If the standard deviation of the population is unknown, the assumption of the sample variance equaling the population variance is made.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History of ANOVA</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11111"/>
              </a:buClr>
              <a:buSzPts val="2800"/>
              <a:buChar char="•"/>
            </a:pPr>
            <a:r>
              <a:rPr b="0" i="0" lang="en-US">
                <a:solidFill>
                  <a:srgbClr val="111111"/>
                </a:solidFill>
                <a:latin typeface="Arial"/>
                <a:ea typeface="Arial"/>
                <a:cs typeface="Arial"/>
                <a:sym typeface="Arial"/>
              </a:rPr>
              <a:t>The t- and </a:t>
            </a:r>
            <a:r>
              <a:rPr lang="en-US">
                <a:solidFill>
                  <a:srgbClr val="2C40D0"/>
                </a:solidFill>
                <a:latin typeface="Arial"/>
                <a:ea typeface="Arial"/>
                <a:cs typeface="Arial"/>
                <a:sym typeface="Arial"/>
              </a:rPr>
              <a:t>z-test methods </a:t>
            </a:r>
            <a:r>
              <a:rPr b="0" i="0" lang="en-US">
                <a:solidFill>
                  <a:srgbClr val="111111"/>
                </a:solidFill>
                <a:latin typeface="Arial"/>
                <a:ea typeface="Arial"/>
                <a:cs typeface="Arial"/>
                <a:sym typeface="Arial"/>
              </a:rPr>
              <a:t> developed in the 20th century were used for statistical analysis until 1918, when Ronald Fisher created the analysis of variance method.</a:t>
            </a:r>
            <a:endParaRPr baseline="30000">
              <a:solidFill>
                <a:srgbClr val="0000EE"/>
              </a:solidFill>
              <a:latin typeface="Arial"/>
              <a:ea typeface="Arial"/>
              <a:cs typeface="Arial"/>
              <a:sym typeface="Arial"/>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 ANOVA is also called the Fisher analysis of variance, and it is the extension of the t- and z-tests.</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 The term became well-known in 1925, after appearing in Fisher's book, "Statistical Methods for Research Workers.</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 It was employed in experimental psychology and later expanded to subjects that were more complex.</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Key Features of ANOVA</a:t>
            </a:r>
            <a:endParaRPr/>
          </a:p>
        </p:txBody>
      </p:sp>
      <p:sp>
        <p:nvSpPr>
          <p:cNvPr id="263" name="Google Shape;263;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11111"/>
              </a:buClr>
              <a:buSzPts val="2800"/>
              <a:buFont typeface="Arial"/>
              <a:buChar char="•"/>
            </a:pPr>
            <a:r>
              <a:rPr b="0" i="0" lang="en-US">
                <a:solidFill>
                  <a:srgbClr val="111111"/>
                </a:solidFill>
                <a:latin typeface="Arial"/>
                <a:ea typeface="Arial"/>
                <a:cs typeface="Arial"/>
                <a:sym typeface="Arial"/>
              </a:rPr>
              <a:t>Analysis of variance, or ANOVA, is a statistical method that separates observed variance data into different components to use for additional tests.</a:t>
            </a:r>
            <a:endParaRPr/>
          </a:p>
          <a:p>
            <a:pPr indent="-228600" lvl="0" marL="228600" rtl="0" algn="l">
              <a:lnSpc>
                <a:spcPct val="90000"/>
              </a:lnSpc>
              <a:spcBef>
                <a:spcPts val="1000"/>
              </a:spcBef>
              <a:spcAft>
                <a:spcPts val="0"/>
              </a:spcAft>
              <a:buClr>
                <a:srgbClr val="111111"/>
              </a:buClr>
              <a:buSzPts val="2800"/>
              <a:buFont typeface="Arial"/>
              <a:buChar char="•"/>
            </a:pPr>
            <a:r>
              <a:rPr b="0" i="0" lang="en-US">
                <a:solidFill>
                  <a:srgbClr val="111111"/>
                </a:solidFill>
                <a:latin typeface="Arial"/>
                <a:ea typeface="Arial"/>
                <a:cs typeface="Arial"/>
                <a:sym typeface="Arial"/>
              </a:rPr>
              <a:t>A one-way ANOVA is used for three or more groups of data, to gain information about the relationship between the dependent and independent variables.</a:t>
            </a:r>
            <a:endParaRPr/>
          </a:p>
          <a:p>
            <a:pPr indent="-228600" lvl="0" marL="228600" rtl="0" algn="l">
              <a:lnSpc>
                <a:spcPct val="90000"/>
              </a:lnSpc>
              <a:spcBef>
                <a:spcPts val="1000"/>
              </a:spcBef>
              <a:spcAft>
                <a:spcPts val="0"/>
              </a:spcAft>
              <a:buClr>
                <a:srgbClr val="111111"/>
              </a:buClr>
              <a:buSzPts val="2800"/>
              <a:buFont typeface="Arial"/>
              <a:buChar char="•"/>
            </a:pPr>
            <a:r>
              <a:rPr b="0" i="0" lang="en-US">
                <a:solidFill>
                  <a:srgbClr val="111111"/>
                </a:solidFill>
                <a:latin typeface="Arial"/>
                <a:ea typeface="Arial"/>
                <a:cs typeface="Arial"/>
                <a:sym typeface="Arial"/>
              </a:rPr>
              <a:t>If no true variance exists between the groups, the ANOVA's F-ratio should equal close to 1.</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1"/>
          <p:cNvPicPr preferRelativeResize="0"/>
          <p:nvPr>
            <p:ph idx="1" type="body"/>
          </p:nvPr>
        </p:nvPicPr>
        <p:blipFill rotWithShape="1">
          <a:blip r:embed="rId3">
            <a:alphaModFix/>
          </a:blip>
          <a:srcRect b="0" l="0" r="0" t="0"/>
          <a:stretch/>
        </p:blipFill>
        <p:spPr>
          <a:xfrm>
            <a:off x="2584650" y="1682225"/>
            <a:ext cx="6486600" cy="4206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11111"/>
              </a:buClr>
              <a:buSzPts val="4400"/>
              <a:buFont typeface="Cabin SemiBold"/>
              <a:buNone/>
            </a:pPr>
            <a:r>
              <a:rPr b="1" i="0" lang="en-US">
                <a:solidFill>
                  <a:srgbClr val="111111"/>
                </a:solidFill>
                <a:latin typeface="Cabin SemiBold"/>
                <a:ea typeface="Cabin SemiBold"/>
                <a:cs typeface="Cabin SemiBold"/>
                <a:sym typeface="Cabin SemiBold"/>
              </a:rPr>
              <a:t>What Does the Analysis of Variance Reveal?</a:t>
            </a:r>
            <a:br>
              <a:rPr b="1" i="0" lang="en-US">
                <a:solidFill>
                  <a:srgbClr val="111111"/>
                </a:solidFill>
                <a:latin typeface="Cabin SemiBold"/>
                <a:ea typeface="Cabin SemiBold"/>
                <a:cs typeface="Cabin SemiBold"/>
                <a:sym typeface="Cabin SemiBold"/>
              </a:rPr>
            </a:br>
            <a:endParaRPr/>
          </a:p>
        </p:txBody>
      </p:sp>
      <p:sp>
        <p:nvSpPr>
          <p:cNvPr id="274" name="Google Shape;274;p32"/>
          <p:cNvSpPr txBox="1"/>
          <p:nvPr>
            <p:ph idx="1" type="body"/>
          </p:nvPr>
        </p:nvSpPr>
        <p:spPr>
          <a:xfrm>
            <a:off x="838200" y="1143000"/>
            <a:ext cx="10515600" cy="56197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11111"/>
              </a:buClr>
              <a:buSzPts val="2800"/>
              <a:buChar char="•"/>
            </a:pPr>
            <a:r>
              <a:rPr b="0" i="0" lang="en-US">
                <a:solidFill>
                  <a:srgbClr val="111111"/>
                </a:solidFill>
                <a:latin typeface="Arial"/>
                <a:ea typeface="Arial"/>
                <a:cs typeface="Arial"/>
                <a:sym typeface="Arial"/>
              </a:rPr>
              <a:t>The ANOVA test is the initial step in analyzing factors that affect a given data set. Once the test is finished, an analyst performs additional testing on the methodical factors that measurably contribute to the data set's inconsistency. The analyst utilizes the ANOVA test results in an f-test to generate additional data that aligns with the proposed </a:t>
            </a:r>
            <a:r>
              <a:rPr lang="en-US">
                <a:solidFill>
                  <a:srgbClr val="2C40D0"/>
                </a:solidFill>
                <a:latin typeface="Arial"/>
                <a:ea typeface="Arial"/>
                <a:cs typeface="Arial"/>
                <a:sym typeface="Arial"/>
              </a:rPr>
              <a:t>regression</a:t>
            </a:r>
            <a:r>
              <a:rPr b="0" i="0" lang="en-US">
                <a:solidFill>
                  <a:srgbClr val="111111"/>
                </a:solidFill>
                <a:latin typeface="Arial"/>
                <a:ea typeface="Arial"/>
                <a:cs typeface="Arial"/>
                <a:sym typeface="Arial"/>
              </a:rPr>
              <a:t> models.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ANOVA Test Reveals </a:t>
            </a:r>
            <a:endParaRPr/>
          </a:p>
        </p:txBody>
      </p:sp>
      <p:sp>
        <p:nvSpPr>
          <p:cNvPr id="280" name="Google Shape;280;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11111"/>
              </a:buClr>
              <a:buSzPts val="2800"/>
              <a:buChar char="•"/>
            </a:pPr>
            <a:r>
              <a:rPr b="0" i="0" lang="en-US">
                <a:solidFill>
                  <a:srgbClr val="111111"/>
                </a:solidFill>
                <a:latin typeface="Arial"/>
                <a:ea typeface="Arial"/>
                <a:cs typeface="Arial"/>
                <a:sym typeface="Arial"/>
              </a:rPr>
              <a:t>The ANOVA test allows a comparison of more than two groups at the same time to determine whether a relationship exists between them. The result of the ANOVA formula, the F statistic (also called the F-ratio), allows for the analysis of multiple groups of data to determine the variability between samples and within samples.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ANOVA Reveals</a:t>
            </a:r>
            <a:endParaRPr/>
          </a:p>
        </p:txBody>
      </p:sp>
      <p:sp>
        <p:nvSpPr>
          <p:cNvPr id="286" name="Google Shape;286;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11111"/>
              </a:buClr>
              <a:buSzPts val="2800"/>
              <a:buChar char="•"/>
            </a:pPr>
            <a:r>
              <a:rPr b="0" i="0" lang="en-US">
                <a:solidFill>
                  <a:srgbClr val="111111"/>
                </a:solidFill>
                <a:latin typeface="Arial"/>
                <a:ea typeface="Arial"/>
                <a:cs typeface="Arial"/>
                <a:sym typeface="Arial"/>
              </a:rPr>
              <a:t>If no real difference exists between the tested groups, which is called the </a:t>
            </a:r>
            <a:r>
              <a:rPr lang="en-US">
                <a:solidFill>
                  <a:srgbClr val="2C40D0"/>
                </a:solidFill>
                <a:latin typeface="Arial"/>
                <a:ea typeface="Arial"/>
                <a:cs typeface="Arial"/>
                <a:sym typeface="Arial"/>
              </a:rPr>
              <a:t>null hypothesis</a:t>
            </a:r>
            <a:r>
              <a:rPr b="0" i="0" lang="en-US">
                <a:solidFill>
                  <a:srgbClr val="111111"/>
                </a:solidFill>
                <a:latin typeface="Arial"/>
                <a:ea typeface="Arial"/>
                <a:cs typeface="Arial"/>
                <a:sym typeface="Arial"/>
              </a:rPr>
              <a:t>, the result of the ANOVA's F-ratio statistic will be close to 1. </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The distribution of all possible values of the F statistic is the F-distribution. </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This is actually a group of distribution functions, with two characteristic numbers, called the numerator </a:t>
            </a:r>
            <a:r>
              <a:rPr lang="en-US">
                <a:solidFill>
                  <a:srgbClr val="2C40D0"/>
                </a:solidFill>
                <a:latin typeface="Arial"/>
                <a:ea typeface="Arial"/>
                <a:cs typeface="Arial"/>
                <a:sym typeface="Arial"/>
              </a:rPr>
              <a:t>degrees of freedom</a:t>
            </a:r>
            <a:r>
              <a:rPr b="0" i="0" lang="en-US">
                <a:solidFill>
                  <a:srgbClr val="111111"/>
                </a:solidFill>
                <a:latin typeface="Arial"/>
                <a:ea typeface="Arial"/>
                <a:cs typeface="Arial"/>
                <a:sym typeface="Arial"/>
              </a:rPr>
              <a:t> and the denominator degrees of freedom.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11111"/>
              </a:buClr>
              <a:buSzPts val="4400"/>
              <a:buFont typeface="Cabin SemiBold"/>
              <a:buNone/>
            </a:pPr>
            <a:r>
              <a:rPr b="1" i="0" lang="en-US">
                <a:solidFill>
                  <a:srgbClr val="111111"/>
                </a:solidFill>
                <a:latin typeface="Cabin SemiBold"/>
                <a:ea typeface="Cabin SemiBold"/>
                <a:cs typeface="Cabin SemiBold"/>
                <a:sym typeface="Cabin SemiBold"/>
              </a:rPr>
              <a:t>Example of How to Use ANOVA</a:t>
            </a:r>
            <a:br>
              <a:rPr b="1" i="0" lang="en-US">
                <a:solidFill>
                  <a:srgbClr val="111111"/>
                </a:solidFill>
                <a:latin typeface="Cabin SemiBold"/>
                <a:ea typeface="Cabin SemiBold"/>
                <a:cs typeface="Cabin SemiBold"/>
                <a:sym typeface="Cabin SemiBold"/>
              </a:rPr>
            </a:br>
            <a:endParaRPr/>
          </a:p>
        </p:txBody>
      </p:sp>
      <p:sp>
        <p:nvSpPr>
          <p:cNvPr id="292" name="Google Shape;292;p35"/>
          <p:cNvSpPr txBox="1"/>
          <p:nvPr>
            <p:ph idx="1" type="body"/>
          </p:nvPr>
        </p:nvSpPr>
        <p:spPr>
          <a:xfrm>
            <a:off x="838200" y="1228724"/>
            <a:ext cx="10515600" cy="56292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11111"/>
              </a:buClr>
              <a:buSzPts val="2800"/>
              <a:buChar char="•"/>
            </a:pPr>
            <a:r>
              <a:rPr b="0" i="0" lang="en-US">
                <a:solidFill>
                  <a:srgbClr val="111111"/>
                </a:solidFill>
                <a:latin typeface="Arial"/>
                <a:ea typeface="Arial"/>
                <a:cs typeface="Arial"/>
                <a:sym typeface="Arial"/>
              </a:rPr>
              <a:t>A researcher might, for example, test students from multiple colleges to see if students from one of the colleges consistently outperform students from the other colleges. In a business application, an R&amp;D researcher might test two different processes of creating a product to see if one process is better than the other in terms of cost efficiency.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ANOVA Test </a:t>
            </a:r>
            <a:endParaRPr/>
          </a:p>
        </p:txBody>
      </p:sp>
      <p:sp>
        <p:nvSpPr>
          <p:cNvPr id="298" name="Google Shape;298;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11111"/>
              </a:buClr>
              <a:buSzPts val="2800"/>
              <a:buChar char="•"/>
            </a:pPr>
            <a:r>
              <a:rPr b="0" i="0" lang="en-US">
                <a:solidFill>
                  <a:srgbClr val="111111"/>
                </a:solidFill>
                <a:latin typeface="Arial"/>
                <a:ea typeface="Arial"/>
                <a:cs typeface="Arial"/>
                <a:sym typeface="Arial"/>
              </a:rPr>
              <a:t>The type of ANOVA test used depends on a number of factors. It is applied when data needs to be experimental. Analysis of variance is employed if there is no access to statistical software resulting in computing ANOVA by hand. It is simple to use and best suited for small samples. With many experimental designs, the sample sizes have to be the same for the various factor level combinations.</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ANOVA Test</a:t>
            </a:r>
            <a:endParaRPr/>
          </a:p>
        </p:txBody>
      </p:sp>
      <p:sp>
        <p:nvSpPr>
          <p:cNvPr id="304" name="Google Shape;304;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11111"/>
              </a:buClr>
              <a:buSzPts val="2800"/>
              <a:buChar char="•"/>
            </a:pPr>
            <a:r>
              <a:rPr b="0" i="0" lang="en-US">
                <a:solidFill>
                  <a:srgbClr val="111111"/>
                </a:solidFill>
                <a:latin typeface="Arial"/>
                <a:ea typeface="Arial"/>
                <a:cs typeface="Arial"/>
                <a:sym typeface="Arial"/>
              </a:rPr>
              <a:t>ANOVA is helpful for testing three or more variables. </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It is similar to multiple two-sample </a:t>
            </a:r>
            <a:r>
              <a:rPr b="0" i="0" lang="en-US" u="sng">
                <a:solidFill>
                  <a:srgbClr val="2C40D0"/>
                </a:solidFill>
                <a:latin typeface="Arial"/>
                <a:ea typeface="Arial"/>
                <a:cs typeface="Arial"/>
                <a:sym typeface="Arial"/>
                <a:hlinkClick r:id="rId3">
                  <a:extLst>
                    <a:ext uri="{A12FA001-AC4F-418D-AE19-62706E023703}">
                      <ahyp:hlinkClr val="tx"/>
                    </a:ext>
                  </a:extLst>
                </a:hlinkClick>
              </a:rPr>
              <a:t>t-tests</a:t>
            </a:r>
            <a:r>
              <a:rPr b="0" i="0" lang="en-US">
                <a:solidFill>
                  <a:srgbClr val="111111"/>
                </a:solidFill>
                <a:latin typeface="Arial"/>
                <a:ea typeface="Arial"/>
                <a:cs typeface="Arial"/>
                <a:sym typeface="Arial"/>
              </a:rPr>
              <a:t>.</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 However, it results in fewer </a:t>
            </a:r>
            <a:r>
              <a:rPr b="0" i="0" lang="en-US" u="sng">
                <a:solidFill>
                  <a:srgbClr val="2C40D0"/>
                </a:solidFill>
                <a:latin typeface="Arial"/>
                <a:ea typeface="Arial"/>
                <a:cs typeface="Arial"/>
                <a:sym typeface="Arial"/>
                <a:hlinkClick r:id="rId4">
                  <a:extLst>
                    <a:ext uri="{A12FA001-AC4F-418D-AE19-62706E023703}">
                      <ahyp:hlinkClr val="tx"/>
                    </a:ext>
                  </a:extLst>
                </a:hlinkClick>
              </a:rPr>
              <a:t>type I errors</a:t>
            </a:r>
            <a:r>
              <a:rPr b="0" i="0" lang="en-US">
                <a:solidFill>
                  <a:srgbClr val="111111"/>
                </a:solidFill>
                <a:latin typeface="Arial"/>
                <a:ea typeface="Arial"/>
                <a:cs typeface="Arial"/>
                <a:sym typeface="Arial"/>
              </a:rPr>
              <a:t> and is appropriate for a range of issues. </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ANOVA groups differences by comparing the means of each group and includes spreading out the variance into diverse sources.</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 It is employed with subjects, test groups, between groups and within groups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11111"/>
              </a:buClr>
              <a:buSzPts val="4400"/>
              <a:buFont typeface="Cabin SemiBold"/>
              <a:buNone/>
            </a:pPr>
            <a:r>
              <a:rPr b="1" i="0" lang="en-US">
                <a:solidFill>
                  <a:srgbClr val="111111"/>
                </a:solidFill>
                <a:latin typeface="Cabin SemiBold"/>
                <a:ea typeface="Cabin SemiBold"/>
                <a:cs typeface="Cabin SemiBold"/>
                <a:sym typeface="Cabin SemiBold"/>
              </a:rPr>
              <a:t>One-Way ANOVA Versus Two-Way ANOVA</a:t>
            </a:r>
            <a:br>
              <a:rPr b="1" i="0" lang="en-US">
                <a:solidFill>
                  <a:srgbClr val="111111"/>
                </a:solidFill>
                <a:latin typeface="Cabin SemiBold"/>
                <a:ea typeface="Cabin SemiBold"/>
                <a:cs typeface="Cabin SemiBold"/>
                <a:sym typeface="Cabin SemiBold"/>
              </a:rPr>
            </a:br>
            <a:endParaRPr/>
          </a:p>
        </p:txBody>
      </p:sp>
      <p:sp>
        <p:nvSpPr>
          <p:cNvPr id="310" name="Google Shape;310;p38"/>
          <p:cNvSpPr txBox="1"/>
          <p:nvPr>
            <p:ph idx="1" type="body"/>
          </p:nvPr>
        </p:nvSpPr>
        <p:spPr>
          <a:xfrm>
            <a:off x="838200" y="1104900"/>
            <a:ext cx="10515600" cy="5648325"/>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rgbClr val="111111"/>
              </a:buClr>
              <a:buSzPct val="100000"/>
              <a:buChar char="•"/>
            </a:pPr>
            <a:r>
              <a:rPr b="0" i="0" lang="en-US">
                <a:solidFill>
                  <a:srgbClr val="111111"/>
                </a:solidFill>
                <a:latin typeface="Arial"/>
                <a:ea typeface="Arial"/>
                <a:cs typeface="Arial"/>
                <a:sym typeface="Arial"/>
              </a:rPr>
              <a:t>There are two main types of ANOVA:</a:t>
            </a:r>
            <a:endParaRPr/>
          </a:p>
          <a:p>
            <a:pPr indent="-228600" lvl="1" marL="685800" rtl="0" algn="l">
              <a:lnSpc>
                <a:spcPct val="90000"/>
              </a:lnSpc>
              <a:spcBef>
                <a:spcPts val="500"/>
              </a:spcBef>
              <a:spcAft>
                <a:spcPts val="0"/>
              </a:spcAft>
              <a:buClr>
                <a:srgbClr val="111111"/>
              </a:buClr>
              <a:buSzPct val="100000"/>
              <a:buChar char="•"/>
            </a:pPr>
            <a:r>
              <a:rPr b="0" i="0" lang="en-US">
                <a:solidFill>
                  <a:srgbClr val="111111"/>
                </a:solidFill>
                <a:latin typeface="Arial"/>
                <a:ea typeface="Arial"/>
                <a:cs typeface="Arial"/>
                <a:sym typeface="Arial"/>
              </a:rPr>
              <a:t> one-way (or unidirectional) </a:t>
            </a:r>
            <a:endParaRPr/>
          </a:p>
          <a:p>
            <a:pPr indent="-228600" lvl="1" marL="685800" rtl="0" algn="l">
              <a:lnSpc>
                <a:spcPct val="90000"/>
              </a:lnSpc>
              <a:spcBef>
                <a:spcPts val="500"/>
              </a:spcBef>
              <a:spcAft>
                <a:spcPts val="0"/>
              </a:spcAft>
              <a:buClr>
                <a:srgbClr val="111111"/>
              </a:buClr>
              <a:buSzPct val="100000"/>
              <a:buChar char="•"/>
            </a:pPr>
            <a:r>
              <a:rPr b="0" i="0" lang="en-US">
                <a:solidFill>
                  <a:srgbClr val="111111"/>
                </a:solidFill>
                <a:latin typeface="Arial"/>
                <a:ea typeface="Arial"/>
                <a:cs typeface="Arial"/>
                <a:sym typeface="Arial"/>
              </a:rPr>
              <a:t>and two-way.</a:t>
            </a:r>
            <a:endParaRPr/>
          </a:p>
          <a:p>
            <a:pPr indent="-228600" lvl="0" marL="228600" rtl="0" algn="l">
              <a:lnSpc>
                <a:spcPct val="90000"/>
              </a:lnSpc>
              <a:spcBef>
                <a:spcPts val="1000"/>
              </a:spcBef>
              <a:spcAft>
                <a:spcPts val="0"/>
              </a:spcAft>
              <a:buClr>
                <a:srgbClr val="111111"/>
              </a:buClr>
              <a:buSzPct val="100000"/>
              <a:buChar char="•"/>
            </a:pPr>
            <a:r>
              <a:rPr b="0" i="0" lang="en-US">
                <a:solidFill>
                  <a:srgbClr val="111111"/>
                </a:solidFill>
                <a:latin typeface="Arial"/>
                <a:ea typeface="Arial"/>
                <a:cs typeface="Arial"/>
                <a:sym typeface="Arial"/>
              </a:rPr>
              <a:t> There also variations of ANOVA. For example, MANOVA (multivariate ANOVA) differs from ANOVA as the former tests for multiple dependent variables simultaneously while the latter assesses only one dependent variable at a time.</a:t>
            </a:r>
            <a:endParaRPr/>
          </a:p>
          <a:p>
            <a:pPr indent="-228600" lvl="0" marL="228600" rtl="0" algn="l">
              <a:lnSpc>
                <a:spcPct val="90000"/>
              </a:lnSpc>
              <a:spcBef>
                <a:spcPts val="1000"/>
              </a:spcBef>
              <a:spcAft>
                <a:spcPts val="0"/>
              </a:spcAft>
              <a:buClr>
                <a:srgbClr val="111111"/>
              </a:buClr>
              <a:buSzPct val="100000"/>
              <a:buChar char="•"/>
            </a:pPr>
            <a:r>
              <a:rPr b="0" i="0" lang="en-US">
                <a:solidFill>
                  <a:srgbClr val="111111"/>
                </a:solidFill>
                <a:latin typeface="Arial"/>
                <a:ea typeface="Arial"/>
                <a:cs typeface="Arial"/>
                <a:sym typeface="Arial"/>
              </a:rPr>
              <a:t> One-way or two-way refers to the number of independent variables in your analysis of variance test. </a:t>
            </a:r>
            <a:endParaRPr/>
          </a:p>
          <a:p>
            <a:pPr indent="-228600" lvl="0" marL="228600" rtl="0" algn="l">
              <a:lnSpc>
                <a:spcPct val="90000"/>
              </a:lnSpc>
              <a:spcBef>
                <a:spcPts val="1000"/>
              </a:spcBef>
              <a:spcAft>
                <a:spcPts val="0"/>
              </a:spcAft>
              <a:buClr>
                <a:srgbClr val="111111"/>
              </a:buClr>
              <a:buSzPct val="100000"/>
              <a:buChar char="•"/>
            </a:pPr>
            <a:r>
              <a:rPr b="0" i="0" lang="en-US">
                <a:solidFill>
                  <a:srgbClr val="111111"/>
                </a:solidFill>
                <a:latin typeface="Arial"/>
                <a:ea typeface="Arial"/>
                <a:cs typeface="Arial"/>
                <a:sym typeface="Arial"/>
              </a:rPr>
              <a:t>A one-way ANOVA evaluates the impact of a sole factor on a sole response variable. It determines whether all the samples are the same. </a:t>
            </a:r>
            <a:endParaRPr/>
          </a:p>
          <a:p>
            <a:pPr indent="-228600" lvl="0" marL="228600" rtl="0" algn="l">
              <a:lnSpc>
                <a:spcPct val="90000"/>
              </a:lnSpc>
              <a:spcBef>
                <a:spcPts val="1000"/>
              </a:spcBef>
              <a:spcAft>
                <a:spcPts val="0"/>
              </a:spcAft>
              <a:buClr>
                <a:srgbClr val="111111"/>
              </a:buClr>
              <a:buSzPct val="100000"/>
              <a:buChar char="•"/>
            </a:pPr>
            <a:r>
              <a:rPr b="0" i="0" lang="en-US">
                <a:solidFill>
                  <a:srgbClr val="111111"/>
                </a:solidFill>
                <a:latin typeface="Arial"/>
                <a:ea typeface="Arial"/>
                <a:cs typeface="Arial"/>
                <a:sym typeface="Arial"/>
              </a:rPr>
              <a:t>The one-way ANOVA is used to determine whether there are any statistically significant differences between the means of three or more independent (unrelated) groups.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11111"/>
              </a:buClr>
              <a:buSzPts val="4400"/>
              <a:buFont typeface="Arial"/>
              <a:buNone/>
            </a:pPr>
            <a:r>
              <a:rPr b="0" i="0" lang="en-US">
                <a:solidFill>
                  <a:srgbClr val="111111"/>
                </a:solidFill>
                <a:latin typeface="Arial"/>
                <a:ea typeface="Arial"/>
                <a:cs typeface="Arial"/>
                <a:sym typeface="Arial"/>
              </a:rPr>
              <a:t>A Two-Way ANOVA</a:t>
            </a:r>
            <a:endParaRPr/>
          </a:p>
        </p:txBody>
      </p:sp>
      <p:sp>
        <p:nvSpPr>
          <p:cNvPr id="316" name="Google Shape;316;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11111"/>
              </a:buClr>
              <a:buSzPts val="2800"/>
              <a:buChar char="•"/>
            </a:pPr>
            <a:r>
              <a:rPr b="0" i="0" lang="en-US">
                <a:solidFill>
                  <a:srgbClr val="111111"/>
                </a:solidFill>
                <a:latin typeface="Arial"/>
                <a:ea typeface="Arial"/>
                <a:cs typeface="Arial"/>
                <a:sym typeface="Arial"/>
              </a:rPr>
              <a:t>It is an extension of the one-way ANOVA. With a one-way, you have one independent variable affecting a dependent variable.</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 With a two-way ANOVA, there are two independents. </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For example, a two-way ANOVA allows a company to compare worker productivity based on two independent variables, such as salary and skill set. </a:t>
            </a:r>
            <a:endParaRPr/>
          </a:p>
          <a:p>
            <a:pPr indent="-228600" lvl="0" marL="228600" rtl="0" algn="l">
              <a:lnSpc>
                <a:spcPct val="90000"/>
              </a:lnSpc>
              <a:spcBef>
                <a:spcPts val="1000"/>
              </a:spcBef>
              <a:spcAft>
                <a:spcPts val="0"/>
              </a:spcAft>
              <a:buClr>
                <a:srgbClr val="111111"/>
              </a:buClr>
              <a:buSzPts val="2800"/>
              <a:buChar char="•"/>
            </a:pPr>
            <a:r>
              <a:rPr b="0" i="0" lang="en-US">
                <a:solidFill>
                  <a:srgbClr val="111111"/>
                </a:solidFill>
                <a:latin typeface="Arial"/>
                <a:ea typeface="Arial"/>
                <a:cs typeface="Arial"/>
                <a:sym typeface="Arial"/>
              </a:rPr>
              <a:t>It is utilized to observe the interaction between the two factors and tests the effect of two factors at the same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 Test</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0000"/>
              </a:buClr>
              <a:buSzPts val="2800"/>
              <a:buChar char="•"/>
            </a:pPr>
            <a:r>
              <a:rPr b="0" lang="en-US">
                <a:solidFill>
                  <a:srgbClr val="000000"/>
                </a:solidFill>
                <a:latin typeface="Arial"/>
                <a:ea typeface="Arial"/>
                <a:cs typeface="Arial"/>
                <a:sym typeface="Arial"/>
              </a:rPr>
              <a:t>The t-test and ANOVA examine whether group means differ from one another. The t-test compares two groups, while ANOVA can do more than two groups.</a:t>
            </a:r>
            <a:endParaRPr/>
          </a:p>
          <a:p>
            <a:pPr indent="-228600" lvl="0" marL="228600" rtl="0" algn="l">
              <a:lnSpc>
                <a:spcPct val="90000"/>
              </a:lnSpc>
              <a:spcBef>
                <a:spcPts val="1000"/>
              </a:spcBef>
              <a:spcAft>
                <a:spcPts val="0"/>
              </a:spcAft>
              <a:buClr>
                <a:srgbClr val="000000"/>
              </a:buClr>
              <a:buSzPts val="2800"/>
              <a:buChar char="•"/>
            </a:pPr>
            <a:r>
              <a:rPr b="0" lang="en-US">
                <a:solidFill>
                  <a:srgbClr val="000000"/>
                </a:solidFill>
                <a:latin typeface="Arial"/>
                <a:ea typeface="Arial"/>
                <a:cs typeface="Arial"/>
                <a:sym typeface="Arial"/>
              </a:rPr>
              <a:t>The t-test ANOVA have three assumptions:</a:t>
            </a:r>
            <a:endParaRPr/>
          </a:p>
          <a:p>
            <a:pPr indent="-228600" lvl="1" marL="685800" rtl="0" algn="l">
              <a:lnSpc>
                <a:spcPct val="90000"/>
              </a:lnSpc>
              <a:spcBef>
                <a:spcPts val="500"/>
              </a:spcBef>
              <a:spcAft>
                <a:spcPts val="0"/>
              </a:spcAft>
              <a:buClr>
                <a:srgbClr val="000000"/>
              </a:buClr>
              <a:buSzPts val="2400"/>
              <a:buChar char="•"/>
            </a:pPr>
            <a:r>
              <a:rPr b="0" lang="en-US">
                <a:solidFill>
                  <a:srgbClr val="000000"/>
                </a:solidFill>
                <a:latin typeface="Arial"/>
                <a:ea typeface="Arial"/>
                <a:cs typeface="Arial"/>
                <a:sym typeface="Arial"/>
              </a:rPr>
              <a:t> independence assumption (the elements of one sample are not related to those of the other sample),</a:t>
            </a:r>
            <a:endParaRPr/>
          </a:p>
          <a:p>
            <a:pPr indent="-228600" lvl="1" marL="685800" rtl="0" algn="l">
              <a:lnSpc>
                <a:spcPct val="90000"/>
              </a:lnSpc>
              <a:spcBef>
                <a:spcPts val="500"/>
              </a:spcBef>
              <a:spcAft>
                <a:spcPts val="0"/>
              </a:spcAft>
              <a:buClr>
                <a:srgbClr val="000000"/>
              </a:buClr>
              <a:buSzPts val="2400"/>
              <a:buChar char="•"/>
            </a:pPr>
            <a:r>
              <a:rPr b="0" lang="en-US">
                <a:solidFill>
                  <a:srgbClr val="000000"/>
                </a:solidFill>
                <a:latin typeface="Arial"/>
                <a:ea typeface="Arial"/>
                <a:cs typeface="Arial"/>
                <a:sym typeface="Arial"/>
              </a:rPr>
              <a:t> normality assumption (samples are randomly drawn from the normally distributed populations with unknown population means; otherwise the means are no longer best measures of central tendency, thus test will not be valid), and</a:t>
            </a:r>
            <a:endParaRPr/>
          </a:p>
          <a:p>
            <a:pPr indent="-228600" lvl="1" marL="685800" rtl="0" algn="l">
              <a:lnSpc>
                <a:spcPct val="90000"/>
              </a:lnSpc>
              <a:spcBef>
                <a:spcPts val="500"/>
              </a:spcBef>
              <a:spcAft>
                <a:spcPts val="0"/>
              </a:spcAft>
              <a:buClr>
                <a:srgbClr val="000000"/>
              </a:buClr>
              <a:buSzPts val="2400"/>
              <a:buChar char="•"/>
            </a:pPr>
            <a:r>
              <a:rPr b="0" lang="en-US">
                <a:solidFill>
                  <a:srgbClr val="000000"/>
                </a:solidFill>
                <a:latin typeface="Arial"/>
                <a:ea typeface="Arial"/>
                <a:cs typeface="Arial"/>
                <a:sym typeface="Arial"/>
              </a:rPr>
              <a:t> equal variance assumption (the population variances of the two groups are equal)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ANOVA Revision</a:t>
            </a:r>
            <a:endParaRPr/>
          </a:p>
        </p:txBody>
      </p:sp>
      <p:sp>
        <p:nvSpPr>
          <p:cNvPr id="322" name="Google Shape;322;p40"/>
          <p:cNvSpPr txBox="1"/>
          <p:nvPr>
            <p:ph idx="1" type="body"/>
          </p:nvPr>
        </p:nvSpPr>
        <p:spPr>
          <a:xfrm>
            <a:off x="838200" y="1825624"/>
            <a:ext cx="10515600" cy="48037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0" i="0" lang="en-US">
                <a:solidFill>
                  <a:srgbClr val="333333"/>
                </a:solidFill>
                <a:latin typeface="Roboto"/>
                <a:ea typeface="Roboto"/>
                <a:cs typeface="Roboto"/>
                <a:sym typeface="Roboto"/>
              </a:rPr>
              <a:t>Analysis of variance, or ANOVA, is a strong statistical technique that is used to show the difference between two or more means or components through significance tests. </a:t>
            </a:r>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latin typeface="Roboto"/>
                <a:ea typeface="Roboto"/>
                <a:cs typeface="Roboto"/>
                <a:sym typeface="Roboto"/>
              </a:rPr>
              <a:t>It also shows us a way to make multiple comparisons of several populations means.</a:t>
            </a:r>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latin typeface="Roboto"/>
                <a:ea typeface="Roboto"/>
                <a:cs typeface="Roboto"/>
                <a:sym typeface="Roboto"/>
              </a:rPr>
              <a:t> The Anova test is performed by comparing two types of variation, the variation between the sample means, as well as the variation within each of the samples. </a:t>
            </a:r>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latin typeface="Roboto"/>
                <a:ea typeface="Roboto"/>
                <a:cs typeface="Roboto"/>
                <a:sym typeface="Roboto"/>
              </a:rPr>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ANOVA Formula</a:t>
            </a:r>
            <a:endParaRPr/>
          </a:p>
        </p:txBody>
      </p:sp>
      <p:sp>
        <p:nvSpPr>
          <p:cNvPr id="328" name="Google Shape;328;p41"/>
          <p:cNvSpPr txBox="1"/>
          <p:nvPr>
            <p:ph idx="1" type="body"/>
          </p:nvPr>
        </p:nvSpPr>
        <p:spPr>
          <a:xfrm>
            <a:off x="695325" y="1351756"/>
            <a:ext cx="10591800" cy="100091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0" i="0" lang="en-US">
                <a:solidFill>
                  <a:srgbClr val="333333"/>
                </a:solidFill>
                <a:latin typeface="Roboto"/>
                <a:ea typeface="Roboto"/>
                <a:cs typeface="Roboto"/>
                <a:sym typeface="Roboto"/>
              </a:rPr>
              <a:t>The below mentioned formula represents one-way Anova test statistics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29" name="Google Shape;329;p41"/>
          <p:cNvPicPr preferRelativeResize="0"/>
          <p:nvPr/>
        </p:nvPicPr>
        <p:blipFill rotWithShape="1">
          <a:blip r:embed="rId3">
            <a:alphaModFix/>
          </a:blip>
          <a:srcRect b="0" l="0" r="0" t="0"/>
          <a:stretch/>
        </p:blipFill>
        <p:spPr>
          <a:xfrm>
            <a:off x="838200" y="2171700"/>
            <a:ext cx="10344150" cy="46862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Terminologies used in Formula</a:t>
            </a:r>
            <a:endParaRPr/>
          </a:p>
        </p:txBody>
      </p:sp>
      <p:sp>
        <p:nvSpPr>
          <p:cNvPr id="335" name="Google Shape;335;p42"/>
          <p:cNvSpPr txBox="1"/>
          <p:nvPr>
            <p:ph idx="1" type="body"/>
          </p:nvPr>
        </p:nvSpPr>
        <p:spPr>
          <a:xfrm>
            <a:off x="838200" y="1825625"/>
            <a:ext cx="3876675"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333333"/>
              </a:buClr>
              <a:buSzPct val="100000"/>
              <a:buChar char="•"/>
            </a:pPr>
            <a:r>
              <a:rPr b="1" i="0" lang="en-US">
                <a:solidFill>
                  <a:srgbClr val="333333"/>
                </a:solidFill>
                <a:latin typeface="Times New Roman"/>
                <a:ea typeface="Times New Roman"/>
                <a:cs typeface="Times New Roman"/>
                <a:sym typeface="Times New Roman"/>
              </a:rPr>
              <a:t>F = MST/MSE</a:t>
            </a:r>
            <a:endParaRPr b="0" i="0">
              <a:solidFill>
                <a:srgbClr val="333333"/>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333333"/>
              </a:buClr>
              <a:buSzPct val="100000"/>
              <a:buChar char="•"/>
            </a:pPr>
            <a:r>
              <a:rPr b="0" i="0" lang="en-US">
                <a:solidFill>
                  <a:srgbClr val="333333"/>
                </a:solidFill>
                <a:latin typeface="Times New Roman"/>
                <a:ea typeface="Times New Roman"/>
                <a:cs typeface="Times New Roman"/>
                <a:sym typeface="Times New Roman"/>
              </a:rPr>
              <a:t>MST = SST/ p-1</a:t>
            </a:r>
            <a:endParaRPr/>
          </a:p>
          <a:p>
            <a:pPr indent="-228600" lvl="0" marL="228600" rtl="0" algn="l">
              <a:lnSpc>
                <a:spcPct val="90000"/>
              </a:lnSpc>
              <a:spcBef>
                <a:spcPts val="1000"/>
              </a:spcBef>
              <a:spcAft>
                <a:spcPts val="0"/>
              </a:spcAft>
              <a:buClr>
                <a:srgbClr val="333333"/>
              </a:buClr>
              <a:buSzPct val="100000"/>
              <a:buChar char="•"/>
            </a:pPr>
            <a:r>
              <a:rPr b="0" i="0" lang="en-US">
                <a:solidFill>
                  <a:srgbClr val="333333"/>
                </a:solidFill>
                <a:latin typeface="Times New Roman"/>
                <a:ea typeface="Times New Roman"/>
                <a:cs typeface="Times New Roman"/>
                <a:sym typeface="Times New Roman"/>
              </a:rPr>
              <a:t>MSE = SSE/N-p</a:t>
            </a:r>
            <a:endParaRPr/>
          </a:p>
          <a:p>
            <a:pPr indent="-228600" lvl="0" marL="228600" rtl="0" algn="l">
              <a:lnSpc>
                <a:spcPct val="90000"/>
              </a:lnSpc>
              <a:spcBef>
                <a:spcPts val="1000"/>
              </a:spcBef>
              <a:spcAft>
                <a:spcPts val="0"/>
              </a:spcAft>
              <a:buClr>
                <a:srgbClr val="333333"/>
              </a:buClr>
              <a:buSzPct val="100000"/>
              <a:buChar char="•"/>
            </a:pPr>
            <a:r>
              <a:rPr b="0" i="0" lang="en-US">
                <a:solidFill>
                  <a:srgbClr val="333333"/>
                </a:solidFill>
                <a:latin typeface="Times New Roman"/>
                <a:ea typeface="Times New Roman"/>
                <a:cs typeface="Times New Roman"/>
                <a:sym typeface="Times New Roman"/>
              </a:rPr>
              <a:t>SSE = ∑ (n−1)s2s2</a:t>
            </a:r>
            <a:endParaRPr/>
          </a:p>
          <a:p>
            <a:pPr indent="-228600" lvl="0" marL="228600" rtl="0" algn="l">
              <a:lnSpc>
                <a:spcPct val="90000"/>
              </a:lnSpc>
              <a:spcBef>
                <a:spcPts val="1000"/>
              </a:spcBef>
              <a:spcAft>
                <a:spcPts val="0"/>
              </a:spcAft>
              <a:buClr>
                <a:srgbClr val="333333"/>
              </a:buClr>
              <a:buSzPct val="100000"/>
              <a:buChar char="•"/>
            </a:pPr>
            <a:r>
              <a:rPr b="0" i="0" lang="en-US">
                <a:solidFill>
                  <a:srgbClr val="333333"/>
                </a:solidFill>
                <a:latin typeface="Times New Roman"/>
                <a:ea typeface="Times New Roman"/>
                <a:cs typeface="Times New Roman"/>
                <a:sym typeface="Times New Roman"/>
              </a:rPr>
              <a:t>Where,</a:t>
            </a:r>
            <a:endParaRPr/>
          </a:p>
          <a:p>
            <a:pPr indent="-228600" lvl="0" marL="228600" rtl="0" algn="l">
              <a:lnSpc>
                <a:spcPct val="90000"/>
              </a:lnSpc>
              <a:spcBef>
                <a:spcPts val="1000"/>
              </a:spcBef>
              <a:spcAft>
                <a:spcPts val="0"/>
              </a:spcAft>
              <a:buClr>
                <a:srgbClr val="333333"/>
              </a:buClr>
              <a:buSzPct val="100000"/>
              <a:buChar char="•"/>
            </a:pPr>
            <a:r>
              <a:rPr b="0" i="0" lang="en-US">
                <a:solidFill>
                  <a:srgbClr val="333333"/>
                </a:solidFill>
                <a:latin typeface="Times New Roman"/>
                <a:ea typeface="Times New Roman"/>
                <a:cs typeface="Times New Roman"/>
                <a:sym typeface="Times New Roman"/>
              </a:rPr>
              <a:t>F = Anova Coefficient</a:t>
            </a:r>
            <a:endParaRPr/>
          </a:p>
          <a:p>
            <a:pPr indent="-228600" lvl="0" marL="228600" rtl="0" algn="l">
              <a:lnSpc>
                <a:spcPct val="90000"/>
              </a:lnSpc>
              <a:spcBef>
                <a:spcPts val="1000"/>
              </a:spcBef>
              <a:spcAft>
                <a:spcPts val="0"/>
              </a:spcAft>
              <a:buClr>
                <a:srgbClr val="333333"/>
              </a:buClr>
              <a:buSzPct val="100000"/>
              <a:buChar char="•"/>
            </a:pPr>
            <a:r>
              <a:rPr b="0" i="0" lang="en-US">
                <a:solidFill>
                  <a:srgbClr val="333333"/>
                </a:solidFill>
                <a:latin typeface="Times New Roman"/>
                <a:ea typeface="Times New Roman"/>
                <a:cs typeface="Times New Roman"/>
                <a:sym typeface="Times New Roman"/>
              </a:rPr>
              <a:t>MSB = Mean sum of squares between the groups</a:t>
            </a:r>
            <a:endParaRPr/>
          </a:p>
          <a:p>
            <a:pPr indent="-228600" lvl="0" marL="228600" rtl="0" algn="l">
              <a:lnSpc>
                <a:spcPct val="90000"/>
              </a:lnSpc>
              <a:spcBef>
                <a:spcPts val="1000"/>
              </a:spcBef>
              <a:spcAft>
                <a:spcPts val="0"/>
              </a:spcAft>
              <a:buClr>
                <a:srgbClr val="333333"/>
              </a:buClr>
              <a:buSzPct val="100000"/>
              <a:buChar char="•"/>
            </a:pPr>
            <a:r>
              <a:rPr b="0" i="0" lang="en-US">
                <a:solidFill>
                  <a:srgbClr val="333333"/>
                </a:solidFill>
                <a:latin typeface="Times New Roman"/>
                <a:ea typeface="Times New Roman"/>
                <a:cs typeface="Times New Roman"/>
                <a:sym typeface="Times New Roman"/>
              </a:rPr>
              <a:t>MSW = Mean sum of squares within the groups</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336" name="Google Shape;336;p42"/>
          <p:cNvSpPr txBox="1"/>
          <p:nvPr/>
        </p:nvSpPr>
        <p:spPr>
          <a:xfrm>
            <a:off x="5105400" y="1831975"/>
            <a:ext cx="60960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rgbClr val="333333"/>
                </a:solidFill>
                <a:latin typeface="Times New Roman"/>
                <a:ea typeface="Times New Roman"/>
                <a:cs typeface="Times New Roman"/>
                <a:sym typeface="Times New Roman"/>
              </a:rPr>
              <a:t>MSE = Mean sum of squares due to error</a:t>
            </a:r>
            <a:endParaRPr/>
          </a:p>
          <a:p>
            <a:pPr indent="0" lvl="0" marL="0" marR="0" rtl="0" algn="l">
              <a:spcBef>
                <a:spcPts val="0"/>
              </a:spcBef>
              <a:spcAft>
                <a:spcPts val="0"/>
              </a:spcAft>
              <a:buNone/>
            </a:pPr>
            <a:r>
              <a:rPr b="0" i="0" lang="en-US" sz="2400">
                <a:solidFill>
                  <a:srgbClr val="333333"/>
                </a:solidFill>
                <a:latin typeface="Times New Roman"/>
                <a:ea typeface="Times New Roman"/>
                <a:cs typeface="Times New Roman"/>
                <a:sym typeface="Times New Roman"/>
              </a:rPr>
              <a:t>SST = total Sum of squares</a:t>
            </a:r>
            <a:endParaRPr/>
          </a:p>
          <a:p>
            <a:pPr indent="0" lvl="0" marL="0" marR="0" rtl="0" algn="l">
              <a:spcBef>
                <a:spcPts val="0"/>
              </a:spcBef>
              <a:spcAft>
                <a:spcPts val="0"/>
              </a:spcAft>
              <a:buNone/>
            </a:pPr>
            <a:r>
              <a:rPr b="0" i="0" lang="en-US" sz="2400">
                <a:solidFill>
                  <a:srgbClr val="333333"/>
                </a:solidFill>
                <a:latin typeface="Times New Roman"/>
                <a:ea typeface="Times New Roman"/>
                <a:cs typeface="Times New Roman"/>
                <a:sym typeface="Times New Roman"/>
              </a:rPr>
              <a:t>p = Total number of populations</a:t>
            </a:r>
            <a:endParaRPr/>
          </a:p>
          <a:p>
            <a:pPr indent="0" lvl="0" marL="0" marR="0" rtl="0" algn="l">
              <a:spcBef>
                <a:spcPts val="0"/>
              </a:spcBef>
              <a:spcAft>
                <a:spcPts val="0"/>
              </a:spcAft>
              <a:buNone/>
            </a:pPr>
            <a:r>
              <a:rPr b="0" i="0" lang="en-US" sz="2400">
                <a:solidFill>
                  <a:srgbClr val="333333"/>
                </a:solidFill>
                <a:latin typeface="Times New Roman"/>
                <a:ea typeface="Times New Roman"/>
                <a:cs typeface="Times New Roman"/>
                <a:sym typeface="Times New Roman"/>
              </a:rPr>
              <a:t>n = The total number of samples in a population</a:t>
            </a:r>
            <a:endParaRPr/>
          </a:p>
          <a:p>
            <a:pPr indent="0" lvl="0" marL="0" marR="0" rtl="0" algn="l">
              <a:spcBef>
                <a:spcPts val="0"/>
              </a:spcBef>
              <a:spcAft>
                <a:spcPts val="0"/>
              </a:spcAft>
              <a:buNone/>
            </a:pPr>
            <a:r>
              <a:rPr b="0" i="0" lang="en-US" sz="2400">
                <a:solidFill>
                  <a:srgbClr val="333333"/>
                </a:solidFill>
                <a:latin typeface="Times New Roman"/>
                <a:ea typeface="Times New Roman"/>
                <a:cs typeface="Times New Roman"/>
                <a:sym typeface="Times New Roman"/>
              </a:rPr>
              <a:t>SSW = Sum of squares within the groups</a:t>
            </a:r>
            <a:endParaRPr/>
          </a:p>
          <a:p>
            <a:pPr indent="0" lvl="0" marL="0" marR="0" rtl="0" algn="l">
              <a:spcBef>
                <a:spcPts val="0"/>
              </a:spcBef>
              <a:spcAft>
                <a:spcPts val="0"/>
              </a:spcAft>
              <a:buNone/>
            </a:pPr>
            <a:r>
              <a:rPr b="0" i="0" lang="en-US" sz="2400">
                <a:solidFill>
                  <a:srgbClr val="333333"/>
                </a:solidFill>
                <a:latin typeface="Times New Roman"/>
                <a:ea typeface="Times New Roman"/>
                <a:cs typeface="Times New Roman"/>
                <a:sym typeface="Times New Roman"/>
              </a:rPr>
              <a:t>SSB = Sum of squares between the groups</a:t>
            </a:r>
            <a:endParaRPr/>
          </a:p>
          <a:p>
            <a:pPr indent="0" lvl="0" marL="0" marR="0" rtl="0" algn="l">
              <a:spcBef>
                <a:spcPts val="0"/>
              </a:spcBef>
              <a:spcAft>
                <a:spcPts val="0"/>
              </a:spcAft>
              <a:buNone/>
            </a:pPr>
            <a:r>
              <a:rPr b="0" i="0" lang="en-US" sz="2400">
                <a:solidFill>
                  <a:srgbClr val="333333"/>
                </a:solidFill>
                <a:latin typeface="Times New Roman"/>
                <a:ea typeface="Times New Roman"/>
                <a:cs typeface="Times New Roman"/>
                <a:sym typeface="Times New Roman"/>
              </a:rPr>
              <a:t>SSE = Sum of squares due to error</a:t>
            </a:r>
            <a:endParaRPr/>
          </a:p>
          <a:p>
            <a:pPr indent="0" lvl="0" marL="0" marR="0" rtl="0" algn="l">
              <a:spcBef>
                <a:spcPts val="0"/>
              </a:spcBef>
              <a:spcAft>
                <a:spcPts val="0"/>
              </a:spcAft>
              <a:buNone/>
            </a:pPr>
            <a:r>
              <a:rPr b="0" i="0" lang="en-US" sz="2400">
                <a:solidFill>
                  <a:srgbClr val="333333"/>
                </a:solidFill>
                <a:latin typeface="Times New Roman"/>
                <a:ea typeface="Times New Roman"/>
                <a:cs typeface="Times New Roman"/>
                <a:sym typeface="Times New Roman"/>
              </a:rPr>
              <a:t>s = Standard deviation of the samples</a:t>
            </a:r>
            <a:endParaRPr/>
          </a:p>
          <a:p>
            <a:pPr indent="0" lvl="0" marL="0" marR="0" rtl="0" algn="l">
              <a:spcBef>
                <a:spcPts val="0"/>
              </a:spcBef>
              <a:spcAft>
                <a:spcPts val="0"/>
              </a:spcAft>
              <a:buNone/>
            </a:pPr>
            <a:r>
              <a:rPr b="0" i="0" lang="en-US" sz="2400">
                <a:solidFill>
                  <a:srgbClr val="333333"/>
                </a:solidFill>
                <a:latin typeface="Times New Roman"/>
                <a:ea typeface="Times New Roman"/>
                <a:cs typeface="Times New Roman"/>
                <a:sym typeface="Times New Roman"/>
              </a:rPr>
              <a:t>N = Total number of observations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id="342" name="Google Shape;342;p43"/>
          <p:cNvPicPr preferRelativeResize="0"/>
          <p:nvPr/>
        </p:nvPicPr>
        <p:blipFill rotWithShape="1">
          <a:blip r:embed="rId3">
            <a:alphaModFix/>
          </a:blip>
          <a:srcRect b="0" l="0" r="0" t="0"/>
          <a:stretch/>
        </p:blipFill>
        <p:spPr>
          <a:xfrm>
            <a:off x="957262" y="2209800"/>
            <a:ext cx="10277475" cy="2438400"/>
          </a:xfrm>
          <a:prstGeom prst="rect">
            <a:avLst/>
          </a:prstGeom>
          <a:noFill/>
          <a:ln>
            <a:noFill/>
          </a:ln>
        </p:spPr>
      </p:pic>
      <p:sp>
        <p:nvSpPr>
          <p:cNvPr id="343" name="Google Shape;343;p43"/>
          <p:cNvSpPr txBox="1"/>
          <p:nvPr/>
        </p:nvSpPr>
        <p:spPr>
          <a:xfrm>
            <a:off x="957262" y="4720709"/>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333333"/>
                </a:solidFill>
                <a:latin typeface="Roboto"/>
                <a:ea typeface="Roboto"/>
                <a:cs typeface="Roboto"/>
                <a:sym typeface="Roboto"/>
              </a:rPr>
              <a:t>Calculate the Anova coefficient</a:t>
            </a:r>
            <a:endParaRPr sz="1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Step1:</a:t>
            </a:r>
            <a:endParaRPr/>
          </a:p>
        </p:txBody>
      </p:sp>
      <p:sp>
        <p:nvSpPr>
          <p:cNvPr id="349" name="Google Shape;349;p44"/>
          <p:cNvSpPr txBox="1"/>
          <p:nvPr/>
        </p:nvSpPr>
        <p:spPr>
          <a:xfrm>
            <a:off x="1181101" y="2136339"/>
            <a:ext cx="9115424"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 Construct the following table:</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Animal name	  n   	   x    	s 	s</a:t>
            </a:r>
            <a:r>
              <a:rPr baseline="30000" lang="en-US" sz="2800">
                <a:solidFill>
                  <a:schemeClr val="dk1"/>
                </a:solidFill>
                <a:latin typeface="Calibri"/>
                <a:ea typeface="Calibri"/>
                <a:cs typeface="Calibri"/>
                <a:sym typeface="Calibri"/>
              </a:rPr>
              <a:t>2</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Dogs			5 	12	2	4</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Cats 			5	16 	1 	1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Hamster		5	20	4 	16 </a:t>
            </a:r>
            <a:endParaRPr sz="2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 2: Computation of SST</a:t>
            </a:r>
            <a:endParaRPr/>
          </a:p>
        </p:txBody>
      </p:sp>
      <p:sp>
        <p:nvSpPr>
          <p:cNvPr id="355" name="Google Shape;355;p45"/>
          <p:cNvSpPr txBox="1"/>
          <p:nvPr>
            <p:ph idx="1" type="body"/>
          </p:nvPr>
        </p:nvSpPr>
        <p:spPr>
          <a:xfrm>
            <a:off x="838200" y="1825625"/>
            <a:ext cx="740092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0" i="0" lang="en-US">
                <a:solidFill>
                  <a:srgbClr val="333333"/>
                </a:solidFill>
                <a:latin typeface="Roboto"/>
                <a:ea typeface="Roboto"/>
                <a:cs typeface="Roboto"/>
                <a:sym typeface="Roboto"/>
              </a:rPr>
              <a:t>p = 3</a:t>
            </a:r>
            <a:br>
              <a:rPr b="0" i="0" lang="en-US">
                <a:solidFill>
                  <a:srgbClr val="333333"/>
                </a:solidFill>
                <a:latin typeface="Roboto"/>
                <a:ea typeface="Roboto"/>
                <a:cs typeface="Roboto"/>
                <a:sym typeface="Roboto"/>
              </a:rPr>
            </a:br>
            <a:r>
              <a:rPr b="0" i="0" lang="en-US">
                <a:solidFill>
                  <a:srgbClr val="333333"/>
                </a:solidFill>
                <a:latin typeface="Roboto"/>
                <a:ea typeface="Roboto"/>
                <a:cs typeface="Roboto"/>
                <a:sym typeface="Roboto"/>
              </a:rPr>
              <a:t>n = 5</a:t>
            </a:r>
            <a:br>
              <a:rPr b="0" i="0" lang="en-US">
                <a:solidFill>
                  <a:srgbClr val="333333"/>
                </a:solidFill>
                <a:latin typeface="Roboto"/>
                <a:ea typeface="Roboto"/>
                <a:cs typeface="Roboto"/>
                <a:sym typeface="Roboto"/>
              </a:rPr>
            </a:br>
            <a:r>
              <a:rPr b="0" i="0" lang="en-US">
                <a:solidFill>
                  <a:srgbClr val="333333"/>
                </a:solidFill>
                <a:latin typeface="Roboto"/>
                <a:ea typeface="Roboto"/>
                <a:cs typeface="Roboto"/>
                <a:sym typeface="Roboto"/>
              </a:rPr>
              <a:t>N = 15</a:t>
            </a:r>
            <a:br>
              <a:rPr b="0" i="0" lang="en-US">
                <a:solidFill>
                  <a:srgbClr val="333333"/>
                </a:solidFill>
                <a:latin typeface="Roboto"/>
                <a:ea typeface="Roboto"/>
                <a:cs typeface="Roboto"/>
                <a:sym typeface="Roboto"/>
              </a:rPr>
            </a:br>
            <a:r>
              <a:rPr b="0" i="0" lang="en-US">
                <a:solidFill>
                  <a:srgbClr val="333333"/>
                </a:solidFill>
                <a:latin typeface="Roboto"/>
                <a:ea typeface="Roboto"/>
                <a:cs typeface="Roboto"/>
                <a:sym typeface="Roboto"/>
              </a:rPr>
              <a:t>x̄ = 16</a:t>
            </a:r>
            <a:endParaRPr/>
          </a:p>
          <a:p>
            <a:pPr indent="-228600" lvl="0" marL="228600" rtl="0" algn="l">
              <a:lnSpc>
                <a:spcPct val="90000"/>
              </a:lnSpc>
              <a:spcBef>
                <a:spcPts val="1000"/>
              </a:spcBef>
              <a:spcAft>
                <a:spcPts val="0"/>
              </a:spcAft>
              <a:buClr>
                <a:srgbClr val="333333"/>
              </a:buClr>
              <a:buSzPts val="2800"/>
              <a:buChar char="•"/>
            </a:pPr>
            <a:br>
              <a:rPr b="0" i="0" lang="en-US">
                <a:solidFill>
                  <a:srgbClr val="333333"/>
                </a:solidFill>
                <a:latin typeface="Roboto"/>
                <a:ea typeface="Roboto"/>
                <a:cs typeface="Roboto"/>
                <a:sym typeface="Roboto"/>
              </a:rPr>
            </a:br>
            <a:r>
              <a:rPr b="0" i="0" lang="en-US">
                <a:solidFill>
                  <a:srgbClr val="333333"/>
                </a:solidFill>
                <a:latin typeface="Roboto"/>
                <a:ea typeface="Roboto"/>
                <a:cs typeface="Roboto"/>
                <a:sym typeface="Roboto"/>
              </a:rPr>
              <a:t>SST = ∑n (x−x̄)</a:t>
            </a:r>
            <a:r>
              <a:rPr b="0" baseline="30000" i="0" lang="en-US">
                <a:solidFill>
                  <a:srgbClr val="333333"/>
                </a:solidFill>
                <a:latin typeface="Roboto"/>
                <a:ea typeface="Roboto"/>
                <a:cs typeface="Roboto"/>
                <a:sym typeface="Roboto"/>
              </a:rPr>
              <a:t>2</a:t>
            </a:r>
            <a:endParaRPr/>
          </a:p>
          <a:p>
            <a:pPr indent="-228600" lvl="0" marL="228600" rtl="0" algn="l">
              <a:lnSpc>
                <a:spcPct val="90000"/>
              </a:lnSpc>
              <a:spcBef>
                <a:spcPts val="1000"/>
              </a:spcBef>
              <a:spcAft>
                <a:spcPts val="0"/>
              </a:spcAft>
              <a:buClr>
                <a:srgbClr val="333333"/>
              </a:buClr>
              <a:buSzPts val="2800"/>
              <a:buChar char="•"/>
            </a:pPr>
            <a:br>
              <a:rPr b="0" i="0" lang="en-US">
                <a:solidFill>
                  <a:srgbClr val="333333"/>
                </a:solidFill>
                <a:latin typeface="Roboto"/>
                <a:ea typeface="Roboto"/>
                <a:cs typeface="Roboto"/>
                <a:sym typeface="Roboto"/>
              </a:rPr>
            </a:br>
            <a:r>
              <a:rPr b="0" i="0" lang="en-US">
                <a:solidFill>
                  <a:srgbClr val="333333"/>
                </a:solidFill>
                <a:latin typeface="Roboto"/>
                <a:ea typeface="Roboto"/>
                <a:cs typeface="Roboto"/>
                <a:sym typeface="Roboto"/>
              </a:rPr>
              <a:t>SST= 5(12−16)</a:t>
            </a:r>
            <a:r>
              <a:rPr b="0" baseline="30000" i="0" lang="en-US">
                <a:solidFill>
                  <a:srgbClr val="333333"/>
                </a:solidFill>
                <a:latin typeface="Roboto"/>
                <a:ea typeface="Roboto"/>
                <a:cs typeface="Roboto"/>
                <a:sym typeface="Roboto"/>
              </a:rPr>
              <a:t>2</a:t>
            </a:r>
            <a:r>
              <a:rPr b="0" i="0" lang="en-US">
                <a:solidFill>
                  <a:srgbClr val="333333"/>
                </a:solidFill>
                <a:latin typeface="Roboto"/>
                <a:ea typeface="Roboto"/>
                <a:cs typeface="Roboto"/>
                <a:sym typeface="Roboto"/>
              </a:rPr>
              <a:t>+5(16−16)</a:t>
            </a:r>
            <a:r>
              <a:rPr b="0" baseline="30000" i="0" lang="en-US">
                <a:solidFill>
                  <a:srgbClr val="333333"/>
                </a:solidFill>
                <a:latin typeface="Roboto"/>
                <a:ea typeface="Roboto"/>
                <a:cs typeface="Roboto"/>
                <a:sym typeface="Roboto"/>
              </a:rPr>
              <a:t>2</a:t>
            </a:r>
            <a:r>
              <a:rPr b="0" i="0" lang="en-US">
                <a:solidFill>
                  <a:srgbClr val="333333"/>
                </a:solidFill>
                <a:latin typeface="Roboto"/>
                <a:ea typeface="Roboto"/>
                <a:cs typeface="Roboto"/>
                <a:sym typeface="Roboto"/>
              </a:rPr>
              <a:t>+11(20−16)</a:t>
            </a:r>
            <a:r>
              <a:rPr b="0" baseline="30000" i="0" lang="en-US">
                <a:solidFill>
                  <a:srgbClr val="333333"/>
                </a:solidFill>
                <a:latin typeface="Roboto"/>
                <a:ea typeface="Roboto"/>
                <a:cs typeface="Roboto"/>
                <a:sym typeface="Roboto"/>
              </a:rPr>
              <a:t>2</a:t>
            </a:r>
            <a:br>
              <a:rPr b="0" baseline="30000" i="0" lang="en-US">
                <a:solidFill>
                  <a:srgbClr val="333333"/>
                </a:solidFill>
                <a:latin typeface="Roboto"/>
                <a:ea typeface="Roboto"/>
                <a:cs typeface="Roboto"/>
                <a:sym typeface="Roboto"/>
              </a:rPr>
            </a:br>
            <a:r>
              <a:rPr b="0" i="0" lang="en-US">
                <a:solidFill>
                  <a:srgbClr val="333333"/>
                </a:solidFill>
                <a:latin typeface="Roboto"/>
                <a:ea typeface="Roboto"/>
                <a:cs typeface="Roboto"/>
                <a:sym typeface="Roboto"/>
              </a:rPr>
              <a:t>= 160</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Step3:Computation of MST</a:t>
            </a:r>
            <a:endParaRPr/>
          </a:p>
        </p:txBody>
      </p:sp>
      <p:pic>
        <p:nvPicPr>
          <p:cNvPr id="361" name="Google Shape;361;p46"/>
          <p:cNvPicPr preferRelativeResize="0"/>
          <p:nvPr/>
        </p:nvPicPr>
        <p:blipFill rotWithShape="1">
          <a:blip r:embed="rId3">
            <a:alphaModFix/>
          </a:blip>
          <a:srcRect b="0" l="0" r="0" t="0"/>
          <a:stretch/>
        </p:blipFill>
        <p:spPr>
          <a:xfrm>
            <a:off x="1724025" y="1538287"/>
            <a:ext cx="4914900" cy="32813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 4: Computation of SSE</a:t>
            </a:r>
            <a:endParaRPr/>
          </a:p>
        </p:txBody>
      </p:sp>
      <p:pic>
        <p:nvPicPr>
          <p:cNvPr id="367" name="Google Shape;367;p47"/>
          <p:cNvPicPr preferRelativeResize="0"/>
          <p:nvPr/>
        </p:nvPicPr>
        <p:blipFill rotWithShape="1">
          <a:blip r:embed="rId3">
            <a:alphaModFix/>
          </a:blip>
          <a:srcRect b="0" l="0" r="0" t="0"/>
          <a:stretch/>
        </p:blipFill>
        <p:spPr>
          <a:xfrm>
            <a:off x="2457450" y="1933576"/>
            <a:ext cx="5114925" cy="257651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 5: Computation of MSE</a:t>
            </a:r>
            <a:endParaRPr/>
          </a:p>
        </p:txBody>
      </p:sp>
      <p:sp>
        <p:nvSpPr>
          <p:cNvPr id="373" name="Google Shape;373;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MSE = SSE/ (N-p)</a:t>
            </a:r>
            <a:endParaRPr/>
          </a:p>
          <a:p>
            <a:pPr indent="0" lvl="0" marL="0" rtl="0" algn="l">
              <a:lnSpc>
                <a:spcPct val="90000"/>
              </a:lnSpc>
              <a:spcBef>
                <a:spcPts val="1000"/>
              </a:spcBef>
              <a:spcAft>
                <a:spcPts val="0"/>
              </a:spcAft>
              <a:buClr>
                <a:schemeClr val="dk1"/>
              </a:buClr>
              <a:buSzPts val="2800"/>
              <a:buNone/>
            </a:pPr>
            <a:r>
              <a:rPr lang="en-US"/>
              <a:t>            =84/(15- 3)</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rPr lang="en-US"/>
              <a:t>             =84/12</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=7</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9"/>
          <p:cNvSpPr txBox="1"/>
          <p:nvPr>
            <p:ph type="title"/>
          </p:nvPr>
        </p:nvSpPr>
        <p:spPr>
          <a:xfrm>
            <a:off x="838200" y="365125"/>
            <a:ext cx="1076325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Final step  6: </a:t>
            </a:r>
            <a:r>
              <a:rPr lang="en-US" sz="4000"/>
              <a:t>Computation of </a:t>
            </a:r>
            <a:r>
              <a:rPr b="0" i="0" lang="en-US" sz="4000">
                <a:solidFill>
                  <a:srgbClr val="333333"/>
                </a:solidFill>
                <a:latin typeface="Roboto"/>
                <a:ea typeface="Roboto"/>
                <a:cs typeface="Roboto"/>
                <a:sym typeface="Roboto"/>
              </a:rPr>
              <a:t> Anova coefficient</a:t>
            </a:r>
            <a:endParaRPr/>
          </a:p>
        </p:txBody>
      </p:sp>
      <p:sp>
        <p:nvSpPr>
          <p:cNvPr id="379" name="Google Shape;379;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1" i="0" lang="en-US">
                <a:solidFill>
                  <a:srgbClr val="333333"/>
                </a:solidFill>
                <a:latin typeface="Times New Roman"/>
                <a:ea typeface="Times New Roman"/>
                <a:cs typeface="Times New Roman"/>
                <a:sym typeface="Times New Roman"/>
              </a:rPr>
              <a:t>F = MST/MSE</a:t>
            </a:r>
            <a:endParaRPr/>
          </a:p>
          <a:p>
            <a:pPr indent="-228600" lvl="0" marL="228600" rtl="0" algn="l">
              <a:lnSpc>
                <a:spcPct val="90000"/>
              </a:lnSpc>
              <a:spcBef>
                <a:spcPts val="1000"/>
              </a:spcBef>
              <a:spcAft>
                <a:spcPts val="0"/>
              </a:spcAft>
              <a:buClr>
                <a:srgbClr val="333333"/>
              </a:buClr>
              <a:buSzPts val="2800"/>
              <a:buChar char="•"/>
            </a:pPr>
            <a:r>
              <a:rPr b="1" lang="en-US">
                <a:solidFill>
                  <a:srgbClr val="333333"/>
                </a:solidFill>
                <a:latin typeface="Times New Roman"/>
                <a:ea typeface="Times New Roman"/>
                <a:cs typeface="Times New Roman"/>
                <a:sym typeface="Times New Roman"/>
              </a:rPr>
              <a:t>F=80/7</a:t>
            </a:r>
            <a:endParaRPr/>
          </a:p>
          <a:p>
            <a:pPr indent="-228600" lvl="0" marL="228600" rtl="0" algn="l">
              <a:lnSpc>
                <a:spcPct val="90000"/>
              </a:lnSpc>
              <a:spcBef>
                <a:spcPts val="1000"/>
              </a:spcBef>
              <a:spcAft>
                <a:spcPts val="0"/>
              </a:spcAft>
              <a:buClr>
                <a:srgbClr val="333333"/>
              </a:buClr>
              <a:buSzPts val="2800"/>
              <a:buChar char="•"/>
            </a:pPr>
            <a:r>
              <a:rPr b="1" i="0" lang="en-US">
                <a:solidFill>
                  <a:srgbClr val="333333"/>
                </a:solidFill>
                <a:latin typeface="Times New Roman"/>
                <a:ea typeface="Times New Roman"/>
                <a:cs typeface="Times New Roman"/>
                <a:sym typeface="Times New Roman"/>
              </a:rPr>
              <a:t>F=11.429</a:t>
            </a:r>
            <a:endParaRPr/>
          </a:p>
          <a:p>
            <a:pPr indent="-50800" lvl="0" marL="228600" rtl="0" algn="l">
              <a:lnSpc>
                <a:spcPct val="90000"/>
              </a:lnSpc>
              <a:spcBef>
                <a:spcPts val="1000"/>
              </a:spcBef>
              <a:spcAft>
                <a:spcPts val="0"/>
              </a:spcAft>
              <a:buClr>
                <a:schemeClr val="dk1"/>
              </a:buClr>
              <a:buSzPts val="2800"/>
              <a:buNone/>
            </a:pPr>
            <a:r>
              <a:t/>
            </a:r>
            <a:endParaRPr b="0" i="0">
              <a:solidFill>
                <a:srgbClr val="333333"/>
              </a:solidFill>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5"/>
          <p:cNvPicPr preferRelativeResize="0"/>
          <p:nvPr/>
        </p:nvPicPr>
        <p:blipFill rotWithShape="1">
          <a:blip r:embed="rId3">
            <a:alphaModFix/>
          </a:blip>
          <a:srcRect b="0" l="0" r="0" t="0"/>
          <a:stretch/>
        </p:blipFill>
        <p:spPr>
          <a:xfrm>
            <a:off x="733425" y="0"/>
            <a:ext cx="10544175" cy="65341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Additional Question  T Test</a:t>
            </a:r>
            <a:endParaRPr/>
          </a:p>
        </p:txBody>
      </p:sp>
      <p:sp>
        <p:nvSpPr>
          <p:cNvPr id="385" name="Google Shape;385;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0" i="0" lang="en-US">
                <a:solidFill>
                  <a:srgbClr val="333333"/>
                </a:solidFill>
                <a:latin typeface="Roboto"/>
                <a:ea typeface="Roboto"/>
                <a:cs typeface="Roboto"/>
                <a:sym typeface="Roboto"/>
              </a:rPr>
              <a:t>The CEO of light bulbs manufacturing company claims that an average light bulb lasts 300 days. A researcher randomly selects 15 bulbs for testing. The sampled bulbs last an average of 290 days, with a standard deviation of 50 days. If the CEO’s claim were true, what is the probability that 15 randomly selected bulbs would have an average life of no more than 290 days?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51"/>
          <p:cNvPicPr preferRelativeResize="0"/>
          <p:nvPr/>
        </p:nvPicPr>
        <p:blipFill rotWithShape="1">
          <a:blip r:embed="rId3">
            <a:alphaModFix/>
          </a:blip>
          <a:srcRect b="0" l="0" r="0" t="0"/>
          <a:stretch/>
        </p:blipFill>
        <p:spPr>
          <a:xfrm>
            <a:off x="0" y="0"/>
            <a:ext cx="12115800" cy="6858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Thanks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Key Differences Between T-test and ANOVA</a:t>
            </a:r>
            <a:br>
              <a:rPr lang="en-US"/>
            </a:br>
            <a:endParaRPr/>
          </a:p>
        </p:txBody>
      </p:sp>
      <p:sp>
        <p:nvSpPr>
          <p:cNvPr id="114" name="Google Shape;11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significant differences between T-test and ANOVA are discussed in detail in the following points:</a:t>
            </a:r>
            <a:endParaRPr/>
          </a:p>
          <a:p>
            <a:pPr indent="-228600" lvl="0" marL="228600" rtl="0" algn="l">
              <a:lnSpc>
                <a:spcPct val="90000"/>
              </a:lnSpc>
              <a:spcBef>
                <a:spcPts val="1000"/>
              </a:spcBef>
              <a:spcAft>
                <a:spcPts val="0"/>
              </a:spcAft>
              <a:buClr>
                <a:schemeClr val="dk1"/>
              </a:buClr>
              <a:buSzPts val="2800"/>
              <a:buChar char="•"/>
            </a:pPr>
            <a:r>
              <a:rPr lang="en-US"/>
              <a:t>T Test -A hypothesis test that is used to compare the means of two populations </a:t>
            </a:r>
            <a:endParaRPr/>
          </a:p>
          <a:p>
            <a:pPr indent="-228600" lvl="0" marL="228600" rtl="0" algn="l">
              <a:lnSpc>
                <a:spcPct val="90000"/>
              </a:lnSpc>
              <a:spcBef>
                <a:spcPts val="1000"/>
              </a:spcBef>
              <a:spcAft>
                <a:spcPts val="0"/>
              </a:spcAft>
              <a:buClr>
                <a:schemeClr val="dk1"/>
              </a:buClr>
              <a:buSzPts val="2800"/>
              <a:buChar char="•"/>
            </a:pPr>
            <a:r>
              <a:rPr lang="en-US"/>
              <a:t>Anova - A statistical technique that is used to compare the means of more than two populations is known as Analysis of Variance or ANOVA.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 Test</a:t>
            </a:r>
            <a:endParaRPr/>
          </a:p>
        </p:txBody>
      </p:sp>
      <p:sp>
        <p:nvSpPr>
          <p:cNvPr id="120" name="Google Shape;120;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0" i="0" lang="en-US">
                <a:solidFill>
                  <a:srgbClr val="333333"/>
                </a:solidFill>
                <a:latin typeface="Roboto"/>
                <a:ea typeface="Roboto"/>
                <a:cs typeface="Roboto"/>
                <a:sym typeface="Roboto"/>
              </a:rPr>
              <a:t>The t-test is any statistical hypothesis test in which the test statistic follows a Student’s t-distribution under the null hypothesis.</a:t>
            </a:r>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latin typeface="Roboto"/>
                <a:ea typeface="Roboto"/>
                <a:cs typeface="Roboto"/>
                <a:sym typeface="Roboto"/>
              </a:rPr>
              <a:t> It can be used to determine if two sets of data are significantly different from each other, and is most commonly applied when the test statistic would follow a normal distribution if the value of a scaling term in the test statistic were known.</a:t>
            </a:r>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latin typeface="Roboto"/>
                <a:ea typeface="Roboto"/>
                <a:cs typeface="Roboto"/>
                <a:sym typeface="Roboto"/>
              </a:rPr>
              <a:t>T-test uses means and standard deviations of two samples to make a comparison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Formula T Test</a:t>
            </a:r>
            <a:endParaRPr/>
          </a:p>
        </p:txBody>
      </p:sp>
      <p:pic>
        <p:nvPicPr>
          <p:cNvPr id="126" name="Google Shape;126;p8"/>
          <p:cNvPicPr preferRelativeResize="0"/>
          <p:nvPr>
            <p:ph idx="1" type="body"/>
          </p:nvPr>
        </p:nvPicPr>
        <p:blipFill rotWithShape="1">
          <a:blip r:embed="rId3">
            <a:alphaModFix/>
          </a:blip>
          <a:srcRect b="0" l="0" r="0" t="0"/>
          <a:stretch/>
        </p:blipFill>
        <p:spPr>
          <a:xfrm>
            <a:off x="1485900" y="1690688"/>
            <a:ext cx="3714750" cy="1933575"/>
          </a:xfrm>
          <a:prstGeom prst="rect">
            <a:avLst/>
          </a:prstGeom>
          <a:noFill/>
          <a:ln>
            <a:noFill/>
          </a:ln>
        </p:spPr>
      </p:pic>
      <p:pic>
        <p:nvPicPr>
          <p:cNvPr id="127" name="Google Shape;127;p8"/>
          <p:cNvPicPr preferRelativeResize="0"/>
          <p:nvPr/>
        </p:nvPicPr>
        <p:blipFill rotWithShape="1">
          <a:blip r:embed="rId4">
            <a:alphaModFix/>
          </a:blip>
          <a:srcRect b="0" l="0" r="0" t="0"/>
          <a:stretch/>
        </p:blipFill>
        <p:spPr>
          <a:xfrm>
            <a:off x="5695950" y="1443037"/>
            <a:ext cx="5010150" cy="225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Standard Deviation</a:t>
            </a:r>
            <a:endParaRPr/>
          </a:p>
        </p:txBody>
      </p:sp>
      <p:pic>
        <p:nvPicPr>
          <p:cNvPr id="133" name="Google Shape;133;p9"/>
          <p:cNvPicPr preferRelativeResize="0"/>
          <p:nvPr/>
        </p:nvPicPr>
        <p:blipFill rotWithShape="1">
          <a:blip r:embed="rId3">
            <a:alphaModFix/>
          </a:blip>
          <a:srcRect b="0" l="0" r="0" t="0"/>
          <a:stretch/>
        </p:blipFill>
        <p:spPr>
          <a:xfrm>
            <a:off x="752475" y="1990724"/>
            <a:ext cx="10715625" cy="444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2022-02-08T17:06:00Z</dcterms:created>
  <dc:creator>Shreeya Chunekar</dc:creator>
</cp:coreProperties>
</file>