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323" r:id="rId3"/>
    <p:sldId id="329" r:id="rId4"/>
    <p:sldId id="330" r:id="rId5"/>
    <p:sldId id="328" r:id="rId6"/>
    <p:sldId id="345" r:id="rId7"/>
    <p:sldId id="346" r:id="rId8"/>
    <p:sldId id="347" r:id="rId9"/>
    <p:sldId id="348" r:id="rId10"/>
    <p:sldId id="349" r:id="rId11"/>
    <p:sldId id="331" r:id="rId12"/>
    <p:sldId id="332" r:id="rId13"/>
    <p:sldId id="333" r:id="rId14"/>
    <p:sldId id="336" r:id="rId15"/>
    <p:sldId id="334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50" r:id="rId24"/>
    <p:sldId id="352" r:id="rId25"/>
    <p:sldId id="354" r:id="rId26"/>
    <p:sldId id="355" r:id="rId27"/>
    <p:sldId id="353" r:id="rId28"/>
    <p:sldId id="356" r:id="rId29"/>
    <p:sldId id="35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3576E-EED1-4162-8BEC-7398E918182C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D972F-B4DE-4054-9F66-58D88E0A2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83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79EF-8D4F-46C8-908F-97845D6BC546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A4FA-1CFD-40AF-929F-2ED2C76A2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55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79EF-8D4F-46C8-908F-97845D6BC546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A4FA-1CFD-40AF-929F-2ED2C76A2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30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79EF-8D4F-46C8-908F-97845D6BC546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A4FA-1CFD-40AF-929F-2ED2C76A2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17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79EF-8D4F-46C8-908F-97845D6BC546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A4FA-1CFD-40AF-929F-2ED2C76A2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29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79EF-8D4F-46C8-908F-97845D6BC546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A4FA-1CFD-40AF-929F-2ED2C76A2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8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79EF-8D4F-46C8-908F-97845D6BC546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A4FA-1CFD-40AF-929F-2ED2C76A2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1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79EF-8D4F-46C8-908F-97845D6BC546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A4FA-1CFD-40AF-929F-2ED2C76A2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56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79EF-8D4F-46C8-908F-97845D6BC546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A4FA-1CFD-40AF-929F-2ED2C76A2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65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79EF-8D4F-46C8-908F-97845D6BC546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A4FA-1CFD-40AF-929F-2ED2C76A2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2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79EF-8D4F-46C8-908F-97845D6BC546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A4FA-1CFD-40AF-929F-2ED2C76A2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65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79EF-8D4F-46C8-908F-97845D6BC546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A4FA-1CFD-40AF-929F-2ED2C76A2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4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B79EF-8D4F-46C8-908F-97845D6BC546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A4FA-1CFD-40AF-929F-2ED2C76A2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3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CFB50-E70D-4B7F-B4DC-81794BAF4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 dirty="0" smtClean="0"/>
              <a:t>14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Boxplot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1728B3-8AD5-47C2-870A-E9D524854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23</a:t>
            </a:r>
            <a:r>
              <a:rPr lang="en-US" dirty="0" smtClean="0"/>
              <a:t>/08/2022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35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Box Plot?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Communication of Results</a:t>
            </a:r>
            <a:r>
              <a:rPr lang="en-US" dirty="0" smtClean="0"/>
              <a:t>: Boxplots are easy to understand even for audiences with limited statistical knowledge. They can be used to present summary statistics and key features of the data in a visually appealing manner.</a:t>
            </a:r>
          </a:p>
          <a:p>
            <a:r>
              <a:rPr lang="en-US" b="1" dirty="0" smtClean="0"/>
              <a:t>Decision Making</a:t>
            </a:r>
            <a:r>
              <a:rPr lang="en-US" dirty="0" smtClean="0"/>
              <a:t>: Boxplots can aid in decision-making processes, such as comparing the performance of different products, analyzing customer feedback scores, or assessing the impact of changes in a process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4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</a:t>
            </a:r>
            <a:r>
              <a:rPr lang="en-US" b="1" dirty="0" smtClean="0"/>
              <a:t>Components </a:t>
            </a:r>
            <a:r>
              <a:rPr lang="en-US" b="1" dirty="0"/>
              <a:t>of a </a:t>
            </a:r>
            <a:r>
              <a:rPr lang="en-US" b="1" dirty="0" smtClean="0"/>
              <a:t>Box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925144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It is the minimum value in the dataset excluding the outliers</a:t>
            </a:r>
          </a:p>
          <a:p>
            <a:pPr fontAlgn="base"/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Quartile (Q1)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25% of the data lies below the First (lower) Quartile.</a:t>
            </a:r>
          </a:p>
          <a:p>
            <a:pPr fontAlgn="base"/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(Q2) 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It is the mid-point of the dataset. Half of the values lie below it and half above.</a:t>
            </a:r>
          </a:p>
          <a:p>
            <a:pPr fontAlgn="base"/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Quartile (Q3) 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75% of the data lies below the Third (Upper) Quartile.</a:t>
            </a:r>
          </a:p>
          <a:p>
            <a:pPr fontAlgn="base"/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 </a:t>
            </a: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It is the maximum value in the dataset excluding the outliers.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0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BOX PLOT COMPONENT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768752" cy="340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 Quartile Range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area inside the box (50% of the data) is known as the </a:t>
            </a:r>
            <a:r>
              <a:rPr lang="en-US" b="1" dirty="0"/>
              <a:t>Inter Quartile Range. </a:t>
            </a:r>
            <a:endParaRPr lang="en-US" b="1" dirty="0" smtClean="0"/>
          </a:p>
          <a:p>
            <a:pPr fontAlgn="base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IQR </a:t>
            </a:r>
            <a:r>
              <a:rPr lang="en-US" dirty="0"/>
              <a:t>is calculated as –</a:t>
            </a:r>
          </a:p>
          <a:p>
            <a:pPr marL="0" indent="0">
              <a:buNone/>
            </a:pPr>
            <a:r>
              <a:rPr lang="en-US" dirty="0" smtClean="0"/>
              <a:t>	IQR =  Q3 - Q1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66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</a:t>
            </a:r>
            <a:r>
              <a:rPr lang="en-US" dirty="0"/>
              <a:t>that fall below </a:t>
            </a:r>
            <a:endParaRPr lang="en-US" dirty="0" smtClean="0"/>
          </a:p>
          <a:p>
            <a:r>
              <a:rPr lang="en-US" dirty="0" smtClean="0"/>
              <a:t>Q1 </a:t>
            </a:r>
            <a:r>
              <a:rPr lang="en-US" dirty="0"/>
              <a:t>- 1.5 * IQR </a:t>
            </a:r>
            <a:endParaRPr lang="en-US" dirty="0" smtClean="0"/>
          </a:p>
          <a:p>
            <a:r>
              <a:rPr lang="en-US" dirty="0" smtClean="0"/>
              <a:t>Q3 + </a:t>
            </a:r>
            <a:r>
              <a:rPr lang="en-US" dirty="0"/>
              <a:t>1.5 * IQR.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create a box </a:t>
            </a:r>
            <a:r>
              <a:rPr lang="en-US" b="1" dirty="0" smtClean="0"/>
              <a:t>plot?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Collect Data</a:t>
            </a:r>
            <a:r>
              <a:rPr lang="en-US" dirty="0"/>
              <a:t>: First, you need a dataset that you want to visualize using a boxplot</a:t>
            </a:r>
            <a:r>
              <a:rPr lang="en-US" dirty="0" smtClean="0"/>
              <a:t>.</a:t>
            </a:r>
          </a:p>
          <a:p>
            <a:r>
              <a:rPr lang="en-IN" b="1" dirty="0"/>
              <a:t>Calculate </a:t>
            </a:r>
            <a:r>
              <a:rPr lang="en-IN" b="1" dirty="0" smtClean="0"/>
              <a:t>components-Q1,Q2,Q3,IQR,Outlier</a:t>
            </a:r>
          </a:p>
          <a:p>
            <a:r>
              <a:rPr lang="en-US" b="1" dirty="0" smtClean="0">
                <a:hlinkClick r:id="" action="ppaction://hlinkshowjump?jump=nextslide"/>
              </a:rPr>
              <a:t>Draw Boxplot</a:t>
            </a:r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Boxplot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Draw a rectangular box from Q1 to Q3.</a:t>
            </a:r>
          </a:p>
          <a:p>
            <a:r>
              <a:rPr lang="en-US" dirty="0"/>
              <a:t>Draw a vertical line inside the box to represent the median (Q2).</a:t>
            </a:r>
          </a:p>
          <a:p>
            <a:r>
              <a:rPr lang="en-US" dirty="0"/>
              <a:t>Draw "whiskers" (lines extending from the box) from Q1 to the minimum value within </a:t>
            </a:r>
            <a:endParaRPr lang="en-US" dirty="0" smtClean="0"/>
          </a:p>
          <a:p>
            <a:r>
              <a:rPr lang="en-US" dirty="0" smtClean="0"/>
              <a:t>Q1 </a:t>
            </a:r>
            <a:r>
              <a:rPr lang="en-US" dirty="0"/>
              <a:t>- 1.5 * IQR, and from Q3 to the maximum value within Q3 + 1.5 * IQR.</a:t>
            </a:r>
          </a:p>
          <a:p>
            <a:r>
              <a:rPr lang="en-US" dirty="0"/>
              <a:t>Represent potential outliers as individual data points outside the whiskers.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9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runs scored by a cricket team in a league of 12 matches –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100,120,110,150,110,140,130,170,120,220,140,110</a:t>
            </a:r>
          </a:p>
          <a:p>
            <a:pPr marL="0" indent="0">
              <a:buNone/>
            </a:pPr>
            <a:r>
              <a:rPr lang="en-US" dirty="0" smtClean="0"/>
              <a:t>Draw whisker plot(Box Plot )for given data?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01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to Draw Box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IN" dirty="0" smtClean="0"/>
              <a:t>Ascending Order – </a:t>
            </a:r>
          </a:p>
          <a:p>
            <a:pPr marL="0" indent="0">
              <a:buNone/>
            </a:pPr>
            <a:r>
              <a:rPr lang="en-IN" sz="2400" dirty="0" smtClean="0"/>
              <a:t>100,110,110,110,120,120,130,140,140,150,170,220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s-ES" b="1" dirty="0" smtClean="0">
                <a:effectLst/>
              </a:rPr>
              <a:t>Median (Q2)</a:t>
            </a:r>
            <a:r>
              <a:rPr lang="es-ES" dirty="0" smtClean="0"/>
              <a:t> = (120+130)/2 = </a:t>
            </a:r>
            <a:r>
              <a:rPr lang="es-ES" b="1" dirty="0" smtClean="0">
                <a:effectLst/>
              </a:rPr>
              <a:t>125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r>
              <a:rPr lang="en-IN" b="1" dirty="0" smtClean="0">
                <a:effectLst/>
              </a:rPr>
              <a:t>3. Q1</a:t>
            </a:r>
            <a:r>
              <a:rPr lang="en-IN" dirty="0" smtClean="0"/>
              <a:t> = (110+110)/2 = </a:t>
            </a:r>
            <a:r>
              <a:rPr lang="en-IN" b="1" dirty="0" smtClean="0">
                <a:effectLst/>
              </a:rPr>
              <a:t>110</a:t>
            </a:r>
          </a:p>
          <a:p>
            <a:pPr marL="0" indent="0">
              <a:buNone/>
            </a:pPr>
            <a:r>
              <a:rPr lang="en-IN" b="1" dirty="0" smtClean="0">
                <a:effectLst/>
              </a:rPr>
              <a:t>4. Q3</a:t>
            </a:r>
            <a:r>
              <a:rPr lang="en-IN" dirty="0" smtClean="0"/>
              <a:t> = (140+150)/2 = </a:t>
            </a:r>
            <a:r>
              <a:rPr lang="en-IN" b="1" dirty="0" smtClean="0">
                <a:effectLst/>
              </a:rPr>
              <a:t>145</a:t>
            </a:r>
          </a:p>
          <a:p>
            <a:pPr marL="0" indent="0">
              <a:buNone/>
            </a:pPr>
            <a:r>
              <a:rPr lang="en-IN" b="1" dirty="0" smtClean="0">
                <a:effectLst/>
              </a:rPr>
              <a:t>5. IQR</a:t>
            </a:r>
            <a:r>
              <a:rPr lang="en-IN" dirty="0" smtClean="0"/>
              <a:t> = Q3-Q1 = 145-110 = </a:t>
            </a:r>
            <a:r>
              <a:rPr lang="en-IN" b="1" dirty="0" smtClean="0">
                <a:effectLst/>
              </a:rPr>
              <a:t>35</a:t>
            </a:r>
          </a:p>
          <a:p>
            <a:pPr marL="0" indent="0">
              <a:buNone/>
            </a:pPr>
            <a:r>
              <a:rPr lang="en-IN" b="1" dirty="0" smtClean="0">
                <a:effectLst/>
              </a:rPr>
              <a:t>6. </a:t>
            </a:r>
            <a:r>
              <a:rPr lang="en-IN" sz="2800" b="1" dirty="0" smtClean="0">
                <a:effectLst/>
              </a:rPr>
              <a:t>Lower Limit</a:t>
            </a:r>
            <a:r>
              <a:rPr lang="en-IN" sz="2800" dirty="0" smtClean="0"/>
              <a:t> = Q1-1.5*IQR = 110-1.5*35 = </a:t>
            </a:r>
            <a:r>
              <a:rPr lang="en-IN" sz="2800" b="1" dirty="0" smtClean="0">
                <a:effectLst/>
              </a:rPr>
              <a:t>57.5</a:t>
            </a:r>
            <a:r>
              <a:rPr lang="en-IN" sz="2800" dirty="0" smtClean="0"/>
              <a:t>     </a:t>
            </a:r>
          </a:p>
          <a:p>
            <a:pPr marL="0" indent="0">
              <a:buNone/>
            </a:pPr>
            <a:r>
              <a:rPr lang="en-IN" sz="2800" b="1" dirty="0">
                <a:effectLst/>
              </a:rPr>
              <a:t> </a:t>
            </a:r>
            <a:r>
              <a:rPr lang="en-IN" sz="2800" b="1" dirty="0" smtClean="0">
                <a:effectLst/>
              </a:rPr>
              <a:t>    Upper Limit </a:t>
            </a:r>
            <a:r>
              <a:rPr lang="en-IN" sz="2800" dirty="0" smtClean="0"/>
              <a:t>= Q3+1.5*IQR = 145+1.5*35 = </a:t>
            </a:r>
            <a:r>
              <a:rPr lang="en-IN" sz="2800" b="1" dirty="0" smtClean="0">
                <a:effectLst/>
              </a:rPr>
              <a:t>197.5</a:t>
            </a:r>
          </a:p>
          <a:p>
            <a:pPr marL="0" indent="0">
              <a:buNone/>
            </a:pPr>
            <a:r>
              <a:rPr lang="en-US" sz="2800" b="1" dirty="0" smtClean="0"/>
              <a:t>7.</a:t>
            </a:r>
            <a:r>
              <a:rPr lang="en-IN" sz="2800" b="1" dirty="0" smtClean="0">
                <a:effectLst/>
              </a:rPr>
              <a:t> Minimum = 100</a:t>
            </a:r>
            <a:r>
              <a:rPr lang="en-IN" sz="2800" dirty="0" smtClean="0"/>
              <a:t> </a:t>
            </a:r>
            <a:r>
              <a:rPr lang="en-IN" sz="2800" b="1" dirty="0" smtClean="0">
                <a:effectLst/>
              </a:rPr>
              <a:t>Maximum = 170</a:t>
            </a:r>
          </a:p>
          <a:p>
            <a:pPr marL="0" indent="0">
              <a:buNone/>
            </a:pPr>
            <a:r>
              <a:rPr lang="en-US" sz="2800" b="1" dirty="0" smtClean="0"/>
              <a:t>8.</a:t>
            </a:r>
            <a:r>
              <a:rPr lang="en-IN" sz="2800" b="1" dirty="0" smtClean="0">
                <a:effectLst/>
              </a:rPr>
              <a:t> Outliers = 220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0942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Boxplot for Example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5473981" cy="160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35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Boxplot,</a:t>
            </a:r>
          </a:p>
          <a:p>
            <a:r>
              <a:rPr lang="en-IN" strike="sngStrike" dirty="0" smtClean="0"/>
              <a:t> Quantile–Quantile Plot, </a:t>
            </a:r>
          </a:p>
          <a:p>
            <a:r>
              <a:rPr lang="en-IN" strike="sngStrike" dirty="0" smtClean="0"/>
              <a:t>Scatter Plots/Pair-plot and</a:t>
            </a:r>
          </a:p>
          <a:p>
            <a:r>
              <a:rPr lang="en-IN" strike="sngStrike" dirty="0" smtClean="0"/>
              <a:t> its limitations</a:t>
            </a:r>
            <a:endParaRPr lang="en-IN" strike="sngStrike" dirty="0"/>
          </a:p>
        </p:txBody>
      </p:sp>
    </p:spTree>
    <p:extLst>
      <p:ext uri="{BB962C8B-B14F-4D97-AF65-F5344CB8AC3E}">
        <p14:creationId xmlns:p14="http://schemas.microsoft.com/office/powerpoint/2010/main" val="3845066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Box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Box Plot- Normally Distributed</a:t>
            </a:r>
            <a:endParaRPr lang="en-US" b="1" dirty="0"/>
          </a:p>
          <a:p>
            <a:r>
              <a:rPr lang="en-US" dirty="0" smtClean="0"/>
              <a:t> If the Median is at the </a:t>
            </a:r>
            <a:r>
              <a:rPr lang="en-US" b="1" dirty="0" smtClean="0">
                <a:effectLst/>
              </a:rPr>
              <a:t>center</a:t>
            </a:r>
            <a:r>
              <a:rPr lang="en-US" dirty="0" smtClean="0"/>
              <a:t> of the Box and the</a:t>
            </a:r>
            <a:r>
              <a:rPr lang="en-US" b="1" dirty="0" smtClean="0">
                <a:effectLst/>
              </a:rPr>
              <a:t> whiskers</a:t>
            </a:r>
            <a:r>
              <a:rPr lang="en-US" dirty="0" smtClean="0"/>
              <a:t> are almost the </a:t>
            </a:r>
            <a:r>
              <a:rPr lang="en-US" b="1" dirty="0" smtClean="0">
                <a:effectLst/>
              </a:rPr>
              <a:t>same on both the ends</a:t>
            </a:r>
            <a:r>
              <a:rPr lang="en-US" dirty="0" smtClean="0"/>
              <a:t> then the data is </a:t>
            </a:r>
            <a:r>
              <a:rPr lang="en-US" b="1" dirty="0" smtClean="0">
                <a:effectLst/>
              </a:rPr>
              <a:t>Normally Distributed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93096"/>
            <a:ext cx="540060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775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Box Plot-Positive Skew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Median lies </a:t>
            </a:r>
            <a:r>
              <a:rPr lang="en-US" b="1" dirty="0" smtClean="0">
                <a:effectLst/>
              </a:rPr>
              <a:t>closer to the First Quartile</a:t>
            </a:r>
            <a:r>
              <a:rPr lang="en-US" dirty="0" smtClean="0"/>
              <a:t> and if the </a:t>
            </a:r>
            <a:r>
              <a:rPr lang="en-US" b="1" dirty="0" smtClean="0">
                <a:effectLst/>
              </a:rPr>
              <a:t>whisker at the lower</a:t>
            </a:r>
            <a:r>
              <a:rPr lang="en-US" dirty="0" smtClean="0"/>
              <a:t> </a:t>
            </a:r>
            <a:r>
              <a:rPr lang="en-US" b="1" dirty="0" smtClean="0">
                <a:effectLst/>
              </a:rPr>
              <a:t>end is shorter</a:t>
            </a:r>
            <a:r>
              <a:rPr lang="en-US" dirty="0" smtClean="0"/>
              <a:t> (as in the above example) then it has a </a:t>
            </a:r>
            <a:r>
              <a:rPr lang="en-US" b="1" dirty="0" smtClean="0">
                <a:effectLst/>
              </a:rPr>
              <a:t>Positive Skew (Right Skew)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93096"/>
            <a:ext cx="460851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866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Box Plot-Negative Skew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If the Median lies </a:t>
            </a:r>
            <a:r>
              <a:rPr lang="en-US" b="1" dirty="0" smtClean="0">
                <a:effectLst/>
              </a:rPr>
              <a:t>closer to the Third Quartile</a:t>
            </a:r>
            <a:r>
              <a:rPr lang="en-US" dirty="0" smtClean="0"/>
              <a:t> and if the </a:t>
            </a:r>
            <a:r>
              <a:rPr lang="en-US" b="1" dirty="0" smtClean="0">
                <a:effectLst/>
              </a:rPr>
              <a:t>whisker at the</a:t>
            </a:r>
            <a:r>
              <a:rPr lang="en-US" dirty="0" smtClean="0"/>
              <a:t> </a:t>
            </a:r>
            <a:r>
              <a:rPr lang="en-US" b="1" dirty="0" smtClean="0">
                <a:effectLst/>
              </a:rPr>
              <a:t>upper end is shorter</a:t>
            </a:r>
            <a:r>
              <a:rPr lang="en-US" dirty="0" smtClean="0"/>
              <a:t> then it has a </a:t>
            </a:r>
            <a:r>
              <a:rPr lang="en-US" b="1" dirty="0" smtClean="0">
                <a:effectLst/>
              </a:rPr>
              <a:t>Negative Skew (Left Skew).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496855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857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Interpretation of Skew for given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were </a:t>
            </a:r>
            <a:r>
              <a:rPr lang="en-US" dirty="0" smtClean="0"/>
              <a:t>create </a:t>
            </a:r>
            <a:r>
              <a:rPr lang="en-US" dirty="0"/>
              <a:t>a histogram or a boxplot of </a:t>
            </a:r>
            <a:r>
              <a:rPr lang="en-US" dirty="0" smtClean="0"/>
              <a:t>the </a:t>
            </a:r>
            <a:r>
              <a:rPr lang="en-US" dirty="0"/>
              <a:t>dataset, we would see that the distribution is right-skewed, with most </a:t>
            </a:r>
            <a:r>
              <a:rPr lang="en-US" dirty="0" smtClean="0"/>
              <a:t> runs scored in cricket  clustered </a:t>
            </a:r>
            <a:r>
              <a:rPr lang="en-US" dirty="0"/>
              <a:t>on the left side and a few higher </a:t>
            </a:r>
            <a:r>
              <a:rPr lang="en-US" dirty="0" smtClean="0"/>
              <a:t>runs extending </a:t>
            </a:r>
            <a:r>
              <a:rPr lang="en-US" dirty="0"/>
              <a:t>the right tail.</a:t>
            </a:r>
          </a:p>
          <a:p>
            <a:r>
              <a:rPr lang="en-US" dirty="0"/>
              <a:t>This example illustrates how a positive skewness can occur in a </a:t>
            </a:r>
            <a:r>
              <a:rPr lang="en-US" dirty="0" smtClean="0"/>
              <a:t>cricket runs  </a:t>
            </a:r>
            <a:r>
              <a:rPr lang="en-US" dirty="0"/>
              <a:t>dataset, where </a:t>
            </a:r>
            <a:r>
              <a:rPr lang="en-US" dirty="0" smtClean="0"/>
              <a:t>most cricketers </a:t>
            </a:r>
            <a:r>
              <a:rPr lang="en-US" dirty="0"/>
              <a:t>earn average or below-average </a:t>
            </a:r>
            <a:r>
              <a:rPr lang="en-US" dirty="0" smtClean="0"/>
              <a:t>runs, </a:t>
            </a:r>
            <a:r>
              <a:rPr lang="en-US" dirty="0"/>
              <a:t>but a few </a:t>
            </a:r>
            <a:r>
              <a:rPr lang="en-US" dirty="0" smtClean="0"/>
              <a:t>cricketer(player) </a:t>
            </a:r>
            <a:r>
              <a:rPr lang="en-US" dirty="0"/>
              <a:t>earn significantly higher </a:t>
            </a:r>
            <a:r>
              <a:rPr lang="en-US" dirty="0" smtClean="0"/>
              <a:t>runs, </a:t>
            </a:r>
            <a:r>
              <a:rPr lang="en-US" dirty="0"/>
              <a:t>causing the distribution to be right-skewed.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369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Box 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Data Size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 might not be as informative when dealing with small datasets. With a small number of data points, the representation of the distribution might not accurately capture the underlying characteristics.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 Show Exact Data Distribution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box plots show key summary statistics like quartiles and potential outliers, they don't provide a detailed view of the shape of the distribution like a histogram or density plot does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0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Box 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Overpotting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dense regions of the plot, data points might overlap and lead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overplotting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challenging to distinguish individual points and their density.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Granularity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 provide a general overview of the data distribution, but they might lack the granularity needed to reveal finer details or subtle patterns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723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Limitation of Box 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Doesn't Indicate Sample Size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 don't indicate the actual sample size of each group or category being compared, potentially leading to misinterpretation of the distribution's reliability.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Multiple Modes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 are less effective at visualizing multimodal distributions (distributions with multiple peaks) or complex shapes.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for Categorical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box plots are ideal for continuous data, they might not be as effective for visualizing the distribution of categorical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541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Box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Ignoring Data Points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 might not convey the full data distribution when data points fall outside the whiskers. The actual values of these points are often ignored in the plot.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Suitable for Time-Series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 might not be the best choice for representing time-series data or data with a temporal component since they don't capture temporal relationships.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26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Box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Skewed Data Misinterpretation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presence of skewed data, interpreting the relationship between quartiles and the whiskers can be misleading.</a:t>
            </a:r>
          </a:p>
          <a:p>
            <a:r>
              <a:rPr lang="en-US" b="1" dirty="0" smtClean="0"/>
              <a:t>Comparing Variability Across Groups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While box plots give a sense of variability, comparing the variability between groups can sometimes be challenging.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167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90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dirty="0" smtClean="0"/>
              <a:t>Box Plot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21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Box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 boxplot, also known as a </a:t>
            </a:r>
            <a:r>
              <a:rPr lang="en-US" dirty="0">
                <a:solidFill>
                  <a:srgbClr val="FF0000"/>
                </a:solidFill>
              </a:rPr>
              <a:t>box-and-whisker plot</a:t>
            </a:r>
            <a:r>
              <a:rPr lang="en-US" dirty="0">
                <a:solidFill>
                  <a:srgbClr val="0070C0"/>
                </a:solidFill>
              </a:rPr>
              <a:t>, is a </a:t>
            </a:r>
            <a:r>
              <a:rPr lang="en-US" b="1" dirty="0">
                <a:solidFill>
                  <a:srgbClr val="FF0000"/>
                </a:solidFill>
              </a:rPr>
              <a:t>graphical representation </a:t>
            </a:r>
            <a:r>
              <a:rPr lang="en-US" b="1" dirty="0">
                <a:solidFill>
                  <a:srgbClr val="00B050"/>
                </a:solidFill>
              </a:rPr>
              <a:t>of the </a:t>
            </a:r>
            <a:r>
              <a:rPr lang="en-US" b="1" dirty="0">
                <a:solidFill>
                  <a:srgbClr val="FF0000"/>
                </a:solidFill>
              </a:rPr>
              <a:t>distribution</a:t>
            </a:r>
            <a:r>
              <a:rPr lang="en-US" b="1" dirty="0">
                <a:solidFill>
                  <a:srgbClr val="00B050"/>
                </a:solidFill>
              </a:rPr>
              <a:t> of a dataset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It provides a </a:t>
            </a:r>
            <a:r>
              <a:rPr lang="en-US" dirty="0">
                <a:solidFill>
                  <a:srgbClr val="FF0000"/>
                </a:solidFill>
              </a:rPr>
              <a:t>visual summary </a:t>
            </a:r>
            <a:r>
              <a:rPr lang="en-US" dirty="0">
                <a:solidFill>
                  <a:srgbClr val="00B050"/>
                </a:solidFill>
              </a:rPr>
              <a:t>of key statistics such as the median, quartiles, and potential outliers.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Boxplots </a:t>
            </a:r>
            <a:r>
              <a:rPr lang="en-US" dirty="0">
                <a:solidFill>
                  <a:srgbClr val="0070C0"/>
                </a:solidFill>
              </a:rPr>
              <a:t>are particularly </a:t>
            </a:r>
            <a:r>
              <a:rPr lang="en-US" dirty="0">
                <a:solidFill>
                  <a:srgbClr val="00B050"/>
                </a:solidFill>
              </a:rPr>
              <a:t>useful for</a:t>
            </a:r>
            <a:r>
              <a:rPr lang="en-US" dirty="0">
                <a:solidFill>
                  <a:srgbClr val="FF0000"/>
                </a:solidFill>
              </a:rPr>
              <a:t> comparing the distribution of different datasets </a:t>
            </a:r>
            <a:r>
              <a:rPr lang="en-US" dirty="0">
                <a:solidFill>
                  <a:srgbClr val="00B050"/>
                </a:solidFill>
              </a:rPr>
              <a:t>or for identifying the spread and central tendency of a single dataset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5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Boxplot 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Importance of Box Plot</a:t>
            </a:r>
          </a:p>
          <a:p>
            <a:pPr fontAlgn="base"/>
            <a:r>
              <a:rPr lang="en-US" b="1" dirty="0" smtClean="0"/>
              <a:t>Components </a:t>
            </a:r>
            <a:r>
              <a:rPr lang="en-US" b="1" dirty="0"/>
              <a:t>of a box plot</a:t>
            </a:r>
            <a:endParaRPr lang="en-US" dirty="0"/>
          </a:p>
          <a:p>
            <a:pPr fontAlgn="base"/>
            <a:r>
              <a:rPr lang="en-US" b="1" dirty="0"/>
              <a:t>How to create a box </a:t>
            </a:r>
            <a:r>
              <a:rPr lang="en-US" b="1" dirty="0" smtClean="0"/>
              <a:t>plot</a:t>
            </a:r>
          </a:p>
          <a:p>
            <a:pPr fontAlgn="base"/>
            <a:r>
              <a:rPr lang="en-US" b="1" dirty="0" smtClean="0"/>
              <a:t>Interpretations from  Box Plot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21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Box Plot?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Visualizing Data Distribution</a:t>
            </a:r>
            <a:r>
              <a:rPr lang="en-US" dirty="0"/>
              <a:t>: Boxplots provide a clear summary of the distribution of a dataset, showing key statistics like the median, quartiles, and potential outliers. They help you understand the spread and central tendency of your data.</a:t>
            </a:r>
          </a:p>
          <a:p>
            <a:r>
              <a:rPr lang="en-US" b="1" dirty="0"/>
              <a:t>Comparing Distributions</a:t>
            </a:r>
            <a:r>
              <a:rPr lang="en-US" dirty="0"/>
              <a:t>: Boxplots are great for comparing the distributions of multiple datasets side by side. This is particularly useful when you want to compare variables or groups in a dataset, such as comparing the salary distributions of different job roles.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70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Box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Identifying Outliers</a:t>
            </a:r>
            <a:r>
              <a:rPr lang="en-US" dirty="0" smtClean="0"/>
              <a:t>: Boxplots can help identify potential outliers in your data. Values falling outside the "whiskers" (1.5 times the interquartile range) are often considered as potential outliers.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72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Box Plot?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Assessing Skewness</a:t>
            </a:r>
            <a:r>
              <a:rPr lang="en-US" dirty="0" smtClean="0"/>
              <a:t>: Boxplots can provide insights into the skewness of a dataset. If one whisker is much longer than the other, it suggests that the data might be skewed in that direction.</a:t>
            </a:r>
          </a:p>
          <a:p>
            <a:r>
              <a:rPr lang="en-US" b="1" dirty="0" smtClean="0"/>
              <a:t>Understanding Spread</a:t>
            </a:r>
            <a:r>
              <a:rPr lang="en-US" dirty="0" smtClean="0"/>
              <a:t>: Boxplots show the interquartile range (IQR), which represents the middle 50% of the data. Comparing IQRs across different groups can reveal differences in data variability.</a:t>
            </a:r>
          </a:p>
          <a:p>
            <a:r>
              <a:rPr lang="en-US" b="1" dirty="0" smtClean="0"/>
              <a:t>Data Quality Assessment</a:t>
            </a:r>
            <a:r>
              <a:rPr lang="en-US" dirty="0" smtClean="0"/>
              <a:t>: Boxplots can help identify data quality issues such as data entry errors or measurement inconsistencies. Outliers or unusual patterns in the data might indicate errors.</a:t>
            </a:r>
          </a:p>
        </p:txBody>
      </p:sp>
    </p:spTree>
    <p:extLst>
      <p:ext uri="{BB962C8B-B14F-4D97-AF65-F5344CB8AC3E}">
        <p14:creationId xmlns:p14="http://schemas.microsoft.com/office/powerpoint/2010/main" val="350637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Box Plot?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Detecting Changes Over Time</a:t>
            </a:r>
            <a:r>
              <a:rPr lang="en-US" dirty="0" smtClean="0"/>
              <a:t>: Boxplots can be used to visualize changes in data distributions over time or between different conditions. This can help identify shifts or trends in the data.</a:t>
            </a:r>
          </a:p>
          <a:p>
            <a:r>
              <a:rPr lang="en-US" b="1" dirty="0" smtClean="0"/>
              <a:t>Exploratory Data Analysis</a:t>
            </a:r>
            <a:r>
              <a:rPr lang="en-US" dirty="0" smtClean="0"/>
              <a:t>: Boxplots are often used in exploratory data analysis to quickly understand the characteristics of a dataset before diving into more detailed analyses.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57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1287</Words>
  <Application>Microsoft Office PowerPoint</Application>
  <PresentationFormat>On-screen Show (4:3)</PresentationFormat>
  <Paragraphs>112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Lecture 14 Boxplot</vt:lpstr>
      <vt:lpstr>Agenda</vt:lpstr>
      <vt:lpstr>Box Plot</vt:lpstr>
      <vt:lpstr>Box Plot</vt:lpstr>
      <vt:lpstr>Boxplot Agenda</vt:lpstr>
      <vt:lpstr>Why to use Box Plot?</vt:lpstr>
      <vt:lpstr>Why to use Box Plot</vt:lpstr>
      <vt:lpstr>Why to use Box Plot?</vt:lpstr>
      <vt:lpstr>Why to use Box Plot?</vt:lpstr>
      <vt:lpstr>Why to use Box Plot?</vt:lpstr>
      <vt:lpstr> Components of a Box Plot</vt:lpstr>
      <vt:lpstr> BOX PLOT COMPONENT</vt:lpstr>
      <vt:lpstr>Inter Quartile Range</vt:lpstr>
      <vt:lpstr>Outliers</vt:lpstr>
      <vt:lpstr>How to create a box plot?</vt:lpstr>
      <vt:lpstr>Draw Boxplot</vt:lpstr>
      <vt:lpstr>Example</vt:lpstr>
      <vt:lpstr>Step to Draw Box Plot</vt:lpstr>
      <vt:lpstr>Draw Boxplot for Example</vt:lpstr>
      <vt:lpstr>Interpretation of Box Plot</vt:lpstr>
      <vt:lpstr>Box Plot-Positive Skew</vt:lpstr>
      <vt:lpstr>Box Plot-Negative Skew</vt:lpstr>
      <vt:lpstr>Interpretation of Skew for given example</vt:lpstr>
      <vt:lpstr>Limitation of Box  plot</vt:lpstr>
      <vt:lpstr>Limitation of Box  plot</vt:lpstr>
      <vt:lpstr>Limitation of Box  plot</vt:lpstr>
      <vt:lpstr>Limitation of Box Plot</vt:lpstr>
      <vt:lpstr>Limitation of Box Plot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Graph for Frequency Distributions</dc:title>
  <dc:creator>Admin</dc:creator>
  <cp:lastModifiedBy>Admin</cp:lastModifiedBy>
  <cp:revision>9</cp:revision>
  <dcterms:created xsi:type="dcterms:W3CDTF">2023-08-22T16:50:19Z</dcterms:created>
  <dcterms:modified xsi:type="dcterms:W3CDTF">2023-08-22T18:21:59Z</dcterms:modified>
</cp:coreProperties>
</file>