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274" r:id="rId3"/>
    <p:sldId id="258" r:id="rId4"/>
    <p:sldId id="276" r:id="rId5"/>
    <p:sldId id="259" r:id="rId6"/>
    <p:sldId id="260" r:id="rId7"/>
    <p:sldId id="261" r:id="rId8"/>
    <p:sldId id="262" r:id="rId9"/>
    <p:sldId id="264" r:id="rId10"/>
    <p:sldId id="263" r:id="rId11"/>
    <p:sldId id="291" r:id="rId12"/>
    <p:sldId id="265" r:id="rId13"/>
    <p:sldId id="294" r:id="rId14"/>
    <p:sldId id="278" r:id="rId15"/>
    <p:sldId id="282" r:id="rId16"/>
    <p:sldId id="279" r:id="rId17"/>
    <p:sldId id="283" r:id="rId18"/>
    <p:sldId id="280" r:id="rId19"/>
    <p:sldId id="284" r:id="rId20"/>
    <p:sldId id="281" r:id="rId21"/>
    <p:sldId id="285" r:id="rId22"/>
    <p:sldId id="286" r:id="rId23"/>
    <p:sldId id="287" r:id="rId24"/>
    <p:sldId id="288" r:id="rId25"/>
    <p:sldId id="289" r:id="rId26"/>
    <p:sldId id="290" r:id="rId27"/>
    <p:sldId id="266" r:id="rId28"/>
    <p:sldId id="267" r:id="rId29"/>
    <p:sldId id="268" r:id="rId30"/>
    <p:sldId id="269" r:id="rId31"/>
    <p:sldId id="270" r:id="rId32"/>
    <p:sldId id="271" r:id="rId33"/>
    <p:sldId id="272" r:id="rId34"/>
    <p:sldId id="295" r:id="rId35"/>
    <p:sldId id="296" r:id="rId36"/>
    <p:sldId id="297" r:id="rId37"/>
    <p:sldId id="298" r:id="rId38"/>
    <p:sldId id="299" r:id="rId39"/>
    <p:sldId id="300" r:id="rId40"/>
    <p:sldId id="302" r:id="rId41"/>
    <p:sldId id="301" r:id="rId42"/>
    <p:sldId id="303" r:id="rId43"/>
    <p:sldId id="304" r:id="rId44"/>
    <p:sldId id="273"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0"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820BBD-80FB-43DC-B91B-11AA0E5BECF7}"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3831385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BBD-80FB-43DC-B91B-11AA0E5BECF7}"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241344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BBD-80FB-43DC-B91B-11AA0E5BECF7}"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31202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BBD-80FB-43DC-B91B-11AA0E5BECF7}"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122397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20BBD-80FB-43DC-B91B-11AA0E5BECF7}" type="datetimeFigureOut">
              <a:rPr lang="en-IN" smtClean="0"/>
              <a:t>24-08-2023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268415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820BBD-80FB-43DC-B91B-11AA0E5BECF7}"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1553714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820BBD-80FB-43DC-B91B-11AA0E5BECF7}" type="datetimeFigureOut">
              <a:rPr lang="en-IN" smtClean="0"/>
              <a:t>24-08-2023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157380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820BBD-80FB-43DC-B91B-11AA0E5BECF7}" type="datetimeFigureOut">
              <a:rPr lang="en-IN" smtClean="0"/>
              <a:t>24-08-2023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233017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20BBD-80FB-43DC-B91B-11AA0E5BECF7}" type="datetimeFigureOut">
              <a:rPr lang="en-IN" smtClean="0"/>
              <a:t>24-08-2023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3408639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20BBD-80FB-43DC-B91B-11AA0E5BECF7}"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207459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20BBD-80FB-43DC-B91B-11AA0E5BECF7}" type="datetimeFigureOut">
              <a:rPr lang="en-IN" smtClean="0"/>
              <a:t>24-08-2023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DA1C74-9E34-430C-B960-37247F549EAF}" type="slidenum">
              <a:rPr lang="en-IN" smtClean="0"/>
              <a:t>‹#›</a:t>
            </a:fld>
            <a:endParaRPr lang="en-IN"/>
          </a:p>
        </p:txBody>
      </p:sp>
    </p:spTree>
    <p:extLst>
      <p:ext uri="{BB962C8B-B14F-4D97-AF65-F5344CB8AC3E}">
        <p14:creationId xmlns:p14="http://schemas.microsoft.com/office/powerpoint/2010/main" val="54532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20BBD-80FB-43DC-B91B-11AA0E5BECF7}" type="datetimeFigureOut">
              <a:rPr lang="en-IN" smtClean="0"/>
              <a:t>24-08-2023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A1C74-9E34-430C-B960-37247F549EAF}" type="slidenum">
              <a:rPr lang="en-IN" smtClean="0"/>
              <a:t>‹#›</a:t>
            </a:fld>
            <a:endParaRPr lang="en-IN"/>
          </a:p>
        </p:txBody>
      </p:sp>
    </p:spTree>
    <p:extLst>
      <p:ext uri="{BB962C8B-B14F-4D97-AF65-F5344CB8AC3E}">
        <p14:creationId xmlns:p14="http://schemas.microsoft.com/office/powerpoint/2010/main" val="1080454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Lecture 15</a:t>
            </a:r>
            <a:br>
              <a:rPr lang="en-US" dirty="0" smtClean="0"/>
            </a:br>
            <a:r>
              <a:rPr lang="en-US" dirty="0" smtClean="0"/>
              <a:t>Plots</a:t>
            </a:r>
            <a:endParaRPr lang="en-IN" dirty="0"/>
          </a:p>
        </p:txBody>
      </p:sp>
      <p:sp>
        <p:nvSpPr>
          <p:cNvPr id="5" name="Subtitle 4"/>
          <p:cNvSpPr>
            <a:spLocks noGrp="1"/>
          </p:cNvSpPr>
          <p:nvPr>
            <p:ph type="subTitle" idx="1"/>
          </p:nvPr>
        </p:nvSpPr>
        <p:spPr/>
        <p:txBody>
          <a:bodyPr/>
          <a:lstStyle/>
          <a:p>
            <a:r>
              <a:rPr lang="en-US" dirty="0" err="1" smtClean="0"/>
              <a:t>Vaibhav</a:t>
            </a:r>
            <a:r>
              <a:rPr lang="en-US" dirty="0" smtClean="0"/>
              <a:t> N. </a:t>
            </a:r>
            <a:r>
              <a:rPr lang="en-US" dirty="0" err="1" smtClean="0"/>
              <a:t>Chunekar</a:t>
            </a:r>
            <a:endParaRPr lang="en-US" dirty="0" smtClean="0"/>
          </a:p>
          <a:p>
            <a:r>
              <a:rPr lang="en-US" dirty="0" smtClean="0"/>
              <a:t>25/08/2023</a:t>
            </a:r>
            <a:endParaRPr lang="en-IN" dirty="0"/>
          </a:p>
        </p:txBody>
      </p:sp>
    </p:spTree>
    <p:extLst>
      <p:ext uri="{BB962C8B-B14F-4D97-AF65-F5344CB8AC3E}">
        <p14:creationId xmlns:p14="http://schemas.microsoft.com/office/powerpoint/2010/main" val="1134099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608" y="346376"/>
            <a:ext cx="7128792" cy="524903"/>
          </a:xfrm>
          <a:prstGeom prst="rect">
            <a:avLst/>
          </a:prstGeom>
        </p:spPr>
        <p:txBody>
          <a:bodyPr vert="horz" wrap="square" lIns="0" tIns="32147" rIns="0" bIns="0" rtlCol="0" anchor="ctr">
            <a:spAutoFit/>
          </a:bodyPr>
          <a:lstStyle/>
          <a:p>
            <a:pPr marL="23813">
              <a:lnSpc>
                <a:spcPct val="100000"/>
              </a:lnSpc>
              <a:spcBef>
                <a:spcPts val="253"/>
              </a:spcBef>
            </a:pPr>
            <a:r>
              <a:rPr sz="3200" spc="9" dirty="0">
                <a:solidFill>
                  <a:srgbClr val="00007F"/>
                </a:solidFill>
                <a:latin typeface="Times New Roman"/>
                <a:cs typeface="Times New Roman"/>
              </a:rPr>
              <a:t>Defining</a:t>
            </a:r>
            <a:r>
              <a:rPr sz="3200" spc="-122" dirty="0">
                <a:solidFill>
                  <a:srgbClr val="00007F"/>
                </a:solidFill>
                <a:latin typeface="Times New Roman"/>
                <a:cs typeface="Times New Roman"/>
              </a:rPr>
              <a:t> </a:t>
            </a:r>
            <a:r>
              <a:rPr sz="3200" spc="28" dirty="0">
                <a:solidFill>
                  <a:srgbClr val="00007F"/>
                </a:solidFill>
                <a:latin typeface="Times New Roman"/>
                <a:cs typeface="Times New Roman"/>
              </a:rPr>
              <a:t>Quantiles</a:t>
            </a:r>
            <a:endParaRPr sz="3200" dirty="0">
              <a:latin typeface="Times New Roman"/>
              <a:cs typeface="Times New Roman"/>
            </a:endParaRPr>
          </a:p>
        </p:txBody>
      </p:sp>
      <p:sp>
        <p:nvSpPr>
          <p:cNvPr id="3" name="object 3"/>
          <p:cNvSpPr txBox="1"/>
          <p:nvPr/>
        </p:nvSpPr>
        <p:spPr>
          <a:xfrm>
            <a:off x="323528" y="1129186"/>
            <a:ext cx="8352928" cy="4182956"/>
          </a:xfrm>
          <a:prstGeom prst="rect">
            <a:avLst/>
          </a:prstGeom>
        </p:spPr>
        <p:txBody>
          <a:bodyPr vert="horz" wrap="square" lIns="0" tIns="22622" rIns="0" bIns="0" rtlCol="0">
            <a:spAutoFit/>
          </a:bodyPr>
          <a:lstStyle/>
          <a:p>
            <a:pPr marL="23813">
              <a:spcBef>
                <a:spcPts val="178"/>
              </a:spcBef>
            </a:pPr>
            <a:r>
              <a:rPr sz="2800" spc="-9" dirty="0">
                <a:latin typeface="Times New Roman"/>
                <a:cs typeface="Times New Roman"/>
              </a:rPr>
              <a:t>The other quantiles</a:t>
            </a:r>
            <a:r>
              <a:rPr sz="2800" spc="-19" dirty="0">
                <a:latin typeface="Times New Roman"/>
                <a:cs typeface="Times New Roman"/>
              </a:rPr>
              <a:t> </a:t>
            </a:r>
            <a:r>
              <a:rPr sz="2800" spc="-9" dirty="0" smtClean="0">
                <a:latin typeface="Times New Roman"/>
                <a:cs typeface="Times New Roman"/>
              </a:rPr>
              <a:t>of</a:t>
            </a:r>
            <a:r>
              <a:rPr lang="en-US" sz="2800" spc="-9" dirty="0" smtClean="0">
                <a:latin typeface="Times New Roman"/>
                <a:cs typeface="Times New Roman"/>
              </a:rPr>
              <a:t> </a:t>
            </a:r>
          </a:p>
          <a:p>
            <a:pPr marL="23813">
              <a:spcBef>
                <a:spcPts val="178"/>
              </a:spcBef>
            </a:pPr>
            <a:r>
              <a:rPr sz="2800" spc="-19" dirty="0" smtClean="0">
                <a:latin typeface="LM Roman 12"/>
                <a:cs typeface="LM Roman 12"/>
              </a:rPr>
              <a:t>1</a:t>
            </a:r>
            <a:r>
              <a:rPr sz="2800" i="1" spc="-19" dirty="0" smtClean="0">
                <a:latin typeface="Arial"/>
                <a:cs typeface="Arial"/>
              </a:rPr>
              <a:t>.</a:t>
            </a:r>
            <a:r>
              <a:rPr sz="2800" spc="-19" dirty="0" smtClean="0">
                <a:latin typeface="LM Roman 12"/>
                <a:cs typeface="LM Roman 12"/>
              </a:rPr>
              <a:t>3</a:t>
            </a:r>
            <a:r>
              <a:rPr sz="2800" spc="-19" dirty="0">
                <a:latin typeface="LM Roman 12"/>
                <a:cs typeface="LM Roman 12"/>
              </a:rPr>
              <a:t>	2</a:t>
            </a:r>
            <a:r>
              <a:rPr sz="2800" i="1" spc="-19" dirty="0">
                <a:latin typeface="Arial"/>
                <a:cs typeface="Arial"/>
              </a:rPr>
              <a:t>.</a:t>
            </a:r>
            <a:r>
              <a:rPr sz="2800" spc="-19" dirty="0">
                <a:latin typeface="LM Roman 12"/>
                <a:cs typeface="LM Roman 12"/>
              </a:rPr>
              <a:t>2	2</a:t>
            </a:r>
            <a:r>
              <a:rPr sz="2800" i="1" spc="-19" dirty="0">
                <a:latin typeface="Arial"/>
                <a:cs typeface="Arial"/>
              </a:rPr>
              <a:t>.</a:t>
            </a:r>
            <a:r>
              <a:rPr sz="2800" spc="-19" dirty="0">
                <a:latin typeface="LM Roman 12"/>
                <a:cs typeface="LM Roman 12"/>
              </a:rPr>
              <a:t>7	3</a:t>
            </a:r>
            <a:r>
              <a:rPr sz="2800" i="1" spc="-19" dirty="0">
                <a:latin typeface="Arial"/>
                <a:cs typeface="Arial"/>
              </a:rPr>
              <a:t>.</a:t>
            </a:r>
            <a:r>
              <a:rPr sz="2800" spc="-19" dirty="0">
                <a:latin typeface="LM Roman 12"/>
                <a:cs typeface="LM Roman 12"/>
              </a:rPr>
              <a:t>1	3</a:t>
            </a:r>
            <a:r>
              <a:rPr sz="2800" i="1" spc="-19" dirty="0">
                <a:latin typeface="Arial"/>
                <a:cs typeface="Arial"/>
              </a:rPr>
              <a:t>.</a:t>
            </a:r>
            <a:r>
              <a:rPr sz="2800" spc="-19" dirty="0">
                <a:latin typeface="LM Roman 12"/>
                <a:cs typeface="LM Roman 12"/>
              </a:rPr>
              <a:t>3	3</a:t>
            </a:r>
            <a:r>
              <a:rPr sz="2800" i="1" spc="-19" dirty="0">
                <a:latin typeface="Arial"/>
                <a:cs typeface="Arial"/>
              </a:rPr>
              <a:t>.</a:t>
            </a:r>
            <a:r>
              <a:rPr sz="2800" spc="-19" dirty="0">
                <a:latin typeface="LM Roman 12"/>
                <a:cs typeface="LM Roman 12"/>
              </a:rPr>
              <a:t>7</a:t>
            </a:r>
            <a:endParaRPr sz="2800" dirty="0">
              <a:latin typeface="LM Roman 12"/>
              <a:cs typeface="LM Roman 12"/>
            </a:endParaRPr>
          </a:p>
          <a:p>
            <a:pPr>
              <a:lnSpc>
                <a:spcPct val="100000"/>
              </a:lnSpc>
            </a:pPr>
            <a:endParaRPr dirty="0">
              <a:latin typeface="LM Roman 12"/>
              <a:cs typeface="LM Roman 12"/>
            </a:endParaRPr>
          </a:p>
          <a:p>
            <a:pPr marL="23813" marR="70247">
              <a:spcBef>
                <a:spcPts val="9"/>
              </a:spcBef>
            </a:pPr>
            <a:r>
              <a:rPr sz="2800" spc="-9" dirty="0">
                <a:latin typeface="Times New Roman"/>
                <a:cs typeface="Times New Roman"/>
              </a:rPr>
              <a:t>can be obtained by linear interpolation between the </a:t>
            </a:r>
            <a:r>
              <a:rPr sz="2800" spc="-19" dirty="0">
                <a:latin typeface="Times New Roman"/>
                <a:cs typeface="Times New Roman"/>
              </a:rPr>
              <a:t>values </a:t>
            </a:r>
            <a:r>
              <a:rPr sz="2800" spc="-9" dirty="0">
                <a:latin typeface="Times New Roman"/>
                <a:cs typeface="Times New Roman"/>
              </a:rPr>
              <a:t>of  the</a:t>
            </a:r>
            <a:r>
              <a:rPr sz="2800" spc="-19" dirty="0">
                <a:latin typeface="Times New Roman"/>
                <a:cs typeface="Times New Roman"/>
              </a:rPr>
              <a:t> </a:t>
            </a:r>
            <a:r>
              <a:rPr sz="2800" spc="-9" dirty="0">
                <a:latin typeface="Times New Roman"/>
                <a:cs typeface="Times New Roman"/>
              </a:rPr>
              <a:t>table.</a:t>
            </a:r>
            <a:endParaRPr sz="2800" dirty="0">
              <a:latin typeface="Times New Roman"/>
              <a:cs typeface="Times New Roman"/>
            </a:endParaRPr>
          </a:p>
          <a:p>
            <a:pPr marL="23813" marR="148828">
              <a:spcBef>
                <a:spcPts val="1613"/>
              </a:spcBef>
            </a:pPr>
            <a:r>
              <a:rPr sz="2800" spc="-9" dirty="0">
                <a:latin typeface="Times New Roman"/>
                <a:cs typeface="Times New Roman"/>
              </a:rPr>
              <a:t>The median corresponds to a sample fraction of .5. This lies  half </a:t>
            </a:r>
            <a:r>
              <a:rPr sz="2800" spc="-19" dirty="0">
                <a:latin typeface="Times New Roman"/>
                <a:cs typeface="Times New Roman"/>
              </a:rPr>
              <a:t>way </a:t>
            </a:r>
            <a:r>
              <a:rPr sz="2800" spc="-9" dirty="0">
                <a:latin typeface="Times New Roman"/>
                <a:cs typeface="Times New Roman"/>
              </a:rPr>
              <a:t>between 0.4 and 0.6. </a:t>
            </a:r>
            <a:endParaRPr lang="en-US" sz="2800" spc="-9" dirty="0" smtClean="0">
              <a:latin typeface="Times New Roman"/>
              <a:cs typeface="Times New Roman"/>
            </a:endParaRPr>
          </a:p>
          <a:p>
            <a:pPr marL="23813" marR="148828">
              <a:spcBef>
                <a:spcPts val="1613"/>
              </a:spcBef>
            </a:pPr>
            <a:r>
              <a:rPr sz="2800" spc="-9" dirty="0" smtClean="0">
                <a:latin typeface="Times New Roman"/>
                <a:cs typeface="Times New Roman"/>
              </a:rPr>
              <a:t>The </a:t>
            </a:r>
            <a:r>
              <a:rPr sz="2800" spc="-9" dirty="0">
                <a:latin typeface="Times New Roman"/>
                <a:cs typeface="Times New Roman"/>
              </a:rPr>
              <a:t>median must thus</a:t>
            </a:r>
            <a:r>
              <a:rPr sz="2800" spc="169" dirty="0">
                <a:latin typeface="Times New Roman"/>
                <a:cs typeface="Times New Roman"/>
              </a:rPr>
              <a:t> </a:t>
            </a:r>
            <a:r>
              <a:rPr sz="2800" spc="-9" dirty="0">
                <a:latin typeface="Times New Roman"/>
                <a:cs typeface="Times New Roman"/>
              </a:rPr>
              <a:t>be</a:t>
            </a:r>
            <a:endParaRPr sz="2800" dirty="0">
              <a:latin typeface="Times New Roman"/>
              <a:cs typeface="Times New Roman"/>
            </a:endParaRPr>
          </a:p>
          <a:p>
            <a:pPr marL="23813">
              <a:spcBef>
                <a:spcPts val="9"/>
              </a:spcBef>
            </a:pPr>
            <a:r>
              <a:rPr sz="2800" i="1" spc="-19" dirty="0">
                <a:latin typeface="Arial"/>
                <a:cs typeface="Arial"/>
              </a:rPr>
              <a:t>.</a:t>
            </a:r>
            <a:r>
              <a:rPr sz="2800" spc="-19" dirty="0">
                <a:latin typeface="LM Roman 12"/>
                <a:cs typeface="LM Roman 12"/>
              </a:rPr>
              <a:t>5</a:t>
            </a:r>
            <a:r>
              <a:rPr sz="2800" spc="-253" dirty="0">
                <a:latin typeface="LM Roman 12"/>
                <a:cs typeface="LM Roman 12"/>
              </a:rPr>
              <a:t> </a:t>
            </a:r>
            <a:r>
              <a:rPr sz="2800" i="1" spc="-103" dirty="0">
                <a:latin typeface="Verdana"/>
                <a:cs typeface="Verdana"/>
              </a:rPr>
              <a:t>×</a:t>
            </a:r>
            <a:r>
              <a:rPr sz="2800" i="1" spc="-300" dirty="0">
                <a:latin typeface="Verdana"/>
                <a:cs typeface="Verdana"/>
              </a:rPr>
              <a:t> </a:t>
            </a:r>
            <a:r>
              <a:rPr sz="2800" spc="-19" dirty="0">
                <a:latin typeface="LM Roman 12"/>
                <a:cs typeface="LM Roman 12"/>
              </a:rPr>
              <a:t>2</a:t>
            </a:r>
            <a:r>
              <a:rPr sz="2800" i="1" spc="-19" dirty="0">
                <a:latin typeface="Arial"/>
                <a:cs typeface="Arial"/>
              </a:rPr>
              <a:t>.</a:t>
            </a:r>
            <a:r>
              <a:rPr sz="2800" spc="-19" dirty="0">
                <a:latin typeface="LM Roman 12"/>
                <a:cs typeface="LM Roman 12"/>
              </a:rPr>
              <a:t>7</a:t>
            </a:r>
            <a:r>
              <a:rPr sz="2800" spc="-244" dirty="0">
                <a:latin typeface="LM Roman 12"/>
                <a:cs typeface="LM Roman 12"/>
              </a:rPr>
              <a:t> </a:t>
            </a:r>
            <a:r>
              <a:rPr sz="2800" spc="-9" dirty="0">
                <a:latin typeface="LM Roman 12"/>
                <a:cs typeface="LM Roman 12"/>
              </a:rPr>
              <a:t>+</a:t>
            </a:r>
            <a:r>
              <a:rPr sz="2800" spc="-244" dirty="0">
                <a:latin typeface="LM Roman 12"/>
                <a:cs typeface="LM Roman 12"/>
              </a:rPr>
              <a:t> </a:t>
            </a:r>
            <a:r>
              <a:rPr sz="2800" i="1" spc="-19" dirty="0">
                <a:latin typeface="Arial"/>
                <a:cs typeface="Arial"/>
              </a:rPr>
              <a:t>.</a:t>
            </a:r>
            <a:r>
              <a:rPr sz="2800" spc="-19" dirty="0">
                <a:latin typeface="LM Roman 12"/>
                <a:cs typeface="LM Roman 12"/>
              </a:rPr>
              <a:t>5</a:t>
            </a:r>
            <a:r>
              <a:rPr sz="2800" spc="-244" dirty="0">
                <a:latin typeface="LM Roman 12"/>
                <a:cs typeface="LM Roman 12"/>
              </a:rPr>
              <a:t> </a:t>
            </a:r>
            <a:r>
              <a:rPr sz="2800" i="1" spc="-103" dirty="0">
                <a:latin typeface="Verdana"/>
                <a:cs typeface="Verdana"/>
              </a:rPr>
              <a:t>×</a:t>
            </a:r>
            <a:r>
              <a:rPr sz="2800" i="1" spc="-300" dirty="0">
                <a:latin typeface="Verdana"/>
                <a:cs typeface="Verdana"/>
              </a:rPr>
              <a:t> </a:t>
            </a:r>
            <a:r>
              <a:rPr sz="2800" spc="-19" dirty="0">
                <a:latin typeface="LM Roman 12"/>
                <a:cs typeface="LM Roman 12"/>
              </a:rPr>
              <a:t>3</a:t>
            </a:r>
            <a:r>
              <a:rPr sz="2800" i="1" spc="-19" dirty="0">
                <a:latin typeface="Arial"/>
                <a:cs typeface="Arial"/>
              </a:rPr>
              <a:t>.</a:t>
            </a:r>
            <a:r>
              <a:rPr sz="2800" spc="-19" dirty="0">
                <a:latin typeface="LM Roman 12"/>
                <a:cs typeface="LM Roman 12"/>
              </a:rPr>
              <a:t>1</a:t>
            </a:r>
            <a:r>
              <a:rPr sz="2800" spc="-113" dirty="0">
                <a:latin typeface="LM Roman 12"/>
                <a:cs typeface="LM Roman 12"/>
              </a:rPr>
              <a:t> </a:t>
            </a:r>
            <a:r>
              <a:rPr sz="2800" spc="-9" dirty="0">
                <a:latin typeface="LM Roman 12"/>
                <a:cs typeface="LM Roman 12"/>
              </a:rPr>
              <a:t>=</a:t>
            </a:r>
            <a:r>
              <a:rPr sz="2800" spc="-113" dirty="0">
                <a:latin typeface="LM Roman 12"/>
                <a:cs typeface="LM Roman 12"/>
              </a:rPr>
              <a:t> </a:t>
            </a:r>
            <a:r>
              <a:rPr sz="2800" spc="-19" dirty="0" smtClean="0">
                <a:latin typeface="LM Roman 12"/>
                <a:cs typeface="LM Roman 12"/>
              </a:rPr>
              <a:t>2</a:t>
            </a:r>
            <a:r>
              <a:rPr sz="2800" i="1" spc="-19" dirty="0" smtClean="0">
                <a:latin typeface="Arial"/>
                <a:cs typeface="Arial"/>
              </a:rPr>
              <a:t>.</a:t>
            </a:r>
            <a:r>
              <a:rPr sz="2800" spc="-19" dirty="0" smtClean="0">
                <a:latin typeface="LM Roman 12"/>
                <a:cs typeface="LM Roman 12"/>
              </a:rPr>
              <a:t>9</a:t>
            </a:r>
            <a:endParaRPr sz="2800" dirty="0">
              <a:latin typeface="Times New Roman"/>
              <a:cs typeface="Times New Roman"/>
            </a:endParaRPr>
          </a:p>
        </p:txBody>
      </p:sp>
    </p:spTree>
    <p:extLst>
      <p:ext uri="{BB962C8B-B14F-4D97-AF65-F5344CB8AC3E}">
        <p14:creationId xmlns:p14="http://schemas.microsoft.com/office/powerpoint/2010/main" val="242034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used to draw QQ Plot</a:t>
            </a:r>
            <a:endParaRPr lang="en-IN" dirty="0"/>
          </a:p>
        </p:txBody>
      </p:sp>
      <p:sp>
        <p:nvSpPr>
          <p:cNvPr id="3" name="Content Placeholder 2"/>
          <p:cNvSpPr>
            <a:spLocks noGrp="1"/>
          </p:cNvSpPr>
          <p:nvPr>
            <p:ph idx="1"/>
          </p:nvPr>
        </p:nvSpPr>
        <p:spPr/>
        <p:txBody>
          <a:bodyPr>
            <a:normAutofit fontScale="85000" lnSpcReduction="10000"/>
          </a:bodyPr>
          <a:lstStyle/>
          <a:p>
            <a:r>
              <a:rPr lang="en-US" b="1" dirty="0" smtClean="0"/>
              <a:t>Sort </a:t>
            </a:r>
            <a:r>
              <a:rPr lang="en-US" b="1" dirty="0"/>
              <a:t>Your Data:</a:t>
            </a:r>
            <a:r>
              <a:rPr lang="en-US" dirty="0"/>
              <a:t> Arrange your dataset in ascending order. </a:t>
            </a:r>
          </a:p>
          <a:p>
            <a:r>
              <a:rPr lang="en-US" b="1" dirty="0"/>
              <a:t>Choose a Theoretical Distribution:</a:t>
            </a:r>
            <a:r>
              <a:rPr lang="en-US" dirty="0"/>
              <a:t> Decide on the theoretical distribution you want to compare your data </a:t>
            </a:r>
            <a:r>
              <a:rPr lang="en-US" dirty="0" smtClean="0"/>
              <a:t>against</a:t>
            </a:r>
          </a:p>
          <a:p>
            <a:r>
              <a:rPr lang="en-US" b="1" dirty="0" smtClean="0"/>
              <a:t>Calculate </a:t>
            </a:r>
            <a:r>
              <a:rPr lang="en-US" b="1" dirty="0"/>
              <a:t>Quantiles:</a:t>
            </a:r>
            <a:r>
              <a:rPr lang="en-US" dirty="0"/>
              <a:t> Calculate the quantiles for both your dataset and the theoretical distribution. </a:t>
            </a:r>
            <a:endParaRPr lang="en-US" dirty="0" smtClean="0"/>
          </a:p>
          <a:p>
            <a:r>
              <a:rPr lang="en-US" b="1" dirty="0" smtClean="0"/>
              <a:t>Create </a:t>
            </a:r>
            <a:r>
              <a:rPr lang="en-US" b="1" dirty="0"/>
              <a:t>Scatter Plot:</a:t>
            </a:r>
            <a:r>
              <a:rPr lang="en-US" dirty="0"/>
              <a:t> Plot the quantiles of your dataset against the quantiles of the theoretical distribution. Each data point corresponds to a quantile pair.</a:t>
            </a:r>
          </a:p>
          <a:p>
            <a:r>
              <a:rPr lang="en-US" b="1" dirty="0"/>
              <a:t>Add Reference Line:</a:t>
            </a:r>
            <a:r>
              <a:rPr lang="en-US" dirty="0"/>
              <a:t> Draw a reference line on the </a:t>
            </a:r>
            <a:r>
              <a:rPr lang="en-US" dirty="0" smtClean="0"/>
              <a:t>plot</a:t>
            </a:r>
            <a:endParaRPr lang="en-IN" dirty="0"/>
          </a:p>
        </p:txBody>
      </p:sp>
    </p:spTree>
    <p:extLst>
      <p:ext uri="{BB962C8B-B14F-4D97-AF65-F5344CB8AC3E}">
        <p14:creationId xmlns:p14="http://schemas.microsoft.com/office/powerpoint/2010/main" val="3569217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23177" y="709359"/>
            <a:ext cx="2384227" cy="486912"/>
          </a:xfrm>
          <a:prstGeom prst="rect">
            <a:avLst/>
          </a:prstGeom>
        </p:spPr>
        <p:txBody>
          <a:bodyPr vert="horz" wrap="square" lIns="0" tIns="25003" rIns="0" bIns="0" rtlCol="0">
            <a:spAutoFit/>
          </a:bodyPr>
          <a:lstStyle/>
          <a:p>
            <a:pPr marL="23813">
              <a:spcBef>
                <a:spcPts val="197"/>
              </a:spcBef>
            </a:pPr>
            <a:r>
              <a:rPr sz="1500" dirty="0">
                <a:latin typeface="Arial"/>
                <a:cs typeface="Arial"/>
              </a:rPr>
              <a:t>Computing the Median and</a:t>
            </a:r>
            <a:r>
              <a:rPr sz="1500" spc="9" dirty="0">
                <a:latin typeface="Arial"/>
                <a:cs typeface="Arial"/>
              </a:rPr>
              <a:t> </a:t>
            </a:r>
            <a:r>
              <a:rPr sz="1500" dirty="0">
                <a:latin typeface="Arial"/>
                <a:cs typeface="Arial"/>
              </a:rPr>
              <a:t>Quartiles</a:t>
            </a:r>
            <a:endParaRPr sz="1500">
              <a:latin typeface="Arial"/>
              <a:cs typeface="Arial"/>
            </a:endParaRPr>
          </a:p>
        </p:txBody>
      </p:sp>
      <p:sp>
        <p:nvSpPr>
          <p:cNvPr id="3" name="object 3"/>
          <p:cNvSpPr txBox="1"/>
          <p:nvPr/>
        </p:nvSpPr>
        <p:spPr>
          <a:xfrm>
            <a:off x="2117195" y="3040257"/>
            <a:ext cx="187615" cy="651272"/>
          </a:xfrm>
          <a:prstGeom prst="rect">
            <a:avLst/>
          </a:prstGeom>
        </p:spPr>
        <p:txBody>
          <a:bodyPr vert="vert270" wrap="square" lIns="0" tIns="15478" rIns="0" bIns="0" rtlCol="0">
            <a:spAutoFit/>
          </a:bodyPr>
          <a:lstStyle/>
          <a:p>
            <a:pPr marL="23813">
              <a:spcBef>
                <a:spcPts val="122"/>
              </a:spcBef>
            </a:pPr>
            <a:r>
              <a:rPr sz="1219" dirty="0">
                <a:latin typeface="Arial"/>
                <a:cs typeface="Arial"/>
              </a:rPr>
              <a:t>Quantile</a:t>
            </a:r>
            <a:endParaRPr sz="1219">
              <a:latin typeface="Arial"/>
              <a:cs typeface="Arial"/>
            </a:endParaRPr>
          </a:p>
        </p:txBody>
      </p:sp>
      <p:sp>
        <p:nvSpPr>
          <p:cNvPr id="4" name="object 4"/>
          <p:cNvSpPr txBox="1"/>
          <p:nvPr/>
        </p:nvSpPr>
        <p:spPr>
          <a:xfrm>
            <a:off x="3545104" y="3742554"/>
            <a:ext cx="136625" cy="186284"/>
          </a:xfrm>
          <a:prstGeom prst="rect">
            <a:avLst/>
          </a:prstGeom>
        </p:spPr>
        <p:txBody>
          <a:bodyPr vert="horz" wrap="square" lIns="0" tIns="27383" rIns="0" bIns="0" rtlCol="0">
            <a:spAutoFit/>
          </a:bodyPr>
          <a:lstStyle/>
          <a:p>
            <a:pPr marL="23813">
              <a:spcBef>
                <a:spcPts val="214"/>
              </a:spcBef>
            </a:pPr>
            <a:r>
              <a:rPr sz="1031" spc="19" dirty="0">
                <a:latin typeface="Wingdings"/>
                <a:cs typeface="Wingdings"/>
              </a:rPr>
              <a:t></a:t>
            </a:r>
            <a:endParaRPr sz="1031">
              <a:latin typeface="Wingdings"/>
              <a:cs typeface="Wingdings"/>
            </a:endParaRPr>
          </a:p>
        </p:txBody>
      </p:sp>
      <p:sp>
        <p:nvSpPr>
          <p:cNvPr id="5" name="object 5"/>
          <p:cNvSpPr txBox="1"/>
          <p:nvPr/>
        </p:nvSpPr>
        <p:spPr>
          <a:xfrm>
            <a:off x="4288327" y="2928114"/>
            <a:ext cx="136625" cy="186284"/>
          </a:xfrm>
          <a:prstGeom prst="rect">
            <a:avLst/>
          </a:prstGeom>
        </p:spPr>
        <p:txBody>
          <a:bodyPr vert="horz" wrap="square" lIns="0" tIns="27383" rIns="0" bIns="0" rtlCol="0">
            <a:spAutoFit/>
          </a:bodyPr>
          <a:lstStyle/>
          <a:p>
            <a:pPr marL="23813">
              <a:spcBef>
                <a:spcPts val="214"/>
              </a:spcBef>
            </a:pPr>
            <a:r>
              <a:rPr sz="1031" spc="19" dirty="0">
                <a:latin typeface="Wingdings"/>
                <a:cs typeface="Wingdings"/>
              </a:rPr>
              <a:t></a:t>
            </a:r>
            <a:endParaRPr sz="1031">
              <a:latin typeface="Wingdings"/>
              <a:cs typeface="Wingdings"/>
            </a:endParaRPr>
          </a:p>
        </p:txBody>
      </p:sp>
      <p:sp>
        <p:nvSpPr>
          <p:cNvPr id="6" name="object 6"/>
          <p:cNvSpPr txBox="1"/>
          <p:nvPr/>
        </p:nvSpPr>
        <p:spPr>
          <a:xfrm>
            <a:off x="5031476" y="2276540"/>
            <a:ext cx="136625" cy="186284"/>
          </a:xfrm>
          <a:prstGeom prst="rect">
            <a:avLst/>
          </a:prstGeom>
        </p:spPr>
        <p:txBody>
          <a:bodyPr vert="horz" wrap="square" lIns="0" tIns="27383" rIns="0" bIns="0" rtlCol="0">
            <a:spAutoFit/>
          </a:bodyPr>
          <a:lstStyle/>
          <a:p>
            <a:pPr marL="23813">
              <a:spcBef>
                <a:spcPts val="214"/>
              </a:spcBef>
            </a:pPr>
            <a:r>
              <a:rPr sz="1031" spc="19" dirty="0">
                <a:latin typeface="Wingdings"/>
                <a:cs typeface="Wingdings"/>
              </a:rPr>
              <a:t></a:t>
            </a:r>
            <a:endParaRPr sz="1031">
              <a:latin typeface="Wingdings"/>
              <a:cs typeface="Wingdings"/>
            </a:endParaRPr>
          </a:p>
        </p:txBody>
      </p:sp>
      <p:sp>
        <p:nvSpPr>
          <p:cNvPr id="7" name="object 7"/>
          <p:cNvSpPr txBox="1"/>
          <p:nvPr/>
        </p:nvSpPr>
        <p:spPr>
          <a:xfrm>
            <a:off x="5774700" y="1950804"/>
            <a:ext cx="136625" cy="186284"/>
          </a:xfrm>
          <a:prstGeom prst="rect">
            <a:avLst/>
          </a:prstGeom>
        </p:spPr>
        <p:txBody>
          <a:bodyPr vert="horz" wrap="square" lIns="0" tIns="27383" rIns="0" bIns="0" rtlCol="0">
            <a:spAutoFit/>
          </a:bodyPr>
          <a:lstStyle/>
          <a:p>
            <a:pPr marL="23813">
              <a:spcBef>
                <a:spcPts val="214"/>
              </a:spcBef>
            </a:pPr>
            <a:r>
              <a:rPr sz="1031" spc="19" dirty="0">
                <a:latin typeface="Wingdings"/>
                <a:cs typeface="Wingdings"/>
              </a:rPr>
              <a:t></a:t>
            </a:r>
            <a:endParaRPr sz="1031">
              <a:latin typeface="Wingdings"/>
              <a:cs typeface="Wingdings"/>
            </a:endParaRPr>
          </a:p>
        </p:txBody>
      </p:sp>
      <p:sp>
        <p:nvSpPr>
          <p:cNvPr id="8" name="object 8"/>
          <p:cNvSpPr txBox="1"/>
          <p:nvPr/>
        </p:nvSpPr>
        <p:spPr>
          <a:xfrm>
            <a:off x="6517849" y="1299230"/>
            <a:ext cx="136625" cy="186284"/>
          </a:xfrm>
          <a:prstGeom prst="rect">
            <a:avLst/>
          </a:prstGeom>
        </p:spPr>
        <p:txBody>
          <a:bodyPr vert="horz" wrap="square" lIns="0" tIns="27383" rIns="0" bIns="0" rtlCol="0">
            <a:spAutoFit/>
          </a:bodyPr>
          <a:lstStyle/>
          <a:p>
            <a:pPr marL="23813">
              <a:spcBef>
                <a:spcPts val="214"/>
              </a:spcBef>
            </a:pPr>
            <a:r>
              <a:rPr sz="1031" spc="19" dirty="0">
                <a:latin typeface="Wingdings"/>
                <a:cs typeface="Wingdings"/>
              </a:rPr>
              <a:t></a:t>
            </a:r>
            <a:endParaRPr sz="1031">
              <a:latin typeface="Wingdings"/>
              <a:cs typeface="Wingdings"/>
            </a:endParaRPr>
          </a:p>
        </p:txBody>
      </p:sp>
      <p:grpSp>
        <p:nvGrpSpPr>
          <p:cNvPr id="9" name="object 9"/>
          <p:cNvGrpSpPr/>
          <p:nvPr/>
        </p:nvGrpSpPr>
        <p:grpSpPr>
          <a:xfrm>
            <a:off x="2635132" y="1406779"/>
            <a:ext cx="3944243" cy="4171950"/>
            <a:chOff x="1061071" y="750282"/>
            <a:chExt cx="2804795" cy="2225040"/>
          </a:xfrm>
        </p:grpSpPr>
        <p:sp>
          <p:nvSpPr>
            <p:cNvPr id="10" name="object 10"/>
            <p:cNvSpPr/>
            <p:nvPr/>
          </p:nvSpPr>
          <p:spPr>
            <a:xfrm>
              <a:off x="1220780" y="752505"/>
              <a:ext cx="2642870" cy="2085339"/>
            </a:xfrm>
            <a:custGeom>
              <a:avLst/>
              <a:gdLst/>
              <a:ahLst/>
              <a:cxnLst/>
              <a:rect l="l" t="t" r="r" b="b"/>
              <a:pathLst>
                <a:path w="2642870" h="2085339">
                  <a:moveTo>
                    <a:pt x="0" y="2084926"/>
                  </a:moveTo>
                  <a:lnTo>
                    <a:pt x="528515" y="1303106"/>
                  </a:lnTo>
                  <a:lnTo>
                    <a:pt x="1056976" y="868737"/>
                  </a:lnTo>
                  <a:lnTo>
                    <a:pt x="1585491" y="521231"/>
                  </a:lnTo>
                  <a:lnTo>
                    <a:pt x="2113952" y="347505"/>
                  </a:lnTo>
                  <a:lnTo>
                    <a:pt x="2642467" y="0"/>
                  </a:lnTo>
                </a:path>
              </a:pathLst>
            </a:custGeom>
            <a:ln w="4046">
              <a:solidFill>
                <a:srgbClr val="000000"/>
              </a:solidFill>
            </a:ln>
          </p:spPr>
          <p:txBody>
            <a:bodyPr wrap="square" lIns="0" tIns="0" rIns="0" bIns="0" rtlCol="0"/>
            <a:lstStyle/>
            <a:p>
              <a:endParaRPr sz="3375"/>
            </a:p>
          </p:txBody>
        </p:sp>
        <p:sp>
          <p:nvSpPr>
            <p:cNvPr id="11" name="object 11"/>
            <p:cNvSpPr/>
            <p:nvPr/>
          </p:nvSpPr>
          <p:spPr>
            <a:xfrm>
              <a:off x="1063294" y="926230"/>
              <a:ext cx="2800350" cy="2046605"/>
            </a:xfrm>
            <a:custGeom>
              <a:avLst/>
              <a:gdLst/>
              <a:ahLst/>
              <a:cxnLst/>
              <a:rect l="l" t="t" r="r" b="b"/>
              <a:pathLst>
                <a:path w="2800350" h="2046605">
                  <a:moveTo>
                    <a:pt x="51794" y="1737474"/>
                  </a:moveTo>
                  <a:lnTo>
                    <a:pt x="51794" y="0"/>
                  </a:lnTo>
                </a:path>
                <a:path w="2800350" h="2046605">
                  <a:moveTo>
                    <a:pt x="51794" y="1737474"/>
                  </a:moveTo>
                  <a:lnTo>
                    <a:pt x="0" y="1737474"/>
                  </a:lnTo>
                </a:path>
                <a:path w="2800350" h="2046605">
                  <a:moveTo>
                    <a:pt x="51794" y="1303106"/>
                  </a:moveTo>
                  <a:lnTo>
                    <a:pt x="0" y="1303106"/>
                  </a:lnTo>
                </a:path>
                <a:path w="2800350" h="2046605">
                  <a:moveTo>
                    <a:pt x="51794" y="868737"/>
                  </a:moveTo>
                  <a:lnTo>
                    <a:pt x="0" y="868737"/>
                  </a:lnTo>
                </a:path>
                <a:path w="2800350" h="2046605">
                  <a:moveTo>
                    <a:pt x="51794" y="434368"/>
                  </a:moveTo>
                  <a:lnTo>
                    <a:pt x="0" y="434368"/>
                  </a:lnTo>
                </a:path>
                <a:path w="2800350" h="2046605">
                  <a:moveTo>
                    <a:pt x="51794" y="0"/>
                  </a:moveTo>
                  <a:lnTo>
                    <a:pt x="0" y="0"/>
                  </a:lnTo>
                </a:path>
                <a:path w="2800350" h="2046605">
                  <a:moveTo>
                    <a:pt x="157486" y="1994610"/>
                  </a:moveTo>
                  <a:lnTo>
                    <a:pt x="2799954" y="1994610"/>
                  </a:lnTo>
                </a:path>
                <a:path w="2800350" h="2046605">
                  <a:moveTo>
                    <a:pt x="157486" y="1994610"/>
                  </a:moveTo>
                  <a:lnTo>
                    <a:pt x="157486" y="2046404"/>
                  </a:lnTo>
                </a:path>
                <a:path w="2800350" h="2046605">
                  <a:moveTo>
                    <a:pt x="421743" y="1994610"/>
                  </a:moveTo>
                  <a:lnTo>
                    <a:pt x="421743" y="2046404"/>
                  </a:lnTo>
                </a:path>
                <a:path w="2800350" h="2046605">
                  <a:moveTo>
                    <a:pt x="686001" y="1994610"/>
                  </a:moveTo>
                  <a:lnTo>
                    <a:pt x="686001" y="2046404"/>
                  </a:lnTo>
                </a:path>
                <a:path w="2800350" h="2046605">
                  <a:moveTo>
                    <a:pt x="950205" y="1994610"/>
                  </a:moveTo>
                  <a:lnTo>
                    <a:pt x="950205" y="2046404"/>
                  </a:lnTo>
                </a:path>
                <a:path w="2800350" h="2046605">
                  <a:moveTo>
                    <a:pt x="1214462" y="1994610"/>
                  </a:moveTo>
                  <a:lnTo>
                    <a:pt x="1214462" y="2046404"/>
                  </a:lnTo>
                </a:path>
                <a:path w="2800350" h="2046605">
                  <a:moveTo>
                    <a:pt x="1478720" y="1994610"/>
                  </a:moveTo>
                  <a:lnTo>
                    <a:pt x="1478720" y="2046404"/>
                  </a:lnTo>
                </a:path>
                <a:path w="2800350" h="2046605">
                  <a:moveTo>
                    <a:pt x="1742977" y="1994610"/>
                  </a:moveTo>
                  <a:lnTo>
                    <a:pt x="1742977" y="2046404"/>
                  </a:lnTo>
                </a:path>
                <a:path w="2800350" h="2046605">
                  <a:moveTo>
                    <a:pt x="2007235" y="1994610"/>
                  </a:moveTo>
                  <a:lnTo>
                    <a:pt x="2007235" y="2046404"/>
                  </a:lnTo>
                </a:path>
                <a:path w="2800350" h="2046605">
                  <a:moveTo>
                    <a:pt x="2271439" y="1994610"/>
                  </a:moveTo>
                  <a:lnTo>
                    <a:pt x="2271439" y="2046404"/>
                  </a:lnTo>
                </a:path>
                <a:path w="2800350" h="2046605">
                  <a:moveTo>
                    <a:pt x="2535696" y="1994610"/>
                  </a:moveTo>
                  <a:lnTo>
                    <a:pt x="2535696" y="2046404"/>
                  </a:lnTo>
                </a:path>
                <a:path w="2800350" h="2046605">
                  <a:moveTo>
                    <a:pt x="2799954" y="1994610"/>
                  </a:moveTo>
                  <a:lnTo>
                    <a:pt x="2799954" y="2046404"/>
                  </a:lnTo>
                </a:path>
              </a:pathLst>
            </a:custGeom>
            <a:ln w="4046">
              <a:solidFill>
                <a:srgbClr val="000000"/>
              </a:solidFill>
            </a:ln>
          </p:spPr>
          <p:txBody>
            <a:bodyPr wrap="square" lIns="0" tIns="0" rIns="0" bIns="0" rtlCol="0"/>
            <a:lstStyle/>
            <a:p>
              <a:endParaRPr sz="3375"/>
            </a:p>
          </p:txBody>
        </p:sp>
      </p:grpSp>
      <p:sp>
        <p:nvSpPr>
          <p:cNvPr id="12" name="object 12"/>
          <p:cNvSpPr txBox="1"/>
          <p:nvPr/>
        </p:nvSpPr>
        <p:spPr>
          <a:xfrm>
            <a:off x="2378828" y="4052402"/>
            <a:ext cx="204490" cy="406489"/>
          </a:xfrm>
          <a:prstGeom prst="rect">
            <a:avLst/>
          </a:prstGeom>
        </p:spPr>
        <p:txBody>
          <a:bodyPr vert="horz" wrap="square" lIns="0" tIns="30956" rIns="0" bIns="0" rtlCol="0">
            <a:spAutoFit/>
          </a:bodyPr>
          <a:lstStyle/>
          <a:p>
            <a:pPr marL="23813">
              <a:spcBef>
                <a:spcPts val="244"/>
              </a:spcBef>
            </a:pPr>
            <a:r>
              <a:rPr sz="1219" spc="19" dirty="0">
                <a:latin typeface="Arial"/>
                <a:cs typeface="Arial"/>
              </a:rPr>
              <a:t>2.0</a:t>
            </a:r>
            <a:endParaRPr sz="1219">
              <a:latin typeface="Arial"/>
              <a:cs typeface="Arial"/>
            </a:endParaRPr>
          </a:p>
        </p:txBody>
      </p:sp>
      <p:sp>
        <p:nvSpPr>
          <p:cNvPr id="13" name="object 13"/>
          <p:cNvSpPr txBox="1"/>
          <p:nvPr/>
        </p:nvSpPr>
        <p:spPr>
          <a:xfrm>
            <a:off x="2378828" y="3237962"/>
            <a:ext cx="204490" cy="406489"/>
          </a:xfrm>
          <a:prstGeom prst="rect">
            <a:avLst/>
          </a:prstGeom>
        </p:spPr>
        <p:txBody>
          <a:bodyPr vert="horz" wrap="square" lIns="0" tIns="30956" rIns="0" bIns="0" rtlCol="0">
            <a:spAutoFit/>
          </a:bodyPr>
          <a:lstStyle/>
          <a:p>
            <a:pPr marL="23813">
              <a:spcBef>
                <a:spcPts val="244"/>
              </a:spcBef>
            </a:pPr>
            <a:r>
              <a:rPr sz="1219" spc="19" dirty="0">
                <a:latin typeface="Arial"/>
                <a:cs typeface="Arial"/>
              </a:rPr>
              <a:t>2.5</a:t>
            </a:r>
            <a:endParaRPr sz="1219">
              <a:latin typeface="Arial"/>
              <a:cs typeface="Arial"/>
            </a:endParaRPr>
          </a:p>
        </p:txBody>
      </p:sp>
      <p:sp>
        <p:nvSpPr>
          <p:cNvPr id="14" name="object 14"/>
          <p:cNvSpPr txBox="1"/>
          <p:nvPr/>
        </p:nvSpPr>
        <p:spPr>
          <a:xfrm>
            <a:off x="2378828" y="2423522"/>
            <a:ext cx="204490" cy="406489"/>
          </a:xfrm>
          <a:prstGeom prst="rect">
            <a:avLst/>
          </a:prstGeom>
        </p:spPr>
        <p:txBody>
          <a:bodyPr vert="horz" wrap="square" lIns="0" tIns="30956" rIns="0" bIns="0" rtlCol="0">
            <a:spAutoFit/>
          </a:bodyPr>
          <a:lstStyle/>
          <a:p>
            <a:pPr marL="23813">
              <a:spcBef>
                <a:spcPts val="244"/>
              </a:spcBef>
            </a:pPr>
            <a:r>
              <a:rPr sz="1219" spc="19" dirty="0">
                <a:latin typeface="Arial"/>
                <a:cs typeface="Arial"/>
              </a:rPr>
              <a:t>3.0</a:t>
            </a:r>
            <a:endParaRPr sz="1219">
              <a:latin typeface="Arial"/>
              <a:cs typeface="Arial"/>
            </a:endParaRPr>
          </a:p>
        </p:txBody>
      </p:sp>
      <p:sp>
        <p:nvSpPr>
          <p:cNvPr id="15" name="object 15"/>
          <p:cNvSpPr txBox="1"/>
          <p:nvPr/>
        </p:nvSpPr>
        <p:spPr>
          <a:xfrm>
            <a:off x="2378828" y="1609181"/>
            <a:ext cx="204490" cy="406489"/>
          </a:xfrm>
          <a:prstGeom prst="rect">
            <a:avLst/>
          </a:prstGeom>
        </p:spPr>
        <p:txBody>
          <a:bodyPr vert="horz" wrap="square" lIns="0" tIns="30956" rIns="0" bIns="0" rtlCol="0">
            <a:spAutoFit/>
          </a:bodyPr>
          <a:lstStyle/>
          <a:p>
            <a:pPr marL="23813">
              <a:spcBef>
                <a:spcPts val="244"/>
              </a:spcBef>
            </a:pPr>
            <a:r>
              <a:rPr sz="1219" spc="19" dirty="0">
                <a:latin typeface="Arial"/>
                <a:cs typeface="Arial"/>
              </a:rPr>
              <a:t>3.5</a:t>
            </a:r>
            <a:endParaRPr sz="1219">
              <a:latin typeface="Arial"/>
              <a:cs typeface="Arial"/>
            </a:endParaRPr>
          </a:p>
        </p:txBody>
      </p:sp>
      <p:sp>
        <p:nvSpPr>
          <p:cNvPr id="16" name="object 16"/>
          <p:cNvSpPr txBox="1"/>
          <p:nvPr/>
        </p:nvSpPr>
        <p:spPr>
          <a:xfrm>
            <a:off x="2378828" y="4866846"/>
            <a:ext cx="4299644" cy="1629645"/>
          </a:xfrm>
          <a:prstGeom prst="rect">
            <a:avLst/>
          </a:prstGeom>
        </p:spPr>
        <p:txBody>
          <a:bodyPr vert="horz" wrap="square" lIns="0" tIns="30956" rIns="0" bIns="0" rtlCol="0">
            <a:spAutoFit/>
          </a:bodyPr>
          <a:lstStyle/>
          <a:p>
            <a:pPr marL="23813">
              <a:spcBef>
                <a:spcPts val="244"/>
              </a:spcBef>
            </a:pPr>
            <a:r>
              <a:rPr sz="1219" spc="19" dirty="0">
                <a:latin typeface="Arial"/>
                <a:cs typeface="Arial"/>
              </a:rPr>
              <a:t>1.5</a:t>
            </a:r>
            <a:endParaRPr sz="1219">
              <a:latin typeface="Arial"/>
              <a:cs typeface="Arial"/>
            </a:endParaRPr>
          </a:p>
          <a:p>
            <a:pPr>
              <a:spcBef>
                <a:spcPts val="9"/>
              </a:spcBef>
            </a:pPr>
            <a:endParaRPr sz="1031">
              <a:latin typeface="Arial"/>
              <a:cs typeface="Arial"/>
            </a:endParaRPr>
          </a:p>
          <a:p>
            <a:pPr marL="586978"/>
            <a:r>
              <a:rPr sz="1031" spc="19" dirty="0">
                <a:latin typeface="Wingdings"/>
                <a:cs typeface="Wingdings"/>
              </a:rPr>
              <a:t></a:t>
            </a:r>
            <a:endParaRPr sz="1031">
              <a:latin typeface="Wingdings"/>
              <a:cs typeface="Wingdings"/>
            </a:endParaRPr>
          </a:p>
          <a:p>
            <a:pPr>
              <a:lnSpc>
                <a:spcPct val="100000"/>
              </a:lnSpc>
            </a:pPr>
            <a:endParaRPr sz="938">
              <a:latin typeface="Wingdings"/>
              <a:cs typeface="Wingdings"/>
            </a:endParaRPr>
          </a:p>
          <a:p>
            <a:pPr>
              <a:spcBef>
                <a:spcPts val="84"/>
              </a:spcBef>
            </a:pPr>
            <a:endParaRPr sz="1031">
              <a:latin typeface="Wingdings"/>
              <a:cs typeface="Wingdings"/>
            </a:endParaRPr>
          </a:p>
          <a:p>
            <a:pPr marL="504825" algn="ctr">
              <a:tabLst>
                <a:tab pos="1000125" algn="l"/>
                <a:tab pos="1495425" algn="l"/>
                <a:tab pos="1990725" algn="l"/>
                <a:tab pos="2486025" algn="l"/>
                <a:tab pos="2981325" algn="l"/>
                <a:tab pos="3476625" algn="l"/>
                <a:tab pos="3971925" algn="l"/>
                <a:tab pos="4468416" algn="l"/>
                <a:tab pos="4963716" algn="l"/>
                <a:tab pos="5459016" algn="l"/>
              </a:tabLst>
            </a:pPr>
            <a:r>
              <a:rPr sz="1219" spc="19" dirty="0">
                <a:latin typeface="Arial"/>
                <a:cs typeface="Arial"/>
              </a:rPr>
              <a:t>0.0	0.1	0.2	0.3	0.4	0.5	0.6	0.7	0.8	0.9	1.0</a:t>
            </a:r>
            <a:endParaRPr sz="1219">
              <a:latin typeface="Arial"/>
              <a:cs typeface="Arial"/>
            </a:endParaRPr>
          </a:p>
          <a:p>
            <a:pPr>
              <a:spcBef>
                <a:spcPts val="84"/>
              </a:spcBef>
            </a:pPr>
            <a:endParaRPr sz="1313">
              <a:latin typeface="Arial"/>
              <a:cs typeface="Arial"/>
            </a:endParaRPr>
          </a:p>
          <a:p>
            <a:pPr marL="506016" algn="ctr"/>
            <a:r>
              <a:rPr sz="1219" spc="28" dirty="0">
                <a:latin typeface="Arial"/>
                <a:cs typeface="Arial"/>
              </a:rPr>
              <a:t>Sample</a:t>
            </a:r>
            <a:r>
              <a:rPr sz="1219" dirty="0">
                <a:latin typeface="Arial"/>
                <a:cs typeface="Arial"/>
              </a:rPr>
              <a:t> </a:t>
            </a:r>
            <a:r>
              <a:rPr sz="1219" spc="19" dirty="0">
                <a:latin typeface="Arial"/>
                <a:cs typeface="Arial"/>
              </a:rPr>
              <a:t>Fraction</a:t>
            </a:r>
            <a:endParaRPr sz="1219">
              <a:latin typeface="Arial"/>
              <a:cs typeface="Arial"/>
            </a:endParaRPr>
          </a:p>
        </p:txBody>
      </p:sp>
      <p:grpSp>
        <p:nvGrpSpPr>
          <p:cNvPr id="17" name="object 17"/>
          <p:cNvGrpSpPr/>
          <p:nvPr/>
        </p:nvGrpSpPr>
        <p:grpSpPr>
          <a:xfrm>
            <a:off x="2708249" y="1250760"/>
            <a:ext cx="4019252" cy="4230291"/>
            <a:chOff x="1113065" y="667071"/>
            <a:chExt cx="2858135" cy="2256155"/>
          </a:xfrm>
        </p:grpSpPr>
        <p:sp>
          <p:nvSpPr>
            <p:cNvPr id="18" name="object 18"/>
            <p:cNvSpPr/>
            <p:nvPr/>
          </p:nvSpPr>
          <p:spPr>
            <a:xfrm>
              <a:off x="1115088" y="669095"/>
              <a:ext cx="2854325" cy="2252345"/>
            </a:xfrm>
            <a:custGeom>
              <a:avLst/>
              <a:gdLst/>
              <a:ahLst/>
              <a:cxnLst/>
              <a:rect l="l" t="t" r="r" b="b"/>
              <a:pathLst>
                <a:path w="2854325" h="2252345">
                  <a:moveTo>
                    <a:pt x="0" y="2251746"/>
                  </a:moveTo>
                  <a:lnTo>
                    <a:pt x="2853852" y="2251746"/>
                  </a:lnTo>
                  <a:lnTo>
                    <a:pt x="2853852" y="0"/>
                  </a:lnTo>
                  <a:lnTo>
                    <a:pt x="0" y="0"/>
                  </a:lnTo>
                  <a:lnTo>
                    <a:pt x="0" y="2251746"/>
                  </a:lnTo>
                </a:path>
              </a:pathLst>
            </a:custGeom>
            <a:ln w="4046">
              <a:solidFill>
                <a:srgbClr val="000000"/>
              </a:solidFill>
            </a:ln>
          </p:spPr>
          <p:txBody>
            <a:bodyPr wrap="square" lIns="0" tIns="0" rIns="0" bIns="0" rtlCol="0"/>
            <a:lstStyle/>
            <a:p>
              <a:endParaRPr sz="3375"/>
            </a:p>
          </p:txBody>
        </p:sp>
        <p:sp>
          <p:nvSpPr>
            <p:cNvPr id="19" name="object 19"/>
            <p:cNvSpPr/>
            <p:nvPr/>
          </p:nvSpPr>
          <p:spPr>
            <a:xfrm>
              <a:off x="1115088" y="1143442"/>
              <a:ext cx="2087880" cy="1778000"/>
            </a:xfrm>
            <a:custGeom>
              <a:avLst/>
              <a:gdLst/>
              <a:ahLst/>
              <a:cxnLst/>
              <a:rect l="l" t="t" r="r" b="b"/>
              <a:pathLst>
                <a:path w="2087880" h="1778000">
                  <a:moveTo>
                    <a:pt x="766336" y="1777399"/>
                  </a:moveTo>
                  <a:lnTo>
                    <a:pt x="766336" y="803563"/>
                  </a:lnTo>
                  <a:lnTo>
                    <a:pt x="0" y="803563"/>
                  </a:lnTo>
                </a:path>
                <a:path w="2087880" h="1778000">
                  <a:moveTo>
                    <a:pt x="1426926" y="1777399"/>
                  </a:moveTo>
                  <a:lnTo>
                    <a:pt x="1426926" y="304020"/>
                  </a:lnTo>
                  <a:lnTo>
                    <a:pt x="0" y="304020"/>
                  </a:lnTo>
                </a:path>
                <a:path w="2087880" h="1778000">
                  <a:moveTo>
                    <a:pt x="2087516" y="1777399"/>
                  </a:moveTo>
                  <a:lnTo>
                    <a:pt x="2087516" y="0"/>
                  </a:lnTo>
                  <a:lnTo>
                    <a:pt x="0" y="0"/>
                  </a:lnTo>
                </a:path>
              </a:pathLst>
            </a:custGeom>
            <a:ln w="4046">
              <a:solidFill>
                <a:srgbClr val="000000"/>
              </a:solidFill>
              <a:prstDash val="dot"/>
            </a:ln>
          </p:spPr>
          <p:txBody>
            <a:bodyPr wrap="square" lIns="0" tIns="0" rIns="0" bIns="0" rtlCol="0"/>
            <a:lstStyle/>
            <a:p>
              <a:endParaRPr sz="3375"/>
            </a:p>
          </p:txBody>
        </p:sp>
      </p:grpSp>
    </p:spTree>
    <p:extLst>
      <p:ext uri="{BB962C8B-B14F-4D97-AF65-F5344CB8AC3E}">
        <p14:creationId xmlns:p14="http://schemas.microsoft.com/office/powerpoint/2010/main" val="19362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340768"/>
            <a:ext cx="1584176"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700808"/>
            <a:ext cx="4610100" cy="3240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36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Q-Q Plot</a:t>
            </a:r>
            <a:endParaRPr lang="en-IN" dirty="0"/>
          </a:p>
        </p:txBody>
      </p:sp>
      <p:sp>
        <p:nvSpPr>
          <p:cNvPr id="3" name="Content Placeholder 2"/>
          <p:cNvSpPr>
            <a:spLocks noGrp="1"/>
          </p:cNvSpPr>
          <p:nvPr>
            <p:ph idx="1"/>
          </p:nvPr>
        </p:nvSpPr>
        <p:spPr>
          <a:xfrm>
            <a:off x="457200" y="1600200"/>
            <a:ext cx="8229600" cy="4925144"/>
          </a:xfrm>
        </p:spPr>
        <p:txBody>
          <a:bodyPr>
            <a:normAutofit lnSpcReduction="10000"/>
          </a:bodyPr>
          <a:lstStyle/>
          <a:p>
            <a:r>
              <a:rPr lang="en-US" b="1" dirty="0"/>
              <a:t>Distribution Comparison:</a:t>
            </a:r>
            <a:r>
              <a:rPr lang="en-US" dirty="0"/>
              <a:t> </a:t>
            </a:r>
            <a:endParaRPr lang="en-US" dirty="0" smtClean="0"/>
          </a:p>
          <a:p>
            <a:pPr lvl="1"/>
            <a:r>
              <a:rPr lang="en-US" dirty="0" smtClean="0"/>
              <a:t>Quantile </a:t>
            </a:r>
            <a:r>
              <a:rPr lang="en-US" dirty="0"/>
              <a:t>plots allow you to visually compare the quantiles of your data against the quantiles of a theoretical distribution</a:t>
            </a:r>
            <a:r>
              <a:rPr lang="en-US" dirty="0" smtClean="0"/>
              <a:t>.</a:t>
            </a:r>
          </a:p>
          <a:p>
            <a:pPr lvl="1"/>
            <a:r>
              <a:rPr lang="en-US" dirty="0" smtClean="0"/>
              <a:t> </a:t>
            </a:r>
            <a:r>
              <a:rPr lang="en-US" dirty="0"/>
              <a:t>This is especially useful when you want to check if your data follows a specific distribution, like the normal distribution</a:t>
            </a:r>
            <a:r>
              <a:rPr lang="en-US" dirty="0" smtClean="0"/>
              <a:t>.</a:t>
            </a:r>
          </a:p>
          <a:p>
            <a:pPr lvl="1"/>
            <a:r>
              <a:rPr lang="en-US" dirty="0" smtClean="0"/>
              <a:t> </a:t>
            </a:r>
            <a:r>
              <a:rPr lang="en-US" dirty="0"/>
              <a:t>If the points on the quantile plot closely follow a straight line, it indicates that your data's distribution is similar to the theoretical distribution</a:t>
            </a:r>
            <a:r>
              <a:rPr lang="en-US" dirty="0" smtClean="0"/>
              <a:t>.</a:t>
            </a:r>
          </a:p>
          <a:p>
            <a:endParaRPr lang="en-US" dirty="0"/>
          </a:p>
        </p:txBody>
      </p:sp>
    </p:spTree>
    <p:extLst>
      <p:ext uri="{BB962C8B-B14F-4D97-AF65-F5344CB8AC3E}">
        <p14:creationId xmlns:p14="http://schemas.microsoft.com/office/powerpoint/2010/main" val="505870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Q-Q Plot</a:t>
            </a:r>
            <a:endParaRPr lang="en-IN" dirty="0"/>
          </a:p>
        </p:txBody>
      </p:sp>
      <p:sp>
        <p:nvSpPr>
          <p:cNvPr id="3" name="Content Placeholder 2"/>
          <p:cNvSpPr>
            <a:spLocks noGrp="1"/>
          </p:cNvSpPr>
          <p:nvPr>
            <p:ph idx="1"/>
          </p:nvPr>
        </p:nvSpPr>
        <p:spPr/>
        <p:txBody>
          <a:bodyPr/>
          <a:lstStyle/>
          <a:p>
            <a:r>
              <a:rPr lang="en-US" b="1" dirty="0" smtClean="0"/>
              <a:t>Identifying Deviations from Normality:</a:t>
            </a:r>
          </a:p>
          <a:p>
            <a:pPr lvl="1"/>
            <a:r>
              <a:rPr lang="en-US" dirty="0" smtClean="0"/>
              <a:t> For instance, in the case of the normal distribution, if the points deviate significantly from the straight line in certain regions of the plot, it suggests that your data's distribution deviates from normality in those regions. </a:t>
            </a:r>
          </a:p>
          <a:p>
            <a:pPr lvl="1"/>
            <a:r>
              <a:rPr lang="en-US" dirty="0" smtClean="0"/>
              <a:t>This </a:t>
            </a:r>
            <a:r>
              <a:rPr lang="en-US" dirty="0"/>
              <a:t>can be a helpful initial step in identifying potential outliers or skewness in your data.</a:t>
            </a:r>
          </a:p>
          <a:p>
            <a:endParaRPr lang="en-IN" dirty="0"/>
          </a:p>
        </p:txBody>
      </p:sp>
    </p:spTree>
    <p:extLst>
      <p:ext uri="{BB962C8B-B14F-4D97-AF65-F5344CB8AC3E}">
        <p14:creationId xmlns:p14="http://schemas.microsoft.com/office/powerpoint/2010/main" val="197285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Q-Q Plot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Validity of Assumptions:</a:t>
            </a:r>
            <a:r>
              <a:rPr lang="en-US" dirty="0"/>
              <a:t> </a:t>
            </a:r>
            <a:endParaRPr lang="en-US" dirty="0" smtClean="0"/>
          </a:p>
          <a:p>
            <a:r>
              <a:rPr lang="en-US" dirty="0" smtClean="0"/>
              <a:t>In </a:t>
            </a:r>
            <a:r>
              <a:rPr lang="en-US" dirty="0"/>
              <a:t>statistical analyses, assumptions about the distribution of data are often made, especially in parametric tests like t-tests and ANOVAs. </a:t>
            </a:r>
            <a:endParaRPr lang="en-US" dirty="0" smtClean="0"/>
          </a:p>
          <a:p>
            <a:r>
              <a:rPr lang="en-US" dirty="0" smtClean="0"/>
              <a:t>Quantile </a:t>
            </a:r>
            <a:r>
              <a:rPr lang="en-US" dirty="0"/>
              <a:t>plots can help you assess the validity of these assumptions</a:t>
            </a:r>
            <a:r>
              <a:rPr lang="en-US" dirty="0" smtClean="0"/>
              <a:t>.</a:t>
            </a:r>
          </a:p>
          <a:p>
            <a:r>
              <a:rPr lang="en-US" dirty="0" smtClean="0"/>
              <a:t> </a:t>
            </a:r>
            <a:r>
              <a:rPr lang="en-US" dirty="0"/>
              <a:t>If your data departs significantly from the expected distribution in the quantile plot, it might indicate that the assumptions of the statistical test might not be met.</a:t>
            </a:r>
          </a:p>
          <a:p>
            <a:endParaRPr lang="en-IN" dirty="0"/>
          </a:p>
        </p:txBody>
      </p:sp>
    </p:spTree>
    <p:extLst>
      <p:ext uri="{BB962C8B-B14F-4D97-AF65-F5344CB8AC3E}">
        <p14:creationId xmlns:p14="http://schemas.microsoft.com/office/powerpoint/2010/main" val="33293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Q-Q Plot</a:t>
            </a:r>
            <a:endParaRPr lang="en-IN" dirty="0"/>
          </a:p>
        </p:txBody>
      </p:sp>
      <p:sp>
        <p:nvSpPr>
          <p:cNvPr id="3" name="Content Placeholder 2"/>
          <p:cNvSpPr>
            <a:spLocks noGrp="1"/>
          </p:cNvSpPr>
          <p:nvPr>
            <p:ph idx="1"/>
          </p:nvPr>
        </p:nvSpPr>
        <p:spPr/>
        <p:txBody>
          <a:bodyPr/>
          <a:lstStyle/>
          <a:p>
            <a:r>
              <a:rPr lang="en-US" b="1" dirty="0"/>
              <a:t>Data Cleaning and Transformation:</a:t>
            </a:r>
            <a:r>
              <a:rPr lang="en-US" dirty="0"/>
              <a:t> Quantile plots can assist in identifying outliers or extreme values that might be affecting the distribution of your data. </a:t>
            </a:r>
            <a:endParaRPr lang="en-US" dirty="0" smtClean="0"/>
          </a:p>
          <a:p>
            <a:r>
              <a:rPr lang="en-US" dirty="0" smtClean="0"/>
              <a:t>If </a:t>
            </a:r>
            <a:r>
              <a:rPr lang="en-US" dirty="0"/>
              <a:t>you notice deviations from the expected line in the quantile plot, you might want to investigate those points to determine if they are erroneous or require further investigation.</a:t>
            </a:r>
          </a:p>
          <a:p>
            <a:endParaRPr lang="en-IN" dirty="0"/>
          </a:p>
        </p:txBody>
      </p:sp>
    </p:spTree>
    <p:extLst>
      <p:ext uri="{BB962C8B-B14F-4D97-AF65-F5344CB8AC3E}">
        <p14:creationId xmlns:p14="http://schemas.microsoft.com/office/powerpoint/2010/main" val="2057906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Q-Q Plot</a:t>
            </a:r>
            <a:endParaRPr lang="en-IN" dirty="0"/>
          </a:p>
        </p:txBody>
      </p:sp>
      <p:sp>
        <p:nvSpPr>
          <p:cNvPr id="3" name="Content Placeholder 2"/>
          <p:cNvSpPr>
            <a:spLocks noGrp="1"/>
          </p:cNvSpPr>
          <p:nvPr>
            <p:ph idx="1"/>
          </p:nvPr>
        </p:nvSpPr>
        <p:spPr/>
        <p:txBody>
          <a:bodyPr>
            <a:normAutofit/>
          </a:bodyPr>
          <a:lstStyle/>
          <a:p>
            <a:r>
              <a:rPr lang="en-US" b="1" dirty="0"/>
              <a:t>Model Validation:</a:t>
            </a:r>
            <a:r>
              <a:rPr lang="en-US" dirty="0"/>
              <a:t> In regression analysis, quantile plots can be used to validate the assumptions of homoscedasticity and normality of residuals. If the residuals of a regression model are normally distributed and have constant variance, the quantile plot of residuals should be roughly linear.</a:t>
            </a:r>
          </a:p>
          <a:p>
            <a:endParaRPr lang="en-IN" dirty="0"/>
          </a:p>
        </p:txBody>
      </p:sp>
    </p:spTree>
    <p:extLst>
      <p:ext uri="{BB962C8B-B14F-4D97-AF65-F5344CB8AC3E}">
        <p14:creationId xmlns:p14="http://schemas.microsoft.com/office/powerpoint/2010/main" val="1540512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Q-Q Plot</a:t>
            </a:r>
            <a:endParaRPr lang="en-IN" dirty="0"/>
          </a:p>
        </p:txBody>
      </p:sp>
      <p:sp>
        <p:nvSpPr>
          <p:cNvPr id="3" name="Content Placeholder 2"/>
          <p:cNvSpPr>
            <a:spLocks noGrp="1"/>
          </p:cNvSpPr>
          <p:nvPr>
            <p:ph idx="1"/>
          </p:nvPr>
        </p:nvSpPr>
        <p:spPr/>
        <p:txBody>
          <a:bodyPr/>
          <a:lstStyle/>
          <a:p>
            <a:r>
              <a:rPr lang="en-US" b="1" dirty="0"/>
              <a:t>Robustness of Results:</a:t>
            </a:r>
            <a:r>
              <a:rPr lang="en-US" dirty="0"/>
              <a:t> Quantile plots provide a visual way to assess the robustness of your results to assumptions about the data distribution. If your conclusions or inferences are consistent across different data transformations, it adds to the credibility of your findings.</a:t>
            </a:r>
          </a:p>
          <a:p>
            <a:endParaRPr lang="en-IN" dirty="0"/>
          </a:p>
        </p:txBody>
      </p:sp>
    </p:spTree>
    <p:extLst>
      <p:ext uri="{BB962C8B-B14F-4D97-AF65-F5344CB8AC3E}">
        <p14:creationId xmlns:p14="http://schemas.microsoft.com/office/powerpoint/2010/main" val="310833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IN" dirty="0"/>
          </a:p>
        </p:txBody>
      </p:sp>
      <p:sp>
        <p:nvSpPr>
          <p:cNvPr id="3" name="Content Placeholder 2"/>
          <p:cNvSpPr>
            <a:spLocks noGrp="1"/>
          </p:cNvSpPr>
          <p:nvPr>
            <p:ph idx="1"/>
          </p:nvPr>
        </p:nvSpPr>
        <p:spPr/>
        <p:txBody>
          <a:bodyPr/>
          <a:lstStyle/>
          <a:p>
            <a:r>
              <a:rPr lang="en-IN" strike="sngStrike" dirty="0"/>
              <a:t>Boxplot,</a:t>
            </a:r>
          </a:p>
          <a:p>
            <a:r>
              <a:rPr lang="en-IN" dirty="0"/>
              <a:t> Quantile–Quantile Plot, </a:t>
            </a:r>
          </a:p>
          <a:p>
            <a:r>
              <a:rPr lang="en-IN" dirty="0"/>
              <a:t>Scatter Plots/Pair-plot and</a:t>
            </a:r>
          </a:p>
          <a:p>
            <a:r>
              <a:rPr lang="en-IN" dirty="0"/>
              <a:t> its limitations</a:t>
            </a:r>
          </a:p>
          <a:p>
            <a:endParaRPr lang="en-IN" dirty="0"/>
          </a:p>
        </p:txBody>
      </p:sp>
    </p:spTree>
    <p:extLst>
      <p:ext uri="{BB962C8B-B14F-4D97-AF65-F5344CB8AC3E}">
        <p14:creationId xmlns:p14="http://schemas.microsoft.com/office/powerpoint/2010/main" val="353972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Q-Q Plot</a:t>
            </a:r>
            <a:endParaRPr lang="en-IN" dirty="0"/>
          </a:p>
        </p:txBody>
      </p:sp>
      <p:sp>
        <p:nvSpPr>
          <p:cNvPr id="3" name="Content Placeholder 2"/>
          <p:cNvSpPr>
            <a:spLocks noGrp="1"/>
          </p:cNvSpPr>
          <p:nvPr>
            <p:ph idx="1"/>
          </p:nvPr>
        </p:nvSpPr>
        <p:spPr/>
        <p:txBody>
          <a:bodyPr/>
          <a:lstStyle/>
          <a:p>
            <a:r>
              <a:rPr lang="en-US" b="1" dirty="0"/>
              <a:t>Communication:</a:t>
            </a:r>
            <a:r>
              <a:rPr lang="en-US" dirty="0"/>
              <a:t> Quantile plots are easy to interpret and can be used to effectively communicate insights to non-technical audiences. </a:t>
            </a:r>
            <a:endParaRPr lang="en-US" dirty="0" smtClean="0"/>
          </a:p>
          <a:p>
            <a:r>
              <a:rPr lang="en-US" dirty="0" smtClean="0"/>
              <a:t>A </a:t>
            </a:r>
            <a:r>
              <a:rPr lang="en-US" dirty="0"/>
              <a:t>clear deviation from the theoretical distribution in a quantile plot can indicate the presence of interesting patterns or anomalies in the data.</a:t>
            </a:r>
          </a:p>
          <a:p>
            <a:endParaRPr lang="en-IN" dirty="0"/>
          </a:p>
          <a:p>
            <a:endParaRPr lang="en-IN" dirty="0"/>
          </a:p>
        </p:txBody>
      </p:sp>
    </p:spTree>
    <p:extLst>
      <p:ext uri="{BB962C8B-B14F-4D97-AF65-F5344CB8AC3E}">
        <p14:creationId xmlns:p14="http://schemas.microsoft.com/office/powerpoint/2010/main" val="2669334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 of QQ Plots</a:t>
            </a:r>
            <a:endParaRPr lang="en-IN" dirty="0"/>
          </a:p>
        </p:txBody>
      </p:sp>
      <p:sp>
        <p:nvSpPr>
          <p:cNvPr id="3" name="Content Placeholder 2"/>
          <p:cNvSpPr>
            <a:spLocks noGrp="1"/>
          </p:cNvSpPr>
          <p:nvPr>
            <p:ph idx="1"/>
          </p:nvPr>
        </p:nvSpPr>
        <p:spPr/>
        <p:txBody>
          <a:bodyPr>
            <a:normAutofit fontScale="92500" lnSpcReduction="20000"/>
          </a:bodyPr>
          <a:lstStyle/>
          <a:p>
            <a:r>
              <a:rPr lang="en-US" dirty="0"/>
              <a:t>Quantile-Quantile (QQ) plots are a powerful tool for assessing the distributional similarity between datasets, but they also have some limitations that experts should be aware of:</a:t>
            </a:r>
          </a:p>
          <a:p>
            <a:r>
              <a:rPr lang="en-US" b="1" dirty="0"/>
              <a:t>Sample Size Dependence:</a:t>
            </a:r>
            <a:r>
              <a:rPr lang="en-US" dirty="0"/>
              <a:t> QQ plots can be sensitive to sample size, particularly for small datasets. With a small number of data points, it can be challenging to detect subtle deviations from the theoretical distribution. As the sample size increases, the plot becomes more informative and reliable</a:t>
            </a:r>
            <a:r>
              <a:rPr lang="en-US" dirty="0" smtClean="0"/>
              <a:t>.</a:t>
            </a:r>
            <a:endParaRPr lang="en-US" dirty="0"/>
          </a:p>
        </p:txBody>
      </p:sp>
    </p:spTree>
    <p:extLst>
      <p:ext uri="{BB962C8B-B14F-4D97-AF65-F5344CB8AC3E}">
        <p14:creationId xmlns:p14="http://schemas.microsoft.com/office/powerpoint/2010/main" val="1170972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QQ Plots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a:t>Limited to One Distribution:</a:t>
            </a:r>
            <a:r>
              <a:rPr lang="en-US" dirty="0"/>
              <a:t> QQ plots are designed to compare the empirical distribution of data to a single theoretical distribution. They might not be suitable for comparing data to multiple distributions simultaneously or for assessing the fit to complex, non-parametric distributions.</a:t>
            </a:r>
          </a:p>
          <a:p>
            <a:r>
              <a:rPr lang="en-US" b="1" dirty="0"/>
              <a:t>Subjective Interpretation:</a:t>
            </a:r>
            <a:r>
              <a:rPr lang="en-US" dirty="0"/>
              <a:t> While QQ plots provide a visual assessment of distributional fit, the interpretation can be somewhat subjective. Determining whether deviations from the diagonal line are significant or not might require additional statistical tests or expertise.</a:t>
            </a:r>
          </a:p>
          <a:p>
            <a:endParaRPr lang="en-IN" dirty="0"/>
          </a:p>
        </p:txBody>
      </p:sp>
    </p:spTree>
    <p:extLst>
      <p:ext uri="{BB962C8B-B14F-4D97-AF65-F5344CB8AC3E}">
        <p14:creationId xmlns:p14="http://schemas.microsoft.com/office/powerpoint/2010/main" val="233009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QQ Plots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Inaccurate for Heavy Tails:</a:t>
            </a:r>
            <a:r>
              <a:rPr lang="en-US" dirty="0"/>
              <a:t> In cases where distributions have heavy tails (e.g., distributions with extreme values or outliers), the tails might not be accurately represented in a QQ plot. This can lead to misleading assessments of fit in the tails.</a:t>
            </a:r>
          </a:p>
          <a:p>
            <a:r>
              <a:rPr lang="en-US" b="1" dirty="0"/>
              <a:t>Specific to Quantiles:</a:t>
            </a:r>
            <a:r>
              <a:rPr lang="en-US" dirty="0"/>
              <a:t> QQ plots focus on the quantiles of the data, which might not capture the full picture of distributional differences, especially if the deviations occur in regions between quantiles.</a:t>
            </a:r>
          </a:p>
          <a:p>
            <a:endParaRPr lang="en-IN" dirty="0"/>
          </a:p>
        </p:txBody>
      </p:sp>
    </p:spTree>
    <p:extLst>
      <p:ext uri="{BB962C8B-B14F-4D97-AF65-F5344CB8AC3E}">
        <p14:creationId xmlns:p14="http://schemas.microsoft.com/office/powerpoint/2010/main" val="3868039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QQ Plots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Assumption of Independence:</a:t>
            </a:r>
            <a:r>
              <a:rPr lang="en-US" dirty="0"/>
              <a:t> QQ plots assume that the data points are independent and identically distributed. If there is autocorrelation or other dependencies in the data, the QQ plot might not provide an accurate assessment of distributional fit.</a:t>
            </a:r>
          </a:p>
          <a:p>
            <a:r>
              <a:rPr lang="en-US" b="1" dirty="0"/>
              <a:t>Limited for Multivariate Data:</a:t>
            </a:r>
            <a:r>
              <a:rPr lang="en-US" dirty="0"/>
              <a:t> QQ plots are typically used for univariate data analysis. For multivariate data, extension to QQ plots, such as probability-probability plots or </a:t>
            </a:r>
            <a:r>
              <a:rPr lang="en-US" dirty="0" err="1"/>
              <a:t>coplot</a:t>
            </a:r>
            <a:r>
              <a:rPr lang="en-US" dirty="0"/>
              <a:t> matrices, is required.</a:t>
            </a:r>
          </a:p>
          <a:p>
            <a:endParaRPr lang="en-US" dirty="0" smtClean="0"/>
          </a:p>
          <a:p>
            <a:endParaRPr lang="en-IN" dirty="0"/>
          </a:p>
        </p:txBody>
      </p:sp>
    </p:spTree>
    <p:extLst>
      <p:ext uri="{BB962C8B-B14F-4D97-AF65-F5344CB8AC3E}">
        <p14:creationId xmlns:p14="http://schemas.microsoft.com/office/powerpoint/2010/main" val="1037447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QQ Plots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Non-Unique Interpretation:</a:t>
            </a:r>
            <a:r>
              <a:rPr lang="en-US" dirty="0"/>
              <a:t> Multiple distributions can sometimes result in similar or overlapping QQ plots. This can lead to ambiguity when trying to determine the underlying distribution of the data.</a:t>
            </a:r>
          </a:p>
          <a:p>
            <a:r>
              <a:rPr lang="en-US" b="1" dirty="0"/>
              <a:t>Non-Parametric Considerations:</a:t>
            </a:r>
            <a:r>
              <a:rPr lang="en-US" dirty="0"/>
              <a:t> For non-parametric distributions or cases where a theoretical distribution is not well-defined, interpreting a QQ plot becomes more challenging. Non-parametric QQ plots might not be as informative as in parametric cases</a:t>
            </a:r>
            <a:r>
              <a:rPr lang="en-US" dirty="0" smtClean="0"/>
              <a:t>.</a:t>
            </a:r>
            <a:endParaRPr lang="en-US" dirty="0"/>
          </a:p>
        </p:txBody>
      </p:sp>
    </p:spTree>
    <p:extLst>
      <p:ext uri="{BB962C8B-B14F-4D97-AF65-F5344CB8AC3E}">
        <p14:creationId xmlns:p14="http://schemas.microsoft.com/office/powerpoint/2010/main" val="410609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QQ Plots</a:t>
            </a:r>
            <a:endParaRPr lang="en-IN" dirty="0"/>
          </a:p>
        </p:txBody>
      </p:sp>
      <p:sp>
        <p:nvSpPr>
          <p:cNvPr id="3" name="Content Placeholder 2"/>
          <p:cNvSpPr>
            <a:spLocks noGrp="1"/>
          </p:cNvSpPr>
          <p:nvPr>
            <p:ph idx="1"/>
          </p:nvPr>
        </p:nvSpPr>
        <p:spPr/>
        <p:txBody>
          <a:bodyPr/>
          <a:lstStyle/>
          <a:p>
            <a:r>
              <a:rPr lang="en-US" b="1" dirty="0"/>
              <a:t>Not a Hypothesis Test:</a:t>
            </a:r>
            <a:r>
              <a:rPr lang="en-US" dirty="0"/>
              <a:t> A QQ plot can provide visual evidence of distributional similarity or deviation, but it doesn't provide a formal hypothesis test. Additional statistical tests are often needed to make conclusive statements about the fit of the data to a specific distribution.</a:t>
            </a:r>
          </a:p>
          <a:p>
            <a:endParaRPr lang="en-IN" dirty="0"/>
          </a:p>
          <a:p>
            <a:endParaRPr lang="en-IN" dirty="0"/>
          </a:p>
          <a:p>
            <a:endParaRPr lang="en-IN" dirty="0"/>
          </a:p>
        </p:txBody>
      </p:sp>
    </p:spTree>
    <p:extLst>
      <p:ext uri="{BB962C8B-B14F-4D97-AF65-F5344CB8AC3E}">
        <p14:creationId xmlns:p14="http://schemas.microsoft.com/office/powerpoint/2010/main" val="3609275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Scatter Plot</a:t>
            </a:r>
            <a:endParaRPr lang="en-IN" dirty="0"/>
          </a:p>
        </p:txBody>
      </p:sp>
    </p:spTree>
    <p:extLst>
      <p:ext uri="{BB962C8B-B14F-4D97-AF65-F5344CB8AC3E}">
        <p14:creationId xmlns:p14="http://schemas.microsoft.com/office/powerpoint/2010/main" val="4278613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3A2AF8-F848-48B7-A830-24329095B08F}"/>
              </a:ext>
            </a:extLst>
          </p:cNvPr>
          <p:cNvSpPr>
            <a:spLocks noGrp="1"/>
          </p:cNvSpPr>
          <p:nvPr>
            <p:ph type="title"/>
          </p:nvPr>
        </p:nvSpPr>
        <p:spPr/>
        <p:txBody>
          <a:bodyPr/>
          <a:lstStyle/>
          <a:p>
            <a:r>
              <a:rPr lang="en-US" sz="4400" dirty="0">
                <a:effectLst/>
                <a:latin typeface="Times New Roman" panose="02020603050405020304" pitchFamily="18" charset="0"/>
                <a:ea typeface="Times New Roman" panose="02020603050405020304" pitchFamily="18" charset="0"/>
              </a:rPr>
              <a:t>Scatter Plots</a:t>
            </a:r>
            <a:endParaRPr lang="en-IN" dirty="0"/>
          </a:p>
        </p:txBody>
      </p:sp>
      <p:sp>
        <p:nvSpPr>
          <p:cNvPr id="3" name="Content Placeholder 2">
            <a:extLst>
              <a:ext uri="{FF2B5EF4-FFF2-40B4-BE49-F238E27FC236}">
                <a16:creationId xmlns="" xmlns:a16="http://schemas.microsoft.com/office/drawing/2014/main" id="{5849CEA0-E843-4177-84CC-50D4F402FB18}"/>
              </a:ext>
            </a:extLst>
          </p:cNvPr>
          <p:cNvSpPr>
            <a:spLocks noGrp="1"/>
          </p:cNvSpPr>
          <p:nvPr>
            <p:ph idx="1"/>
          </p:nvPr>
        </p:nvSpPr>
        <p:spPr/>
        <p:txBody>
          <a:bodyPr>
            <a:normAutofit fontScale="85000" lnSpcReduction="10000"/>
          </a:bodyPr>
          <a:lstStyle/>
          <a:p>
            <a:r>
              <a:rPr lang="en-US" b="1" i="0" dirty="0">
                <a:solidFill>
                  <a:srgbClr val="333333"/>
                </a:solidFill>
                <a:effectLst/>
                <a:latin typeface="Roboto" panose="02000000000000000000" pitchFamily="2" charset="0"/>
              </a:rPr>
              <a:t>Scatter plots</a:t>
            </a:r>
            <a:r>
              <a:rPr lang="en-US" b="0" i="0" dirty="0">
                <a:solidFill>
                  <a:srgbClr val="333333"/>
                </a:solidFill>
                <a:effectLst/>
                <a:latin typeface="Roboto" panose="02000000000000000000" pitchFamily="2" charset="0"/>
              </a:rPr>
              <a:t> are the graphs that present the relationship between two variables in a data-set.</a:t>
            </a:r>
          </a:p>
          <a:p>
            <a:r>
              <a:rPr lang="en-US" b="0" i="0" dirty="0">
                <a:solidFill>
                  <a:srgbClr val="333333"/>
                </a:solidFill>
                <a:effectLst/>
                <a:latin typeface="Roboto" panose="02000000000000000000" pitchFamily="2" charset="0"/>
              </a:rPr>
              <a:t> It represents data points on a two-dimensional plane or on a </a:t>
            </a:r>
            <a:r>
              <a:rPr lang="en-US" b="1" i="0" dirty="0">
                <a:solidFill>
                  <a:srgbClr val="333333"/>
                </a:solidFill>
                <a:effectLst/>
                <a:latin typeface="Roboto" panose="02000000000000000000" pitchFamily="2" charset="0"/>
              </a:rPr>
              <a:t>Cartesian system</a:t>
            </a:r>
            <a:r>
              <a:rPr lang="en-US" b="0" i="0" dirty="0">
                <a:solidFill>
                  <a:srgbClr val="333333"/>
                </a:solidFill>
                <a:effectLst/>
                <a:latin typeface="Roboto" panose="02000000000000000000" pitchFamily="2" charset="0"/>
              </a:rPr>
              <a:t>.</a:t>
            </a:r>
          </a:p>
          <a:p>
            <a:r>
              <a:rPr lang="en-US" b="0" i="0" dirty="0">
                <a:solidFill>
                  <a:srgbClr val="333333"/>
                </a:solidFill>
                <a:effectLst/>
                <a:latin typeface="Roboto" panose="02000000000000000000" pitchFamily="2" charset="0"/>
              </a:rPr>
              <a:t> The independent variable or attribute is plotted on the X-axis, while the dependent variable is plotted on the Y-axis. </a:t>
            </a:r>
          </a:p>
          <a:p>
            <a:r>
              <a:rPr lang="en-US" b="0" i="0" dirty="0">
                <a:solidFill>
                  <a:srgbClr val="333333"/>
                </a:solidFill>
                <a:effectLst/>
                <a:latin typeface="Roboto" panose="02000000000000000000" pitchFamily="2" charset="0"/>
              </a:rPr>
              <a:t>These plots are often called </a:t>
            </a:r>
            <a:r>
              <a:rPr lang="en-US" b="1" i="0" dirty="0">
                <a:solidFill>
                  <a:srgbClr val="333333"/>
                </a:solidFill>
                <a:effectLst/>
                <a:latin typeface="Roboto" panose="02000000000000000000" pitchFamily="2" charset="0"/>
              </a:rPr>
              <a:t>scatter graphs</a:t>
            </a:r>
            <a:r>
              <a:rPr lang="en-US" b="0" i="0" dirty="0">
                <a:solidFill>
                  <a:srgbClr val="333333"/>
                </a:solidFill>
                <a:effectLst/>
                <a:latin typeface="Roboto" panose="02000000000000000000" pitchFamily="2" charset="0"/>
              </a:rPr>
              <a:t> or </a:t>
            </a:r>
            <a:r>
              <a:rPr lang="en-US" b="1" i="0" dirty="0">
                <a:solidFill>
                  <a:srgbClr val="333333"/>
                </a:solidFill>
                <a:effectLst/>
                <a:latin typeface="Roboto" panose="02000000000000000000" pitchFamily="2" charset="0"/>
              </a:rPr>
              <a:t>scatter diagrams</a:t>
            </a:r>
            <a:r>
              <a:rPr lang="en-US" b="0" i="0" dirty="0">
                <a:solidFill>
                  <a:srgbClr val="333333"/>
                </a:solidFill>
                <a:effectLst/>
                <a:latin typeface="Roboto" panose="02000000000000000000" pitchFamily="2" charset="0"/>
              </a:rPr>
              <a:t>.</a:t>
            </a:r>
            <a:endParaRPr lang="en-IN" dirty="0"/>
          </a:p>
        </p:txBody>
      </p:sp>
    </p:spTree>
    <p:extLst>
      <p:ext uri="{BB962C8B-B14F-4D97-AF65-F5344CB8AC3E}">
        <p14:creationId xmlns:p14="http://schemas.microsoft.com/office/powerpoint/2010/main" val="2839149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056D28-7955-4383-8FCE-03CCBDD701F0}"/>
              </a:ext>
            </a:extLst>
          </p:cNvPr>
          <p:cNvSpPr>
            <a:spLocks noGrp="1"/>
          </p:cNvSpPr>
          <p:nvPr>
            <p:ph type="title"/>
          </p:nvPr>
        </p:nvSpPr>
        <p:spPr/>
        <p:txBody>
          <a:bodyPr>
            <a:normAutofit fontScale="90000"/>
          </a:bodyPr>
          <a:lstStyle/>
          <a:p>
            <a:r>
              <a:rPr lang="en-US" b="0" i="0" dirty="0">
                <a:solidFill>
                  <a:srgbClr val="813588"/>
                </a:solidFill>
                <a:effectLst/>
                <a:latin typeface="Roboto" panose="02000000000000000000" pitchFamily="2" charset="0"/>
              </a:rPr>
              <a:t>Scatter plot Graph</a:t>
            </a:r>
            <a:br>
              <a:rPr lang="en-US" b="0" i="0" dirty="0">
                <a:solidFill>
                  <a:srgbClr val="813588"/>
                </a:solidFill>
                <a:effectLst/>
                <a:latin typeface="Roboto" panose="02000000000000000000" pitchFamily="2" charset="0"/>
              </a:rPr>
            </a:br>
            <a:endParaRPr lang="en-IN" dirty="0"/>
          </a:p>
        </p:txBody>
      </p:sp>
      <p:sp>
        <p:nvSpPr>
          <p:cNvPr id="3" name="Content Placeholder 2">
            <a:extLst>
              <a:ext uri="{FF2B5EF4-FFF2-40B4-BE49-F238E27FC236}">
                <a16:creationId xmlns="" xmlns:a16="http://schemas.microsoft.com/office/drawing/2014/main" id="{FDC684B3-A0C6-41ED-BBB0-0DD7B42275DE}"/>
              </a:ext>
            </a:extLst>
          </p:cNvPr>
          <p:cNvSpPr>
            <a:spLocks noGrp="1"/>
          </p:cNvSpPr>
          <p:nvPr>
            <p:ph idx="1"/>
          </p:nvPr>
        </p:nvSpPr>
        <p:spPr/>
        <p:txBody>
          <a:bodyPr/>
          <a:lstStyle/>
          <a:p>
            <a:pPr algn="l"/>
            <a:r>
              <a:rPr lang="en-US" b="0" i="0" dirty="0">
                <a:solidFill>
                  <a:srgbClr val="333333"/>
                </a:solidFill>
                <a:effectLst/>
                <a:latin typeface="Roboto" panose="02000000000000000000" pitchFamily="2" charset="0"/>
              </a:rPr>
              <a:t>A scatter plot is also called a scatter chart, scattergram, or scatter plot, XY graph.</a:t>
            </a:r>
          </a:p>
          <a:p>
            <a:pPr algn="l"/>
            <a:r>
              <a:rPr lang="en-US" b="0" i="0" dirty="0">
                <a:solidFill>
                  <a:srgbClr val="333333"/>
                </a:solidFill>
                <a:effectLst/>
                <a:latin typeface="Roboto" panose="02000000000000000000" pitchFamily="2" charset="0"/>
              </a:rPr>
              <a:t> The scatter diagram graphs numerical data pairs, with one variable on each axis, show their relationship. </a:t>
            </a:r>
          </a:p>
          <a:p>
            <a:endParaRPr lang="en-IN" dirty="0"/>
          </a:p>
        </p:txBody>
      </p:sp>
    </p:spTree>
    <p:extLst>
      <p:ext uri="{BB962C8B-B14F-4D97-AF65-F5344CB8AC3E}">
        <p14:creationId xmlns:p14="http://schemas.microsoft.com/office/powerpoint/2010/main" val="281001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708920"/>
            <a:ext cx="8229600" cy="1143000"/>
          </a:xfrm>
        </p:spPr>
        <p:txBody>
          <a:bodyPr>
            <a:normAutofit fontScale="90000"/>
          </a:bodyPr>
          <a:lstStyle/>
          <a:p>
            <a:r>
              <a:rPr lang="en-IN" dirty="0" smtClean="0"/>
              <a:t>Quantile–Quantile Plot</a:t>
            </a:r>
            <a:br>
              <a:rPr lang="en-IN" dirty="0" smtClean="0"/>
            </a:br>
            <a:endParaRPr lang="en-IN" dirty="0"/>
          </a:p>
        </p:txBody>
      </p:sp>
    </p:spTree>
    <p:extLst>
      <p:ext uri="{BB962C8B-B14F-4D97-AF65-F5344CB8AC3E}">
        <p14:creationId xmlns:p14="http://schemas.microsoft.com/office/powerpoint/2010/main" val="2367190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711C2-5441-4F4A-8754-4278DF43DF10}"/>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when to use a scatter plot</a:t>
            </a:r>
            <a:r>
              <a:rPr lang="en-US" b="0" i="0" dirty="0">
                <a:solidFill>
                  <a:srgbClr val="333333"/>
                </a:solidFill>
                <a:effectLst/>
                <a:latin typeface="Roboto" panose="02000000000000000000" pitchFamily="2" charset="0"/>
              </a:rPr>
              <a:t>?</a:t>
            </a:r>
            <a:endParaRPr lang="en-IN" dirty="0"/>
          </a:p>
        </p:txBody>
      </p:sp>
      <p:sp>
        <p:nvSpPr>
          <p:cNvPr id="3" name="Content Placeholder 2">
            <a:extLst>
              <a:ext uri="{FF2B5EF4-FFF2-40B4-BE49-F238E27FC236}">
                <a16:creationId xmlns="" xmlns:a16="http://schemas.microsoft.com/office/drawing/2014/main" id="{1FA68028-6117-4179-B9E2-35F49A2CB916}"/>
              </a:ext>
            </a:extLst>
          </p:cNvPr>
          <p:cNvSpPr>
            <a:spLocks noGrp="1"/>
          </p:cNvSpPr>
          <p:nvPr>
            <p:ph idx="1"/>
          </p:nvPr>
        </p:nvSpPr>
        <p:spPr/>
        <p:txBody>
          <a:bodyPr>
            <a:normAutofit fontScale="85000" lnSpcReduction="20000"/>
          </a:bodyPr>
          <a:lstStyle/>
          <a:p>
            <a:pPr algn="l"/>
            <a:r>
              <a:rPr lang="en-US" b="0" i="0" dirty="0">
                <a:solidFill>
                  <a:srgbClr val="333333"/>
                </a:solidFill>
                <a:effectLst/>
                <a:latin typeface="Roboto" panose="02000000000000000000" pitchFamily="2" charset="0"/>
              </a:rPr>
              <a:t>Scatter plots are used in either of the following situations:</a:t>
            </a:r>
          </a:p>
          <a:p>
            <a:pPr algn="l">
              <a:buFont typeface="Wingdings" panose="05000000000000000000" pitchFamily="2" charset="2"/>
              <a:buChar char="q"/>
            </a:pPr>
            <a:r>
              <a:rPr lang="en-US" b="0" i="0" dirty="0">
                <a:solidFill>
                  <a:srgbClr val="333333"/>
                </a:solidFill>
                <a:effectLst/>
                <a:latin typeface="Roboto" panose="02000000000000000000" pitchFamily="2" charset="0"/>
              </a:rPr>
              <a:t>When we have paired numerical data</a:t>
            </a:r>
          </a:p>
          <a:p>
            <a:pPr algn="l">
              <a:buFont typeface="Wingdings" panose="05000000000000000000" pitchFamily="2" charset="2"/>
              <a:buChar char="q"/>
            </a:pPr>
            <a:r>
              <a:rPr lang="en-US" b="0" i="0" dirty="0">
                <a:solidFill>
                  <a:srgbClr val="333333"/>
                </a:solidFill>
                <a:effectLst/>
                <a:latin typeface="Roboto" panose="02000000000000000000" pitchFamily="2" charset="0"/>
              </a:rPr>
              <a:t>When there are multiple values of the dependent variable for a unique value of an independent variable</a:t>
            </a:r>
          </a:p>
          <a:p>
            <a:pPr algn="l">
              <a:buFont typeface="Wingdings" panose="05000000000000000000" pitchFamily="2" charset="2"/>
              <a:buChar char="q"/>
            </a:pPr>
            <a:r>
              <a:rPr lang="en-US" b="0" i="0" dirty="0">
                <a:solidFill>
                  <a:srgbClr val="333333"/>
                </a:solidFill>
                <a:effectLst/>
                <a:latin typeface="Roboto" panose="02000000000000000000" pitchFamily="2" charset="0"/>
              </a:rPr>
              <a:t>In determining the relationship between variables in some scenarios, such as identifying potential root causes of problems, checking whether two products that appear to be related both occur with the exact cause and so on.</a:t>
            </a:r>
          </a:p>
          <a:p>
            <a:endParaRPr lang="en-IN" dirty="0"/>
          </a:p>
        </p:txBody>
      </p:sp>
    </p:spTree>
    <p:extLst>
      <p:ext uri="{BB962C8B-B14F-4D97-AF65-F5344CB8AC3E}">
        <p14:creationId xmlns:p14="http://schemas.microsoft.com/office/powerpoint/2010/main" val="315807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6F97C3-9F9B-45FA-B8BC-5AC821EAE0E5}"/>
              </a:ext>
            </a:extLst>
          </p:cNvPr>
          <p:cNvSpPr>
            <a:spLocks noGrp="1"/>
          </p:cNvSpPr>
          <p:nvPr>
            <p:ph type="title"/>
          </p:nvPr>
        </p:nvSpPr>
        <p:spPr/>
        <p:txBody>
          <a:bodyPr>
            <a:normAutofit fontScale="90000"/>
          </a:bodyPr>
          <a:lstStyle/>
          <a:p>
            <a:r>
              <a:rPr lang="en-IN" b="0" i="0" dirty="0">
                <a:solidFill>
                  <a:srgbClr val="813588"/>
                </a:solidFill>
                <a:effectLst/>
                <a:latin typeface="Roboto" panose="02000000000000000000" pitchFamily="2" charset="0"/>
              </a:rPr>
              <a:t>Scatter Plot Uses</a:t>
            </a:r>
            <a:br>
              <a:rPr lang="en-IN" b="0" i="0" dirty="0">
                <a:solidFill>
                  <a:srgbClr val="813588"/>
                </a:solidFill>
                <a:effectLst/>
                <a:latin typeface="Roboto" panose="02000000000000000000" pitchFamily="2" charset="0"/>
              </a:rPr>
            </a:br>
            <a:endParaRPr lang="en-IN" dirty="0"/>
          </a:p>
        </p:txBody>
      </p:sp>
      <p:sp>
        <p:nvSpPr>
          <p:cNvPr id="3" name="Content Placeholder 2">
            <a:extLst>
              <a:ext uri="{FF2B5EF4-FFF2-40B4-BE49-F238E27FC236}">
                <a16:creationId xmlns="" xmlns:a16="http://schemas.microsoft.com/office/drawing/2014/main" id="{762658A7-1C44-4A9A-9FDD-39EE16ED93E7}"/>
              </a:ext>
            </a:extLst>
          </p:cNvPr>
          <p:cNvSpPr>
            <a:spLocks noGrp="1"/>
          </p:cNvSpPr>
          <p:nvPr>
            <p:ph idx="1"/>
          </p:nvPr>
        </p:nvSpPr>
        <p:spPr>
          <a:xfrm>
            <a:off x="628650" y="1533525"/>
            <a:ext cx="7886700" cy="4643438"/>
          </a:xfrm>
        </p:spPr>
        <p:txBody>
          <a:bodyPr/>
          <a:lstStyle/>
          <a:p>
            <a:pPr algn="l"/>
            <a:r>
              <a:rPr lang="en-US" b="0" i="0" dirty="0">
                <a:solidFill>
                  <a:srgbClr val="333333"/>
                </a:solidFill>
                <a:effectLst/>
                <a:latin typeface="Roboto" panose="02000000000000000000" pitchFamily="2" charset="0"/>
              </a:rPr>
              <a:t>Scatter plots instantly report a large volume of data. It is beneficial in the following situations –</a:t>
            </a:r>
          </a:p>
          <a:p>
            <a:pPr lvl="1"/>
            <a:r>
              <a:rPr lang="en-US" b="0" i="0" dirty="0">
                <a:solidFill>
                  <a:srgbClr val="333333"/>
                </a:solidFill>
                <a:effectLst/>
                <a:latin typeface="Roboto" panose="02000000000000000000" pitchFamily="2" charset="0"/>
              </a:rPr>
              <a:t>For a large set of data points given</a:t>
            </a:r>
          </a:p>
          <a:p>
            <a:pPr lvl="1"/>
            <a:r>
              <a:rPr lang="en-US" b="0" i="0" dirty="0">
                <a:solidFill>
                  <a:srgbClr val="333333"/>
                </a:solidFill>
                <a:effectLst/>
                <a:latin typeface="Roboto" panose="02000000000000000000" pitchFamily="2" charset="0"/>
              </a:rPr>
              <a:t>Each set comprises a pair of values</a:t>
            </a:r>
          </a:p>
          <a:p>
            <a:pPr lvl="1"/>
            <a:r>
              <a:rPr lang="en-US" b="0" i="0" dirty="0">
                <a:solidFill>
                  <a:srgbClr val="333333"/>
                </a:solidFill>
                <a:effectLst/>
                <a:latin typeface="Roboto" panose="02000000000000000000" pitchFamily="2" charset="0"/>
              </a:rPr>
              <a:t>The given data is in numeric form</a:t>
            </a:r>
          </a:p>
          <a:p>
            <a:endParaRPr lang="en-IN" dirty="0"/>
          </a:p>
        </p:txBody>
      </p:sp>
    </p:spTree>
    <p:extLst>
      <p:ext uri="{BB962C8B-B14F-4D97-AF65-F5344CB8AC3E}">
        <p14:creationId xmlns:p14="http://schemas.microsoft.com/office/powerpoint/2010/main" val="3412175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936DB4F-53F7-4B93-8078-3A1151B44056}"/>
              </a:ext>
            </a:extLst>
          </p:cNvPr>
          <p:cNvPicPr>
            <a:picLocks noChangeAspect="1"/>
          </p:cNvPicPr>
          <p:nvPr/>
        </p:nvPicPr>
        <p:blipFill>
          <a:blip r:embed="rId2"/>
          <a:stretch>
            <a:fillRect/>
          </a:stretch>
        </p:blipFill>
        <p:spPr>
          <a:xfrm>
            <a:off x="1968103" y="290513"/>
            <a:ext cx="5207794" cy="6276975"/>
          </a:xfrm>
          <a:prstGeom prst="rect">
            <a:avLst/>
          </a:prstGeom>
        </p:spPr>
      </p:pic>
    </p:spTree>
    <p:extLst>
      <p:ext uri="{BB962C8B-B14F-4D97-AF65-F5344CB8AC3E}">
        <p14:creationId xmlns:p14="http://schemas.microsoft.com/office/powerpoint/2010/main" val="37938167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CFD89D-E918-4CA8-AC75-8C6342B87AA5}"/>
              </a:ext>
            </a:extLst>
          </p:cNvPr>
          <p:cNvSpPr>
            <a:spLocks noGrp="1"/>
          </p:cNvSpPr>
          <p:nvPr>
            <p:ph type="title"/>
          </p:nvPr>
        </p:nvSpPr>
        <p:spPr/>
        <p:txBody>
          <a:bodyPr>
            <a:normAutofit fontScale="90000"/>
          </a:bodyPr>
          <a:lstStyle/>
          <a:p>
            <a:r>
              <a:rPr lang="en-US" b="0" i="0" dirty="0">
                <a:solidFill>
                  <a:srgbClr val="333333"/>
                </a:solidFill>
                <a:effectLst/>
                <a:latin typeface="Roboto" panose="02000000000000000000" pitchFamily="2" charset="0"/>
              </a:rPr>
              <a:t>“</a:t>
            </a:r>
            <a:r>
              <a:rPr lang="en-US" b="1" i="0" dirty="0">
                <a:solidFill>
                  <a:srgbClr val="333333"/>
                </a:solidFill>
                <a:effectLst/>
                <a:latin typeface="Roboto" panose="02000000000000000000" pitchFamily="2" charset="0"/>
              </a:rPr>
              <a:t>line of best fit</a:t>
            </a:r>
            <a:r>
              <a:rPr lang="en-US" b="0" i="0" dirty="0">
                <a:solidFill>
                  <a:srgbClr val="333333"/>
                </a:solidFill>
                <a:effectLst/>
                <a:latin typeface="Roboto" panose="02000000000000000000" pitchFamily="2" charset="0"/>
              </a:rPr>
              <a:t>” or “</a:t>
            </a:r>
            <a:r>
              <a:rPr lang="en-US" b="1" i="0" dirty="0">
                <a:solidFill>
                  <a:srgbClr val="333333"/>
                </a:solidFill>
                <a:effectLst/>
                <a:latin typeface="Roboto" panose="02000000000000000000" pitchFamily="2" charset="0"/>
              </a:rPr>
              <a:t>trend line</a:t>
            </a:r>
            <a:r>
              <a:rPr lang="en-US" b="0" i="0" dirty="0">
                <a:solidFill>
                  <a:srgbClr val="333333"/>
                </a:solidFill>
                <a:effectLst/>
                <a:latin typeface="Roboto" panose="02000000000000000000" pitchFamily="2" charset="0"/>
              </a:rPr>
              <a:t>“</a:t>
            </a:r>
            <a:endParaRPr lang="en-IN" dirty="0"/>
          </a:p>
        </p:txBody>
      </p:sp>
      <p:sp>
        <p:nvSpPr>
          <p:cNvPr id="3" name="Content Placeholder 2">
            <a:extLst>
              <a:ext uri="{FF2B5EF4-FFF2-40B4-BE49-F238E27FC236}">
                <a16:creationId xmlns="" xmlns:a16="http://schemas.microsoft.com/office/drawing/2014/main" id="{5489CC51-25E1-4D97-A701-A84370DE95D0}"/>
              </a:ext>
            </a:extLst>
          </p:cNvPr>
          <p:cNvSpPr>
            <a:spLocks noGrp="1"/>
          </p:cNvSpPr>
          <p:nvPr>
            <p:ph idx="1"/>
          </p:nvPr>
        </p:nvSpPr>
        <p:spPr>
          <a:xfrm>
            <a:off x="628650" y="1825625"/>
            <a:ext cx="3943350" cy="4351338"/>
          </a:xfrm>
        </p:spPr>
        <p:txBody>
          <a:bodyPr/>
          <a:lstStyle/>
          <a:p>
            <a:r>
              <a:rPr lang="en-US" b="0" i="0" dirty="0">
                <a:solidFill>
                  <a:srgbClr val="333333"/>
                </a:solidFill>
                <a:effectLst/>
                <a:latin typeface="Roboto" panose="02000000000000000000" pitchFamily="2" charset="0"/>
              </a:rPr>
              <a:t>The line drawn in a scatter plot, which is near to almost all the points in the plot is known as “</a:t>
            </a:r>
            <a:r>
              <a:rPr lang="en-US" b="1" i="0" dirty="0">
                <a:solidFill>
                  <a:srgbClr val="333333"/>
                </a:solidFill>
                <a:effectLst/>
                <a:latin typeface="Roboto" panose="02000000000000000000" pitchFamily="2" charset="0"/>
              </a:rPr>
              <a:t>line of best fit</a:t>
            </a:r>
            <a:r>
              <a:rPr lang="en-US" b="0" i="0" dirty="0">
                <a:solidFill>
                  <a:srgbClr val="333333"/>
                </a:solidFill>
                <a:effectLst/>
                <a:latin typeface="Roboto" panose="02000000000000000000" pitchFamily="2" charset="0"/>
              </a:rPr>
              <a:t>” or “</a:t>
            </a:r>
            <a:r>
              <a:rPr lang="en-US" b="1" i="0" dirty="0">
                <a:solidFill>
                  <a:srgbClr val="333333"/>
                </a:solidFill>
                <a:effectLst/>
                <a:latin typeface="Roboto" panose="02000000000000000000" pitchFamily="2" charset="0"/>
              </a:rPr>
              <a:t>trend line</a:t>
            </a:r>
            <a:r>
              <a:rPr lang="en-US" b="0" i="0" dirty="0">
                <a:solidFill>
                  <a:srgbClr val="333333"/>
                </a:solidFill>
                <a:effectLst/>
                <a:latin typeface="Roboto" panose="02000000000000000000" pitchFamily="2" charset="0"/>
              </a:rPr>
              <a:t>“</a:t>
            </a:r>
            <a:endParaRPr lang="en-IN" dirty="0"/>
          </a:p>
        </p:txBody>
      </p:sp>
      <p:pic>
        <p:nvPicPr>
          <p:cNvPr id="5" name="Picture 4">
            <a:extLst>
              <a:ext uri="{FF2B5EF4-FFF2-40B4-BE49-F238E27FC236}">
                <a16:creationId xmlns="" xmlns:a16="http://schemas.microsoft.com/office/drawing/2014/main" id="{B2FC3184-3492-4BD4-B910-8524E3E10A32}"/>
              </a:ext>
            </a:extLst>
          </p:cNvPr>
          <p:cNvPicPr>
            <a:picLocks noChangeAspect="1"/>
          </p:cNvPicPr>
          <p:nvPr/>
        </p:nvPicPr>
        <p:blipFill>
          <a:blip r:embed="rId2"/>
          <a:stretch>
            <a:fillRect/>
          </a:stretch>
        </p:blipFill>
        <p:spPr>
          <a:xfrm>
            <a:off x="4864894" y="1382711"/>
            <a:ext cx="4114800" cy="4351339"/>
          </a:xfrm>
          <a:prstGeom prst="rect">
            <a:avLst/>
          </a:prstGeom>
        </p:spPr>
      </p:pic>
    </p:spTree>
    <p:extLst>
      <p:ext uri="{BB962C8B-B14F-4D97-AF65-F5344CB8AC3E}">
        <p14:creationId xmlns:p14="http://schemas.microsoft.com/office/powerpoint/2010/main" val="4188012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Draw Scatter Plot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9905472"/>
              </p:ext>
            </p:extLst>
          </p:nvPr>
        </p:nvGraphicFramePr>
        <p:xfrm>
          <a:off x="467539" y="2461055"/>
          <a:ext cx="8280924" cy="1440160"/>
        </p:xfrm>
        <a:graphic>
          <a:graphicData uri="http://schemas.openxmlformats.org/drawingml/2006/table">
            <a:tbl>
              <a:tblPr/>
              <a:tblGrid>
                <a:gridCol w="2034594"/>
                <a:gridCol w="624633"/>
                <a:gridCol w="624633"/>
                <a:gridCol w="624633"/>
                <a:gridCol w="624633"/>
                <a:gridCol w="624633"/>
                <a:gridCol w="624633"/>
                <a:gridCol w="624633"/>
                <a:gridCol w="624633"/>
                <a:gridCol w="624633"/>
                <a:gridCol w="624633"/>
              </a:tblGrid>
              <a:tr h="792088">
                <a:tc>
                  <a:txBody>
                    <a:bodyPr/>
                    <a:lstStyle/>
                    <a:p>
                      <a:r>
                        <a:rPr lang="en-IN" b="0" dirty="0">
                          <a:effectLst/>
                        </a:rPr>
                        <a:t>No. of games</a:t>
                      </a:r>
                      <a:endParaRPr lang="en-IN" dirty="0">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3</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5</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6</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7</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1</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2</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7</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1</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7</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r>
              <a:tr h="648072">
                <a:tc>
                  <a:txBody>
                    <a:bodyPr/>
                    <a:lstStyle/>
                    <a:p>
                      <a:r>
                        <a:rPr lang="en-IN" b="0" dirty="0">
                          <a:effectLst/>
                        </a:rPr>
                        <a:t>Scores</a:t>
                      </a:r>
                      <a:endParaRPr lang="en-IN" dirty="0">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80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90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75</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80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90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50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65</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85</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a:effectLst/>
                        </a:rPr>
                        <a:t>40</a:t>
                      </a:r>
                      <a:endParaRPr lang="en-IN">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c>
                  <a:txBody>
                    <a:bodyPr/>
                    <a:lstStyle/>
                    <a:p>
                      <a:r>
                        <a:rPr lang="en-IN" b="0" dirty="0">
                          <a:effectLst/>
                        </a:rPr>
                        <a:t>100</a:t>
                      </a:r>
                      <a:endParaRPr lang="en-IN" dirty="0">
                        <a:effectLst/>
                      </a:endParaRPr>
                    </a:p>
                  </a:txBody>
                  <a:tcPr marL="50800" marR="50800" marT="76200" marB="76200" anchor="ctr">
                    <a:lnL w="3175" cap="flat" cmpd="sng" algn="ctr">
                      <a:solidFill>
                        <a:srgbClr val="444444"/>
                      </a:solidFill>
                      <a:prstDash val="solid"/>
                      <a:round/>
                      <a:headEnd type="none" w="med" len="med"/>
                      <a:tailEnd type="none" w="med" len="med"/>
                    </a:lnL>
                    <a:lnR w="3175" cap="flat" cmpd="sng" algn="ctr">
                      <a:solidFill>
                        <a:srgbClr val="444444"/>
                      </a:solidFill>
                      <a:prstDash val="solid"/>
                      <a:round/>
                      <a:headEnd type="none" w="med" len="med"/>
                      <a:tailEnd type="none" w="med" len="med"/>
                    </a:lnR>
                    <a:lnT w="3175" cap="flat" cmpd="sng" algn="ctr">
                      <a:solidFill>
                        <a:srgbClr val="444444"/>
                      </a:solidFill>
                      <a:prstDash val="solid"/>
                      <a:round/>
                      <a:headEnd type="none" w="med" len="med"/>
                      <a:tailEnd type="none" w="med" len="med"/>
                    </a:lnT>
                    <a:lnB w="3175" cap="flat" cmpd="sng" algn="ctr">
                      <a:solidFill>
                        <a:srgbClr val="444444"/>
                      </a:solidFill>
                      <a:prstDash val="solid"/>
                      <a:round/>
                      <a:headEnd type="none" w="med" len="med"/>
                      <a:tailEnd type="none" w="med" len="med"/>
                    </a:lnB>
                    <a:solidFill>
                      <a:srgbClr val="F1EDFF"/>
                    </a:solidFill>
                  </a:tcPr>
                </a:tc>
              </a:tr>
            </a:tbl>
          </a:graphicData>
        </a:graphic>
      </p:graphicFrame>
      <p:sp>
        <p:nvSpPr>
          <p:cNvPr id="6" name="Rectangle 1"/>
          <p:cNvSpPr>
            <a:spLocks noChangeArrowheads="1"/>
          </p:cNvSpPr>
          <p:nvPr/>
        </p:nvSpPr>
        <p:spPr bwMode="auto">
          <a:xfrm>
            <a:off x="251520" y="1092896"/>
            <a:ext cx="849694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rgbClr val="444444"/>
                </a:solidFill>
                <a:effectLst/>
                <a:latin typeface="Times New Roman" panose="02020603050405020304" pitchFamily="18" charset="0"/>
                <a:cs typeface="Times New Roman" panose="02020603050405020304" pitchFamily="18" charset="0"/>
              </a:rPr>
              <a:t>Draw a scatter plot for the given data that shows the number of games played and scores obtained in each instance.</a:t>
            </a: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77072"/>
            <a:ext cx="5486400"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8670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Pros of Scatter Plot</a:t>
            </a:r>
            <a:endParaRPr lang="en-IN" dirty="0"/>
          </a:p>
        </p:txBody>
      </p:sp>
      <p:sp>
        <p:nvSpPr>
          <p:cNvPr id="3" name="Content Placeholder 2"/>
          <p:cNvSpPr>
            <a:spLocks noGrp="1"/>
          </p:cNvSpPr>
          <p:nvPr>
            <p:ph idx="1"/>
          </p:nvPr>
        </p:nvSpPr>
        <p:spPr>
          <a:xfrm>
            <a:off x="457200" y="1340768"/>
            <a:ext cx="8229600" cy="5256584"/>
          </a:xfrm>
        </p:spPr>
        <p:txBody>
          <a:bodyPr>
            <a:normAutofit fontScale="62500" lnSpcReduction="20000"/>
          </a:bodyPr>
          <a:lstStyle/>
          <a:p>
            <a:r>
              <a:rPr lang="en-US" b="1" dirty="0"/>
              <a:t>Visualizing Relationships:</a:t>
            </a:r>
            <a:r>
              <a:rPr lang="en-US" dirty="0"/>
              <a:t> Scatter plots effectively show the relationship between two continuous variables. They help identify patterns, trends, clusters, and correlations between the variables.</a:t>
            </a:r>
          </a:p>
          <a:p>
            <a:r>
              <a:rPr lang="en-US" b="1" dirty="0"/>
              <a:t>Identification of Outliers:</a:t>
            </a:r>
            <a:r>
              <a:rPr lang="en-US" dirty="0"/>
              <a:t> Scatter plots make outliers (unusual data points) easily noticeable as they stand out from the main cluster of points, aiding in anomaly detection.</a:t>
            </a:r>
          </a:p>
          <a:p>
            <a:r>
              <a:rPr lang="en-US" b="1" dirty="0"/>
              <a:t>Correlation Assessment:</a:t>
            </a:r>
            <a:r>
              <a:rPr lang="en-US" dirty="0"/>
              <a:t> Scatter plots allow for a visual assessment of the direction and strength of correlation between variables. The pattern of points (positive, negative, or no correlation) provides insights.</a:t>
            </a:r>
          </a:p>
          <a:p>
            <a:r>
              <a:rPr lang="en-US" b="1" dirty="0"/>
              <a:t>Contextualization:</a:t>
            </a:r>
            <a:r>
              <a:rPr lang="en-US" dirty="0"/>
              <a:t> Scatter plots help in understanding how changes in one variable affect another. This is particularly useful when making predictions or drawing causal relationships.</a:t>
            </a:r>
          </a:p>
          <a:p>
            <a:r>
              <a:rPr lang="en-US" b="1" dirty="0"/>
              <a:t>Visualizing Multivariate Data:</a:t>
            </a:r>
            <a:r>
              <a:rPr lang="en-US" dirty="0"/>
              <a:t> By using color, shape, or size to represent a third variable, scatter plots can help visualize the relationship between three or more variables in a single plot.</a:t>
            </a:r>
          </a:p>
          <a:p>
            <a:r>
              <a:rPr lang="en-US" b="1" dirty="0"/>
              <a:t>Comparisons:</a:t>
            </a:r>
            <a:r>
              <a:rPr lang="en-US" dirty="0"/>
              <a:t> Scatter plots enable easy comparison between multiple datasets, helping to identify similarities and differences in their relationships</a:t>
            </a:r>
            <a:r>
              <a:rPr lang="en-US" dirty="0" smtClean="0"/>
              <a:t>.</a:t>
            </a:r>
            <a:endParaRPr lang="en-US" dirty="0"/>
          </a:p>
        </p:txBody>
      </p:sp>
    </p:spTree>
    <p:extLst>
      <p:ext uri="{BB962C8B-B14F-4D97-AF65-F5344CB8AC3E}">
        <p14:creationId xmlns:p14="http://schemas.microsoft.com/office/powerpoint/2010/main" val="3275488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1143000"/>
          </a:xfrm>
        </p:spPr>
        <p:txBody>
          <a:bodyPr/>
          <a:lstStyle/>
          <a:p>
            <a:r>
              <a:rPr lang="en-US" dirty="0" smtClean="0"/>
              <a:t>Cons of Scatter Plot</a:t>
            </a:r>
            <a:endParaRPr lang="en-IN" dirty="0"/>
          </a:p>
        </p:txBody>
      </p:sp>
      <p:sp>
        <p:nvSpPr>
          <p:cNvPr id="3" name="Content Placeholder 2"/>
          <p:cNvSpPr>
            <a:spLocks noGrp="1"/>
          </p:cNvSpPr>
          <p:nvPr>
            <p:ph idx="1"/>
          </p:nvPr>
        </p:nvSpPr>
        <p:spPr>
          <a:xfrm>
            <a:off x="179512" y="1124744"/>
            <a:ext cx="8507288" cy="5400600"/>
          </a:xfrm>
        </p:spPr>
        <p:txBody>
          <a:bodyPr>
            <a:noAutofit/>
          </a:bodyPr>
          <a:lstStyle/>
          <a:p>
            <a:r>
              <a:rPr lang="en-US" sz="1800" b="1" dirty="0" smtClean="0"/>
              <a:t>Limited </a:t>
            </a:r>
            <a:r>
              <a:rPr lang="en-US" sz="1800" b="1" dirty="0"/>
              <a:t>for Categorical Data:</a:t>
            </a:r>
            <a:r>
              <a:rPr lang="en-US" sz="1800" dirty="0"/>
              <a:t> Scatter plots are designed for numerical variables, so they're not suitable for visualizing relationships involving categorical variables.</a:t>
            </a:r>
          </a:p>
          <a:p>
            <a:r>
              <a:rPr lang="en-US" sz="1800" b="1" dirty="0" err="1"/>
              <a:t>Overplotting</a:t>
            </a:r>
            <a:r>
              <a:rPr lang="en-US" sz="1800" b="1" dirty="0"/>
              <a:t>:</a:t>
            </a:r>
            <a:r>
              <a:rPr lang="en-US" sz="1800" dirty="0"/>
              <a:t> When data points heavily overlap, it can lead to </a:t>
            </a:r>
            <a:r>
              <a:rPr lang="en-US" sz="1800" dirty="0" err="1"/>
              <a:t>overplotting</a:t>
            </a:r>
            <a:r>
              <a:rPr lang="en-US" sz="1800" dirty="0"/>
              <a:t>, where individual points are indistinguishable. This can hinder interpretation, especially with large datasets.</a:t>
            </a:r>
          </a:p>
          <a:p>
            <a:r>
              <a:rPr lang="en-US" sz="1800" b="1" dirty="0"/>
              <a:t>No Causation Inference:</a:t>
            </a:r>
            <a:r>
              <a:rPr lang="en-US" sz="1800" dirty="0"/>
              <a:t> Although scatter plots show relationships, they do not establish causation. A strong correlation doesn't necessarily mean one variable causes the other.</a:t>
            </a:r>
          </a:p>
          <a:p>
            <a:r>
              <a:rPr lang="en-US" sz="1800" b="1" dirty="0"/>
              <a:t>Non-Linear Relationships:</a:t>
            </a:r>
            <a:r>
              <a:rPr lang="en-US" sz="1800" dirty="0"/>
              <a:t> If the relationship between variables is non-linear, a scatter plot might not reveal the true pattern without further analysis or transformations.</a:t>
            </a:r>
          </a:p>
          <a:p>
            <a:r>
              <a:rPr lang="en-US" sz="1800" b="1" dirty="0"/>
              <a:t>Missing Context:</a:t>
            </a:r>
            <a:r>
              <a:rPr lang="en-US" sz="1800" dirty="0"/>
              <a:t> Scatter plots might lack context, such as labels, titles, or axis descriptions. This can make them confusing or less informative for viewers who are unfamiliar with the data.</a:t>
            </a:r>
          </a:p>
          <a:p>
            <a:r>
              <a:rPr lang="en-US" sz="1800" b="1" dirty="0"/>
              <a:t>Limited for Time Series Data:</a:t>
            </a:r>
            <a:r>
              <a:rPr lang="en-US" sz="1800" dirty="0"/>
              <a:t> While scatter plots can show relationships at a single point in time, they might not capture temporal trends in time series data effectively.</a:t>
            </a:r>
          </a:p>
          <a:p>
            <a:r>
              <a:rPr lang="en-US" sz="1800" b="1" dirty="0"/>
              <a:t>Bias from Scaling:</a:t>
            </a:r>
            <a:r>
              <a:rPr lang="en-US" sz="1800" dirty="0"/>
              <a:t> The appearance of the plot can be influenced by the scaling of the axes. Changing the axis limits can distort the visual perception of the relationship.</a:t>
            </a:r>
          </a:p>
          <a:p>
            <a:endParaRPr lang="en-IN" sz="800" dirty="0"/>
          </a:p>
          <a:p>
            <a:endParaRPr lang="en-IN" sz="800" dirty="0"/>
          </a:p>
        </p:txBody>
      </p:sp>
    </p:spTree>
    <p:extLst>
      <p:ext uri="{BB962C8B-B14F-4D97-AF65-F5344CB8AC3E}">
        <p14:creationId xmlns:p14="http://schemas.microsoft.com/office/powerpoint/2010/main" val="1867918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Pair Plot</a:t>
            </a:r>
            <a:endParaRPr lang="en-IN" dirty="0"/>
          </a:p>
        </p:txBody>
      </p:sp>
    </p:spTree>
    <p:extLst>
      <p:ext uri="{BB962C8B-B14F-4D97-AF65-F5344CB8AC3E}">
        <p14:creationId xmlns:p14="http://schemas.microsoft.com/office/powerpoint/2010/main" val="990829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Plot</a:t>
            </a:r>
            <a:endParaRPr lang="en-IN" dirty="0"/>
          </a:p>
        </p:txBody>
      </p:sp>
      <p:sp>
        <p:nvSpPr>
          <p:cNvPr id="3" name="Content Placeholder 2"/>
          <p:cNvSpPr>
            <a:spLocks noGrp="1"/>
          </p:cNvSpPr>
          <p:nvPr>
            <p:ph idx="1"/>
          </p:nvPr>
        </p:nvSpPr>
        <p:spPr/>
        <p:txBody>
          <a:bodyPr/>
          <a:lstStyle/>
          <a:p>
            <a:r>
              <a:rPr lang="en-US" dirty="0"/>
              <a:t>Pair plot is used to understand the best set of features to explain a relationship between two variables or to form the most separated clusters</a:t>
            </a:r>
            <a:r>
              <a:rPr lang="en-US" dirty="0" smtClean="0"/>
              <a:t>.</a:t>
            </a:r>
          </a:p>
          <a:p>
            <a:r>
              <a:rPr lang="en-US" dirty="0" smtClean="0"/>
              <a:t> </a:t>
            </a:r>
            <a:r>
              <a:rPr lang="en-US" dirty="0"/>
              <a:t>It also helps to form some simple classification models by drawing some simple lines or make linear separation in our data-set.</a:t>
            </a:r>
            <a:endParaRPr lang="en-IN" dirty="0"/>
          </a:p>
        </p:txBody>
      </p:sp>
    </p:spTree>
    <p:extLst>
      <p:ext uri="{BB962C8B-B14F-4D97-AF65-F5344CB8AC3E}">
        <p14:creationId xmlns:p14="http://schemas.microsoft.com/office/powerpoint/2010/main" val="378061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Pair Plot?</a:t>
            </a:r>
            <a:endParaRPr lang="en-IN" dirty="0"/>
          </a:p>
        </p:txBody>
      </p:sp>
      <p:sp>
        <p:nvSpPr>
          <p:cNvPr id="3" name="Content Placeholder 2"/>
          <p:cNvSpPr>
            <a:spLocks noGrp="1"/>
          </p:cNvSpPr>
          <p:nvPr>
            <p:ph idx="1"/>
          </p:nvPr>
        </p:nvSpPr>
        <p:spPr/>
        <p:txBody>
          <a:bodyPr>
            <a:normAutofit fontScale="85000" lnSpcReduction="10000"/>
          </a:bodyPr>
          <a:lstStyle/>
          <a:p>
            <a:r>
              <a:rPr lang="en-US" dirty="0"/>
              <a:t>A pair plot, also known as a scatterplot matrix, is a visualization technique that displays pairwise scatter plots of multiple variables in a dataset</a:t>
            </a:r>
            <a:r>
              <a:rPr lang="en-US" dirty="0" smtClean="0"/>
              <a:t>.</a:t>
            </a:r>
          </a:p>
          <a:p>
            <a:r>
              <a:rPr lang="en-US" dirty="0" smtClean="0"/>
              <a:t> </a:t>
            </a:r>
            <a:r>
              <a:rPr lang="en-US" dirty="0"/>
              <a:t>It allows you to quickly assess the relationships between multiple numerical variables and can be especially useful for exploring correlations and patterns within the data. </a:t>
            </a:r>
            <a:endParaRPr lang="en-US" dirty="0" smtClean="0"/>
          </a:p>
          <a:p>
            <a:r>
              <a:rPr lang="en-US" dirty="0" smtClean="0"/>
              <a:t>Each </a:t>
            </a:r>
            <a:r>
              <a:rPr lang="en-US" dirty="0"/>
              <a:t>scatter plot in a pair plot shows the relationship between two variables, and the diagonal of the matrix typically displays histograms or density plots for each individual variable.</a:t>
            </a:r>
            <a:endParaRPr lang="en-IN" dirty="0"/>
          </a:p>
        </p:txBody>
      </p:sp>
    </p:spTree>
    <p:extLst>
      <p:ext uri="{BB962C8B-B14F-4D97-AF65-F5344CB8AC3E}">
        <p14:creationId xmlns:p14="http://schemas.microsoft.com/office/powerpoint/2010/main" val="166915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Quantile-Quantile </a:t>
            </a:r>
            <a:r>
              <a:rPr lang="en-US" dirty="0" err="1" smtClean="0"/>
              <a:t>Plot:Brief</a:t>
            </a:r>
            <a:endParaRPr lang="en-IN" dirty="0"/>
          </a:p>
        </p:txBody>
      </p:sp>
      <p:sp>
        <p:nvSpPr>
          <p:cNvPr id="3" name="Content Placeholder 2"/>
          <p:cNvSpPr>
            <a:spLocks noGrp="1"/>
          </p:cNvSpPr>
          <p:nvPr>
            <p:ph idx="1"/>
          </p:nvPr>
        </p:nvSpPr>
        <p:spPr/>
        <p:txBody>
          <a:bodyPr/>
          <a:lstStyle/>
          <a:p>
            <a:r>
              <a:rPr lang="en-US" dirty="0"/>
              <a:t>Quantile plots, also known as quantile-quantile (Q-Q) plots, are important graphical tools used in statistics and data analysis</a:t>
            </a:r>
            <a:r>
              <a:rPr lang="en-US" dirty="0" smtClean="0"/>
              <a:t>.</a:t>
            </a:r>
          </a:p>
          <a:p>
            <a:r>
              <a:rPr lang="en-US" dirty="0" smtClean="0"/>
              <a:t> </a:t>
            </a:r>
            <a:r>
              <a:rPr lang="en-US" dirty="0"/>
              <a:t>They are used to assess the distributional similarity between two datasets, usually one empirical dataset and one theoretical distribution (like the normal distribution). </a:t>
            </a:r>
            <a:endParaRPr lang="en-IN" dirty="0"/>
          </a:p>
        </p:txBody>
      </p:sp>
    </p:spTree>
    <p:extLst>
      <p:ext uri="{BB962C8B-B14F-4D97-AF65-F5344CB8AC3E}">
        <p14:creationId xmlns:p14="http://schemas.microsoft.com/office/powerpoint/2010/main" val="1080727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code to draw Pair Plot for Iris Dataset</a:t>
            </a:r>
            <a:endParaRPr lang="en-IN" dirty="0"/>
          </a:p>
        </p:txBody>
      </p:sp>
      <p:sp>
        <p:nvSpPr>
          <p:cNvPr id="3" name="Content Placeholder 2"/>
          <p:cNvSpPr>
            <a:spLocks noGrp="1"/>
          </p:cNvSpPr>
          <p:nvPr>
            <p:ph idx="1"/>
          </p:nvPr>
        </p:nvSpPr>
        <p:spPr/>
        <p:txBody>
          <a:bodyPr>
            <a:normAutofit fontScale="92500"/>
          </a:bodyPr>
          <a:lstStyle/>
          <a:p>
            <a:pPr marL="0" indent="0">
              <a:buNone/>
            </a:pPr>
            <a:r>
              <a:rPr lang="en-IN" dirty="0"/>
              <a:t>import </a:t>
            </a:r>
            <a:r>
              <a:rPr lang="en-IN" dirty="0" err="1"/>
              <a:t>seaborn</a:t>
            </a:r>
            <a:r>
              <a:rPr lang="en-IN" dirty="0"/>
              <a:t> as </a:t>
            </a:r>
            <a:r>
              <a:rPr lang="en-IN" dirty="0" err="1"/>
              <a:t>sns</a:t>
            </a:r>
            <a:endParaRPr lang="en-IN" dirty="0"/>
          </a:p>
          <a:p>
            <a:pPr marL="0" indent="0">
              <a:buNone/>
            </a:pPr>
            <a:r>
              <a:rPr lang="en-IN" dirty="0"/>
              <a:t>import </a:t>
            </a:r>
            <a:r>
              <a:rPr lang="en-IN" dirty="0" err="1"/>
              <a:t>matplotlib.pyplot</a:t>
            </a:r>
            <a:r>
              <a:rPr lang="en-IN" dirty="0"/>
              <a:t> as </a:t>
            </a:r>
            <a:r>
              <a:rPr lang="en-IN" dirty="0" err="1"/>
              <a:t>plt</a:t>
            </a:r>
            <a:endParaRPr lang="en-IN" dirty="0"/>
          </a:p>
          <a:p>
            <a:pPr marL="0" indent="0">
              <a:buNone/>
            </a:pPr>
            <a:r>
              <a:rPr lang="en-IN" dirty="0" smtClean="0"/>
              <a:t># </a:t>
            </a:r>
            <a:r>
              <a:rPr lang="en-IN" dirty="0"/>
              <a:t>Load a sample dataset from </a:t>
            </a:r>
            <a:r>
              <a:rPr lang="en-IN" dirty="0" err="1"/>
              <a:t>Seaborn</a:t>
            </a:r>
            <a:endParaRPr lang="en-IN" dirty="0"/>
          </a:p>
          <a:p>
            <a:pPr marL="0" indent="0">
              <a:buNone/>
            </a:pPr>
            <a:r>
              <a:rPr lang="en-IN" dirty="0"/>
              <a:t>iris = </a:t>
            </a:r>
            <a:r>
              <a:rPr lang="en-IN" dirty="0" err="1"/>
              <a:t>sns.load_dataset</a:t>
            </a:r>
            <a:r>
              <a:rPr lang="en-IN" dirty="0"/>
              <a:t>("iris")</a:t>
            </a:r>
          </a:p>
          <a:p>
            <a:pPr marL="0" indent="0">
              <a:buNone/>
            </a:pPr>
            <a:r>
              <a:rPr lang="en-IN" dirty="0" smtClean="0"/>
              <a:t># </a:t>
            </a:r>
            <a:r>
              <a:rPr lang="en-IN" dirty="0"/>
              <a:t>Create a pair plot</a:t>
            </a:r>
          </a:p>
          <a:p>
            <a:pPr marL="0" indent="0">
              <a:buNone/>
            </a:pPr>
            <a:r>
              <a:rPr lang="en-IN" dirty="0" err="1"/>
              <a:t>sns.pairplot</a:t>
            </a:r>
            <a:r>
              <a:rPr lang="en-IN" dirty="0"/>
              <a:t>(iris, hue="species</a:t>
            </a:r>
            <a:r>
              <a:rPr lang="en-IN" dirty="0" smtClean="0"/>
              <a:t>")</a:t>
            </a:r>
          </a:p>
          <a:p>
            <a:pPr marL="0" indent="0">
              <a:buNone/>
            </a:pPr>
            <a:r>
              <a:rPr lang="en-IN" dirty="0" smtClean="0"/>
              <a:t> </a:t>
            </a:r>
            <a:r>
              <a:rPr lang="en-IN" dirty="0"/>
              <a:t> # </a:t>
            </a:r>
            <a:r>
              <a:rPr lang="en-IN" dirty="0" err="1"/>
              <a:t>Color</a:t>
            </a:r>
            <a:r>
              <a:rPr lang="en-IN" dirty="0"/>
              <a:t> the points based on the "species" column</a:t>
            </a:r>
          </a:p>
          <a:p>
            <a:pPr marL="0" indent="0">
              <a:buNone/>
            </a:pPr>
            <a:r>
              <a:rPr lang="en-IN" dirty="0" err="1"/>
              <a:t>plt.show</a:t>
            </a:r>
            <a:r>
              <a:rPr lang="en-IN" dirty="0"/>
              <a:t>()</a:t>
            </a:r>
          </a:p>
          <a:p>
            <a:endParaRPr lang="en-IN" dirty="0"/>
          </a:p>
        </p:txBody>
      </p:sp>
    </p:spTree>
    <p:extLst>
      <p:ext uri="{BB962C8B-B14F-4D97-AF65-F5344CB8AC3E}">
        <p14:creationId xmlns:p14="http://schemas.microsoft.com/office/powerpoint/2010/main" val="807505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the code- Pair Plot</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50963"/>
            <a:ext cx="8229600" cy="402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1492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Pros Pair Plot</a:t>
            </a:r>
            <a:r>
              <a:rPr lang="en-US" dirty="0"/>
              <a:t/>
            </a:r>
            <a:br>
              <a:rPr lang="en-US" dirty="0"/>
            </a:br>
            <a:endParaRPr lang="en-IN" dirty="0"/>
          </a:p>
        </p:txBody>
      </p:sp>
      <p:sp>
        <p:nvSpPr>
          <p:cNvPr id="3" name="Content Placeholder 2"/>
          <p:cNvSpPr>
            <a:spLocks noGrp="1"/>
          </p:cNvSpPr>
          <p:nvPr>
            <p:ph idx="1"/>
          </p:nvPr>
        </p:nvSpPr>
        <p:spPr>
          <a:xfrm>
            <a:off x="457200" y="836712"/>
            <a:ext cx="8579296" cy="5904656"/>
          </a:xfrm>
        </p:spPr>
        <p:txBody>
          <a:bodyPr>
            <a:normAutofit fontScale="70000" lnSpcReduction="20000"/>
          </a:bodyPr>
          <a:lstStyle/>
          <a:p>
            <a:r>
              <a:rPr lang="en-US" b="1" dirty="0" smtClean="0"/>
              <a:t>Multivariate </a:t>
            </a:r>
            <a:r>
              <a:rPr lang="en-US" b="1" dirty="0"/>
              <a:t>Exploration:</a:t>
            </a:r>
            <a:r>
              <a:rPr lang="en-US" dirty="0"/>
              <a:t> Pair plots provide a comprehensive view of relationships between multiple numerical variables in a dataset. This is particularly valuable for exploring how variables interact with each other.</a:t>
            </a:r>
          </a:p>
          <a:p>
            <a:r>
              <a:rPr lang="en-US" b="1" dirty="0"/>
              <a:t>Quick Insights:</a:t>
            </a:r>
            <a:r>
              <a:rPr lang="en-US" dirty="0"/>
              <a:t> They allow you to quickly identify patterns, trends, correlations, and potential outliers within the data. This can serve as an initial step in data analysis.</a:t>
            </a:r>
          </a:p>
          <a:p>
            <a:r>
              <a:rPr lang="en-US" b="1" dirty="0"/>
              <a:t>Correlation Assessment:</a:t>
            </a:r>
            <a:r>
              <a:rPr lang="en-US" dirty="0"/>
              <a:t> Pair plots are excellent for assessing the strength and direction of relationships between variables. Positive, negative, or no correlation can be visually observed.</a:t>
            </a:r>
          </a:p>
          <a:p>
            <a:r>
              <a:rPr lang="en-US" b="1" dirty="0"/>
              <a:t>Visualization of Distribution:</a:t>
            </a:r>
            <a:r>
              <a:rPr lang="en-US" dirty="0"/>
              <a:t> The diagonal elements of the matrix typically contain histograms or density plots, allowing you to see the distribution of each variable in addition to its relationships with others.</a:t>
            </a:r>
          </a:p>
          <a:p>
            <a:r>
              <a:rPr lang="en-US" b="1" dirty="0"/>
              <a:t>Facet Options:</a:t>
            </a:r>
            <a:r>
              <a:rPr lang="en-US" dirty="0"/>
              <a:t> You can use color or other visual cues to add additional information to the scatter plots, making it possible to visualize relationships in the context of categorical variables.</a:t>
            </a:r>
          </a:p>
          <a:p>
            <a:r>
              <a:rPr lang="en-US" b="1" dirty="0"/>
              <a:t>Compact Presentation:</a:t>
            </a:r>
            <a:r>
              <a:rPr lang="en-US" dirty="0"/>
              <a:t> Despite considering multiple relationships, pair plots offer a compact and organized layout, helping you identify interesting areas for further investigation.</a:t>
            </a:r>
          </a:p>
          <a:p>
            <a:pPr marL="0" indent="0">
              <a:buNone/>
            </a:pPr>
            <a:endParaRPr lang="en-US" dirty="0"/>
          </a:p>
        </p:txBody>
      </p:sp>
    </p:spTree>
    <p:extLst>
      <p:ext uri="{BB962C8B-B14F-4D97-AF65-F5344CB8AC3E}">
        <p14:creationId xmlns:p14="http://schemas.microsoft.com/office/powerpoint/2010/main" val="2493465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 Pair Plot</a:t>
            </a:r>
            <a:r>
              <a:rPr lang="en-US" dirty="0"/>
              <a:t/>
            </a:r>
            <a:br>
              <a:rPr lang="en-US" dirty="0"/>
            </a:br>
            <a:endParaRPr lang="en-IN" dirty="0"/>
          </a:p>
        </p:txBody>
      </p:sp>
      <p:sp>
        <p:nvSpPr>
          <p:cNvPr id="3" name="Content Placeholder 2"/>
          <p:cNvSpPr>
            <a:spLocks noGrp="1"/>
          </p:cNvSpPr>
          <p:nvPr>
            <p:ph idx="1"/>
          </p:nvPr>
        </p:nvSpPr>
        <p:spPr>
          <a:xfrm>
            <a:off x="395536" y="1484784"/>
            <a:ext cx="8435280" cy="5256584"/>
          </a:xfrm>
        </p:spPr>
        <p:txBody>
          <a:bodyPr>
            <a:normAutofit fontScale="40000" lnSpcReduction="20000"/>
          </a:bodyPr>
          <a:lstStyle/>
          <a:p>
            <a:r>
              <a:rPr lang="en-US" sz="5100" b="1" dirty="0"/>
              <a:t>Complexity with Large Datasets:</a:t>
            </a:r>
            <a:r>
              <a:rPr lang="en-US" sz="5100" dirty="0"/>
              <a:t> Pair plots can become overwhelming when dealing with a large number of variables. The number of scatter plots grows exponentially with the number of variables, leading to a cluttered appearance.</a:t>
            </a:r>
          </a:p>
          <a:p>
            <a:r>
              <a:rPr lang="en-US" sz="5100" b="1" dirty="0"/>
              <a:t>Not Suitable for Categorical Data:</a:t>
            </a:r>
            <a:r>
              <a:rPr lang="en-US" sz="5100" dirty="0"/>
              <a:t> Pair plots are designed for numerical variables and might not be appropriate for visualizing relationships involving categorical variables.</a:t>
            </a:r>
          </a:p>
          <a:p>
            <a:r>
              <a:rPr lang="en-US" sz="5100" b="1" dirty="0"/>
              <a:t>Non-Linear Relationships:</a:t>
            </a:r>
            <a:r>
              <a:rPr lang="en-US" sz="5100" dirty="0"/>
              <a:t> Pair plots are best suited for capturing linear relationships. Non-linear relationships might not be evident, requiring additional transformations or analyses.</a:t>
            </a:r>
          </a:p>
          <a:p>
            <a:r>
              <a:rPr lang="en-US" sz="5100" b="1" dirty="0"/>
              <a:t>Limited Insights into Multivariate Interactions:</a:t>
            </a:r>
            <a:r>
              <a:rPr lang="en-US" sz="5100" dirty="0"/>
              <a:t> While pair plots offer insights into pairwise relationships, they might not fully reveal complex interactions among three or more variables.</a:t>
            </a:r>
          </a:p>
          <a:p>
            <a:r>
              <a:rPr lang="en-US" sz="5100" b="1" dirty="0"/>
              <a:t>Inability to Establish Causation:</a:t>
            </a:r>
            <a:r>
              <a:rPr lang="en-US" sz="5100" dirty="0"/>
              <a:t> Correlation does not imply causation. Pair plots can show associations between variables but cannot establish causal relationships.</a:t>
            </a:r>
          </a:p>
          <a:p>
            <a:r>
              <a:rPr lang="en-US" sz="5100" b="1" dirty="0"/>
              <a:t>Interpretation Challenges:</a:t>
            </a:r>
            <a:r>
              <a:rPr lang="en-US" sz="5100" dirty="0"/>
              <a:t> Interpreting a large number of scatter plots requires careful attention, and meaningful insights might require domain knowledge or statistical analysis.</a:t>
            </a:r>
          </a:p>
          <a:p>
            <a:endParaRPr lang="en-IN" dirty="0"/>
          </a:p>
          <a:p>
            <a:endParaRPr lang="en-IN" dirty="0"/>
          </a:p>
        </p:txBody>
      </p:sp>
    </p:spTree>
    <p:extLst>
      <p:ext uri="{BB962C8B-B14F-4D97-AF65-F5344CB8AC3E}">
        <p14:creationId xmlns:p14="http://schemas.microsoft.com/office/powerpoint/2010/main" val="3890827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Thank You!!!</a:t>
            </a:r>
            <a:endParaRPr lang="en-IN" dirty="0"/>
          </a:p>
        </p:txBody>
      </p:sp>
    </p:spTree>
    <p:extLst>
      <p:ext uri="{BB962C8B-B14F-4D97-AF65-F5344CB8AC3E}">
        <p14:creationId xmlns:p14="http://schemas.microsoft.com/office/powerpoint/2010/main" val="42163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224585-85B7-476D-B3C7-FD312BCC37F1}"/>
              </a:ext>
            </a:extLst>
          </p:cNvPr>
          <p:cNvSpPr>
            <a:spLocks noGrp="1"/>
          </p:cNvSpPr>
          <p:nvPr>
            <p:ph type="title"/>
          </p:nvPr>
        </p:nvSpPr>
        <p:spPr>
          <a:xfrm>
            <a:off x="467544" y="12170"/>
            <a:ext cx="8229600" cy="824542"/>
          </a:xfrm>
        </p:spPr>
        <p:txBody>
          <a:bodyPr>
            <a:normAutofit/>
          </a:bodyPr>
          <a:lstStyle/>
          <a:p>
            <a:r>
              <a:rPr lang="en-US" dirty="0">
                <a:effectLst/>
                <a:latin typeface="Times New Roman" panose="02020603050405020304" pitchFamily="18" charset="0"/>
                <a:ea typeface="Times New Roman" panose="02020603050405020304" pitchFamily="18" charset="0"/>
              </a:rPr>
              <a:t>Quantile–Quantile Plot</a:t>
            </a:r>
            <a:endParaRPr lang="en-IN" sz="8800" dirty="0"/>
          </a:p>
        </p:txBody>
      </p:sp>
      <p:sp>
        <p:nvSpPr>
          <p:cNvPr id="3" name="Content Placeholder 2">
            <a:extLst>
              <a:ext uri="{FF2B5EF4-FFF2-40B4-BE49-F238E27FC236}">
                <a16:creationId xmlns="" xmlns:a16="http://schemas.microsoft.com/office/drawing/2014/main" id="{FE1F30A0-7006-4A6E-92CC-8E6727AC617F}"/>
              </a:ext>
            </a:extLst>
          </p:cNvPr>
          <p:cNvSpPr>
            <a:spLocks noGrp="1"/>
          </p:cNvSpPr>
          <p:nvPr>
            <p:ph idx="1"/>
          </p:nvPr>
        </p:nvSpPr>
        <p:spPr>
          <a:xfrm>
            <a:off x="179512" y="908720"/>
            <a:ext cx="8568952" cy="4525963"/>
          </a:xfrm>
        </p:spPr>
        <p:txBody>
          <a:bodyPr>
            <a:noAutofit/>
          </a:bodyPr>
          <a:lstStyle/>
          <a:p>
            <a:pPr algn="l" fontAlgn="base"/>
            <a:r>
              <a:rPr lang="en-US" b="0" i="0" dirty="0">
                <a:solidFill>
                  <a:srgbClr val="273239"/>
                </a:solidFill>
                <a:effectLst/>
                <a:latin typeface="Times New Roman" panose="02020603050405020304" pitchFamily="18" charset="0"/>
                <a:cs typeface="Times New Roman" panose="02020603050405020304" pitchFamily="18" charset="0"/>
              </a:rPr>
              <a:t>The quantile-quantile plot is a graphical method for determining whether two samples of data came from the same population or not.</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A q-q plot is a plot of the quantiles of the first data set against the quantiles of the second data set.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By a quantile, we mean the fraction (or percent) of points below the given value. </a:t>
            </a:r>
          </a:p>
          <a:p>
            <a:pPr algn="l" fontAlgn="base"/>
            <a:r>
              <a:rPr lang="en-US" b="0" i="0" dirty="0">
                <a:solidFill>
                  <a:srgbClr val="273239"/>
                </a:solidFill>
                <a:effectLst/>
                <a:latin typeface="Times New Roman" panose="02020603050405020304" pitchFamily="18" charset="0"/>
                <a:cs typeface="Times New Roman" panose="02020603050405020304" pitchFamily="18" charset="0"/>
              </a:rPr>
              <a:t>For the reference purpose, a 45% line is also plotted, if the samples are from the same population then the points are along this line.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8414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68" y="-45406"/>
            <a:ext cx="7416824" cy="586459"/>
          </a:xfrm>
          <a:prstGeom prst="rect">
            <a:avLst/>
          </a:prstGeom>
        </p:spPr>
        <p:txBody>
          <a:bodyPr vert="horz" wrap="square" lIns="0" tIns="32147" rIns="0" bIns="0" rtlCol="0" anchor="ctr">
            <a:spAutoFit/>
          </a:bodyPr>
          <a:lstStyle/>
          <a:p>
            <a:pPr marL="23813">
              <a:lnSpc>
                <a:spcPct val="100000"/>
              </a:lnSpc>
              <a:spcBef>
                <a:spcPts val="253"/>
              </a:spcBef>
            </a:pPr>
            <a:r>
              <a:rPr sz="3600" spc="9" dirty="0">
                <a:solidFill>
                  <a:srgbClr val="00007F"/>
                </a:solidFill>
                <a:latin typeface="Times New Roman"/>
                <a:cs typeface="Times New Roman"/>
              </a:rPr>
              <a:t>Percentiles </a:t>
            </a:r>
            <a:r>
              <a:rPr sz="3600" spc="28" dirty="0">
                <a:solidFill>
                  <a:srgbClr val="00007F"/>
                </a:solidFill>
                <a:latin typeface="Times New Roman"/>
                <a:cs typeface="Times New Roman"/>
              </a:rPr>
              <a:t>and</a:t>
            </a:r>
            <a:r>
              <a:rPr sz="3600" spc="-47" dirty="0">
                <a:solidFill>
                  <a:srgbClr val="00007F"/>
                </a:solidFill>
                <a:latin typeface="Times New Roman"/>
                <a:cs typeface="Times New Roman"/>
              </a:rPr>
              <a:t> </a:t>
            </a:r>
            <a:r>
              <a:rPr sz="3600" spc="28" dirty="0">
                <a:solidFill>
                  <a:srgbClr val="00007F"/>
                </a:solidFill>
                <a:latin typeface="Times New Roman"/>
                <a:cs typeface="Times New Roman"/>
              </a:rPr>
              <a:t>Quantiles</a:t>
            </a:r>
            <a:endParaRPr sz="3600" dirty="0">
              <a:latin typeface="Times New Roman"/>
              <a:cs typeface="Times New Roman"/>
            </a:endParaRPr>
          </a:p>
        </p:txBody>
      </p:sp>
      <p:sp>
        <p:nvSpPr>
          <p:cNvPr id="3" name="object 3"/>
          <p:cNvSpPr txBox="1"/>
          <p:nvPr/>
        </p:nvSpPr>
        <p:spPr>
          <a:xfrm>
            <a:off x="179512" y="620688"/>
            <a:ext cx="8856984" cy="5429451"/>
          </a:xfrm>
          <a:prstGeom prst="rect">
            <a:avLst/>
          </a:prstGeom>
        </p:spPr>
        <p:txBody>
          <a:bodyPr vert="horz" wrap="square" lIns="0" tIns="22622" rIns="0" bIns="0" rtlCol="0">
            <a:spAutoFit/>
          </a:bodyPr>
          <a:lstStyle/>
          <a:p>
            <a:pPr marL="23813">
              <a:spcBef>
                <a:spcPts val="178"/>
              </a:spcBef>
            </a:pPr>
            <a:r>
              <a:rPr sz="3200" spc="-9" dirty="0">
                <a:latin typeface="Times New Roman"/>
                <a:cs typeface="Times New Roman"/>
              </a:rPr>
              <a:t>The </a:t>
            </a:r>
            <a:r>
              <a:rPr sz="3200" i="1" spc="19" dirty="0">
                <a:latin typeface="Arial"/>
                <a:cs typeface="Arial"/>
              </a:rPr>
              <a:t>k</a:t>
            </a:r>
            <a:r>
              <a:rPr sz="3200" spc="19" dirty="0">
                <a:latin typeface="Times New Roman"/>
                <a:cs typeface="Times New Roman"/>
              </a:rPr>
              <a:t>-th </a:t>
            </a:r>
            <a:r>
              <a:rPr sz="3200" i="1" spc="-19" dirty="0">
                <a:latin typeface="Times New Roman"/>
                <a:cs typeface="Times New Roman"/>
              </a:rPr>
              <a:t>percentile </a:t>
            </a:r>
            <a:r>
              <a:rPr sz="3200" spc="-9" dirty="0">
                <a:latin typeface="Times New Roman"/>
                <a:cs typeface="Times New Roman"/>
              </a:rPr>
              <a:t>of a set of </a:t>
            </a:r>
            <a:r>
              <a:rPr sz="3200" spc="-19" dirty="0">
                <a:latin typeface="Times New Roman"/>
                <a:cs typeface="Times New Roman"/>
              </a:rPr>
              <a:t>values divides </a:t>
            </a:r>
            <a:r>
              <a:rPr sz="3200" spc="-9" dirty="0">
                <a:latin typeface="Times New Roman"/>
                <a:cs typeface="Times New Roman"/>
              </a:rPr>
              <a:t>them so that </a:t>
            </a:r>
            <a:r>
              <a:rPr sz="3200" i="1" spc="9" dirty="0">
                <a:latin typeface="Arial"/>
                <a:cs typeface="Arial"/>
              </a:rPr>
              <a:t>k</a:t>
            </a:r>
            <a:r>
              <a:rPr sz="3200" i="1" spc="-84" dirty="0">
                <a:latin typeface="Arial"/>
                <a:cs typeface="Arial"/>
              </a:rPr>
              <a:t> </a:t>
            </a:r>
            <a:r>
              <a:rPr sz="3200" spc="-9" dirty="0" smtClean="0">
                <a:latin typeface="LM Roman 12"/>
                <a:cs typeface="LM Roman 12"/>
              </a:rPr>
              <a:t>%</a:t>
            </a:r>
            <a:r>
              <a:rPr lang="en-US" sz="3200" spc="-9" dirty="0" smtClean="0">
                <a:latin typeface="LM Roman 12"/>
                <a:cs typeface="LM Roman 12"/>
              </a:rPr>
              <a:t> </a:t>
            </a:r>
            <a:r>
              <a:rPr sz="3200" spc="-9" dirty="0" smtClean="0">
                <a:latin typeface="Times New Roman"/>
                <a:cs typeface="Times New Roman"/>
              </a:rPr>
              <a:t>of</a:t>
            </a:r>
            <a:r>
              <a:rPr sz="3200" spc="-47" dirty="0" smtClean="0">
                <a:latin typeface="Times New Roman"/>
                <a:cs typeface="Times New Roman"/>
              </a:rPr>
              <a:t> </a:t>
            </a:r>
            <a:r>
              <a:rPr sz="3200" spc="-9" dirty="0">
                <a:latin typeface="Times New Roman"/>
                <a:cs typeface="Times New Roman"/>
              </a:rPr>
              <a:t>the</a:t>
            </a:r>
            <a:r>
              <a:rPr sz="3200" spc="-38" dirty="0">
                <a:latin typeface="Times New Roman"/>
                <a:cs typeface="Times New Roman"/>
              </a:rPr>
              <a:t> </a:t>
            </a:r>
            <a:r>
              <a:rPr sz="3200" spc="-19" dirty="0">
                <a:latin typeface="Times New Roman"/>
                <a:cs typeface="Times New Roman"/>
              </a:rPr>
              <a:t>values</a:t>
            </a:r>
            <a:r>
              <a:rPr sz="3200" spc="-47" dirty="0">
                <a:latin typeface="Times New Roman"/>
                <a:cs typeface="Times New Roman"/>
              </a:rPr>
              <a:t> </a:t>
            </a:r>
            <a:r>
              <a:rPr sz="3200" spc="-9" dirty="0">
                <a:latin typeface="Times New Roman"/>
                <a:cs typeface="Times New Roman"/>
              </a:rPr>
              <a:t>lie</a:t>
            </a:r>
            <a:r>
              <a:rPr sz="3200" spc="-38" dirty="0">
                <a:latin typeface="Times New Roman"/>
                <a:cs typeface="Times New Roman"/>
              </a:rPr>
              <a:t> </a:t>
            </a:r>
            <a:r>
              <a:rPr sz="3200" spc="-19" dirty="0">
                <a:latin typeface="Times New Roman"/>
                <a:cs typeface="Times New Roman"/>
              </a:rPr>
              <a:t>below</a:t>
            </a:r>
            <a:r>
              <a:rPr sz="3200" spc="-38" dirty="0">
                <a:latin typeface="Times New Roman"/>
                <a:cs typeface="Times New Roman"/>
              </a:rPr>
              <a:t> </a:t>
            </a:r>
            <a:r>
              <a:rPr sz="3200" spc="-9" dirty="0">
                <a:latin typeface="Times New Roman"/>
                <a:cs typeface="Times New Roman"/>
              </a:rPr>
              <a:t>and</a:t>
            </a:r>
            <a:r>
              <a:rPr sz="3200" spc="-47" dirty="0">
                <a:latin typeface="Times New Roman"/>
                <a:cs typeface="Times New Roman"/>
              </a:rPr>
              <a:t> </a:t>
            </a:r>
            <a:r>
              <a:rPr sz="3200" spc="-9" dirty="0">
                <a:latin typeface="LM Roman 12"/>
                <a:cs typeface="LM Roman 12"/>
              </a:rPr>
              <a:t>(100</a:t>
            </a:r>
            <a:r>
              <a:rPr sz="3200" spc="-375" dirty="0">
                <a:latin typeface="LM Roman 12"/>
                <a:cs typeface="LM Roman 12"/>
              </a:rPr>
              <a:t> </a:t>
            </a:r>
            <a:r>
              <a:rPr sz="3200" i="1" spc="-103" dirty="0">
                <a:latin typeface="Verdana"/>
                <a:cs typeface="Verdana"/>
              </a:rPr>
              <a:t>−</a:t>
            </a:r>
            <a:r>
              <a:rPr sz="3200" i="1" spc="-441" dirty="0">
                <a:latin typeface="Verdana"/>
                <a:cs typeface="Verdana"/>
              </a:rPr>
              <a:t> </a:t>
            </a:r>
            <a:r>
              <a:rPr sz="3200" i="1" spc="19" dirty="0">
                <a:latin typeface="Arial"/>
                <a:cs typeface="Arial"/>
              </a:rPr>
              <a:t>k</a:t>
            </a:r>
            <a:r>
              <a:rPr sz="3200" spc="19" dirty="0">
                <a:latin typeface="LM Roman 12"/>
                <a:cs typeface="LM Roman 12"/>
              </a:rPr>
              <a:t>)%</a:t>
            </a:r>
            <a:r>
              <a:rPr sz="3200" spc="-206" dirty="0">
                <a:latin typeface="LM Roman 12"/>
                <a:cs typeface="LM Roman 12"/>
              </a:rPr>
              <a:t> </a:t>
            </a:r>
            <a:r>
              <a:rPr sz="3200" spc="-9" dirty="0">
                <a:latin typeface="Times New Roman"/>
                <a:cs typeface="Times New Roman"/>
              </a:rPr>
              <a:t>of</a:t>
            </a:r>
            <a:r>
              <a:rPr sz="3200" spc="-38" dirty="0">
                <a:latin typeface="Times New Roman"/>
                <a:cs typeface="Times New Roman"/>
              </a:rPr>
              <a:t> </a:t>
            </a:r>
            <a:r>
              <a:rPr sz="3200" spc="-9" dirty="0">
                <a:latin typeface="Times New Roman"/>
                <a:cs typeface="Times New Roman"/>
              </a:rPr>
              <a:t>the</a:t>
            </a:r>
            <a:r>
              <a:rPr sz="3200" spc="-47" dirty="0">
                <a:latin typeface="Times New Roman"/>
                <a:cs typeface="Times New Roman"/>
              </a:rPr>
              <a:t> </a:t>
            </a:r>
            <a:r>
              <a:rPr sz="3200" spc="-19" dirty="0">
                <a:latin typeface="Times New Roman"/>
                <a:cs typeface="Times New Roman"/>
              </a:rPr>
              <a:t>values</a:t>
            </a:r>
            <a:r>
              <a:rPr sz="3200" spc="-38" dirty="0">
                <a:latin typeface="Times New Roman"/>
                <a:cs typeface="Times New Roman"/>
              </a:rPr>
              <a:t> </a:t>
            </a:r>
            <a:r>
              <a:rPr sz="3200" spc="-9" dirty="0">
                <a:latin typeface="Times New Roman"/>
                <a:cs typeface="Times New Roman"/>
              </a:rPr>
              <a:t>lie</a:t>
            </a:r>
            <a:r>
              <a:rPr sz="3200" spc="-38" dirty="0">
                <a:latin typeface="Times New Roman"/>
                <a:cs typeface="Times New Roman"/>
              </a:rPr>
              <a:t> </a:t>
            </a:r>
            <a:r>
              <a:rPr sz="3200" spc="-19" dirty="0">
                <a:latin typeface="Times New Roman"/>
                <a:cs typeface="Times New Roman"/>
              </a:rPr>
              <a:t>above.</a:t>
            </a:r>
            <a:endParaRPr sz="3200" dirty="0">
              <a:latin typeface="Times New Roman"/>
              <a:cs typeface="Times New Roman"/>
            </a:endParaRPr>
          </a:p>
          <a:p>
            <a:pPr marL="495300" indent="-282178">
              <a:spcBef>
                <a:spcPts val="1875"/>
              </a:spcBef>
              <a:buClr>
                <a:srgbClr val="00007F"/>
              </a:buClr>
              <a:buFont typeface="Verdana"/>
              <a:buChar char="•"/>
              <a:tabLst>
                <a:tab pos="496491" algn="l"/>
              </a:tabLst>
            </a:pPr>
            <a:r>
              <a:rPr sz="3200" spc="-9" dirty="0">
                <a:latin typeface="Times New Roman"/>
                <a:cs typeface="Times New Roman"/>
              </a:rPr>
              <a:t>The 25th percentile is </a:t>
            </a:r>
            <a:r>
              <a:rPr sz="3200" spc="-19" dirty="0">
                <a:latin typeface="Times New Roman"/>
                <a:cs typeface="Times New Roman"/>
              </a:rPr>
              <a:t>known </a:t>
            </a:r>
            <a:r>
              <a:rPr sz="3200" spc="-9" dirty="0">
                <a:latin typeface="Times New Roman"/>
                <a:cs typeface="Times New Roman"/>
              </a:rPr>
              <a:t>as the </a:t>
            </a:r>
            <a:r>
              <a:rPr sz="3200" i="1" spc="-9" dirty="0">
                <a:latin typeface="Times New Roman"/>
                <a:cs typeface="Times New Roman"/>
              </a:rPr>
              <a:t>lower</a:t>
            </a:r>
            <a:r>
              <a:rPr sz="3200" i="1" spc="19" dirty="0">
                <a:latin typeface="Times New Roman"/>
                <a:cs typeface="Times New Roman"/>
              </a:rPr>
              <a:t> </a:t>
            </a:r>
            <a:r>
              <a:rPr sz="3200" i="1" spc="-9" dirty="0">
                <a:latin typeface="Times New Roman"/>
                <a:cs typeface="Times New Roman"/>
              </a:rPr>
              <a:t>quartile</a:t>
            </a:r>
            <a:r>
              <a:rPr sz="3200" spc="-9" dirty="0">
                <a:latin typeface="Times New Roman"/>
                <a:cs typeface="Times New Roman"/>
              </a:rPr>
              <a:t>.</a:t>
            </a:r>
            <a:endParaRPr sz="3200" dirty="0">
              <a:latin typeface="Times New Roman"/>
              <a:cs typeface="Times New Roman"/>
            </a:endParaRPr>
          </a:p>
          <a:p>
            <a:pPr marL="495300" indent="-282178">
              <a:spcBef>
                <a:spcPts val="1875"/>
              </a:spcBef>
              <a:buClr>
                <a:srgbClr val="00007F"/>
              </a:buClr>
              <a:buFont typeface="Verdana"/>
              <a:buChar char="•"/>
              <a:tabLst>
                <a:tab pos="496491" algn="l"/>
              </a:tabLst>
            </a:pPr>
            <a:r>
              <a:rPr sz="3200" spc="-9" dirty="0">
                <a:latin typeface="Times New Roman"/>
                <a:cs typeface="Times New Roman"/>
              </a:rPr>
              <a:t>The 50th percentile is </a:t>
            </a:r>
            <a:r>
              <a:rPr sz="3200" spc="-19" dirty="0">
                <a:latin typeface="Times New Roman"/>
                <a:cs typeface="Times New Roman"/>
              </a:rPr>
              <a:t>known </a:t>
            </a:r>
            <a:r>
              <a:rPr sz="3200" spc="-9" dirty="0">
                <a:latin typeface="Times New Roman"/>
                <a:cs typeface="Times New Roman"/>
              </a:rPr>
              <a:t>as the</a:t>
            </a:r>
            <a:r>
              <a:rPr sz="3200" dirty="0">
                <a:latin typeface="Times New Roman"/>
                <a:cs typeface="Times New Roman"/>
              </a:rPr>
              <a:t> </a:t>
            </a:r>
            <a:r>
              <a:rPr sz="3200" i="1" spc="-9" dirty="0">
                <a:latin typeface="Times New Roman"/>
                <a:cs typeface="Times New Roman"/>
              </a:rPr>
              <a:t>median</a:t>
            </a:r>
            <a:r>
              <a:rPr sz="3200" spc="-9" dirty="0">
                <a:latin typeface="Times New Roman"/>
                <a:cs typeface="Times New Roman"/>
              </a:rPr>
              <a:t>.</a:t>
            </a:r>
            <a:endParaRPr sz="3200" dirty="0">
              <a:latin typeface="Times New Roman"/>
              <a:cs typeface="Times New Roman"/>
            </a:endParaRPr>
          </a:p>
          <a:p>
            <a:pPr marL="495300" indent="-282178">
              <a:spcBef>
                <a:spcPts val="1875"/>
              </a:spcBef>
              <a:buClr>
                <a:srgbClr val="00007F"/>
              </a:buClr>
              <a:buFont typeface="Verdana"/>
              <a:buChar char="•"/>
              <a:tabLst>
                <a:tab pos="496491" algn="l"/>
              </a:tabLst>
            </a:pPr>
            <a:r>
              <a:rPr sz="3200" spc="-9" dirty="0">
                <a:latin typeface="Times New Roman"/>
                <a:cs typeface="Times New Roman"/>
              </a:rPr>
              <a:t>The 75th percentile is </a:t>
            </a:r>
            <a:r>
              <a:rPr sz="3200" spc="-19" dirty="0">
                <a:latin typeface="Times New Roman"/>
                <a:cs typeface="Times New Roman"/>
              </a:rPr>
              <a:t>known </a:t>
            </a:r>
            <a:r>
              <a:rPr sz="3200" spc="-9" dirty="0">
                <a:latin typeface="Times New Roman"/>
                <a:cs typeface="Times New Roman"/>
              </a:rPr>
              <a:t>as the </a:t>
            </a:r>
            <a:r>
              <a:rPr sz="3200" i="1" spc="-9" dirty="0">
                <a:latin typeface="Times New Roman"/>
                <a:cs typeface="Times New Roman"/>
              </a:rPr>
              <a:t>upper</a:t>
            </a:r>
            <a:r>
              <a:rPr sz="3200" i="1" spc="19" dirty="0">
                <a:latin typeface="Times New Roman"/>
                <a:cs typeface="Times New Roman"/>
              </a:rPr>
              <a:t> </a:t>
            </a:r>
            <a:r>
              <a:rPr sz="3200" i="1" spc="-9" dirty="0">
                <a:latin typeface="Times New Roman"/>
                <a:cs typeface="Times New Roman"/>
              </a:rPr>
              <a:t>quartile</a:t>
            </a:r>
            <a:r>
              <a:rPr sz="3200" spc="-9" dirty="0">
                <a:latin typeface="Times New Roman"/>
                <a:cs typeface="Times New Roman"/>
              </a:rPr>
              <a:t>.</a:t>
            </a:r>
            <a:endParaRPr sz="3200" dirty="0">
              <a:latin typeface="Times New Roman"/>
              <a:cs typeface="Times New Roman"/>
            </a:endParaRPr>
          </a:p>
          <a:p>
            <a:pPr marL="23813" marR="25003">
              <a:spcBef>
                <a:spcPts val="1875"/>
              </a:spcBef>
            </a:pPr>
            <a:r>
              <a:rPr sz="3200" spc="-9" dirty="0">
                <a:latin typeface="Times New Roman"/>
                <a:cs typeface="Times New Roman"/>
              </a:rPr>
              <a:t>It is more common in statistics to refer to </a:t>
            </a:r>
            <a:r>
              <a:rPr sz="3200" i="1" spc="-9" dirty="0">
                <a:latin typeface="Times New Roman"/>
                <a:cs typeface="Times New Roman"/>
              </a:rPr>
              <a:t>quantiles</a:t>
            </a:r>
            <a:r>
              <a:rPr sz="3200" spc="-9" dirty="0">
                <a:latin typeface="Times New Roman"/>
                <a:cs typeface="Times New Roman"/>
              </a:rPr>
              <a:t>. These are  the same as percentiles, </a:t>
            </a:r>
            <a:r>
              <a:rPr sz="3200" spc="-28" dirty="0">
                <a:latin typeface="Times New Roman"/>
                <a:cs typeface="Times New Roman"/>
              </a:rPr>
              <a:t>but </a:t>
            </a:r>
            <a:r>
              <a:rPr sz="3200" spc="-9" dirty="0">
                <a:latin typeface="Times New Roman"/>
                <a:cs typeface="Times New Roman"/>
              </a:rPr>
              <a:t>are </a:t>
            </a:r>
            <a:r>
              <a:rPr sz="3200" spc="-19" dirty="0">
                <a:latin typeface="Times New Roman"/>
                <a:cs typeface="Times New Roman"/>
              </a:rPr>
              <a:t>indexed </a:t>
            </a:r>
            <a:r>
              <a:rPr sz="3200" spc="-9" dirty="0">
                <a:latin typeface="Times New Roman"/>
                <a:cs typeface="Times New Roman"/>
              </a:rPr>
              <a:t>by sample fractions  rather than by sample</a:t>
            </a:r>
            <a:r>
              <a:rPr sz="3200" spc="-19" dirty="0">
                <a:latin typeface="Times New Roman"/>
                <a:cs typeface="Times New Roman"/>
              </a:rPr>
              <a:t> </a:t>
            </a:r>
            <a:r>
              <a:rPr sz="3200" spc="-9" dirty="0">
                <a:latin typeface="Times New Roman"/>
                <a:cs typeface="Times New Roman"/>
              </a:rPr>
              <a:t>percentages.</a:t>
            </a:r>
            <a:endParaRPr sz="3200" dirty="0">
              <a:latin typeface="Times New Roman"/>
              <a:cs typeface="Times New Roman"/>
            </a:endParaRPr>
          </a:p>
        </p:txBody>
      </p:sp>
    </p:spTree>
    <p:extLst>
      <p:ext uri="{BB962C8B-B14F-4D97-AF65-F5344CB8AC3E}">
        <p14:creationId xmlns:p14="http://schemas.microsoft.com/office/powerpoint/2010/main" val="305953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672" y="400345"/>
            <a:ext cx="5195607" cy="524903"/>
          </a:xfrm>
          <a:prstGeom prst="rect">
            <a:avLst/>
          </a:prstGeom>
        </p:spPr>
        <p:txBody>
          <a:bodyPr vert="horz" wrap="square" lIns="0" tIns="32147" rIns="0" bIns="0" rtlCol="0" anchor="ctr">
            <a:spAutoFit/>
          </a:bodyPr>
          <a:lstStyle/>
          <a:p>
            <a:pPr marL="23813">
              <a:lnSpc>
                <a:spcPct val="100000"/>
              </a:lnSpc>
              <a:spcBef>
                <a:spcPts val="253"/>
              </a:spcBef>
            </a:pPr>
            <a:r>
              <a:rPr sz="3200" spc="38" dirty="0">
                <a:solidFill>
                  <a:srgbClr val="00007F"/>
                </a:solidFill>
                <a:latin typeface="Times New Roman"/>
                <a:cs typeface="Times New Roman"/>
              </a:rPr>
              <a:t>Some</a:t>
            </a:r>
            <a:r>
              <a:rPr sz="3200" spc="-103" dirty="0">
                <a:solidFill>
                  <a:srgbClr val="00007F"/>
                </a:solidFill>
                <a:latin typeface="Times New Roman"/>
                <a:cs typeface="Times New Roman"/>
              </a:rPr>
              <a:t> </a:t>
            </a:r>
            <a:r>
              <a:rPr sz="3200" spc="9" dirty="0">
                <a:solidFill>
                  <a:srgbClr val="00007F"/>
                </a:solidFill>
                <a:latin typeface="Times New Roman"/>
                <a:cs typeface="Times New Roman"/>
              </a:rPr>
              <a:t>Difficulties</a:t>
            </a:r>
            <a:endParaRPr sz="3200" dirty="0">
              <a:latin typeface="Times New Roman"/>
              <a:cs typeface="Times New Roman"/>
            </a:endParaRPr>
          </a:p>
        </p:txBody>
      </p:sp>
      <p:sp>
        <p:nvSpPr>
          <p:cNvPr id="3" name="object 3"/>
          <p:cNvSpPr txBox="1"/>
          <p:nvPr/>
        </p:nvSpPr>
        <p:spPr>
          <a:xfrm>
            <a:off x="683568" y="1129186"/>
            <a:ext cx="8102623" cy="4089725"/>
          </a:xfrm>
          <a:prstGeom prst="rect">
            <a:avLst/>
          </a:prstGeom>
        </p:spPr>
        <p:txBody>
          <a:bodyPr vert="horz" wrap="square" lIns="0" tIns="22622" rIns="0" bIns="0" rtlCol="0">
            <a:spAutoFit/>
          </a:bodyPr>
          <a:lstStyle/>
          <a:p>
            <a:pPr marL="23813" marR="9525">
              <a:spcBef>
                <a:spcPts val="178"/>
              </a:spcBef>
            </a:pPr>
            <a:r>
              <a:rPr sz="2250" spc="-9" dirty="0">
                <a:latin typeface="Times New Roman"/>
                <a:cs typeface="Times New Roman"/>
              </a:rPr>
              <a:t>The </a:t>
            </a:r>
            <a:r>
              <a:rPr sz="2250" spc="-19" dirty="0">
                <a:latin typeface="Times New Roman"/>
                <a:cs typeface="Times New Roman"/>
              </a:rPr>
              <a:t>previous definition </a:t>
            </a:r>
            <a:r>
              <a:rPr sz="2250" spc="-9" dirty="0">
                <a:latin typeface="Times New Roman"/>
                <a:cs typeface="Times New Roman"/>
              </a:rPr>
              <a:t>of quantiles and percentiles is not  completely </a:t>
            </a:r>
            <a:r>
              <a:rPr sz="2250" spc="-19" dirty="0">
                <a:latin typeface="Times New Roman"/>
                <a:cs typeface="Times New Roman"/>
              </a:rPr>
              <a:t>satisfactory. For </a:t>
            </a:r>
            <a:r>
              <a:rPr sz="2250" spc="-9" dirty="0">
                <a:latin typeface="Times New Roman"/>
                <a:cs typeface="Times New Roman"/>
              </a:rPr>
              <a:t>example, consider the six</a:t>
            </a:r>
            <a:r>
              <a:rPr sz="2250" spc="197" dirty="0">
                <a:latin typeface="Times New Roman"/>
                <a:cs typeface="Times New Roman"/>
              </a:rPr>
              <a:t> </a:t>
            </a:r>
            <a:r>
              <a:rPr sz="2250" spc="-19" dirty="0">
                <a:latin typeface="Times New Roman"/>
                <a:cs typeface="Times New Roman"/>
              </a:rPr>
              <a:t>values:</a:t>
            </a:r>
            <a:endParaRPr sz="2250" dirty="0">
              <a:latin typeface="Times New Roman"/>
              <a:cs typeface="Times New Roman"/>
            </a:endParaRPr>
          </a:p>
          <a:p>
            <a:pPr marL="1785938">
              <a:spcBef>
                <a:spcPts val="2259"/>
              </a:spcBef>
              <a:tabLst>
                <a:tab pos="2427684" algn="l"/>
                <a:tab pos="3068241" algn="l"/>
                <a:tab pos="3708797" algn="l"/>
                <a:tab pos="4349353" algn="l"/>
                <a:tab pos="4991100" algn="l"/>
              </a:tabLst>
            </a:pPr>
            <a:r>
              <a:rPr sz="2250" spc="-19" dirty="0">
                <a:latin typeface="LM Roman 12"/>
                <a:cs typeface="LM Roman 12"/>
              </a:rPr>
              <a:t>3</a:t>
            </a:r>
            <a:r>
              <a:rPr sz="2250" i="1" spc="-19" dirty="0">
                <a:latin typeface="Arial"/>
                <a:cs typeface="Arial"/>
              </a:rPr>
              <a:t>.</a:t>
            </a:r>
            <a:r>
              <a:rPr sz="2250" spc="-19" dirty="0">
                <a:latin typeface="LM Roman 12"/>
                <a:cs typeface="LM Roman 12"/>
              </a:rPr>
              <a:t>7	2</a:t>
            </a:r>
            <a:r>
              <a:rPr sz="2250" i="1" spc="-19" dirty="0">
                <a:latin typeface="Arial"/>
                <a:cs typeface="Arial"/>
              </a:rPr>
              <a:t>.</a:t>
            </a:r>
            <a:r>
              <a:rPr sz="2250" spc="-19" dirty="0">
                <a:latin typeface="LM Roman 12"/>
                <a:cs typeface="LM Roman 12"/>
              </a:rPr>
              <a:t>7	3</a:t>
            </a:r>
            <a:r>
              <a:rPr sz="2250" i="1" spc="-19" dirty="0">
                <a:latin typeface="Arial"/>
                <a:cs typeface="Arial"/>
              </a:rPr>
              <a:t>.</a:t>
            </a:r>
            <a:r>
              <a:rPr sz="2250" spc="-19" dirty="0">
                <a:latin typeface="LM Roman 12"/>
                <a:cs typeface="LM Roman 12"/>
              </a:rPr>
              <a:t>3	1</a:t>
            </a:r>
            <a:r>
              <a:rPr sz="2250" i="1" spc="-19" dirty="0">
                <a:latin typeface="Arial"/>
                <a:cs typeface="Arial"/>
              </a:rPr>
              <a:t>.</a:t>
            </a:r>
            <a:r>
              <a:rPr sz="2250" spc="-19" dirty="0">
                <a:latin typeface="LM Roman 12"/>
                <a:cs typeface="LM Roman 12"/>
              </a:rPr>
              <a:t>3	2</a:t>
            </a:r>
            <a:r>
              <a:rPr sz="2250" i="1" spc="-19" dirty="0">
                <a:latin typeface="Arial"/>
                <a:cs typeface="Arial"/>
              </a:rPr>
              <a:t>.</a:t>
            </a:r>
            <a:r>
              <a:rPr sz="2250" spc="-19" dirty="0">
                <a:latin typeface="LM Roman 12"/>
                <a:cs typeface="LM Roman 12"/>
              </a:rPr>
              <a:t>2	3</a:t>
            </a:r>
            <a:r>
              <a:rPr sz="2250" i="1" spc="-19" dirty="0">
                <a:latin typeface="Arial"/>
                <a:cs typeface="Arial"/>
              </a:rPr>
              <a:t>.</a:t>
            </a:r>
            <a:r>
              <a:rPr sz="2250" spc="-19" dirty="0">
                <a:latin typeface="LM Roman 12"/>
                <a:cs typeface="LM Roman 12"/>
              </a:rPr>
              <a:t>1</a:t>
            </a:r>
            <a:endParaRPr sz="2250" dirty="0">
              <a:latin typeface="LM Roman 12"/>
              <a:cs typeface="LM Roman 12"/>
            </a:endParaRPr>
          </a:p>
          <a:p>
            <a:pPr>
              <a:lnSpc>
                <a:spcPct val="100000"/>
              </a:lnSpc>
            </a:pPr>
            <a:endParaRPr sz="1594" dirty="0">
              <a:latin typeface="LM Roman 12"/>
              <a:cs typeface="LM Roman 12"/>
            </a:endParaRPr>
          </a:p>
          <a:p>
            <a:pPr marL="23813">
              <a:spcBef>
                <a:spcPts val="9"/>
              </a:spcBef>
            </a:pPr>
            <a:r>
              <a:rPr sz="2250" spc="-9" dirty="0">
                <a:latin typeface="Times New Roman"/>
                <a:cs typeface="Times New Roman"/>
              </a:rPr>
              <a:t>What is the </a:t>
            </a:r>
            <a:r>
              <a:rPr sz="2250" spc="-19" dirty="0">
                <a:latin typeface="Times New Roman"/>
                <a:cs typeface="Times New Roman"/>
              </a:rPr>
              <a:t>lower </a:t>
            </a:r>
            <a:r>
              <a:rPr sz="2250" spc="-9" dirty="0">
                <a:latin typeface="Times New Roman"/>
                <a:cs typeface="Times New Roman"/>
              </a:rPr>
              <a:t>quartile of these</a:t>
            </a:r>
            <a:r>
              <a:rPr sz="2250" dirty="0">
                <a:latin typeface="Times New Roman"/>
                <a:cs typeface="Times New Roman"/>
              </a:rPr>
              <a:t> </a:t>
            </a:r>
            <a:r>
              <a:rPr sz="2250" spc="-19" dirty="0">
                <a:latin typeface="Times New Roman"/>
                <a:cs typeface="Times New Roman"/>
              </a:rPr>
              <a:t>values?</a:t>
            </a:r>
            <a:endParaRPr sz="2250" dirty="0">
              <a:latin typeface="Times New Roman"/>
              <a:cs typeface="Times New Roman"/>
            </a:endParaRPr>
          </a:p>
          <a:p>
            <a:pPr marL="23813" marR="251222">
              <a:spcBef>
                <a:spcPts val="1603"/>
              </a:spcBef>
            </a:pPr>
            <a:r>
              <a:rPr sz="2250" spc="-9" dirty="0">
                <a:latin typeface="Times New Roman"/>
                <a:cs typeface="Times New Roman"/>
              </a:rPr>
              <a:t>There is no </a:t>
            </a:r>
            <a:r>
              <a:rPr sz="2250" spc="-19" dirty="0">
                <a:latin typeface="Times New Roman"/>
                <a:cs typeface="Times New Roman"/>
              </a:rPr>
              <a:t>value </a:t>
            </a:r>
            <a:r>
              <a:rPr sz="2250" spc="-9" dirty="0">
                <a:latin typeface="Times New Roman"/>
                <a:cs typeface="Times New Roman"/>
              </a:rPr>
              <a:t>which has </a:t>
            </a:r>
            <a:r>
              <a:rPr sz="2250" spc="-9" dirty="0">
                <a:latin typeface="LM Roman 12"/>
                <a:cs typeface="LM Roman 12"/>
              </a:rPr>
              <a:t>25% </a:t>
            </a:r>
            <a:r>
              <a:rPr sz="2250" spc="-9" dirty="0">
                <a:latin typeface="Times New Roman"/>
                <a:cs typeface="Times New Roman"/>
              </a:rPr>
              <a:t>of these numbers </a:t>
            </a:r>
            <a:r>
              <a:rPr sz="2250" spc="-19" dirty="0">
                <a:latin typeface="Times New Roman"/>
                <a:cs typeface="Times New Roman"/>
              </a:rPr>
              <a:t>below</a:t>
            </a:r>
            <a:r>
              <a:rPr sz="2250" spc="-131" dirty="0">
                <a:latin typeface="Times New Roman"/>
                <a:cs typeface="Times New Roman"/>
              </a:rPr>
              <a:t> </a:t>
            </a:r>
            <a:r>
              <a:rPr sz="2250" spc="-9" dirty="0">
                <a:latin typeface="Times New Roman"/>
                <a:cs typeface="Times New Roman"/>
              </a:rPr>
              <a:t>it  and </a:t>
            </a:r>
            <a:r>
              <a:rPr sz="2250" spc="-9" dirty="0">
                <a:latin typeface="LM Roman 12"/>
                <a:cs typeface="LM Roman 12"/>
              </a:rPr>
              <a:t>75%</a:t>
            </a:r>
            <a:r>
              <a:rPr sz="2250" spc="-188" dirty="0">
                <a:latin typeface="LM Roman 12"/>
                <a:cs typeface="LM Roman 12"/>
              </a:rPr>
              <a:t> </a:t>
            </a:r>
            <a:r>
              <a:rPr sz="2250" spc="-19" dirty="0">
                <a:latin typeface="Times New Roman"/>
                <a:cs typeface="Times New Roman"/>
              </a:rPr>
              <a:t>above.</a:t>
            </a:r>
            <a:endParaRPr sz="2250" dirty="0">
              <a:latin typeface="Times New Roman"/>
              <a:cs typeface="Times New Roman"/>
            </a:endParaRPr>
          </a:p>
          <a:p>
            <a:pPr marL="23813" marR="255984">
              <a:spcBef>
                <a:spcPts val="1603"/>
              </a:spcBef>
            </a:pPr>
            <a:r>
              <a:rPr sz="2250" spc="-103" dirty="0">
                <a:latin typeface="Times New Roman"/>
                <a:cs typeface="Times New Roman"/>
              </a:rPr>
              <a:t>To </a:t>
            </a:r>
            <a:r>
              <a:rPr sz="2250" spc="-19" dirty="0">
                <a:latin typeface="Times New Roman"/>
                <a:cs typeface="Times New Roman"/>
              </a:rPr>
              <a:t>overcome </a:t>
            </a:r>
            <a:r>
              <a:rPr sz="2250" spc="-9" dirty="0">
                <a:latin typeface="Times New Roman"/>
                <a:cs typeface="Times New Roman"/>
              </a:rPr>
              <a:t>this </a:t>
            </a:r>
            <a:r>
              <a:rPr sz="2250" spc="-28" dirty="0">
                <a:latin typeface="Times New Roman"/>
                <a:cs typeface="Times New Roman"/>
              </a:rPr>
              <a:t>difficulty </a:t>
            </a:r>
            <a:r>
              <a:rPr sz="2250" spc="-9" dirty="0">
                <a:latin typeface="Times New Roman"/>
                <a:cs typeface="Times New Roman"/>
              </a:rPr>
              <a:t>we will use a </a:t>
            </a:r>
            <a:r>
              <a:rPr sz="2250" spc="-19" dirty="0">
                <a:latin typeface="Times New Roman"/>
                <a:cs typeface="Times New Roman"/>
              </a:rPr>
              <a:t>definition </a:t>
            </a:r>
            <a:r>
              <a:rPr sz="2250" spc="-9" dirty="0">
                <a:latin typeface="Times New Roman"/>
                <a:cs typeface="Times New Roman"/>
              </a:rPr>
              <a:t>of  percentile which is in the spirit of the </a:t>
            </a:r>
            <a:r>
              <a:rPr sz="2250" spc="-28" dirty="0">
                <a:latin typeface="Times New Roman"/>
                <a:cs typeface="Times New Roman"/>
              </a:rPr>
              <a:t>above </a:t>
            </a:r>
            <a:r>
              <a:rPr sz="2250" spc="-9" dirty="0">
                <a:latin typeface="Times New Roman"/>
                <a:cs typeface="Times New Roman"/>
              </a:rPr>
              <a:t>statements, </a:t>
            </a:r>
            <a:r>
              <a:rPr sz="2250" spc="-28" dirty="0">
                <a:latin typeface="Times New Roman"/>
                <a:cs typeface="Times New Roman"/>
              </a:rPr>
              <a:t>but  </a:t>
            </a:r>
            <a:r>
              <a:rPr sz="2250" spc="-9" dirty="0">
                <a:latin typeface="Times New Roman"/>
                <a:cs typeface="Times New Roman"/>
              </a:rPr>
              <a:t>which (necessarily) </a:t>
            </a:r>
            <a:r>
              <a:rPr sz="2250" spc="-19" dirty="0">
                <a:latin typeface="Times New Roman"/>
                <a:cs typeface="Times New Roman"/>
              </a:rPr>
              <a:t>makes </a:t>
            </a:r>
            <a:r>
              <a:rPr sz="2250" spc="-9" dirty="0">
                <a:latin typeface="Times New Roman"/>
                <a:cs typeface="Times New Roman"/>
              </a:rPr>
              <a:t>them hold only</a:t>
            </a:r>
            <a:r>
              <a:rPr sz="2250" spc="66" dirty="0">
                <a:latin typeface="Times New Roman"/>
                <a:cs typeface="Times New Roman"/>
              </a:rPr>
              <a:t> </a:t>
            </a:r>
            <a:r>
              <a:rPr sz="2250" spc="-19" dirty="0">
                <a:latin typeface="Times New Roman"/>
                <a:cs typeface="Times New Roman"/>
              </a:rPr>
              <a:t>approximately.</a:t>
            </a:r>
            <a:endParaRPr sz="2250" dirty="0">
              <a:latin typeface="Times New Roman"/>
              <a:cs typeface="Times New Roman"/>
            </a:endParaRPr>
          </a:p>
        </p:txBody>
      </p:sp>
    </p:spTree>
    <p:extLst>
      <p:ext uri="{BB962C8B-B14F-4D97-AF65-F5344CB8AC3E}">
        <p14:creationId xmlns:p14="http://schemas.microsoft.com/office/powerpoint/2010/main" val="4214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6673" y="444586"/>
            <a:ext cx="5339623" cy="436418"/>
          </a:xfrm>
          <a:prstGeom prst="rect">
            <a:avLst/>
          </a:prstGeom>
        </p:spPr>
        <p:txBody>
          <a:bodyPr vert="horz" wrap="square" lIns="0" tIns="32147" rIns="0" bIns="0" rtlCol="0" anchor="ctr">
            <a:spAutoFit/>
          </a:bodyPr>
          <a:lstStyle/>
          <a:p>
            <a:pPr marL="23813">
              <a:lnSpc>
                <a:spcPct val="100000"/>
              </a:lnSpc>
              <a:spcBef>
                <a:spcPts val="253"/>
              </a:spcBef>
            </a:pPr>
            <a:r>
              <a:rPr sz="2625" spc="9" dirty="0">
                <a:solidFill>
                  <a:srgbClr val="00007F"/>
                </a:solidFill>
                <a:latin typeface="Times New Roman"/>
                <a:cs typeface="Times New Roman"/>
              </a:rPr>
              <a:t>Defining</a:t>
            </a:r>
            <a:r>
              <a:rPr sz="2625" spc="-122" dirty="0">
                <a:solidFill>
                  <a:srgbClr val="00007F"/>
                </a:solidFill>
                <a:latin typeface="Times New Roman"/>
                <a:cs typeface="Times New Roman"/>
              </a:rPr>
              <a:t> </a:t>
            </a:r>
            <a:r>
              <a:rPr sz="2625" spc="28" dirty="0">
                <a:solidFill>
                  <a:srgbClr val="00007F"/>
                </a:solidFill>
                <a:latin typeface="Times New Roman"/>
                <a:cs typeface="Times New Roman"/>
              </a:rPr>
              <a:t>Quantiles</a:t>
            </a:r>
            <a:endParaRPr sz="2625" dirty="0">
              <a:latin typeface="Times New Roman"/>
              <a:cs typeface="Times New Roman"/>
            </a:endParaRPr>
          </a:p>
        </p:txBody>
      </p:sp>
      <p:sp>
        <p:nvSpPr>
          <p:cNvPr id="3" name="object 3"/>
          <p:cNvSpPr txBox="1"/>
          <p:nvPr/>
        </p:nvSpPr>
        <p:spPr>
          <a:xfrm>
            <a:off x="395536" y="1129185"/>
            <a:ext cx="8280920" cy="3589589"/>
          </a:xfrm>
          <a:prstGeom prst="rect">
            <a:avLst/>
          </a:prstGeom>
        </p:spPr>
        <p:txBody>
          <a:bodyPr vert="horz" wrap="square" lIns="0" tIns="22622" rIns="0" bIns="0" rtlCol="0">
            <a:spAutoFit/>
          </a:bodyPr>
          <a:lstStyle/>
          <a:p>
            <a:pPr marL="23813">
              <a:spcBef>
                <a:spcPts val="178"/>
              </a:spcBef>
            </a:pPr>
            <a:r>
              <a:rPr sz="2250" spc="-103" dirty="0">
                <a:latin typeface="Times New Roman"/>
                <a:cs typeface="Times New Roman"/>
              </a:rPr>
              <a:t>We </a:t>
            </a:r>
            <a:r>
              <a:rPr sz="2250" spc="-28" dirty="0">
                <a:latin typeface="Times New Roman"/>
                <a:cs typeface="Times New Roman"/>
              </a:rPr>
              <a:t>define </a:t>
            </a:r>
            <a:r>
              <a:rPr sz="2250" spc="-9" dirty="0">
                <a:latin typeface="Times New Roman"/>
                <a:cs typeface="Times New Roman"/>
              </a:rPr>
              <a:t>the quantiles for the set of</a:t>
            </a:r>
            <a:r>
              <a:rPr sz="2250" spc="113" dirty="0">
                <a:latin typeface="Times New Roman"/>
                <a:cs typeface="Times New Roman"/>
              </a:rPr>
              <a:t> </a:t>
            </a:r>
            <a:r>
              <a:rPr sz="2250" spc="-19" dirty="0" smtClean="0">
                <a:latin typeface="Times New Roman"/>
                <a:cs typeface="Times New Roman"/>
              </a:rPr>
              <a:t>values:</a:t>
            </a:r>
            <a:endParaRPr lang="en-US" sz="2250" dirty="0">
              <a:latin typeface="Times New Roman"/>
              <a:cs typeface="Times New Roman"/>
            </a:endParaRPr>
          </a:p>
          <a:p>
            <a:pPr marL="23813">
              <a:spcBef>
                <a:spcPts val="178"/>
              </a:spcBef>
            </a:pPr>
            <a:endParaRPr lang="en-US" sz="2250" spc="-19" dirty="0">
              <a:latin typeface="Times New Roman"/>
              <a:cs typeface="Times New Roman"/>
            </a:endParaRPr>
          </a:p>
          <a:p>
            <a:pPr marL="23813">
              <a:spcBef>
                <a:spcPts val="178"/>
              </a:spcBef>
            </a:pPr>
            <a:r>
              <a:rPr lang="en-US" sz="2250" spc="-19" dirty="0">
                <a:latin typeface="Times New Roman"/>
                <a:cs typeface="Times New Roman"/>
              </a:rPr>
              <a:t> </a:t>
            </a:r>
            <a:r>
              <a:rPr lang="en-US" sz="2250" spc="-19" dirty="0" smtClean="0">
                <a:latin typeface="Times New Roman"/>
                <a:cs typeface="Times New Roman"/>
              </a:rPr>
              <a:t>  </a:t>
            </a:r>
            <a:r>
              <a:rPr sz="2250" spc="-19" dirty="0" smtClean="0">
                <a:latin typeface="LM Roman 12"/>
                <a:cs typeface="LM Roman 12"/>
              </a:rPr>
              <a:t>3</a:t>
            </a:r>
            <a:r>
              <a:rPr sz="2250" i="1" spc="-19" dirty="0" smtClean="0">
                <a:latin typeface="Arial"/>
                <a:cs typeface="Arial"/>
              </a:rPr>
              <a:t>.</a:t>
            </a:r>
            <a:r>
              <a:rPr sz="2250" spc="-19" dirty="0" smtClean="0">
                <a:latin typeface="LM Roman 12"/>
                <a:cs typeface="LM Roman 12"/>
              </a:rPr>
              <a:t>7</a:t>
            </a:r>
            <a:r>
              <a:rPr sz="2250" spc="-19" dirty="0">
                <a:latin typeface="LM Roman 12"/>
                <a:cs typeface="LM Roman 12"/>
              </a:rPr>
              <a:t>	</a:t>
            </a:r>
            <a:r>
              <a:rPr sz="2250" spc="-19" dirty="0" smtClean="0">
                <a:latin typeface="LM Roman 12"/>
                <a:cs typeface="LM Roman 12"/>
              </a:rPr>
              <a:t>2</a:t>
            </a:r>
            <a:r>
              <a:rPr sz="2250" i="1" spc="-19" dirty="0" smtClean="0">
                <a:latin typeface="Arial"/>
                <a:cs typeface="Arial"/>
              </a:rPr>
              <a:t>.</a:t>
            </a:r>
            <a:r>
              <a:rPr sz="2250" spc="-19" dirty="0" smtClean="0">
                <a:latin typeface="LM Roman 12"/>
                <a:cs typeface="LM Roman 12"/>
              </a:rPr>
              <a:t>7	3</a:t>
            </a:r>
            <a:r>
              <a:rPr sz="2250" i="1" spc="-19" dirty="0" smtClean="0">
                <a:latin typeface="Arial"/>
                <a:cs typeface="Arial"/>
              </a:rPr>
              <a:t>.</a:t>
            </a:r>
            <a:r>
              <a:rPr sz="2250" spc="-19" dirty="0" smtClean="0">
                <a:latin typeface="LM Roman 12"/>
                <a:cs typeface="LM Roman 12"/>
              </a:rPr>
              <a:t>3</a:t>
            </a:r>
            <a:r>
              <a:rPr sz="2250" spc="-19" dirty="0">
                <a:latin typeface="LM Roman 12"/>
                <a:cs typeface="LM Roman 12"/>
              </a:rPr>
              <a:t>	1</a:t>
            </a:r>
            <a:r>
              <a:rPr sz="2250" i="1" spc="-19" dirty="0">
                <a:latin typeface="Arial"/>
                <a:cs typeface="Arial"/>
              </a:rPr>
              <a:t>.</a:t>
            </a:r>
            <a:r>
              <a:rPr sz="2250" spc="-19" dirty="0">
                <a:latin typeface="LM Roman 12"/>
                <a:cs typeface="LM Roman 12"/>
              </a:rPr>
              <a:t>3	2</a:t>
            </a:r>
            <a:r>
              <a:rPr sz="2250" i="1" spc="-19" dirty="0">
                <a:latin typeface="Arial"/>
                <a:cs typeface="Arial"/>
              </a:rPr>
              <a:t>.</a:t>
            </a:r>
            <a:r>
              <a:rPr sz="2250" spc="-19" dirty="0">
                <a:latin typeface="LM Roman 12"/>
                <a:cs typeface="LM Roman 12"/>
              </a:rPr>
              <a:t>2	3</a:t>
            </a:r>
            <a:r>
              <a:rPr sz="2250" i="1" spc="-19" dirty="0">
                <a:latin typeface="Arial"/>
                <a:cs typeface="Arial"/>
              </a:rPr>
              <a:t>.</a:t>
            </a:r>
            <a:r>
              <a:rPr sz="2250" spc="-19" dirty="0">
                <a:latin typeface="LM Roman 12"/>
                <a:cs typeface="LM Roman 12"/>
              </a:rPr>
              <a:t>1</a:t>
            </a:r>
            <a:endParaRPr sz="2250" dirty="0">
              <a:latin typeface="LM Roman 12"/>
              <a:cs typeface="LM Roman 12"/>
            </a:endParaRPr>
          </a:p>
          <a:p>
            <a:pPr marL="23813">
              <a:spcBef>
                <a:spcPts val="9"/>
              </a:spcBef>
            </a:pPr>
            <a:endParaRPr sz="2250" dirty="0">
              <a:latin typeface="Times New Roman"/>
              <a:cs typeface="Times New Roman"/>
            </a:endParaRPr>
          </a:p>
          <a:p>
            <a:pPr marL="23813">
              <a:spcBef>
                <a:spcPts val="1603"/>
              </a:spcBef>
            </a:pPr>
            <a:r>
              <a:rPr sz="2250" spc="-9" dirty="0">
                <a:latin typeface="Times New Roman"/>
                <a:cs typeface="Times New Roman"/>
              </a:rPr>
              <a:t>First sort the </a:t>
            </a:r>
            <a:r>
              <a:rPr sz="2250" spc="-19" dirty="0">
                <a:latin typeface="Times New Roman"/>
                <a:cs typeface="Times New Roman"/>
              </a:rPr>
              <a:t>values </a:t>
            </a:r>
            <a:r>
              <a:rPr sz="2250" spc="-9" dirty="0">
                <a:latin typeface="Times New Roman"/>
                <a:cs typeface="Times New Roman"/>
              </a:rPr>
              <a:t>into order:</a:t>
            </a:r>
            <a:endParaRPr sz="2250" dirty="0">
              <a:latin typeface="Times New Roman"/>
              <a:cs typeface="Times New Roman"/>
            </a:endParaRPr>
          </a:p>
          <a:p>
            <a:pPr marL="1785938">
              <a:spcBef>
                <a:spcPts val="2250"/>
              </a:spcBef>
              <a:tabLst>
                <a:tab pos="2427684" algn="l"/>
                <a:tab pos="3068241" algn="l"/>
                <a:tab pos="3708797" algn="l"/>
                <a:tab pos="4349353" algn="l"/>
                <a:tab pos="4991100" algn="l"/>
              </a:tabLst>
            </a:pPr>
            <a:r>
              <a:rPr sz="2250" spc="-19" dirty="0">
                <a:latin typeface="LM Roman 12"/>
                <a:cs typeface="LM Roman 12"/>
              </a:rPr>
              <a:t>1</a:t>
            </a:r>
            <a:r>
              <a:rPr sz="2250" i="1" spc="-19" dirty="0">
                <a:latin typeface="Arial"/>
                <a:cs typeface="Arial"/>
              </a:rPr>
              <a:t>.</a:t>
            </a:r>
            <a:r>
              <a:rPr sz="2250" spc="-19" dirty="0">
                <a:latin typeface="LM Roman 12"/>
                <a:cs typeface="LM Roman 12"/>
              </a:rPr>
              <a:t>3	2</a:t>
            </a:r>
            <a:r>
              <a:rPr sz="2250" i="1" spc="-19" dirty="0">
                <a:latin typeface="Arial"/>
                <a:cs typeface="Arial"/>
              </a:rPr>
              <a:t>.</a:t>
            </a:r>
            <a:r>
              <a:rPr sz="2250" spc="-19" dirty="0">
                <a:latin typeface="LM Roman 12"/>
                <a:cs typeface="LM Roman 12"/>
              </a:rPr>
              <a:t>2	2</a:t>
            </a:r>
            <a:r>
              <a:rPr sz="2250" i="1" spc="-19" dirty="0">
                <a:latin typeface="Arial"/>
                <a:cs typeface="Arial"/>
              </a:rPr>
              <a:t>.</a:t>
            </a:r>
            <a:r>
              <a:rPr sz="2250" spc="-19" dirty="0">
                <a:latin typeface="LM Roman 12"/>
                <a:cs typeface="LM Roman 12"/>
              </a:rPr>
              <a:t>7	3</a:t>
            </a:r>
            <a:r>
              <a:rPr sz="2250" i="1" spc="-19" dirty="0">
                <a:latin typeface="Arial"/>
                <a:cs typeface="Arial"/>
              </a:rPr>
              <a:t>.</a:t>
            </a:r>
            <a:r>
              <a:rPr sz="2250" spc="-19" dirty="0">
                <a:latin typeface="LM Roman 12"/>
                <a:cs typeface="LM Roman 12"/>
              </a:rPr>
              <a:t>1	3</a:t>
            </a:r>
            <a:r>
              <a:rPr sz="2250" i="1" spc="-19" dirty="0">
                <a:latin typeface="Arial"/>
                <a:cs typeface="Arial"/>
              </a:rPr>
              <a:t>.</a:t>
            </a:r>
            <a:r>
              <a:rPr sz="2250" spc="-19" dirty="0">
                <a:latin typeface="LM Roman 12"/>
                <a:cs typeface="LM Roman 12"/>
              </a:rPr>
              <a:t>3	3</a:t>
            </a:r>
            <a:r>
              <a:rPr sz="2250" i="1" spc="-19" dirty="0">
                <a:latin typeface="Arial"/>
                <a:cs typeface="Arial"/>
              </a:rPr>
              <a:t>.</a:t>
            </a:r>
            <a:r>
              <a:rPr sz="2250" spc="-19" dirty="0">
                <a:latin typeface="LM Roman 12"/>
                <a:cs typeface="LM Roman 12"/>
              </a:rPr>
              <a:t>7</a:t>
            </a:r>
            <a:endParaRPr sz="2250" dirty="0">
              <a:latin typeface="LM Roman 12"/>
              <a:cs typeface="LM Roman 12"/>
            </a:endParaRPr>
          </a:p>
          <a:p>
            <a:pPr>
              <a:lnSpc>
                <a:spcPct val="100000"/>
              </a:lnSpc>
            </a:pPr>
            <a:endParaRPr sz="1594" dirty="0">
              <a:latin typeface="LM Roman 12"/>
              <a:cs typeface="LM Roman 12"/>
            </a:endParaRPr>
          </a:p>
          <a:p>
            <a:pPr marL="23813" marR="9525"/>
            <a:r>
              <a:rPr sz="2250" spc="-9" dirty="0">
                <a:latin typeface="Times New Roman"/>
                <a:cs typeface="Times New Roman"/>
              </a:rPr>
              <a:t>Associate the ordered </a:t>
            </a:r>
            <a:r>
              <a:rPr sz="2250" spc="-19" dirty="0">
                <a:latin typeface="Times New Roman"/>
                <a:cs typeface="Times New Roman"/>
              </a:rPr>
              <a:t>values </a:t>
            </a:r>
            <a:r>
              <a:rPr sz="2250" spc="-9" dirty="0">
                <a:latin typeface="Times New Roman"/>
                <a:cs typeface="Times New Roman"/>
              </a:rPr>
              <a:t>with sample fractions equally  spaced from zero to</a:t>
            </a:r>
            <a:r>
              <a:rPr sz="2250" spc="-19" dirty="0">
                <a:latin typeface="Times New Roman"/>
                <a:cs typeface="Times New Roman"/>
              </a:rPr>
              <a:t> </a:t>
            </a:r>
            <a:r>
              <a:rPr sz="2250" spc="-9" dirty="0">
                <a:latin typeface="Times New Roman"/>
                <a:cs typeface="Times New Roman"/>
              </a:rPr>
              <a:t>one.</a:t>
            </a:r>
            <a:endParaRPr sz="2250" dirty="0">
              <a:latin typeface="Times New Roman"/>
              <a:cs typeface="Times New Roman"/>
            </a:endParaRPr>
          </a:p>
        </p:txBody>
      </p:sp>
      <p:graphicFrame>
        <p:nvGraphicFramePr>
          <p:cNvPr id="4" name="object 4"/>
          <p:cNvGraphicFramePr>
            <a:graphicFrameLocks noGrp="1"/>
          </p:cNvGraphicFramePr>
          <p:nvPr>
            <p:extLst>
              <p:ext uri="{D42A27DB-BD31-4B8C-83A1-F6EECF244321}">
                <p14:modId xmlns:p14="http://schemas.microsoft.com/office/powerpoint/2010/main" val="2537863707"/>
              </p:ext>
            </p:extLst>
          </p:nvPr>
        </p:nvGraphicFramePr>
        <p:xfrm>
          <a:off x="1043605" y="5165446"/>
          <a:ext cx="6912770" cy="842182"/>
        </p:xfrm>
        <a:graphic>
          <a:graphicData uri="http://schemas.openxmlformats.org/drawingml/2006/table">
            <a:tbl>
              <a:tblPr firstRow="1" bandRow="1">
                <a:tableStyleId>{2D5ABB26-0587-4C30-8999-92F81FD0307C}</a:tableStyleId>
              </a:tblPr>
              <a:tblGrid>
                <a:gridCol w="2435560">
                  <a:extLst>
                    <a:ext uri="{9D8B030D-6E8A-4147-A177-3AD203B41FA5}">
                      <a16:colId xmlns="" xmlns:a16="http://schemas.microsoft.com/office/drawing/2014/main" val="20000"/>
                    </a:ext>
                  </a:extLst>
                </a:gridCol>
                <a:gridCol w="746200">
                  <a:extLst>
                    <a:ext uri="{9D8B030D-6E8A-4147-A177-3AD203B41FA5}">
                      <a16:colId xmlns="" xmlns:a16="http://schemas.microsoft.com/office/drawing/2014/main" val="20001"/>
                    </a:ext>
                  </a:extLst>
                </a:gridCol>
                <a:gridCol w="746202">
                  <a:extLst>
                    <a:ext uri="{9D8B030D-6E8A-4147-A177-3AD203B41FA5}">
                      <a16:colId xmlns="" xmlns:a16="http://schemas.microsoft.com/office/drawing/2014/main" val="20002"/>
                    </a:ext>
                  </a:extLst>
                </a:gridCol>
                <a:gridCol w="746202">
                  <a:extLst>
                    <a:ext uri="{9D8B030D-6E8A-4147-A177-3AD203B41FA5}">
                      <a16:colId xmlns="" xmlns:a16="http://schemas.microsoft.com/office/drawing/2014/main" val="20003"/>
                    </a:ext>
                  </a:extLst>
                </a:gridCol>
                <a:gridCol w="746202">
                  <a:extLst>
                    <a:ext uri="{9D8B030D-6E8A-4147-A177-3AD203B41FA5}">
                      <a16:colId xmlns="" xmlns:a16="http://schemas.microsoft.com/office/drawing/2014/main" val="20004"/>
                    </a:ext>
                  </a:extLst>
                </a:gridCol>
                <a:gridCol w="746202">
                  <a:extLst>
                    <a:ext uri="{9D8B030D-6E8A-4147-A177-3AD203B41FA5}">
                      <a16:colId xmlns="" xmlns:a16="http://schemas.microsoft.com/office/drawing/2014/main" val="20005"/>
                    </a:ext>
                  </a:extLst>
                </a:gridCol>
                <a:gridCol w="746202">
                  <a:extLst>
                    <a:ext uri="{9D8B030D-6E8A-4147-A177-3AD203B41FA5}">
                      <a16:colId xmlns="" xmlns:a16="http://schemas.microsoft.com/office/drawing/2014/main" val="20006"/>
                    </a:ext>
                  </a:extLst>
                </a:gridCol>
              </a:tblGrid>
              <a:tr h="421091">
                <a:tc>
                  <a:txBody>
                    <a:bodyPr/>
                    <a:lstStyle/>
                    <a:p>
                      <a:pPr algn="ctr">
                        <a:lnSpc>
                          <a:spcPct val="100000"/>
                        </a:lnSpc>
                        <a:spcBef>
                          <a:spcPts val="114"/>
                        </a:spcBef>
                      </a:pPr>
                      <a:r>
                        <a:rPr sz="2300" i="1" spc="-5" dirty="0">
                          <a:latin typeface="Times New Roman"/>
                          <a:cs typeface="Times New Roman"/>
                        </a:rPr>
                        <a:t>Sample</a:t>
                      </a:r>
                      <a:r>
                        <a:rPr sz="2300" i="1" spc="-35" dirty="0">
                          <a:latin typeface="Times New Roman"/>
                          <a:cs typeface="Times New Roman"/>
                        </a:rPr>
                        <a:t> </a:t>
                      </a:r>
                      <a:r>
                        <a:rPr sz="2300" i="1" spc="-5" dirty="0">
                          <a:latin typeface="Times New Roman"/>
                          <a:cs typeface="Times New Roman"/>
                        </a:rPr>
                        <a:t>fraction</a:t>
                      </a:r>
                      <a:endParaRPr sz="2300" dirty="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dirty="0">
                          <a:latin typeface="Times New Roman"/>
                          <a:cs typeface="Times New Roman"/>
                        </a:rPr>
                        <a:t>0</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marL="113664">
                        <a:lnSpc>
                          <a:spcPct val="100000"/>
                        </a:lnSpc>
                        <a:spcBef>
                          <a:spcPts val="114"/>
                        </a:spcBef>
                      </a:pPr>
                      <a:r>
                        <a:rPr sz="2300" spc="-5" dirty="0">
                          <a:latin typeface="Times New Roman"/>
                          <a:cs typeface="Times New Roman"/>
                        </a:rPr>
                        <a:t>.2</a:t>
                      </a:r>
                      <a:endParaRPr sz="2300" dirty="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.4</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.6</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marL="113664">
                        <a:lnSpc>
                          <a:spcPct val="100000"/>
                        </a:lnSpc>
                        <a:spcBef>
                          <a:spcPts val="114"/>
                        </a:spcBef>
                      </a:pPr>
                      <a:r>
                        <a:rPr sz="2300" spc="-5" dirty="0">
                          <a:latin typeface="Times New Roman"/>
                          <a:cs typeface="Times New Roman"/>
                        </a:rPr>
                        <a:t>.8</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dirty="0">
                          <a:latin typeface="Times New Roman"/>
                          <a:cs typeface="Times New Roman"/>
                        </a:rPr>
                        <a:t>1</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extLst>
                  <a:ext uri="{0D108BD9-81ED-4DB2-BD59-A6C34878D82A}">
                    <a16:rowId xmlns="" xmlns:a16="http://schemas.microsoft.com/office/drawing/2014/main" val="10000"/>
                  </a:ext>
                </a:extLst>
              </a:tr>
              <a:tr h="421091">
                <a:tc>
                  <a:txBody>
                    <a:bodyPr/>
                    <a:lstStyle/>
                    <a:p>
                      <a:pPr algn="ctr">
                        <a:lnSpc>
                          <a:spcPct val="100000"/>
                        </a:lnSpc>
                        <a:spcBef>
                          <a:spcPts val="114"/>
                        </a:spcBef>
                      </a:pPr>
                      <a:r>
                        <a:rPr sz="2300" i="1" spc="-5" dirty="0">
                          <a:latin typeface="Times New Roman"/>
                          <a:cs typeface="Times New Roman"/>
                        </a:rPr>
                        <a:t>Quantile</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1.3</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marL="75565">
                        <a:lnSpc>
                          <a:spcPct val="100000"/>
                        </a:lnSpc>
                        <a:spcBef>
                          <a:spcPts val="114"/>
                        </a:spcBef>
                      </a:pPr>
                      <a:r>
                        <a:rPr sz="2300" spc="-5" dirty="0">
                          <a:latin typeface="Times New Roman"/>
                          <a:cs typeface="Times New Roman"/>
                        </a:rPr>
                        <a:t>2.2</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2.7</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3.1</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marL="75565">
                        <a:lnSpc>
                          <a:spcPct val="100000"/>
                        </a:lnSpc>
                        <a:spcBef>
                          <a:spcPts val="114"/>
                        </a:spcBef>
                      </a:pPr>
                      <a:r>
                        <a:rPr sz="2300" spc="-5" dirty="0">
                          <a:latin typeface="Times New Roman"/>
                          <a:cs typeface="Times New Roman"/>
                        </a:rPr>
                        <a:t>3.3</a:t>
                      </a:r>
                      <a:endParaRPr sz="230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tc>
                  <a:txBody>
                    <a:bodyPr/>
                    <a:lstStyle/>
                    <a:p>
                      <a:pPr algn="ctr">
                        <a:lnSpc>
                          <a:spcPct val="100000"/>
                        </a:lnSpc>
                        <a:spcBef>
                          <a:spcPts val="114"/>
                        </a:spcBef>
                      </a:pPr>
                      <a:r>
                        <a:rPr sz="2300" spc="-5" dirty="0">
                          <a:latin typeface="Times New Roman"/>
                          <a:cs typeface="Times New Roman"/>
                        </a:rPr>
                        <a:t>3.7</a:t>
                      </a:r>
                      <a:endParaRPr sz="2300" dirty="0">
                        <a:latin typeface="Times New Roman"/>
                        <a:cs typeface="Times New Roman"/>
                      </a:endParaRPr>
                    </a:p>
                  </a:txBody>
                  <a:tcPr marL="0" marR="0" marT="27383"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solidFill>
                      <a:srgbClr val="CCCCCC"/>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617861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of Quartile</a:t>
            </a:r>
            <a:endParaRPr lang="en-IN" dirty="0"/>
          </a:p>
        </p:txBody>
      </p:sp>
      <p:sp>
        <p:nvSpPr>
          <p:cNvPr id="3" name="Content Placeholder 2"/>
          <p:cNvSpPr>
            <a:spLocks noGrp="1"/>
          </p:cNvSpPr>
          <p:nvPr>
            <p:ph idx="1"/>
          </p:nvPr>
        </p:nvSpPr>
        <p:spPr/>
        <p:txBody>
          <a:bodyPr/>
          <a:lstStyle/>
          <a:p>
            <a:pPr marL="23813" marR="9525">
              <a:spcBef>
                <a:spcPts val="1603"/>
              </a:spcBef>
            </a:pPr>
            <a:r>
              <a:rPr lang="en-US" spc="-9" dirty="0" smtClean="0">
                <a:latin typeface="Times New Roman"/>
                <a:cs typeface="Times New Roman"/>
              </a:rPr>
              <a:t>The </a:t>
            </a:r>
            <a:r>
              <a:rPr lang="en-US" spc="-19" dirty="0" smtClean="0">
                <a:latin typeface="Times New Roman"/>
                <a:cs typeface="Times New Roman"/>
              </a:rPr>
              <a:t>lower </a:t>
            </a:r>
            <a:r>
              <a:rPr lang="en-US" spc="-9" dirty="0" smtClean="0">
                <a:latin typeface="Times New Roman"/>
                <a:cs typeface="Times New Roman"/>
              </a:rPr>
              <a:t>quartile corresponds to a sample fraction of .25.  </a:t>
            </a:r>
          </a:p>
          <a:p>
            <a:pPr marL="23813" marR="9525">
              <a:spcBef>
                <a:spcPts val="1603"/>
              </a:spcBef>
            </a:pPr>
            <a:r>
              <a:rPr lang="en-US" spc="-9" dirty="0" smtClean="0">
                <a:latin typeface="Times New Roman"/>
                <a:cs typeface="Times New Roman"/>
              </a:rPr>
              <a:t>This lies one quarter of the </a:t>
            </a:r>
            <a:r>
              <a:rPr lang="en-US" spc="-19" dirty="0" smtClean="0">
                <a:latin typeface="Times New Roman"/>
                <a:cs typeface="Times New Roman"/>
              </a:rPr>
              <a:t>way </a:t>
            </a:r>
            <a:r>
              <a:rPr lang="en-US" spc="-9" dirty="0" smtClean="0">
                <a:latin typeface="Times New Roman"/>
                <a:cs typeface="Times New Roman"/>
              </a:rPr>
              <a:t>between .2 and .4. </a:t>
            </a:r>
          </a:p>
          <a:p>
            <a:pPr marL="23813" marR="9525">
              <a:spcBef>
                <a:spcPts val="1603"/>
              </a:spcBef>
            </a:pPr>
            <a:r>
              <a:rPr lang="en-US" spc="-9" dirty="0" smtClean="0">
                <a:latin typeface="Times New Roman"/>
                <a:cs typeface="Times New Roman"/>
              </a:rPr>
              <a:t>The </a:t>
            </a:r>
            <a:r>
              <a:rPr lang="en-US" spc="-19" dirty="0" smtClean="0">
                <a:latin typeface="Times New Roman"/>
                <a:cs typeface="Times New Roman"/>
              </a:rPr>
              <a:t>lower  </a:t>
            </a:r>
            <a:r>
              <a:rPr lang="en-US" spc="-9" dirty="0" smtClean="0">
                <a:latin typeface="Times New Roman"/>
                <a:cs typeface="Times New Roman"/>
              </a:rPr>
              <a:t>quartile must then be </a:t>
            </a:r>
          </a:p>
          <a:p>
            <a:pPr marL="0" marR="9525" indent="0">
              <a:spcBef>
                <a:spcPts val="1603"/>
              </a:spcBef>
              <a:buNone/>
            </a:pPr>
            <a:r>
              <a:rPr lang="en-US" i="1" spc="-9" dirty="0">
                <a:latin typeface="Times New Roman"/>
                <a:cs typeface="Times New Roman"/>
              </a:rPr>
              <a:t>=</a:t>
            </a:r>
            <a:r>
              <a:rPr lang="en-US" i="1" spc="-9" dirty="0" smtClean="0">
                <a:latin typeface="Arial"/>
                <a:cs typeface="Arial"/>
              </a:rPr>
              <a:t>.</a:t>
            </a:r>
            <a:r>
              <a:rPr lang="en-US" spc="-9" dirty="0" smtClean="0">
                <a:latin typeface="LM Roman 12"/>
                <a:cs typeface="LM Roman 12"/>
              </a:rPr>
              <a:t>75</a:t>
            </a:r>
            <a:r>
              <a:rPr lang="en-US" spc="-244" dirty="0" smtClean="0">
                <a:latin typeface="LM Roman 12"/>
                <a:cs typeface="LM Roman 12"/>
              </a:rPr>
              <a:t> </a:t>
            </a:r>
            <a:r>
              <a:rPr lang="en-US" i="1" spc="-103" dirty="0" smtClean="0">
                <a:latin typeface="Verdana"/>
                <a:cs typeface="Verdana"/>
              </a:rPr>
              <a:t>×</a:t>
            </a:r>
            <a:r>
              <a:rPr lang="en-US" i="1" spc="-291" dirty="0" smtClean="0">
                <a:latin typeface="Verdana"/>
                <a:cs typeface="Verdana"/>
              </a:rPr>
              <a:t> </a:t>
            </a:r>
            <a:r>
              <a:rPr lang="en-US" spc="-19" dirty="0" smtClean="0">
                <a:latin typeface="LM Roman 12"/>
                <a:cs typeface="LM Roman 12"/>
              </a:rPr>
              <a:t>2</a:t>
            </a:r>
            <a:r>
              <a:rPr lang="en-US" i="1" spc="-19" dirty="0" smtClean="0">
                <a:latin typeface="Arial"/>
                <a:cs typeface="Arial"/>
              </a:rPr>
              <a:t>.</a:t>
            </a:r>
            <a:r>
              <a:rPr lang="en-US" spc="-19" dirty="0" smtClean="0">
                <a:latin typeface="LM Roman 12"/>
                <a:cs typeface="LM Roman 12"/>
              </a:rPr>
              <a:t>2</a:t>
            </a:r>
            <a:r>
              <a:rPr lang="en-US" spc="-244" dirty="0" smtClean="0">
                <a:latin typeface="LM Roman 12"/>
                <a:cs typeface="LM Roman 12"/>
              </a:rPr>
              <a:t> </a:t>
            </a:r>
            <a:r>
              <a:rPr lang="en-US" spc="-9" dirty="0" smtClean="0">
                <a:latin typeface="LM Roman 12"/>
                <a:cs typeface="LM Roman 12"/>
              </a:rPr>
              <a:t>+</a:t>
            </a:r>
            <a:r>
              <a:rPr lang="en-US" spc="-244" dirty="0" smtClean="0">
                <a:latin typeface="LM Roman 12"/>
                <a:cs typeface="LM Roman 12"/>
              </a:rPr>
              <a:t> </a:t>
            </a:r>
            <a:r>
              <a:rPr lang="en-US" i="1" spc="-9" dirty="0" smtClean="0">
                <a:latin typeface="Arial"/>
                <a:cs typeface="Arial"/>
              </a:rPr>
              <a:t>.</a:t>
            </a:r>
            <a:r>
              <a:rPr lang="en-US" spc="-9" dirty="0" smtClean="0">
                <a:latin typeface="LM Roman 12"/>
                <a:cs typeface="LM Roman 12"/>
              </a:rPr>
              <a:t>25</a:t>
            </a:r>
            <a:r>
              <a:rPr lang="en-US" spc="-244" dirty="0" smtClean="0">
                <a:latin typeface="LM Roman 12"/>
                <a:cs typeface="LM Roman 12"/>
              </a:rPr>
              <a:t> </a:t>
            </a:r>
            <a:r>
              <a:rPr lang="en-US" i="1" spc="-103" dirty="0" smtClean="0">
                <a:latin typeface="Verdana"/>
                <a:cs typeface="Verdana"/>
              </a:rPr>
              <a:t>×</a:t>
            </a:r>
            <a:r>
              <a:rPr lang="en-US" i="1" spc="-300" dirty="0" smtClean="0">
                <a:latin typeface="Verdana"/>
                <a:cs typeface="Verdana"/>
              </a:rPr>
              <a:t> </a:t>
            </a:r>
            <a:r>
              <a:rPr lang="en-US" spc="-19" dirty="0" smtClean="0">
                <a:latin typeface="LM Roman 12"/>
                <a:cs typeface="LM Roman 12"/>
              </a:rPr>
              <a:t>2</a:t>
            </a:r>
            <a:r>
              <a:rPr lang="en-US" i="1" spc="-19" dirty="0" smtClean="0">
                <a:latin typeface="Arial"/>
                <a:cs typeface="Arial"/>
              </a:rPr>
              <a:t>.</a:t>
            </a:r>
            <a:r>
              <a:rPr lang="en-US" spc="-19" dirty="0" smtClean="0">
                <a:latin typeface="LM Roman 12"/>
                <a:cs typeface="LM Roman 12"/>
              </a:rPr>
              <a:t>7</a:t>
            </a:r>
          </a:p>
          <a:p>
            <a:pPr marL="0" marR="9525" indent="0">
              <a:spcBef>
                <a:spcPts val="1603"/>
              </a:spcBef>
              <a:buNone/>
            </a:pPr>
            <a:r>
              <a:rPr lang="en-US" spc="-113" dirty="0" smtClean="0">
                <a:latin typeface="LM Roman 12"/>
                <a:cs typeface="LM Roman 12"/>
              </a:rPr>
              <a:t> </a:t>
            </a:r>
            <a:r>
              <a:rPr lang="en-US" spc="-9" dirty="0" smtClean="0">
                <a:latin typeface="LM Roman 12"/>
                <a:cs typeface="LM Roman 12"/>
              </a:rPr>
              <a:t>=</a:t>
            </a:r>
            <a:r>
              <a:rPr lang="en-US" spc="-103" dirty="0" smtClean="0">
                <a:latin typeface="LM Roman 12"/>
                <a:cs typeface="LM Roman 12"/>
              </a:rPr>
              <a:t> </a:t>
            </a:r>
            <a:r>
              <a:rPr lang="en-US" spc="-19" dirty="0" smtClean="0">
                <a:latin typeface="LM Roman 12"/>
                <a:cs typeface="LM Roman 12"/>
              </a:rPr>
              <a:t>2</a:t>
            </a:r>
            <a:r>
              <a:rPr lang="en-US" i="1" spc="-19" dirty="0" smtClean="0">
                <a:latin typeface="Arial"/>
                <a:cs typeface="Arial"/>
              </a:rPr>
              <a:t>.</a:t>
            </a:r>
            <a:r>
              <a:rPr lang="en-US" spc="-19" dirty="0" smtClean="0">
                <a:latin typeface="LM Roman 12"/>
                <a:cs typeface="LM Roman 12"/>
              </a:rPr>
              <a:t>325</a:t>
            </a:r>
            <a:r>
              <a:rPr lang="en-US" spc="-19" dirty="0" smtClean="0">
                <a:latin typeface="Times New Roman"/>
                <a:cs typeface="Times New Roman"/>
              </a:rPr>
              <a:t>.</a:t>
            </a:r>
            <a:endParaRPr lang="en-US" dirty="0" smtClean="0">
              <a:latin typeface="Times New Roman"/>
              <a:cs typeface="Times New Roman"/>
            </a:endParaRPr>
          </a:p>
          <a:p>
            <a:endParaRPr lang="en-IN" dirty="0"/>
          </a:p>
        </p:txBody>
      </p:sp>
    </p:spTree>
    <p:extLst>
      <p:ext uri="{BB962C8B-B14F-4D97-AF65-F5344CB8AC3E}">
        <p14:creationId xmlns:p14="http://schemas.microsoft.com/office/powerpoint/2010/main" val="3841466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2510</Words>
  <Application>Microsoft Office PowerPoint</Application>
  <PresentationFormat>On-screen Show (4:3)</PresentationFormat>
  <Paragraphs>228</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Lecture 15 Plots</vt:lpstr>
      <vt:lpstr>Agenda</vt:lpstr>
      <vt:lpstr>Quantile–Quantile Plot </vt:lpstr>
      <vt:lpstr>Quantile-Quantile Plot:Brief</vt:lpstr>
      <vt:lpstr>Quantile–Quantile Plot</vt:lpstr>
      <vt:lpstr>Percentiles and Quantiles</vt:lpstr>
      <vt:lpstr>Some Difficulties</vt:lpstr>
      <vt:lpstr>Defining Quantiles</vt:lpstr>
      <vt:lpstr>Computation of Quartile</vt:lpstr>
      <vt:lpstr>Defining Quantiles</vt:lpstr>
      <vt:lpstr>Steps used to draw QQ Plot</vt:lpstr>
      <vt:lpstr>PowerPoint Presentation</vt:lpstr>
      <vt:lpstr>Another Example</vt:lpstr>
      <vt:lpstr>Importance of Q-Q Plot</vt:lpstr>
      <vt:lpstr>Importance of Q-Q Plot</vt:lpstr>
      <vt:lpstr>Importance of Q-Q Plot</vt:lpstr>
      <vt:lpstr>Importance of Q-Q Plot</vt:lpstr>
      <vt:lpstr>Importance of Q-Q Plot</vt:lpstr>
      <vt:lpstr>Importance of Q-Q Plot</vt:lpstr>
      <vt:lpstr>Importance of Q-Q Plot</vt:lpstr>
      <vt:lpstr>Limitation of QQ Plots</vt:lpstr>
      <vt:lpstr>Limitation of QQ Plots</vt:lpstr>
      <vt:lpstr>Limitation of QQ Plots</vt:lpstr>
      <vt:lpstr>Limitation of QQ Plots</vt:lpstr>
      <vt:lpstr>Limitation of QQ Plots</vt:lpstr>
      <vt:lpstr>Limitation of QQ Plots</vt:lpstr>
      <vt:lpstr>Scatter Plot</vt:lpstr>
      <vt:lpstr>Scatter Plots</vt:lpstr>
      <vt:lpstr>Scatter plot Graph </vt:lpstr>
      <vt:lpstr>when to use a scatter plot?</vt:lpstr>
      <vt:lpstr>Scatter Plot Uses </vt:lpstr>
      <vt:lpstr>PowerPoint Presentation</vt:lpstr>
      <vt:lpstr>“line of best fit” or “trend line“</vt:lpstr>
      <vt:lpstr>Example of Draw Scatter Plot</vt:lpstr>
      <vt:lpstr>Pros of Scatter Plot</vt:lpstr>
      <vt:lpstr>Cons of Scatter Plot</vt:lpstr>
      <vt:lpstr>Pair Plot</vt:lpstr>
      <vt:lpstr>Pair Plot</vt:lpstr>
      <vt:lpstr>What is Pair Plot?</vt:lpstr>
      <vt:lpstr>Python code to draw Pair Plot for Iris Dataset</vt:lpstr>
      <vt:lpstr>Output of the code- Pair Plot</vt:lpstr>
      <vt:lpstr>Pros Pair Plot </vt:lpstr>
      <vt:lpstr>Cons Pair Plot </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2023-08-22T17:47:49Z</dcterms:created>
  <dcterms:modified xsi:type="dcterms:W3CDTF">2023-08-24T18:40:38Z</dcterms:modified>
</cp:coreProperties>
</file>