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303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8D43-0185-4917-A3E2-FCE4624FF78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50C9-E06E-47E0-B970-FA60227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62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8D43-0185-4917-A3E2-FCE4624FF78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50C9-E06E-47E0-B970-FA60227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2184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8D43-0185-4917-A3E2-FCE4624FF78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50C9-E06E-47E0-B970-FA60227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89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8D43-0185-4917-A3E2-FCE4624FF78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50C9-E06E-47E0-B970-FA60227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79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8D43-0185-4917-A3E2-FCE4624FF78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50C9-E06E-47E0-B970-FA60227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88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8D43-0185-4917-A3E2-FCE4624FF78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50C9-E06E-47E0-B970-FA60227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10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8D43-0185-4917-A3E2-FCE4624FF78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50C9-E06E-47E0-B970-FA60227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0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8D43-0185-4917-A3E2-FCE4624FF78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50C9-E06E-47E0-B970-FA60227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01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8D43-0185-4917-A3E2-FCE4624FF78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50C9-E06E-47E0-B970-FA60227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8D43-0185-4917-A3E2-FCE4624FF78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50C9-E06E-47E0-B970-FA60227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2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E8D43-0185-4917-A3E2-FCE4624FF78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E050C9-E06E-47E0-B970-FA60227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978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E8D43-0185-4917-A3E2-FCE4624FF78E}" type="datetimeFigureOut">
              <a:rPr lang="en-IN" smtClean="0"/>
              <a:t>04-09-2023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050C9-E06E-47E0-B970-FA60227F15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13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s/standarddeviation.asp" TargetMode="External"/><Relationship Id="rId2" Type="http://schemas.openxmlformats.org/officeDocument/2006/relationships/hyperlink" Target="https://www.investopedia.com/terms/p/pearsoncoefficient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r/return.asp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a/asset.asp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vestopedia.com/terms/n/normaldistribution.asp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terms/m/median.asp" TargetMode="External"/><Relationship Id="rId2" Type="http://schemas.openxmlformats.org/officeDocument/2006/relationships/hyperlink" Target="https://www.investopedia.com/terms/m/mean.asp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16-Skewness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28-08-2023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026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86F8647-7725-423B-AACC-3777AF790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Find the skewness in the following data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83F13F7-6B8C-4360-A1FA-2B58B746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19" y="1790700"/>
            <a:ext cx="7700963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06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CDC9F1-87E6-4ED1-AB55-1FD0CEC2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768181-E6F0-475E-9F32-28F4A6397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To know how skewed these data are as compared to other data sets, we have to  compute the skewness.</a:t>
            </a:r>
            <a:b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</a:br>
            <a:endParaRPr lang="en-US" b="0" i="0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Sample size and sample mean should be found out.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N = 5 + 18 + 42 + 27 + 8 = 100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630A121-5C36-4F7B-8B44-715ACA0BD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63" y="4295775"/>
            <a:ext cx="48863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73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C7F04F-5EC3-492D-B2A0-1FF677797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Step 2: Compute the skewness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5166CB9-0BAB-4D9A-A450-D14EB5BB3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" y="1476375"/>
            <a:ext cx="7700963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05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940D2E4-7D7F-432D-A77F-4B733C371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15664"/>
            <a:ext cx="8839199" cy="707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54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646C23-03A8-4502-AE12-2C519C28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Another Method to measure Skewness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28FD79F-DF5D-4A8A-8850-3F89BEE6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 </a:t>
            </a:r>
            <a:r>
              <a:rPr lang="en-US" b="0" i="0" u="sng" dirty="0">
                <a:solidFill>
                  <a:srgbClr val="2C40D0"/>
                </a:solidFill>
                <a:effectLst/>
                <a:latin typeface="SourceSansPro"/>
                <a:hlinkClick r:id="rId2"/>
              </a:rPr>
              <a:t>Pearson’s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 first and second coefficients of skewness are two common ones. 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Pearson’s first coefficient of skewness, or Pearson mode skewness, subtracts the mode from the mean and divides the difference by the </a:t>
            </a:r>
            <a:r>
              <a:rPr lang="en-US" b="0" i="0" u="sng" dirty="0">
                <a:solidFill>
                  <a:srgbClr val="2C40D0"/>
                </a:solidFill>
                <a:effectLst/>
                <a:latin typeface="SourceSansPro"/>
                <a:hlinkClick r:id="rId3"/>
              </a:rPr>
              <a:t>standard deviation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. 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Pearson’s second coefficient of skewness, or Pearson median skewness, subtracts the median from the mean, multiplies the difference by three, and divides the product by the standard deviation.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226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598B221-B63A-4486-B750-FB8882F28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680" y="680720"/>
            <a:ext cx="685038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94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EC01C0-E01C-44D2-9C5D-09546E04D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Importance of Pearson's Coefficient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D2D195-8FDF-4A10-87F6-749E0C1A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Pearson’s first coefficient of skewness is useful if the data exhibit a strong mode.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 If the data have a weak mode or multiple modes, Pearson’s second coefficient may be preferable, as it does not rely on mode as a measure of central tendency.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644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67B430-1D63-41D1-AABB-D85B7FEB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18256"/>
            <a:ext cx="7886700" cy="1325563"/>
          </a:xfrm>
        </p:spPr>
        <p:txBody>
          <a:bodyPr/>
          <a:lstStyle/>
          <a:p>
            <a:r>
              <a:rPr lang="en-US" dirty="0"/>
              <a:t>Practical Importance of Skewness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D40935-1BE0-4991-A1E5-A85985061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3818"/>
            <a:ext cx="7886700" cy="5310982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Let it be the example of Investors 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Investor note skewness when judging a return distribution because it, like kurtosis, considers the extremes of the data set rather than focusing solely on the average. 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Short- and medium-term investors in particular need to look at extremes because they are less likely to hold a position long enough to be confident that the average will work itself out.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Investors commonly use standard deviation to predict future </a:t>
            </a:r>
            <a:r>
              <a:rPr lang="en-US" b="0" i="0" u="sng" dirty="0">
                <a:solidFill>
                  <a:srgbClr val="2C40D0"/>
                </a:solidFill>
                <a:effectLst/>
                <a:latin typeface="SourceSansPro"/>
                <a:hlinkClick r:id="rId2"/>
              </a:rPr>
              <a:t>returns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, but the standard deviation assumes a normal distribution.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312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4A0300-6AF0-4CBA-9708-814FD2810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with Skewness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4E3F2D-F93A-46C1-B330-20F815E13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49495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 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few return distributions come close to normal, skewness is a better measure on which to base performance predictions. This is due to skewness risk.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Skewness risk is the increased risk of turning up a data point of high skewness in a skewed distribution.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Many financial models that attempt to predict the future performance of an </a:t>
            </a:r>
            <a:r>
              <a:rPr lang="en-US" b="0" i="0" u="sng" dirty="0">
                <a:solidFill>
                  <a:srgbClr val="2C40D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asset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assume a normal distribution, in which measures of central tendency are equal. 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the data are skewed, this kind of model will always underestimate skewness risk in its predictions.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more skewed the data, the less accurate this financial model will be.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01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F2F0AE-AF3E-4C85-BB74-0DCE683C8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Bowley's Coefficient of </a:t>
            </a:r>
            <a:r>
              <a:rPr lang="en-US" dirty="0" err="1"/>
              <a:t>Ske</a:t>
            </a:r>
            <a:r>
              <a:rPr lang="en-US" dirty="0"/>
              <a:t> </a:t>
            </a:r>
            <a:r>
              <a:rPr lang="en-US" dirty="0" err="1"/>
              <a:t>wness</a:t>
            </a:r>
            <a:r>
              <a:rPr lang="en-US" dirty="0"/>
              <a:t>  </a:t>
            </a:r>
            <a:r>
              <a:rPr lang="en-IN" dirty="0"/>
              <a:t>for Ungrouped data</a:t>
            </a:r>
            <a:r>
              <a:rPr lang="en-IN" b="1" i="0" dirty="0">
                <a:solidFill>
                  <a:srgbClr val="663399"/>
                </a:solidFill>
                <a:effectLst/>
                <a:latin typeface="Nunito" pitchFamily="2" charset="0"/>
              </a:rPr>
              <a:t/>
            </a:r>
            <a:br>
              <a:rPr lang="en-IN" b="1" i="0" dirty="0">
                <a:solidFill>
                  <a:srgbClr val="663399"/>
                </a:solidFill>
                <a:effectLst/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F3CBF0-13F5-426A-9345-008E0C60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Nunito" pitchFamily="2" charset="0"/>
              </a:rPr>
              <a:t>Skewness is a measure of symmetry. The meaning of skewness is “lack of symmetry”.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Nunito" pitchFamily="2" charset="0"/>
              </a:rPr>
              <a:t>Skewness gives us an idea about the concentration of higher or lower data values around the central value of the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0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5DA5DE-1975-4DED-B66B-44C16304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373381"/>
            <a:ext cx="7886700" cy="99060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Cabin-semi-bold"/>
              </a:rPr>
              <a:t>What is Skewness?</a:t>
            </a:r>
            <a:br>
              <a:rPr lang="en-US" b="0" i="0" dirty="0">
                <a:solidFill>
                  <a:srgbClr val="111111"/>
                </a:solidFill>
                <a:effectLst/>
                <a:latin typeface="Cabin-semi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FC9B17-3B8B-4813-AB74-D077902BC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482725"/>
            <a:ext cx="7886700" cy="4351338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Skewness refers to a distortion or asymmetry that deviates from the symmetrical bell curve, or </a:t>
            </a:r>
            <a:r>
              <a:rPr lang="en-US" b="0" i="0" u="sng" dirty="0">
                <a:solidFill>
                  <a:srgbClr val="2C40D0"/>
                </a:solidFill>
                <a:effectLst/>
                <a:latin typeface="SourceSansPro"/>
                <a:hlinkClick r:id="rId2"/>
              </a:rPr>
              <a:t>normal distribution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, in a set of data. 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If the curve is shifted to the left or to the right, it is said to be skewed. Skewness can be quantified as a representation of the extent to which a given distribution varies from a normal distribution. 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A normal distribution has a skew of zero, while a </a:t>
            </a:r>
            <a:r>
              <a:rPr lang="en-US" u="sng" dirty="0">
                <a:solidFill>
                  <a:srgbClr val="2C40D0"/>
                </a:solidFill>
                <a:latin typeface="SourceSansPro"/>
              </a:rPr>
              <a:t>lognormal distribution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, for example, would exhibit some degree of right-skew.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224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A6A536-1CE8-4949-988A-F331C1A3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Bowley's Coefficient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5B66B3C-7F50-4849-B3C8-9F87AAF6A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Bowley's Coefficient of Skewness is also known as Quartile Coefficient of skewness.</a:t>
            </a:r>
          </a:p>
          <a:p>
            <a:r>
              <a:rPr lang="en-US" dirty="0"/>
              <a:t>Specially used where quartile and medians are used</a:t>
            </a:r>
          </a:p>
          <a:p>
            <a:pPr lvl="1"/>
            <a:r>
              <a:rPr lang="en-US" dirty="0"/>
              <a:t>When the mode is ill –defined and extreme observations are present in the data</a:t>
            </a:r>
          </a:p>
          <a:p>
            <a:pPr lvl="1"/>
            <a:r>
              <a:rPr lang="en-US" dirty="0"/>
              <a:t>When distributions has open end classes and unequal class intervals</a:t>
            </a:r>
          </a:p>
          <a:p>
            <a:r>
              <a:rPr lang="en-US" dirty="0"/>
              <a:t>In these situations Pearson coefficient of skewness cannot be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6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6B0EDB-81EA-4021-9233-D9762E15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Bowley's Coefficient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66ABC69-1E49-4364-B0C3-CD614C8C9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1690688"/>
            <a:ext cx="7277100" cy="3572192"/>
          </a:xfrm>
        </p:spPr>
      </p:pic>
    </p:spTree>
    <p:extLst>
      <p:ext uri="{BB962C8B-B14F-4D97-AF65-F5344CB8AC3E}">
        <p14:creationId xmlns:p14="http://schemas.microsoft.com/office/powerpoint/2010/main" val="2460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5E30CA-E8C1-45C5-8927-22403730E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for Bowley's Coefficient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065B4C5-1455-46BC-AD5B-7C163D713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65" y="1690688"/>
            <a:ext cx="756523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19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FE179E-59A2-4501-AEA0-3BA8E5A8E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Skewness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95679DE-9BEE-4F19-A5D5-8BC8E8BB5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84" y="2072640"/>
            <a:ext cx="7725966" cy="2357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E2A317D-E4FE-4D90-A7B3-20014116F891}"/>
              </a:ext>
            </a:extLst>
          </p:cNvPr>
          <p:cNvSpPr txBox="1"/>
          <p:nvPr/>
        </p:nvSpPr>
        <p:spPr>
          <a:xfrm>
            <a:off x="922020" y="4627046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Nunito" pitchFamily="2" charset="0"/>
              </a:rPr>
              <a:t>Bowley’s coefficient of skewness ranges from -1 to +1</a:t>
            </a:r>
          </a:p>
        </p:txBody>
      </p:sp>
    </p:spTree>
    <p:extLst>
      <p:ext uri="{BB962C8B-B14F-4D97-AF65-F5344CB8AC3E}">
        <p14:creationId xmlns:p14="http://schemas.microsoft.com/office/powerpoint/2010/main" val="181407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3F24AB-23C3-4782-A511-260844D2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4A1C93E9-2E7D-413E-B36B-B0C3FCF8DD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100" y="1289084"/>
            <a:ext cx="754380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unito" pitchFamily="2" charset="0"/>
              </a:rPr>
              <a:t>A random sample of 15 patients yielded the following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unito" pitchFamily="2" charset="0"/>
              </a:rPr>
              <a:t> on the length of stay (in days) in the hospital.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5, 6, 9, 10, 15, 10, 14, 12, 10, 13, 13, 9, 8, 10, 12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unito" pitchFamily="2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unito" pitchFamily="2" charset="0"/>
              </a:rPr>
              <a:t>Find Bowley’s coefficient of skewness.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56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1C1ADC-5932-4107-8176-BC9EE4B07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55A1C7A5-F2A0-4DA2-9E79-A4A52A0263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8650" y="1369814"/>
            <a:ext cx="6115050" cy="526297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unito" pitchFamily="2" charset="0"/>
              </a:rPr>
              <a:t>The formula for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Nunito" pitchFamily="2" charset="0"/>
              </a:rPr>
              <a:t>i</a:t>
            </a:r>
            <a:r>
              <a:rPr kumimoji="0" lang="en-US" altLang="en-US" sz="2400" b="0" i="0" u="none" strike="noStrike" cap="none" normalizeH="0" baseline="30000" dirty="0" err="1">
                <a:ln>
                  <a:noFill/>
                </a:ln>
                <a:solidFill>
                  <a:srgbClr val="333333"/>
                </a:solidFill>
                <a:effectLst/>
                <a:latin typeface="Nunito" pitchFamily="2" charset="0"/>
              </a:rPr>
              <a:t>th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unito" pitchFamily="2" charset="0"/>
              </a:rPr>
              <a:t> quartile is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600" dirty="0">
              <a:solidFill>
                <a:srgbClr val="333333"/>
              </a:solidFill>
              <a:latin typeface="Nunito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unito" pitchFamily="2" charset="0"/>
              </a:rPr>
              <a:t>observation,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Nunito" pitchFamily="2" charset="0"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unito" pitchFamily="2" charset="0"/>
              </a:rPr>
              <a:t>=1,2,3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unito" pitchFamily="2" charset="0"/>
              </a:rPr>
              <a:t>where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unito" pitchFamily="2" charset="0"/>
              </a:rPr>
              <a:t>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unito" pitchFamily="2" charset="0"/>
              </a:rPr>
              <a:t> is the total number of observations.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Nunito" pitchFamily="2" charset="0"/>
              </a:rPr>
              <a:t>Arrange the data in ascending order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 Unicode MS"/>
              </a:rPr>
              <a:t>5, 6, 8, 9, 9, 10, 10, 10, 10, 12, 12, 13, 13, 14, 15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AD17AAE-0772-48BF-851F-EDA9CD186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832" y="2185988"/>
            <a:ext cx="2357438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5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EF1967-4530-4622-BFF1-ABB6C10A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10807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Step 2:</a:t>
            </a:r>
            <a:r>
              <a:rPr lang="en-IN" b="1" i="0" dirty="0">
                <a:solidFill>
                  <a:srgbClr val="333333"/>
                </a:solidFill>
                <a:effectLst/>
                <a:latin typeface="Nunito" pitchFamily="2" charset="0"/>
              </a:rPr>
              <a:t> First Quartile </a:t>
            </a:r>
            <a:r>
              <a:rPr lang="en-IN" b="0" i="0" dirty="0">
                <a:solidFill>
                  <a:srgbClr val="333333"/>
                </a:solidFill>
                <a:effectLst/>
                <a:latin typeface="Nunito" pitchFamily="2" charset="0"/>
              </a:rPr>
              <a:t>Q1</a:t>
            </a:r>
            <a:br>
              <a:rPr lang="en-IN" b="0" i="0" dirty="0">
                <a:solidFill>
                  <a:srgbClr val="333333"/>
                </a:solidFill>
                <a:effectLst/>
                <a:latin typeface="Nunito" pitchFamily="2" charset="0"/>
              </a:rPr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0D72CB2-E784-4146-AEDA-EB476603B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816" y="2058194"/>
            <a:ext cx="7522369" cy="3886200"/>
          </a:xfrm>
        </p:spPr>
      </p:pic>
    </p:spTree>
    <p:extLst>
      <p:ext uri="{BB962C8B-B14F-4D97-AF65-F5344CB8AC3E}">
        <p14:creationId xmlns:p14="http://schemas.microsoft.com/office/powerpoint/2010/main" val="249755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E5AD9F-7D80-4F42-8560-E805488B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Quartile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61AE119-E393-49AC-B9B7-350F414ED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83" y="2047240"/>
            <a:ext cx="768667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832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A714C2-4F98-48BC-A34E-33A4DEBB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Quartile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102C02B-BB1B-4F1F-B8E0-C4FECEDFBD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780" y="2028825"/>
            <a:ext cx="7750969" cy="4019550"/>
          </a:xfrm>
        </p:spPr>
      </p:pic>
    </p:spTree>
    <p:extLst>
      <p:ext uri="{BB962C8B-B14F-4D97-AF65-F5344CB8AC3E}">
        <p14:creationId xmlns:p14="http://schemas.microsoft.com/office/powerpoint/2010/main" val="422543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F3F673-7045-42C4-87F3-23509484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4: Computation of Bowley s coefficient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FBF5E45-52D6-495D-91B4-D968F47F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85" y="1668780"/>
            <a:ext cx="6650831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72F377-3851-4FF4-9F0C-1496FE7D5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Skewness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60789C-5071-4ACE-A363-FEE993F31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Skewness, in statistics, is the degree of asymmetry observed in a probability distribution.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Distributions can exhibit right (positive) skewness or left (negative) skewness to varying degrees. A normal distribution (bell curve) exhibits zero skewness.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Investors note right-skewness when judging a return distribution because it, like excess kurtosis, better represents the extremes of the data set rather than focusing solely on the average.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A8698B-ADC7-4BB4-BCAA-8617D2E7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oefficient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B</a:t>
            </a:r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ased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U</a:t>
            </a:r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pon</a:t>
            </a:r>
            <a:r>
              <a:rPr lang="en-US" sz="4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M</a:t>
            </a:r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oments</a:t>
            </a:r>
            <a: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A6A7F54-D6A6-44AC-8CA8-F0F3FEA7E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The coefficient of skewness measures the skewness of a distribution. 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It is based on the notion of the </a:t>
            </a:r>
            <a:r>
              <a:rPr lang="en-US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moment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 of the distribution. This coefficient is one of the </a:t>
            </a:r>
            <a:r>
              <a:rPr lang="en-US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measures of skewness</a:t>
            </a:r>
            <a:r>
              <a:rPr lang="en-US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.</a:t>
            </a:r>
          </a:p>
          <a:p>
            <a:r>
              <a:rPr lang="en-US" dirty="0"/>
              <a:t>Central Moments- The average of all the deviations of all observations in a dataset from the mean of the observations raised to the power 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318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A66EB9-93D1-441A-9D0C-2633AA4A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Moments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E96EF78-B8A3-48C6-B833-6577C33AB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1713" y="1333501"/>
            <a:ext cx="5205324" cy="5629274"/>
          </a:xfrm>
        </p:spPr>
      </p:pic>
    </p:spTree>
    <p:extLst>
      <p:ext uri="{BB962C8B-B14F-4D97-AF65-F5344CB8AC3E}">
        <p14:creationId xmlns:p14="http://schemas.microsoft.com/office/powerpoint/2010/main" val="56142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B29D7C-CE15-46F4-84BF-BF86A216C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Central(Mean)Moments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37CA918A-80B4-44DB-9372-9313AD741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4960" y="2141537"/>
            <a:ext cx="6254081" cy="4351338"/>
          </a:xfrm>
        </p:spPr>
      </p:pic>
    </p:spTree>
    <p:extLst>
      <p:ext uri="{BB962C8B-B14F-4D97-AF65-F5344CB8AC3E}">
        <p14:creationId xmlns:p14="http://schemas.microsoft.com/office/powerpoint/2010/main" val="15593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049C4-05ED-401A-8D21-56E5E009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Central Moments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84385DA2-7A93-4BED-B848-4500D4794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1" y="2311433"/>
            <a:ext cx="8451056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7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919FCE-F7F6-451A-B311-7CB3B843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Central Moments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5BF2D58F-3490-47E9-A208-33092A4F9C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93639"/>
            <a:ext cx="7886700" cy="361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087BCA-4BF9-48E5-8EB6-F689123A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Negative Skewed Distribution -Revision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37974A1-7251-4BFC-98D9-DCEEAFA1EC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537" y="1690688"/>
            <a:ext cx="5978243" cy="4351338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87210751-EAE6-4CCD-84AD-E88512EB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533" y="1846326"/>
            <a:ext cx="2601468" cy="353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0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E3D550F-09EB-43AA-B934-274FB626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Positively skewed distributions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BCCD0D-5DCC-4AED-A7AE-719CF6547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66445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Positively skewed distributions occur when most of the scores are towards the right of the mode of the distribution. In a positively skewed distribution, mode&lt; median&lt; mean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D2C1C91-5657-4797-9428-5F4682BF5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077" y="1412590"/>
            <a:ext cx="3664458" cy="2588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2667196-B12F-4B56-B487-46DD0A361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275" y="4201034"/>
            <a:ext cx="2464594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9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4FA7C7-2F7B-4C40-A3F0-06529DC2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A7CDA8-6314-4626-82A8-E0B8935DA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Karl Pearson introduced the term Kurtosis (literally the amount of hump) for the degree of </a:t>
            </a:r>
            <a:r>
              <a:rPr lang="en-US" dirty="0" err="1"/>
              <a:t>peakedness</a:t>
            </a:r>
            <a:r>
              <a:rPr lang="en-US" dirty="0"/>
              <a:t> or flatness of a unimodal frequency curve. When the peak of a curve becomes relatively high then that curve is called Leptokurtic. When the curve is flat-topped, then it is called Platykurtic. Since normal curve is neither very peaked nor very flat topped, so it is taken as a basis for comparison. The normal curve is called Mesokurtic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4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1AC436-0687-4036-959B-5D10444A7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Kurtosis-Diagram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499F54E-7A5E-4F27-AEA8-1FED4883D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0269" y="2143348"/>
            <a:ext cx="4843463" cy="3971925"/>
          </a:xfrm>
        </p:spPr>
      </p:pic>
    </p:spTree>
    <p:extLst>
      <p:ext uri="{BB962C8B-B14F-4D97-AF65-F5344CB8AC3E}">
        <p14:creationId xmlns:p14="http://schemas.microsoft.com/office/powerpoint/2010/main" val="27964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7A6918-EDC6-4657-AC65-9528F442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 central moment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76FAE4-8EBB-41C7-8D7E-9A3EB308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Kurtosis is the 4th central moment. </a:t>
            </a:r>
          </a:p>
          <a:p>
            <a:r>
              <a:rPr lang="en-US" dirty="0"/>
              <a:t>This is the “</a:t>
            </a:r>
            <a:r>
              <a:rPr lang="en-US" dirty="0" err="1"/>
              <a:t>peakedness</a:t>
            </a:r>
            <a:r>
              <a:rPr lang="en-US" dirty="0"/>
              <a:t>” of a distribution. It measures the extent to which the data are distributed in the tails versus the center of the distribution </a:t>
            </a:r>
          </a:p>
          <a:p>
            <a:r>
              <a:rPr lang="en-US" dirty="0"/>
              <a:t>There are three types of </a:t>
            </a:r>
            <a:r>
              <a:rPr lang="en-US" dirty="0" err="1"/>
              <a:t>peakedness</a:t>
            </a:r>
            <a:r>
              <a:rPr lang="en-US" dirty="0"/>
              <a:t>. Leptokurtic- very peaked Platykurtic – relatively flat Mesokurtic – in between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272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00ED10-5BF3-43D8-B6FA-B1D9125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rgbClr val="111111"/>
                </a:solidFill>
                <a:latin typeface="Cabin-semi-bold"/>
              </a:rPr>
              <a:t>Details on </a:t>
            </a:r>
            <a: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  <a:t> Skewness</a:t>
            </a:r>
            <a:b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3EA38DF-3F75-4B14-A540-75BF17B0E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Besides positive and negative skew, distributions can also be said to have zero or undefined skew. 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In the curve of a distribution, the data on the right side of the curve may taper differently from the data on the left side. 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These tapering's are known as "tails.“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 Negative skew refers to a longer or fatter tail on the left side of the distribution, while positive skew refers to a longer or fatter tail on the right.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083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552F9C-003B-4CDC-B152-DDB3E65A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08" y="365125"/>
            <a:ext cx="8018861" cy="615603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D11EF5F-3C3B-4E35-8FE3-C99CA727B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08520" y="980728"/>
            <a:ext cx="9073008" cy="1257301"/>
          </a:xfrm>
        </p:spPr>
        <p:txBody>
          <a:bodyPr>
            <a:normAutofit fontScale="92500"/>
          </a:bodyPr>
          <a:lstStyle/>
          <a:p>
            <a:r>
              <a:rPr lang="en-US" dirty="0"/>
              <a:t>The Frequency distributions of scores in </a:t>
            </a:r>
            <a:r>
              <a:rPr lang="en-US" dirty="0" err="1"/>
              <a:t>Exlporatory</a:t>
            </a:r>
            <a:r>
              <a:rPr lang="en-US" dirty="0"/>
              <a:t> Data </a:t>
            </a:r>
            <a:r>
              <a:rPr lang="en-US" dirty="0" err="1"/>
              <a:t>Anaslysis</a:t>
            </a:r>
            <a:r>
              <a:rPr lang="en-US" dirty="0"/>
              <a:t> subject for 50 students are as follows: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5857E257-47BF-4502-848C-B5547054B817}"/>
              </a:ext>
            </a:extLst>
          </p:cNvPr>
          <p:cNvSpPr txBox="1">
            <a:spLocks/>
          </p:cNvSpPr>
          <p:nvPr/>
        </p:nvSpPr>
        <p:spPr>
          <a:xfrm>
            <a:off x="760808" y="5411471"/>
            <a:ext cx="7886700" cy="12573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Above data and compute the First Four Moment about Mean and then find moment of coefficient of skewness and Kurtosis and Comments on nature of distributions?</a:t>
            </a:r>
            <a:endParaRPr lang="en-IN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="" xmlns:a16="http://schemas.microsoft.com/office/drawing/2014/main" id="{E5AE3CCF-B1B9-4A81-BA43-732BB475B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28167"/>
              </p:ext>
            </p:extLst>
          </p:nvPr>
        </p:nvGraphicFramePr>
        <p:xfrm>
          <a:off x="971600" y="1844824"/>
          <a:ext cx="6325793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834">
                  <a:extLst>
                    <a:ext uri="{9D8B030D-6E8A-4147-A177-3AD203B41FA5}">
                      <a16:colId xmlns="" xmlns:a16="http://schemas.microsoft.com/office/drawing/2014/main" val="804551253"/>
                    </a:ext>
                  </a:extLst>
                </a:gridCol>
                <a:gridCol w="626880">
                  <a:extLst>
                    <a:ext uri="{9D8B030D-6E8A-4147-A177-3AD203B41FA5}">
                      <a16:colId xmlns="" xmlns:a16="http://schemas.microsoft.com/office/drawing/2014/main" val="4268973879"/>
                    </a:ext>
                  </a:extLst>
                </a:gridCol>
                <a:gridCol w="500238">
                  <a:extLst>
                    <a:ext uri="{9D8B030D-6E8A-4147-A177-3AD203B41FA5}">
                      <a16:colId xmlns="" xmlns:a16="http://schemas.microsoft.com/office/drawing/2014/main" val="4193894945"/>
                    </a:ext>
                  </a:extLst>
                </a:gridCol>
                <a:gridCol w="544562">
                  <a:extLst>
                    <a:ext uri="{9D8B030D-6E8A-4147-A177-3AD203B41FA5}">
                      <a16:colId xmlns="" xmlns:a16="http://schemas.microsoft.com/office/drawing/2014/main" val="1134515835"/>
                    </a:ext>
                  </a:extLst>
                </a:gridCol>
                <a:gridCol w="544562">
                  <a:extLst>
                    <a:ext uri="{9D8B030D-6E8A-4147-A177-3AD203B41FA5}">
                      <a16:colId xmlns="" xmlns:a16="http://schemas.microsoft.com/office/drawing/2014/main" val="3042185266"/>
                    </a:ext>
                  </a:extLst>
                </a:gridCol>
                <a:gridCol w="557227">
                  <a:extLst>
                    <a:ext uri="{9D8B030D-6E8A-4147-A177-3AD203B41FA5}">
                      <a16:colId xmlns="" xmlns:a16="http://schemas.microsoft.com/office/drawing/2014/main" val="1304251691"/>
                    </a:ext>
                  </a:extLst>
                </a:gridCol>
                <a:gridCol w="629098">
                  <a:extLst>
                    <a:ext uri="{9D8B030D-6E8A-4147-A177-3AD203B41FA5}">
                      <a16:colId xmlns="" xmlns:a16="http://schemas.microsoft.com/office/drawing/2014/main" val="182133212"/>
                    </a:ext>
                  </a:extLst>
                </a:gridCol>
                <a:gridCol w="618332">
                  <a:extLst>
                    <a:ext uri="{9D8B030D-6E8A-4147-A177-3AD203B41FA5}">
                      <a16:colId xmlns="" xmlns:a16="http://schemas.microsoft.com/office/drawing/2014/main" val="947226679"/>
                    </a:ext>
                  </a:extLst>
                </a:gridCol>
                <a:gridCol w="715530">
                  <a:extLst>
                    <a:ext uri="{9D8B030D-6E8A-4147-A177-3AD203B41FA5}">
                      <a16:colId xmlns="" xmlns:a16="http://schemas.microsoft.com/office/drawing/2014/main" val="164815255"/>
                    </a:ext>
                  </a:extLst>
                </a:gridCol>
                <a:gridCol w="715530">
                  <a:extLst>
                    <a:ext uri="{9D8B030D-6E8A-4147-A177-3AD203B41FA5}">
                      <a16:colId xmlns="" xmlns:a16="http://schemas.microsoft.com/office/drawing/2014/main" val="2773438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50-60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60-70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70-80</a:t>
                      </a:r>
                      <a:endParaRPr lang="en-IN" dirty="0"/>
                    </a:p>
                    <a:p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80-90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90-100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100-110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110-120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120-130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130-140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7334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135860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D274B886-D177-47E4-9A91-A0F02DC55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338286"/>
              </p:ext>
            </p:extLst>
          </p:nvPr>
        </p:nvGraphicFramePr>
        <p:xfrm>
          <a:off x="1043608" y="3582671"/>
          <a:ext cx="571500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2254">
                  <a:extLst>
                    <a:ext uri="{9D8B030D-6E8A-4147-A177-3AD203B41FA5}">
                      <a16:colId xmlns="" xmlns:a16="http://schemas.microsoft.com/office/drawing/2014/main" val="804551253"/>
                    </a:ext>
                  </a:extLst>
                </a:gridCol>
                <a:gridCol w="502670">
                  <a:extLst>
                    <a:ext uri="{9D8B030D-6E8A-4147-A177-3AD203B41FA5}">
                      <a16:colId xmlns="" xmlns:a16="http://schemas.microsoft.com/office/drawing/2014/main" val="4268973879"/>
                    </a:ext>
                  </a:extLst>
                </a:gridCol>
                <a:gridCol w="578512">
                  <a:extLst>
                    <a:ext uri="{9D8B030D-6E8A-4147-A177-3AD203B41FA5}">
                      <a16:colId xmlns="" xmlns:a16="http://schemas.microsoft.com/office/drawing/2014/main" val="3584014952"/>
                    </a:ext>
                  </a:extLst>
                </a:gridCol>
                <a:gridCol w="461642">
                  <a:extLst>
                    <a:ext uri="{9D8B030D-6E8A-4147-A177-3AD203B41FA5}">
                      <a16:colId xmlns="" xmlns:a16="http://schemas.microsoft.com/office/drawing/2014/main" val="4193894945"/>
                    </a:ext>
                  </a:extLst>
                </a:gridCol>
                <a:gridCol w="461642">
                  <a:extLst>
                    <a:ext uri="{9D8B030D-6E8A-4147-A177-3AD203B41FA5}">
                      <a16:colId xmlns="" xmlns:a16="http://schemas.microsoft.com/office/drawing/2014/main" val="3768724126"/>
                    </a:ext>
                  </a:extLst>
                </a:gridCol>
                <a:gridCol w="517280">
                  <a:extLst>
                    <a:ext uri="{9D8B030D-6E8A-4147-A177-3AD203B41FA5}">
                      <a16:colId xmlns="" xmlns:a16="http://schemas.microsoft.com/office/drawing/2014/main" val="1134515835"/>
                    </a:ext>
                  </a:extLst>
                </a:gridCol>
                <a:gridCol w="499499">
                  <a:extLst>
                    <a:ext uri="{9D8B030D-6E8A-4147-A177-3AD203B41FA5}">
                      <a16:colId xmlns="" xmlns:a16="http://schemas.microsoft.com/office/drawing/2014/main" val="1304251691"/>
                    </a:ext>
                  </a:extLst>
                </a:gridCol>
                <a:gridCol w="609776">
                  <a:extLst>
                    <a:ext uri="{9D8B030D-6E8A-4147-A177-3AD203B41FA5}">
                      <a16:colId xmlns="" xmlns:a16="http://schemas.microsoft.com/office/drawing/2014/main" val="182133212"/>
                    </a:ext>
                  </a:extLst>
                </a:gridCol>
                <a:gridCol w="541405">
                  <a:extLst>
                    <a:ext uri="{9D8B030D-6E8A-4147-A177-3AD203B41FA5}">
                      <a16:colId xmlns="" xmlns:a16="http://schemas.microsoft.com/office/drawing/2014/main" val="947226679"/>
                    </a:ext>
                  </a:extLst>
                </a:gridCol>
                <a:gridCol w="660323">
                  <a:extLst>
                    <a:ext uri="{9D8B030D-6E8A-4147-A177-3AD203B41FA5}">
                      <a16:colId xmlns="" xmlns:a16="http://schemas.microsoft.com/office/drawing/2014/main" val="16481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Score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140-150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150-160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160-170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170-180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180-190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190-200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200-210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210-220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220-230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73342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 marL="68580" marR="68580"/>
                </a:tc>
                <a:extLst>
                  <a:ext uri="{0D108BD9-81ED-4DB2-BD59-A6C34878D82A}">
                    <a16:rowId xmlns="" xmlns:a16="http://schemas.microsoft.com/office/drawing/2014/main" val="1413586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63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E862D0-33C0-4C66-8CE5-9D2A0F07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5615B4CA-B538-466D-B3A2-4BD47BD4B3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931290"/>
              </p:ext>
            </p:extLst>
          </p:nvPr>
        </p:nvGraphicFramePr>
        <p:xfrm>
          <a:off x="2102644" y="605155"/>
          <a:ext cx="6067425" cy="5887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26331">
                  <a:extLst>
                    <a:ext uri="{9D8B030D-6E8A-4147-A177-3AD203B41FA5}">
                      <a16:colId xmlns="" xmlns:a16="http://schemas.microsoft.com/office/drawing/2014/main" val="2459679601"/>
                    </a:ext>
                  </a:extLst>
                </a:gridCol>
                <a:gridCol w="685800">
                  <a:extLst>
                    <a:ext uri="{9D8B030D-6E8A-4147-A177-3AD203B41FA5}">
                      <a16:colId xmlns="" xmlns:a16="http://schemas.microsoft.com/office/drawing/2014/main" val="1520620462"/>
                    </a:ext>
                  </a:extLst>
                </a:gridCol>
                <a:gridCol w="1042988">
                  <a:extLst>
                    <a:ext uri="{9D8B030D-6E8A-4147-A177-3AD203B41FA5}">
                      <a16:colId xmlns="" xmlns:a16="http://schemas.microsoft.com/office/drawing/2014/main" val="2512297650"/>
                    </a:ext>
                  </a:extLst>
                </a:gridCol>
                <a:gridCol w="614363">
                  <a:extLst>
                    <a:ext uri="{9D8B030D-6E8A-4147-A177-3AD203B41FA5}">
                      <a16:colId xmlns="" xmlns:a16="http://schemas.microsoft.com/office/drawing/2014/main" val="2012471931"/>
                    </a:ext>
                  </a:extLst>
                </a:gridCol>
                <a:gridCol w="792956">
                  <a:extLst>
                    <a:ext uri="{9D8B030D-6E8A-4147-A177-3AD203B41FA5}">
                      <a16:colId xmlns="" xmlns:a16="http://schemas.microsoft.com/office/drawing/2014/main" val="254492758"/>
                    </a:ext>
                  </a:extLst>
                </a:gridCol>
                <a:gridCol w="592931">
                  <a:extLst>
                    <a:ext uri="{9D8B030D-6E8A-4147-A177-3AD203B41FA5}">
                      <a16:colId xmlns="" xmlns:a16="http://schemas.microsoft.com/office/drawing/2014/main" val="2330631416"/>
                    </a:ext>
                  </a:extLst>
                </a:gridCol>
                <a:gridCol w="1212056">
                  <a:extLst>
                    <a:ext uri="{9D8B030D-6E8A-4147-A177-3AD203B41FA5}">
                      <a16:colId xmlns="" xmlns:a16="http://schemas.microsoft.com/office/drawing/2014/main" val="177403783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Mid Value (x)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f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d= (x-135)/10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f*d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f*d*d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f*d*d*d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f*d*d*d*d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17611826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55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-8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-8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-512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4096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202656015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-7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239731318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-6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36791580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85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-5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-5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-125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121701100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95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-4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-4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-64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256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220482004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105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-3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-6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-54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162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18110624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-2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-2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-8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24941912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-1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372525046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135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31549289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145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13648116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155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16821755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165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135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18486947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175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160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640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2560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30753531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185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275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1375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6875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8406931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195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144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864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5184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15644932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343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2401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7817990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215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512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4096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331865439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225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162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1458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13122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9816202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Total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1038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4584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39834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767350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61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A9E0C0-F192-4F83-AE94-B102163AA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2:Computation of t</a:t>
            </a:r>
            <a:r>
              <a:rPr lang="en-IN" sz="4400" u="none" strike="noStrike" dirty="0">
                <a:effectLst/>
              </a:rPr>
              <a:t>he raw moment</a:t>
            </a:r>
            <a:r>
              <a:rPr lang="en-IN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IN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B6CCD96A-B40E-4F8A-8CD6-82A8D0451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69090"/>
              </p:ext>
            </p:extLst>
          </p:nvPr>
        </p:nvGraphicFramePr>
        <p:xfrm>
          <a:off x="1043608" y="1280874"/>
          <a:ext cx="7222331" cy="56045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5980">
                  <a:extLst>
                    <a:ext uri="{9D8B030D-6E8A-4147-A177-3AD203B41FA5}">
                      <a16:colId xmlns="" xmlns:a16="http://schemas.microsoft.com/office/drawing/2014/main" val="4144362572"/>
                    </a:ext>
                  </a:extLst>
                </a:gridCol>
                <a:gridCol w="570158">
                  <a:extLst>
                    <a:ext uri="{9D8B030D-6E8A-4147-A177-3AD203B41FA5}">
                      <a16:colId xmlns="" xmlns:a16="http://schemas.microsoft.com/office/drawing/2014/main" val="878972946"/>
                    </a:ext>
                  </a:extLst>
                </a:gridCol>
                <a:gridCol w="2350294">
                  <a:extLst>
                    <a:ext uri="{9D8B030D-6E8A-4147-A177-3AD203B41FA5}">
                      <a16:colId xmlns="" xmlns:a16="http://schemas.microsoft.com/office/drawing/2014/main" val="3273424211"/>
                    </a:ext>
                  </a:extLst>
                </a:gridCol>
                <a:gridCol w="1485899">
                  <a:extLst>
                    <a:ext uri="{9D8B030D-6E8A-4147-A177-3AD203B41FA5}">
                      <a16:colId xmlns="" xmlns:a16="http://schemas.microsoft.com/office/drawing/2014/main" val="72772412"/>
                    </a:ext>
                  </a:extLst>
                </a:gridCol>
              </a:tblGrid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800" u="none" strike="noStrike" dirty="0">
                          <a:effectLst/>
                        </a:rPr>
                        <a:t>The raw moment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M1=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150/50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36843911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 dirty="0">
                          <a:effectLst/>
                        </a:rPr>
                        <a:t>M1= ∑</a:t>
                      </a:r>
                      <a:r>
                        <a:rPr lang="en-IN" sz="2800" u="none" strike="noStrike" dirty="0" err="1">
                          <a:effectLst/>
                        </a:rPr>
                        <a:t>fd</a:t>
                      </a:r>
                      <a:r>
                        <a:rPr lang="en-IN" sz="2800" u="none" strike="noStrike" dirty="0">
                          <a:effectLst/>
                        </a:rPr>
                        <a:t>/∑f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3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233055677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24154934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M2= ∑fd*d/∑f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M2=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1038/50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374169424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20.76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24754210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nl-NL" sz="2800" u="none" strike="noStrike" dirty="0">
                          <a:effectLst/>
                        </a:rPr>
                        <a:t>M3= ∑fd*d*d/∑f</a:t>
                      </a:r>
                      <a:endParaRPr lang="nl-N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M3=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4584/50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198007800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>
                          <a:effectLst/>
                        </a:rPr>
                        <a:t>91.68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126877986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nl-NL" sz="2800" u="none" strike="noStrike" dirty="0">
                          <a:effectLst/>
                        </a:rPr>
                        <a:t>M4= ∑fd*d*d*d/∑f</a:t>
                      </a:r>
                      <a:endParaRPr lang="nl-NL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>
                          <a:effectLst/>
                        </a:rPr>
                        <a:t>M4=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800" u="none" strike="noStrike" dirty="0">
                          <a:effectLst/>
                        </a:rPr>
                        <a:t>39834/50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39966445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800" u="none" strike="noStrike" dirty="0">
                          <a:effectLst/>
                        </a:rPr>
                        <a:t>796.68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1880308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5959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011545-0B2D-49DE-A7F3-E7D34A5B3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3: Computation of Central Moment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FE6B8F3F-2025-4452-A9EA-71E7C9813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596101"/>
              </p:ext>
            </p:extLst>
          </p:nvPr>
        </p:nvGraphicFramePr>
        <p:xfrm>
          <a:off x="628650" y="1387475"/>
          <a:ext cx="7458076" cy="4401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22019">
                  <a:extLst>
                    <a:ext uri="{9D8B030D-6E8A-4147-A177-3AD203B41FA5}">
                      <a16:colId xmlns="" xmlns:a16="http://schemas.microsoft.com/office/drawing/2014/main" val="3816155399"/>
                    </a:ext>
                  </a:extLst>
                </a:gridCol>
                <a:gridCol w="1605434">
                  <a:extLst>
                    <a:ext uri="{9D8B030D-6E8A-4147-A177-3AD203B41FA5}">
                      <a16:colId xmlns="" xmlns:a16="http://schemas.microsoft.com/office/drawing/2014/main" val="643864462"/>
                    </a:ext>
                  </a:extLst>
                </a:gridCol>
                <a:gridCol w="1130623">
                  <a:extLst>
                    <a:ext uri="{9D8B030D-6E8A-4147-A177-3AD203B41FA5}">
                      <a16:colId xmlns="" xmlns:a16="http://schemas.microsoft.com/office/drawing/2014/main" val="84283784"/>
                    </a:ext>
                  </a:extLst>
                </a:gridCol>
              </a:tblGrid>
              <a:tr h="36734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height=h=10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955935868"/>
                  </a:ext>
                </a:extLst>
              </a:tr>
              <a:tr h="72720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Central Moments of variable 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m2=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3274711120"/>
                  </a:ext>
                </a:extLst>
              </a:tr>
              <a:tr h="36734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(M2-M1*M1)*h*h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1176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1686058790"/>
                  </a:ext>
                </a:extLst>
              </a:tr>
              <a:tr h="72720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Central Moments of variable x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m3=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3853186003"/>
                  </a:ext>
                </a:extLst>
              </a:tr>
              <a:tr h="727201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(M3-3M2*M1)+ 2M1*M1*M1* h*h*h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>
                          <a:effectLst/>
                        </a:rPr>
                        <a:t>-41160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1485481959"/>
                  </a:ext>
                </a:extLst>
              </a:tr>
              <a:tr h="72720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>
                          <a:effectLst/>
                        </a:rPr>
                        <a:t>Central Moments of variable x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m4=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554612150"/>
                  </a:ext>
                </a:extLst>
              </a:tr>
              <a:tr h="727201">
                <a:tc gridSpan="2">
                  <a:txBody>
                    <a:bodyPr/>
                    <a:lstStyle/>
                    <a:p>
                      <a:pPr algn="l" fontAlgn="b"/>
                      <a:r>
                        <a:rPr lang="pt-BR" sz="2400" u="none" strike="noStrike" dirty="0">
                          <a:effectLst/>
                        </a:rPr>
                        <a:t>(M4-4M3*M1+6 M2*M1*M1-3 M1*M1*M1*M1)* h*h*h*h</a:t>
                      </a:r>
                      <a:endParaRPr lang="pt-BR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2400" u="none" strike="noStrike" dirty="0">
                          <a:effectLst/>
                        </a:rPr>
                        <a:t>5745600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3358071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83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A0E3E5-D9C7-4C8E-BE19-B68F7B0A9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Step 4:</a:t>
            </a:r>
            <a:r>
              <a:rPr lang="en-US" sz="4400" u="none" strike="noStrike" dirty="0">
                <a:effectLst/>
              </a:rPr>
              <a:t>Compute Moment  Coefficient of Skewness= Y1 and comment</a:t>
            </a:r>
            <a: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/>
            </a:r>
            <a:br>
              <a:rPr lang="en-US" sz="4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="" xmlns:a16="http://schemas.microsoft.com/office/drawing/2014/main" id="{AAD0E2A5-B2AF-441C-8C39-752A25953C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9393432"/>
              </p:ext>
            </p:extLst>
          </p:nvPr>
        </p:nvGraphicFramePr>
        <p:xfrm>
          <a:off x="392906" y="1171575"/>
          <a:ext cx="8458200" cy="60794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8392">
                  <a:extLst>
                    <a:ext uri="{9D8B030D-6E8A-4147-A177-3AD203B41FA5}">
                      <a16:colId xmlns="" xmlns:a16="http://schemas.microsoft.com/office/drawing/2014/main" val="2702892452"/>
                    </a:ext>
                  </a:extLst>
                </a:gridCol>
                <a:gridCol w="1263290">
                  <a:extLst>
                    <a:ext uri="{9D8B030D-6E8A-4147-A177-3AD203B41FA5}">
                      <a16:colId xmlns="" xmlns:a16="http://schemas.microsoft.com/office/drawing/2014/main" val="48913061"/>
                    </a:ext>
                  </a:extLst>
                </a:gridCol>
                <a:gridCol w="3046518">
                  <a:extLst>
                    <a:ext uri="{9D8B030D-6E8A-4147-A177-3AD203B41FA5}">
                      <a16:colId xmlns="" xmlns:a16="http://schemas.microsoft.com/office/drawing/2014/main" val="3641962409"/>
                    </a:ext>
                  </a:extLst>
                </a:gridCol>
              </a:tblGrid>
              <a:tr h="205630">
                <a:tc gridSpan="3"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083263155"/>
                  </a:ext>
                </a:extLst>
              </a:tr>
              <a:tr h="21763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 dirty="0">
                          <a:effectLst/>
                        </a:rPr>
                        <a:t>Y1=M3/(M2+  </a:t>
                      </a:r>
                      <a:r>
                        <a:rPr lang="en-IN" sz="3600" u="none" strike="noStrike" dirty="0" err="1">
                          <a:effectLst/>
                        </a:rPr>
                        <a:t>sqare</a:t>
                      </a:r>
                      <a:r>
                        <a:rPr lang="en-IN" sz="3600" u="none" strike="noStrike" dirty="0">
                          <a:effectLst/>
                        </a:rPr>
                        <a:t> root M2)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>
                          <a:effectLst/>
                        </a:rPr>
                        <a:t>    (minus)41160/1176* sqare root of (1176)</a:t>
                      </a:r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 dirty="0">
                          <a:effectLst/>
                        </a:rPr>
                        <a:t>    (minus)41160/1176* </a:t>
                      </a:r>
                      <a:r>
                        <a:rPr lang="en-IN" sz="3600" u="none" strike="noStrike" dirty="0" err="1">
                          <a:effectLst/>
                        </a:rPr>
                        <a:t>sqare</a:t>
                      </a:r>
                      <a:r>
                        <a:rPr lang="en-IN" sz="3600" u="none" strike="noStrike" dirty="0">
                          <a:effectLst/>
                        </a:rPr>
                        <a:t> root of (1176)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1714555595"/>
                  </a:ext>
                </a:extLst>
              </a:tr>
              <a:tr h="217638">
                <a:tc gridSpan="2">
                  <a:txBody>
                    <a:bodyPr/>
                    <a:lstStyle/>
                    <a:p>
                      <a:pPr algn="l" fontAlgn="b"/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en-IN" sz="3600" u="none" strike="noStrike">
                          <a:effectLst/>
                        </a:rPr>
                        <a:t>-1.02</a:t>
                      </a:r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3600" u="none" strike="noStrike" dirty="0">
                          <a:effectLst/>
                        </a:rPr>
                        <a:t>=-1.02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428634145"/>
                  </a:ext>
                </a:extLst>
              </a:tr>
              <a:tr h="272248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It means that Negative </a:t>
                      </a:r>
                      <a:r>
                        <a:rPr lang="en-US" sz="3600" u="none" strike="noStrike" dirty="0" smtClean="0">
                          <a:effectLst/>
                        </a:rPr>
                        <a:t>skewed 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3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extLst>
                  <a:ext uri="{0D108BD9-81ED-4DB2-BD59-A6C34878D82A}">
                    <a16:rowId xmlns="" xmlns:a16="http://schemas.microsoft.com/office/drawing/2014/main" val="3294743130"/>
                  </a:ext>
                </a:extLst>
              </a:tr>
              <a:tr h="217638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3600" u="none" strike="noStrike" dirty="0">
                          <a:effectLst/>
                        </a:rPr>
                        <a:t>The frequency curve of the given distribution 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23292085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 dirty="0">
                          <a:effectLst/>
                        </a:rPr>
                        <a:t> has longer tail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1170489161"/>
                  </a:ext>
                </a:extLst>
              </a:tr>
              <a:tr h="217638">
                <a:tc>
                  <a:txBody>
                    <a:bodyPr/>
                    <a:lstStyle/>
                    <a:p>
                      <a:pPr algn="l" fontAlgn="b"/>
                      <a:r>
                        <a:rPr lang="en-IN" sz="3600" u="none" strike="noStrike" dirty="0">
                          <a:effectLst/>
                        </a:rPr>
                        <a:t>toward the left</a:t>
                      </a:r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763" marR="4763" marT="6350" marB="0" anchor="b"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IN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="" xmlns:a16="http://schemas.microsoft.com/office/drawing/2014/main" val="66502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190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A782E4-6485-4432-B6F5-52D74AE0F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 of Coefficient of Kurtosis (Beta2)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1FA4AA-6C7E-4B0D-9457-C8FD705D1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Beta 2=M4/M2*M2=5745600/(1176)*1176=4.15</a:t>
            </a:r>
          </a:p>
          <a:p>
            <a:r>
              <a:rPr lang="en-US" dirty="0"/>
              <a:t>Interpretation:</a:t>
            </a:r>
          </a:p>
          <a:p>
            <a:r>
              <a:rPr lang="en-US" dirty="0"/>
              <a:t>Beta 2 is greater than 3 (More than M1) . Hence the distribution is leptokurtic .</a:t>
            </a:r>
          </a:p>
          <a:p>
            <a:r>
              <a:rPr lang="en-US" dirty="0"/>
              <a:t>That means Frequency Curve is more peaked (thin) than the normal curve.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208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mtClean="0"/>
              <a:t/>
            </a:r>
            <a:br>
              <a:rPr lang="en-IN" smtClean="0"/>
            </a:br>
            <a:r>
              <a:rPr lang="en-IN" smtClean="0"/>
              <a:t>Thanks !!!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6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E43A44-F405-4F1A-A6BA-236E80C9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111111"/>
                </a:solidFill>
                <a:latin typeface="Cabin-semi-bold"/>
              </a:rPr>
              <a:t>Details on </a:t>
            </a:r>
            <a: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  <a:t> Skewness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CC1C1A-6A32-46A5-A16D-99827E14F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The </a:t>
            </a:r>
            <a:r>
              <a:rPr lang="en-US" b="0" i="0" u="sng" dirty="0">
                <a:solidFill>
                  <a:srgbClr val="2C40D0"/>
                </a:solidFill>
                <a:effectLst/>
                <a:latin typeface="SourceSansPro"/>
                <a:hlinkClick r:id="rId2"/>
              </a:rPr>
              <a:t>mean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 of positively skewed data will be greater than the </a:t>
            </a:r>
            <a:r>
              <a:rPr lang="en-US" b="0" i="0" u="sng" dirty="0">
                <a:solidFill>
                  <a:srgbClr val="2C40D0"/>
                </a:solidFill>
                <a:effectLst/>
                <a:latin typeface="SourceSansPro"/>
                <a:hlinkClick r:id="rId3"/>
              </a:rPr>
              <a:t>median</a:t>
            </a:r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In a distribution that is negatively skewed, the exact opposite is the case: the mean of negatively skewed data will be less than the median.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 If the data graphs symmetrically, the distribution has zero skewness, regardless of how long or fat the tails are.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532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3A10ABB-6ACF-432E-8932-C7C1DD903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111111"/>
                </a:solidFill>
                <a:latin typeface="Cabin-semi-bold"/>
              </a:rPr>
              <a:t>Details on </a:t>
            </a:r>
            <a:r>
              <a:rPr lang="en-IN" b="0" i="0" dirty="0">
                <a:solidFill>
                  <a:srgbClr val="111111"/>
                </a:solidFill>
                <a:effectLst/>
                <a:latin typeface="Cabin-semi-bold"/>
              </a:rPr>
              <a:t> Skewness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CBD1AA-D4D5-47DA-BD83-43D57266D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The three probability distributions depicted below are positively-skewed (or right-skewed) to an increasing degree.</a:t>
            </a:r>
          </a:p>
          <a:p>
            <a:r>
              <a:rPr lang="en-US" b="0" i="0" dirty="0">
                <a:solidFill>
                  <a:srgbClr val="111111"/>
                </a:solidFill>
                <a:effectLst/>
                <a:latin typeface="SourceSansPro"/>
              </a:rPr>
              <a:t> Negatively-skewed distributions are also known as left-skewed distributions.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2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E2956-1321-462D-9FE9-E99E6E8F2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26EE10-1BC7-42F3-ABFD-4A98F80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170" y="579119"/>
            <a:ext cx="5679281" cy="591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19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C7D642-1DA8-4A67-86EB-D6543ECA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Measures of Skewness: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4CEBB0-59FA-4C00-B9EC-D8D1FB944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752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Skewness formula is called so because the graph plotted is displayed in skewed manner.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Skewness is a measure used in statistics that helps reveal the asymmetry of a probability distribution.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It can either be positive or negative, irrespective of signs. 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To calculate the skewness, we have to first find the mean and variance of the given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906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A41699-54FC-4C51-BF41-ED1C48FE2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333333"/>
                </a:solidFill>
                <a:latin typeface="Roboto" panose="02000000000000000000" pitchFamily="2" charset="0"/>
              </a:rPr>
              <a:t>C</a:t>
            </a:r>
            <a:r>
              <a:rPr lang="en-IN" b="0" i="0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alculate  Skewness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247BC3-2DC8-4B92-BD5D-32AB15769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Step 1: Find the mean and variance of the given data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Step 2:  The formula for 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amp</a:t>
            </a:r>
            <a:r>
              <a:rPr lang="en-US" sz="2400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  Skewness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AB0ADCC-30C8-4AC0-883E-9E748D1CF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2828925"/>
            <a:ext cx="2436019" cy="1152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F2BBA0BC-8E24-40A5-81EF-500C827CD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256" y="4267201"/>
            <a:ext cx="4086225" cy="2114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00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1402</Words>
  <Application>Microsoft Office PowerPoint</Application>
  <PresentationFormat>On-screen Show (4:3)</PresentationFormat>
  <Paragraphs>332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Lecture 16-Skewness</vt:lpstr>
      <vt:lpstr>What is Skewness? </vt:lpstr>
      <vt:lpstr>Features of Skewness</vt:lpstr>
      <vt:lpstr>Details on  Skewness </vt:lpstr>
      <vt:lpstr>Details on  Skewness</vt:lpstr>
      <vt:lpstr>Details on  Skewness</vt:lpstr>
      <vt:lpstr>Skewness</vt:lpstr>
      <vt:lpstr>Measures of Skewness:</vt:lpstr>
      <vt:lpstr>Calculate  Skewness</vt:lpstr>
      <vt:lpstr>Find the skewness in the following data</vt:lpstr>
      <vt:lpstr>Step 1:</vt:lpstr>
      <vt:lpstr>Step 2: Compute the skewness</vt:lpstr>
      <vt:lpstr>PowerPoint Presentation</vt:lpstr>
      <vt:lpstr>Another Method to measure Skewness</vt:lpstr>
      <vt:lpstr>PowerPoint Presentation</vt:lpstr>
      <vt:lpstr>Importance of Pearson's Coefficient </vt:lpstr>
      <vt:lpstr>Practical Importance of Skewness</vt:lpstr>
      <vt:lpstr>Risk with Skewness</vt:lpstr>
      <vt:lpstr>Bowley's Coefficient of Ske wness  for Ungrouped data </vt:lpstr>
      <vt:lpstr>Bowley's Coefficient</vt:lpstr>
      <vt:lpstr>Bowley's Coefficient</vt:lpstr>
      <vt:lpstr>Formula for Bowley's Coefficient </vt:lpstr>
      <vt:lpstr>Types of Skewness</vt:lpstr>
      <vt:lpstr>Example </vt:lpstr>
      <vt:lpstr>Step 1:</vt:lpstr>
      <vt:lpstr>Step 2: First Quartile Q1  </vt:lpstr>
      <vt:lpstr>Second Quartile</vt:lpstr>
      <vt:lpstr>Third Quartile</vt:lpstr>
      <vt:lpstr>Step 4: Computation of Bowley s coefficient </vt:lpstr>
      <vt:lpstr>Coefficient Based Upon Moments </vt:lpstr>
      <vt:lpstr>Mean Moments</vt:lpstr>
      <vt:lpstr>Central(Mean)Moments</vt:lpstr>
      <vt:lpstr>Types of Central Moments</vt:lpstr>
      <vt:lpstr>Types of Central Moments</vt:lpstr>
      <vt:lpstr>Negative Skewed Distribution -Revision</vt:lpstr>
      <vt:lpstr>Positively skewed distributions</vt:lpstr>
      <vt:lpstr>Kurtosis</vt:lpstr>
      <vt:lpstr>Kurtosis-Diagram</vt:lpstr>
      <vt:lpstr>Kurtosis central moment</vt:lpstr>
      <vt:lpstr>Example:</vt:lpstr>
      <vt:lpstr>Step 1</vt:lpstr>
      <vt:lpstr>Step 2:Computation of the raw moment </vt:lpstr>
      <vt:lpstr>Step 3: Computation of Central Moment</vt:lpstr>
      <vt:lpstr>Step 4:Compute Moment  Coefficient of Skewness= Y1 and comment </vt:lpstr>
      <vt:lpstr>Moment of Coefficient of Kurtosis (Beta2)</vt:lpstr>
      <vt:lpstr> Thanks !!!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16-Skewness</dc:title>
  <dc:creator>Admin</dc:creator>
  <cp:lastModifiedBy>Admin</cp:lastModifiedBy>
  <cp:revision>4</cp:revision>
  <dcterms:created xsi:type="dcterms:W3CDTF">2023-08-28T03:28:21Z</dcterms:created>
  <dcterms:modified xsi:type="dcterms:W3CDTF">2023-09-04T08:50:06Z</dcterms:modified>
</cp:coreProperties>
</file>