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3" d="100"/>
          <a:sy n="63" d="100"/>
        </p:scale>
        <p:origin x="138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22D62C6-4F51-4497-B620-E931D7C06A0D}"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72BF56-3FA1-494D-9A0A-9C27FE2A8187}" type="slidenum">
              <a:rPr lang="en-IN" smtClean="0"/>
              <a:t>‹#›</a:t>
            </a:fld>
            <a:endParaRPr lang="en-IN"/>
          </a:p>
        </p:txBody>
      </p:sp>
    </p:spTree>
    <p:extLst>
      <p:ext uri="{BB962C8B-B14F-4D97-AF65-F5344CB8AC3E}">
        <p14:creationId xmlns:p14="http://schemas.microsoft.com/office/powerpoint/2010/main" val="3300280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2D62C6-4F51-4497-B620-E931D7C06A0D}"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72BF56-3FA1-494D-9A0A-9C27FE2A8187}" type="slidenum">
              <a:rPr lang="en-IN" smtClean="0"/>
              <a:t>‹#›</a:t>
            </a:fld>
            <a:endParaRPr lang="en-IN"/>
          </a:p>
        </p:txBody>
      </p:sp>
    </p:spTree>
    <p:extLst>
      <p:ext uri="{BB962C8B-B14F-4D97-AF65-F5344CB8AC3E}">
        <p14:creationId xmlns:p14="http://schemas.microsoft.com/office/powerpoint/2010/main" val="273901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2D62C6-4F51-4497-B620-E931D7C06A0D}"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72BF56-3FA1-494D-9A0A-9C27FE2A8187}" type="slidenum">
              <a:rPr lang="en-IN" smtClean="0"/>
              <a:t>‹#›</a:t>
            </a:fld>
            <a:endParaRPr lang="en-IN"/>
          </a:p>
        </p:txBody>
      </p:sp>
    </p:spTree>
    <p:extLst>
      <p:ext uri="{BB962C8B-B14F-4D97-AF65-F5344CB8AC3E}">
        <p14:creationId xmlns:p14="http://schemas.microsoft.com/office/powerpoint/2010/main" val="4030727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22D62C6-4F51-4497-B620-E931D7C06A0D}"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72BF56-3FA1-494D-9A0A-9C27FE2A8187}" type="slidenum">
              <a:rPr lang="en-IN" smtClean="0"/>
              <a:t>‹#›</a:t>
            </a:fld>
            <a:endParaRPr lang="en-IN"/>
          </a:p>
        </p:txBody>
      </p:sp>
    </p:spTree>
    <p:extLst>
      <p:ext uri="{BB962C8B-B14F-4D97-AF65-F5344CB8AC3E}">
        <p14:creationId xmlns:p14="http://schemas.microsoft.com/office/powerpoint/2010/main" val="322329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2D62C6-4F51-4497-B620-E931D7C06A0D}"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72BF56-3FA1-494D-9A0A-9C27FE2A8187}" type="slidenum">
              <a:rPr lang="en-IN" smtClean="0"/>
              <a:t>‹#›</a:t>
            </a:fld>
            <a:endParaRPr lang="en-IN"/>
          </a:p>
        </p:txBody>
      </p:sp>
    </p:spTree>
    <p:extLst>
      <p:ext uri="{BB962C8B-B14F-4D97-AF65-F5344CB8AC3E}">
        <p14:creationId xmlns:p14="http://schemas.microsoft.com/office/powerpoint/2010/main" val="335120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22D62C6-4F51-4497-B620-E931D7C06A0D}"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72BF56-3FA1-494D-9A0A-9C27FE2A8187}" type="slidenum">
              <a:rPr lang="en-IN" smtClean="0"/>
              <a:t>‹#›</a:t>
            </a:fld>
            <a:endParaRPr lang="en-IN"/>
          </a:p>
        </p:txBody>
      </p:sp>
    </p:spTree>
    <p:extLst>
      <p:ext uri="{BB962C8B-B14F-4D97-AF65-F5344CB8AC3E}">
        <p14:creationId xmlns:p14="http://schemas.microsoft.com/office/powerpoint/2010/main" val="2736115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22D62C6-4F51-4497-B620-E931D7C06A0D}" type="datetimeFigureOut">
              <a:rPr lang="en-IN" smtClean="0"/>
              <a:t>25-04-2025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72BF56-3FA1-494D-9A0A-9C27FE2A8187}" type="slidenum">
              <a:rPr lang="en-IN" smtClean="0"/>
              <a:t>‹#›</a:t>
            </a:fld>
            <a:endParaRPr lang="en-IN"/>
          </a:p>
        </p:txBody>
      </p:sp>
    </p:spTree>
    <p:extLst>
      <p:ext uri="{BB962C8B-B14F-4D97-AF65-F5344CB8AC3E}">
        <p14:creationId xmlns:p14="http://schemas.microsoft.com/office/powerpoint/2010/main" val="335255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22D62C6-4F51-4497-B620-E931D7C06A0D}"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72BF56-3FA1-494D-9A0A-9C27FE2A8187}" type="slidenum">
              <a:rPr lang="en-IN" smtClean="0"/>
              <a:t>‹#›</a:t>
            </a:fld>
            <a:endParaRPr lang="en-IN"/>
          </a:p>
        </p:txBody>
      </p:sp>
    </p:spTree>
    <p:extLst>
      <p:ext uri="{BB962C8B-B14F-4D97-AF65-F5344CB8AC3E}">
        <p14:creationId xmlns:p14="http://schemas.microsoft.com/office/powerpoint/2010/main" val="300050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D62C6-4F51-4497-B620-E931D7C06A0D}" type="datetimeFigureOut">
              <a:rPr lang="en-IN" smtClean="0"/>
              <a:t>25-04-2025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72BF56-3FA1-494D-9A0A-9C27FE2A8187}" type="slidenum">
              <a:rPr lang="en-IN" smtClean="0"/>
              <a:t>‹#›</a:t>
            </a:fld>
            <a:endParaRPr lang="en-IN"/>
          </a:p>
        </p:txBody>
      </p:sp>
    </p:spTree>
    <p:extLst>
      <p:ext uri="{BB962C8B-B14F-4D97-AF65-F5344CB8AC3E}">
        <p14:creationId xmlns:p14="http://schemas.microsoft.com/office/powerpoint/2010/main" val="3581593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D62C6-4F51-4497-B620-E931D7C06A0D}"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72BF56-3FA1-494D-9A0A-9C27FE2A8187}" type="slidenum">
              <a:rPr lang="en-IN" smtClean="0"/>
              <a:t>‹#›</a:t>
            </a:fld>
            <a:endParaRPr lang="en-IN"/>
          </a:p>
        </p:txBody>
      </p:sp>
    </p:spTree>
    <p:extLst>
      <p:ext uri="{BB962C8B-B14F-4D97-AF65-F5344CB8AC3E}">
        <p14:creationId xmlns:p14="http://schemas.microsoft.com/office/powerpoint/2010/main" val="121917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2D62C6-4F51-4497-B620-E931D7C06A0D}"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72BF56-3FA1-494D-9A0A-9C27FE2A8187}" type="slidenum">
              <a:rPr lang="en-IN" smtClean="0"/>
              <a:t>‹#›</a:t>
            </a:fld>
            <a:endParaRPr lang="en-IN"/>
          </a:p>
        </p:txBody>
      </p:sp>
    </p:spTree>
    <p:extLst>
      <p:ext uri="{BB962C8B-B14F-4D97-AF65-F5344CB8AC3E}">
        <p14:creationId xmlns:p14="http://schemas.microsoft.com/office/powerpoint/2010/main" val="3071037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D62C6-4F51-4497-B620-E931D7C06A0D}" type="datetimeFigureOut">
              <a:rPr lang="en-IN" smtClean="0"/>
              <a:t>25-04-2025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2BF56-3FA1-494D-9A0A-9C27FE2A8187}" type="slidenum">
              <a:rPr lang="en-IN" smtClean="0"/>
              <a:t>‹#›</a:t>
            </a:fld>
            <a:endParaRPr lang="en-IN"/>
          </a:p>
        </p:txBody>
      </p:sp>
    </p:spTree>
    <p:extLst>
      <p:ext uri="{BB962C8B-B14F-4D97-AF65-F5344CB8AC3E}">
        <p14:creationId xmlns:p14="http://schemas.microsoft.com/office/powerpoint/2010/main" val="1837365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Class Diagram</a:t>
            </a:r>
            <a:br>
              <a:rPr lang="en-IN" dirty="0" smtClean="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5382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386013"/>
            <a:ext cx="3727475" cy="305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103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err="1" smtClean="0"/>
              <a:t>Multiplicity</a:t>
            </a:r>
            <a:r>
              <a:rPr lang="en-IN" dirty="0" err="1"/>
              <a:t>A</a:t>
            </a:r>
            <a:r>
              <a:rPr lang="en-IN" dirty="0"/>
              <a:t> multiplicity is a factor associated with an attribute. It specifies how many instances of attributes are created when a class is initialized. If a multiplicity is not specified, by default one is considered as a default multiplicity.</a:t>
            </a:r>
          </a:p>
          <a:p>
            <a:r>
              <a:rPr lang="en-IN" dirty="0"/>
              <a:t>Let's say that that there are 100 students in one college. The college can have multiple students.</a:t>
            </a:r>
          </a:p>
          <a:p>
            <a:endParaRPr lang="en-IN" dirty="0"/>
          </a:p>
        </p:txBody>
      </p:sp>
    </p:spTree>
    <p:extLst>
      <p:ext uri="{BB962C8B-B14F-4D97-AF65-F5344CB8AC3E}">
        <p14:creationId xmlns:p14="http://schemas.microsoft.com/office/powerpoint/2010/main" val="278767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00808"/>
            <a:ext cx="2448272"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927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Aggregation</a:t>
            </a:r>
            <a:endParaRPr lang="en-IN" dirty="0"/>
          </a:p>
        </p:txBody>
      </p:sp>
      <p:sp>
        <p:nvSpPr>
          <p:cNvPr id="3" name="Content Placeholder 2"/>
          <p:cNvSpPr>
            <a:spLocks noGrp="1"/>
          </p:cNvSpPr>
          <p:nvPr>
            <p:ph idx="1"/>
          </p:nvPr>
        </p:nvSpPr>
        <p:spPr/>
        <p:txBody>
          <a:bodyPr/>
          <a:lstStyle/>
          <a:p>
            <a:r>
              <a:rPr lang="en-IN" dirty="0"/>
              <a:t>Aggregation is a special type of association that models a whole- part relationship between aggregate and its parts.</a:t>
            </a:r>
          </a:p>
        </p:txBody>
      </p:sp>
    </p:spTree>
    <p:extLst>
      <p:ext uri="{BB962C8B-B14F-4D97-AF65-F5344CB8AC3E}">
        <p14:creationId xmlns:p14="http://schemas.microsoft.com/office/powerpoint/2010/main" val="1466100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For example, the class college is made up of one or more student. In aggregation, the contained classes are never totally dependent on the lifecycle of the container. Here, the college class will remain even if the student is not available.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5" y="4941168"/>
            <a:ext cx="5544616"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265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Composition:</a:t>
            </a:r>
            <a:endParaRPr lang="en-IN" dirty="0"/>
          </a:p>
        </p:txBody>
      </p:sp>
      <p:sp>
        <p:nvSpPr>
          <p:cNvPr id="3" name="Content Placeholder 2"/>
          <p:cNvSpPr>
            <a:spLocks noGrp="1"/>
          </p:cNvSpPr>
          <p:nvPr>
            <p:ph idx="1"/>
          </p:nvPr>
        </p:nvSpPr>
        <p:spPr/>
        <p:txBody>
          <a:bodyPr/>
          <a:lstStyle/>
          <a:p>
            <a:r>
              <a:rPr lang="en-IN" dirty="0"/>
              <a:t>The composition is a special type of aggregation which denotes strong ownership between two classes when one class is a part of another class.</a:t>
            </a:r>
          </a:p>
        </p:txBody>
      </p:sp>
    </p:spTree>
    <p:extLst>
      <p:ext uri="{BB962C8B-B14F-4D97-AF65-F5344CB8AC3E}">
        <p14:creationId xmlns:p14="http://schemas.microsoft.com/office/powerpoint/2010/main" val="274329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For example, if college is composed of classes student. The college could contain many students, while each student belongs to only one college. So, if college is not functioning all the students also removed</a:t>
            </a:r>
            <a:r>
              <a:rPr lang="en-IN" dirty="0" smtClean="0"/>
              <a:t>.</a:t>
            </a:r>
          </a:p>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437112"/>
            <a:ext cx="6202660"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2566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Aggregation vs. Composition</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413870582"/>
              </p:ext>
            </p:extLst>
          </p:nvPr>
        </p:nvGraphicFramePr>
        <p:xfrm>
          <a:off x="1331640" y="2636912"/>
          <a:ext cx="6096000" cy="2712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sz="1800" b="1" i="0" kern="1200" dirty="0" smtClean="0">
                          <a:solidFill>
                            <a:schemeClr val="lt1"/>
                          </a:solidFill>
                          <a:effectLst/>
                          <a:latin typeface="+mn-lt"/>
                          <a:ea typeface="+mn-ea"/>
                          <a:cs typeface="+mn-cs"/>
                        </a:rPr>
                        <a:t>Aggregation</a:t>
                      </a:r>
                      <a:endParaRPr lang="en-IN" dirty="0"/>
                    </a:p>
                  </a:txBody>
                  <a:tcPr/>
                </a:tc>
                <a:tc>
                  <a:txBody>
                    <a:bodyPr/>
                    <a:lstStyle/>
                    <a:p>
                      <a:pPr algn="l" fontAlgn="t"/>
                      <a:r>
                        <a:rPr lang="en-IN" b="1" dirty="0" smtClean="0">
                          <a:effectLst/>
                        </a:rPr>
                        <a:t>Composition</a:t>
                      </a:r>
                      <a:endParaRPr lang="en-IN" dirty="0">
                        <a:effectLst/>
                      </a:endParaRPr>
                    </a:p>
                  </a:txBody>
                  <a:tcPr marL="76200" marR="76200" marT="76200" marB="76200"/>
                </a:tc>
                <a:extLst>
                  <a:ext uri="{0D108BD9-81ED-4DB2-BD59-A6C34878D82A}">
                    <a16:rowId xmlns:a16="http://schemas.microsoft.com/office/drawing/2014/main" val="10000"/>
                  </a:ext>
                </a:extLst>
              </a:tr>
              <a:tr h="370840">
                <a:tc>
                  <a:txBody>
                    <a:bodyPr/>
                    <a:lstStyle/>
                    <a:p>
                      <a:r>
                        <a:rPr lang="en-IN" sz="1800" b="0" i="0" kern="1200" dirty="0" smtClean="0">
                          <a:solidFill>
                            <a:schemeClr val="dk1"/>
                          </a:solidFill>
                          <a:effectLst/>
                          <a:latin typeface="+mn-lt"/>
                          <a:ea typeface="+mn-ea"/>
                          <a:cs typeface="+mn-cs"/>
                        </a:rPr>
                        <a:t>Aggregation indicates a relationship where the child can exist separately from their parent class. Example: Automobile (Parent) and Car (Child). So, If you delete the Automobile, the child Car still exist.</a:t>
                      </a:r>
                      <a:endParaRPr lang="en-IN" dirty="0"/>
                    </a:p>
                  </a:txBody>
                  <a:tcPr/>
                </a:tc>
                <a:tc>
                  <a:txBody>
                    <a:bodyPr/>
                    <a:lstStyle/>
                    <a:p>
                      <a:r>
                        <a:rPr lang="en-IN" sz="1800" b="0" i="0" kern="1200" dirty="0" smtClean="0">
                          <a:solidFill>
                            <a:schemeClr val="dk1"/>
                          </a:solidFill>
                          <a:effectLst/>
                          <a:latin typeface="+mn-lt"/>
                          <a:ea typeface="+mn-ea"/>
                          <a:cs typeface="+mn-cs"/>
                        </a:rPr>
                        <a:t>Composition display relationship where the child will never exist independent of the parent. Example: House (parent) and Room (child). Rooms will never separate into a House.</a:t>
                      </a: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55521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565468"/>
            <a:ext cx="8424936" cy="6155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4058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4737" y="291934"/>
            <a:ext cx="8929752" cy="640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rPr>
              <a:t>This class diagram represents a banking system with several key entities and their relationships. Here's a breakdown of the diagram:</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smtClean="0">
                <a:ln>
                  <a:noFill/>
                </a:ln>
                <a:solidFill>
                  <a:schemeClr val="tx1"/>
                </a:solidFill>
                <a:effectLst/>
                <a:latin typeface="Arial" panose="020B0604020202020204" pitchFamily="34" charset="0"/>
              </a:rPr>
              <a:t>Customer Class</a:t>
            </a:r>
            <a:r>
              <a:rPr kumimoji="0" lang="en-US" altLang="en-US" sz="10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panose="020B0604020202020204" pitchFamily="34" charset="0"/>
              </a:rPr>
              <a:t>Attributes: name, address, </a:t>
            </a:r>
            <a:r>
              <a:rPr kumimoji="0" lang="en-US" altLang="en-US" sz="1000" b="0" i="0" u="none" strike="noStrike" cap="none" normalizeH="0" baseline="0" dirty="0" err="1" smtClean="0">
                <a:ln>
                  <a:noFill/>
                </a:ln>
                <a:solidFill>
                  <a:schemeClr val="tx1"/>
                </a:solidFill>
                <a:effectLst/>
                <a:latin typeface="Arial" panose="020B0604020202020204" pitchFamily="34" charset="0"/>
              </a:rPr>
              <a:t>dob</a:t>
            </a:r>
            <a:r>
              <a:rPr kumimoji="0" lang="en-US" altLang="en-US" sz="1000" b="0" i="0" u="none" strike="noStrike" cap="none" normalizeH="0" baseline="0" dirty="0" smtClean="0">
                <a:ln>
                  <a:noFill/>
                </a:ln>
                <a:solidFill>
                  <a:schemeClr val="tx1"/>
                </a:solidFill>
                <a:effectLst/>
                <a:latin typeface="Arial" panose="020B0604020202020204" pitchFamily="34" charset="0"/>
              </a:rPr>
              <a:t> (date of birth), card number, pin.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panose="020B0604020202020204" pitchFamily="34" charset="0"/>
              </a:rPr>
              <a:t>Methods: </a:t>
            </a:r>
            <a:r>
              <a:rPr kumimoji="0" lang="en-US" altLang="en-US" sz="1000" b="0" i="0" u="none" strike="noStrike" cap="none" normalizeH="0" baseline="0" dirty="0" err="1" smtClean="0">
                <a:ln>
                  <a:noFill/>
                </a:ln>
                <a:solidFill>
                  <a:schemeClr val="tx1"/>
                </a:solidFill>
                <a:effectLst/>
                <a:latin typeface="Arial Unicode MS"/>
              </a:rPr>
              <a:t>verifyPassword</a:t>
            </a:r>
            <a:r>
              <a:rPr kumimoji="0" lang="en-US" altLang="en-US" sz="1000" b="0" i="0" u="none" strike="noStrike" cap="none" normalizeH="0" baseline="0" dirty="0" smtClean="0">
                <a:ln>
                  <a:noFill/>
                </a:ln>
                <a:solidFill>
                  <a:schemeClr val="tx1"/>
                </a:solidFill>
                <a:effectLst/>
                <a:latin typeface="Arial Unicode MS"/>
              </a:rPr>
              <a:t>()</a:t>
            </a:r>
            <a:r>
              <a:rPr kumimoji="0" lang="en-US" altLang="en-US" sz="1000" b="0" i="0" u="none" strike="noStrike" cap="none" normalizeH="0" baseline="0" dirty="0" smtClean="0">
                <a:ln>
                  <a:noFill/>
                </a:ln>
                <a:solidFill>
                  <a:schemeClr val="tx1"/>
                </a:solidFill>
                <a:effectLst/>
              </a:rPr>
              <a:t> (to check if the customer's password is correct).</a:t>
            </a:r>
            <a:endParaRPr kumimoji="0" lang="en-US" altLang="en-US" sz="10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smtClean="0">
                <a:ln>
                  <a:noFill/>
                </a:ln>
                <a:solidFill>
                  <a:schemeClr val="tx1"/>
                </a:solidFill>
                <a:effectLst/>
                <a:latin typeface="Arial" panose="020B0604020202020204" pitchFamily="34" charset="0"/>
              </a:rPr>
              <a:t>Has a relationship</a:t>
            </a:r>
            <a:r>
              <a:rPr kumimoji="0" lang="en-US" altLang="en-US" sz="1000" b="0" i="0" u="none" strike="noStrike" cap="none" normalizeH="0" baseline="0" dirty="0" smtClean="0">
                <a:ln>
                  <a:noFill/>
                </a:ln>
                <a:solidFill>
                  <a:schemeClr val="tx1"/>
                </a:solidFill>
                <a:effectLst/>
                <a:latin typeface="Arial" panose="020B0604020202020204" pitchFamily="34" charset="0"/>
              </a:rPr>
              <a:t> with the </a:t>
            </a:r>
            <a:r>
              <a:rPr kumimoji="0" lang="en-US" altLang="en-US" sz="1000" b="1" i="0" u="none" strike="noStrike" cap="none" normalizeH="0" baseline="0" dirty="0" smtClean="0">
                <a:ln>
                  <a:noFill/>
                </a:ln>
                <a:solidFill>
                  <a:schemeClr val="tx1"/>
                </a:solidFill>
                <a:effectLst/>
                <a:latin typeface="Arial" panose="020B0604020202020204" pitchFamily="34" charset="0"/>
              </a:rPr>
              <a:t>Account</a:t>
            </a:r>
            <a:r>
              <a:rPr kumimoji="0" lang="en-US" altLang="en-US" sz="1000" b="0" i="0" u="none" strike="noStrike" cap="none" normalizeH="0" baseline="0" dirty="0" smtClean="0">
                <a:ln>
                  <a:noFill/>
                </a:ln>
                <a:solidFill>
                  <a:schemeClr val="tx1"/>
                </a:solidFill>
                <a:effectLst/>
                <a:latin typeface="Arial" panose="020B0604020202020204" pitchFamily="34" charset="0"/>
              </a:rPr>
              <a:t> class, meaning each customer has one or more accounts.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smtClean="0">
                <a:ln>
                  <a:noFill/>
                </a:ln>
                <a:solidFill>
                  <a:schemeClr val="tx1"/>
                </a:solidFill>
                <a:effectLst/>
                <a:latin typeface="Arial" panose="020B0604020202020204" pitchFamily="34" charset="0"/>
              </a:rPr>
              <a:t>Account Class</a:t>
            </a:r>
            <a:r>
              <a:rPr kumimoji="0" lang="en-US" altLang="en-US" sz="10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panose="020B0604020202020204" pitchFamily="34" charset="0"/>
              </a:rPr>
              <a:t>Attributes: number (account number), balance.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panose="020B0604020202020204" pitchFamily="34" charset="0"/>
              </a:rPr>
              <a:t>Methods: </a:t>
            </a:r>
            <a:r>
              <a:rPr kumimoji="0" lang="en-US" altLang="en-US" sz="1000" b="0" i="0" u="none" strike="noStrike" cap="none" normalizeH="0" baseline="0" dirty="0" smtClean="0">
                <a:ln>
                  <a:noFill/>
                </a:ln>
                <a:solidFill>
                  <a:schemeClr val="tx1"/>
                </a:solidFill>
                <a:effectLst/>
                <a:latin typeface="Arial Unicode MS"/>
              </a:rPr>
              <a:t>deposit()</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smtClean="0">
                <a:ln>
                  <a:noFill/>
                </a:ln>
                <a:solidFill>
                  <a:schemeClr val="tx1"/>
                </a:solidFill>
                <a:effectLst/>
                <a:latin typeface="Arial Unicode MS"/>
              </a:rPr>
              <a:t>withdraw()</a:t>
            </a:r>
            <a:r>
              <a:rPr kumimoji="0" lang="en-US" altLang="en-US" sz="1000" b="0" i="0" u="none" strike="noStrike" cap="none" normalizeH="0" baseline="0" dirty="0" smtClean="0">
                <a:ln>
                  <a:noFill/>
                </a:ln>
                <a:solidFill>
                  <a:schemeClr val="tx1"/>
                </a:solidFill>
                <a:effectLst/>
              </a:rPr>
              <a:t> (methods to add and withdraw money), </a:t>
            </a:r>
            <a:r>
              <a:rPr kumimoji="0" lang="en-US" altLang="en-US" sz="1000" b="0" i="0" u="none" strike="noStrike" cap="none" normalizeH="0" baseline="0" dirty="0" err="1" smtClean="0">
                <a:ln>
                  <a:noFill/>
                </a:ln>
                <a:solidFill>
                  <a:schemeClr val="tx1"/>
                </a:solidFill>
                <a:effectLst/>
                <a:latin typeface="Arial Unicode MS"/>
              </a:rPr>
              <a:t>createTransaction</a:t>
            </a:r>
            <a:r>
              <a:rPr kumimoji="0" lang="en-US" altLang="en-US" sz="1000" b="0" i="0" u="none" strike="noStrike" cap="none" normalizeH="0" baseline="0" dirty="0" smtClean="0">
                <a:ln>
                  <a:noFill/>
                </a:ln>
                <a:solidFill>
                  <a:schemeClr val="tx1"/>
                </a:solidFill>
                <a:effectLst/>
                <a:latin typeface="Arial Unicode MS"/>
              </a:rPr>
              <a:t>()</a:t>
            </a:r>
            <a:r>
              <a:rPr kumimoji="0" lang="en-US" altLang="en-US" sz="1000" b="0" i="0" u="none" strike="noStrike" cap="none" normalizeH="0" baseline="0" dirty="0" smtClean="0">
                <a:ln>
                  <a:noFill/>
                </a:ln>
                <a:solidFill>
                  <a:schemeClr val="tx1"/>
                </a:solidFill>
                <a:effectLst/>
              </a:rPr>
              <a:t> (to create an account transaction).</a:t>
            </a:r>
            <a:endParaRPr kumimoji="0" lang="en-US" altLang="en-US" sz="10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smtClean="0">
                <a:ln>
                  <a:noFill/>
                </a:ln>
                <a:solidFill>
                  <a:schemeClr val="tx1"/>
                </a:solidFill>
                <a:effectLst/>
                <a:latin typeface="Arial" panose="020B0604020202020204" pitchFamily="34" charset="0"/>
              </a:rPr>
              <a:t>Has a relationship</a:t>
            </a:r>
            <a:r>
              <a:rPr kumimoji="0" lang="en-US" altLang="en-US" sz="1000" b="0" i="0" u="none" strike="noStrike" cap="none" normalizeH="0" baseline="0" dirty="0" smtClean="0">
                <a:ln>
                  <a:noFill/>
                </a:ln>
                <a:solidFill>
                  <a:schemeClr val="tx1"/>
                </a:solidFill>
                <a:effectLst/>
                <a:latin typeface="Arial" panose="020B0604020202020204" pitchFamily="34" charset="0"/>
              </a:rPr>
              <a:t> with </a:t>
            </a:r>
            <a:r>
              <a:rPr kumimoji="0" lang="en-US" altLang="en-US" sz="1000" b="1" i="0" u="none" strike="noStrike" cap="none" normalizeH="0" baseline="0" dirty="0" smtClean="0">
                <a:ln>
                  <a:noFill/>
                </a:ln>
                <a:solidFill>
                  <a:schemeClr val="tx1"/>
                </a:solidFill>
                <a:effectLst/>
                <a:latin typeface="Arial" panose="020B0604020202020204" pitchFamily="34" charset="0"/>
              </a:rPr>
              <a:t>Account Transaction</a:t>
            </a:r>
            <a:r>
              <a:rPr kumimoji="0" lang="en-US" altLang="en-US" sz="1000" b="0" i="0" u="none" strike="noStrike" cap="none" normalizeH="0" baseline="0" dirty="0" smtClean="0">
                <a:ln>
                  <a:noFill/>
                </a:ln>
                <a:solidFill>
                  <a:schemeClr val="tx1"/>
                </a:solidFill>
                <a:effectLst/>
                <a:latin typeface="Arial" panose="020B0604020202020204" pitchFamily="34" charset="0"/>
              </a:rPr>
              <a:t> and is linked to </a:t>
            </a:r>
            <a:r>
              <a:rPr kumimoji="0" lang="en-US" altLang="en-US" sz="1000" b="1" i="0" u="none" strike="noStrike" cap="none" normalizeH="0" baseline="0" dirty="0" smtClean="0">
                <a:ln>
                  <a:noFill/>
                </a:ln>
                <a:solidFill>
                  <a:schemeClr val="tx1"/>
                </a:solidFill>
                <a:effectLst/>
                <a:latin typeface="Arial" panose="020B0604020202020204" pitchFamily="34" charset="0"/>
              </a:rPr>
              <a:t>ATM Transactions</a:t>
            </a:r>
            <a:r>
              <a:rPr kumimoji="0" lang="en-US" altLang="en-US" sz="1000" b="0" i="0" u="none" strike="noStrike" cap="none" normalizeH="0" baseline="0" dirty="0" smtClean="0">
                <a:ln>
                  <a:noFill/>
                </a:ln>
                <a:solidFill>
                  <a:schemeClr val="tx1"/>
                </a:solidFill>
                <a:effectLst/>
                <a:latin typeface="Arial" panose="020B0604020202020204" pitchFamily="34" charset="0"/>
              </a:rPr>
              <a:t> (indicating each account can have multiple transactions).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smtClean="0">
                <a:ln>
                  <a:noFill/>
                </a:ln>
                <a:solidFill>
                  <a:schemeClr val="tx1"/>
                </a:solidFill>
                <a:effectLst/>
                <a:latin typeface="Arial" panose="020B0604020202020204" pitchFamily="34" charset="0"/>
              </a:rPr>
              <a:t>Bank Class</a:t>
            </a:r>
            <a:r>
              <a:rPr kumimoji="0" lang="en-US" altLang="en-US" sz="10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panose="020B0604020202020204" pitchFamily="34" charset="0"/>
              </a:rPr>
              <a:t>Attributes: code, address.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panose="020B0604020202020204" pitchFamily="34" charset="0"/>
              </a:rPr>
              <a:t>Methods: </a:t>
            </a:r>
            <a:r>
              <a:rPr kumimoji="0" lang="en-US" altLang="en-US" sz="1000" b="0" i="0" u="none" strike="noStrike" cap="none" normalizeH="0" baseline="0" dirty="0" smtClean="0">
                <a:ln>
                  <a:noFill/>
                </a:ln>
                <a:solidFill>
                  <a:schemeClr val="tx1"/>
                </a:solidFill>
                <a:effectLst/>
                <a:latin typeface="Arial Unicode MS"/>
              </a:rPr>
              <a:t>manages()</a:t>
            </a:r>
            <a:r>
              <a:rPr kumimoji="0" lang="en-US" altLang="en-US" sz="1000" b="0" i="0" u="none" strike="noStrike" cap="none" normalizeH="0" baseline="0" dirty="0" smtClean="0">
                <a:ln>
                  <a:noFill/>
                </a:ln>
                <a:solidFill>
                  <a:schemeClr val="tx1"/>
                </a:solidFill>
                <a:effectLst/>
              </a:rPr>
              <a:t>, </a:t>
            </a:r>
            <a:r>
              <a:rPr kumimoji="0" lang="en-US" altLang="en-US" sz="1000" b="0" i="0" u="none" strike="noStrike" cap="none" normalizeH="0" baseline="0" dirty="0" smtClean="0">
                <a:ln>
                  <a:noFill/>
                </a:ln>
                <a:solidFill>
                  <a:schemeClr val="tx1"/>
                </a:solidFill>
                <a:effectLst/>
                <a:latin typeface="Arial Unicode MS"/>
              </a:rPr>
              <a:t>maintains()</a:t>
            </a:r>
            <a:r>
              <a:rPr kumimoji="0" lang="en-US" altLang="en-US" sz="1000" b="0" i="0" u="none" strike="noStrike" cap="none" normalizeH="0" baseline="0" dirty="0" smtClean="0">
                <a:ln>
                  <a:noFill/>
                </a:ln>
                <a:solidFill>
                  <a:schemeClr val="tx1"/>
                </a:solidFill>
                <a:effectLst/>
              </a:rPr>
              <a:t> (methods related to managing and maintaining the bank's operations).</a:t>
            </a:r>
            <a:endParaRPr kumimoji="0" lang="en-US" altLang="en-US" sz="10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smtClean="0">
                <a:ln>
                  <a:noFill/>
                </a:ln>
                <a:solidFill>
                  <a:schemeClr val="tx1"/>
                </a:solidFill>
                <a:effectLst/>
                <a:latin typeface="Arial" panose="020B0604020202020204" pitchFamily="34" charset="0"/>
              </a:rPr>
              <a:t>Manages</a:t>
            </a:r>
            <a:r>
              <a:rPr kumimoji="0" lang="en-US" altLang="en-US" sz="1000" b="0" i="0" u="none" strike="noStrike" cap="none" normalizeH="0" baseline="0" dirty="0" smtClean="0">
                <a:ln>
                  <a:noFill/>
                </a:ln>
                <a:solidFill>
                  <a:schemeClr val="tx1"/>
                </a:solidFill>
                <a:effectLst/>
                <a:latin typeface="Arial" panose="020B0604020202020204" pitchFamily="34" charset="0"/>
              </a:rPr>
              <a:t> the </a:t>
            </a:r>
            <a:r>
              <a:rPr kumimoji="0" lang="en-US" altLang="en-US" sz="1000" b="1" i="0" u="none" strike="noStrike" cap="none" normalizeH="0" baseline="0" dirty="0" smtClean="0">
                <a:ln>
                  <a:noFill/>
                </a:ln>
                <a:solidFill>
                  <a:schemeClr val="tx1"/>
                </a:solidFill>
                <a:effectLst/>
                <a:latin typeface="Arial" panose="020B0604020202020204" pitchFamily="34" charset="0"/>
              </a:rPr>
              <a:t>ATM</a:t>
            </a:r>
            <a:r>
              <a:rPr kumimoji="0" lang="en-US" altLang="en-US" sz="1000" b="0" i="0" u="none" strike="noStrike" cap="none" normalizeH="0" baseline="0" dirty="0" smtClean="0">
                <a:ln>
                  <a:noFill/>
                </a:ln>
                <a:solidFill>
                  <a:schemeClr val="tx1"/>
                </a:solidFill>
                <a:effectLst/>
                <a:latin typeface="Arial" panose="020B0604020202020204" pitchFamily="34" charset="0"/>
              </a:rPr>
              <a:t> and </a:t>
            </a:r>
            <a:r>
              <a:rPr kumimoji="0" lang="en-US" altLang="en-US" sz="1000" b="1" i="0" u="none" strike="noStrike" cap="none" normalizeH="0" baseline="0" dirty="0" smtClean="0">
                <a:ln>
                  <a:noFill/>
                </a:ln>
                <a:solidFill>
                  <a:schemeClr val="tx1"/>
                </a:solidFill>
                <a:effectLst/>
                <a:latin typeface="Arial" panose="020B0604020202020204" pitchFamily="34" charset="0"/>
              </a:rPr>
              <a:t>Accounts</a:t>
            </a:r>
            <a:r>
              <a:rPr kumimoji="0" lang="en-US" altLang="en-US" sz="1000" b="0" i="0" u="none" strike="noStrike" cap="none" normalizeH="0" baseline="0" dirty="0" smtClean="0">
                <a:ln>
                  <a:noFill/>
                </a:ln>
                <a:solidFill>
                  <a:schemeClr val="tx1"/>
                </a:solidFill>
                <a:effectLst/>
                <a:latin typeface="Arial" panose="020B0604020202020204" pitchFamily="34" charset="0"/>
              </a:rPr>
              <a:t>. A bank can manage many ATMs and accounts.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smtClean="0">
                <a:ln>
                  <a:noFill/>
                </a:ln>
                <a:solidFill>
                  <a:schemeClr val="tx1"/>
                </a:solidFill>
                <a:effectLst/>
                <a:latin typeface="Arial" panose="020B0604020202020204" pitchFamily="34" charset="0"/>
              </a:rPr>
              <a:t>ATM Class</a:t>
            </a:r>
            <a:r>
              <a:rPr kumimoji="0" lang="en-US" altLang="en-US" sz="10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panose="020B0604020202020204" pitchFamily="34" charset="0"/>
              </a:rPr>
              <a:t>Attributes: location.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panose="020B0604020202020204" pitchFamily="34" charset="0"/>
              </a:rPr>
              <a:t>Methods: </a:t>
            </a:r>
            <a:r>
              <a:rPr kumimoji="0" lang="en-US" altLang="en-US" sz="1000" b="0" i="0" u="none" strike="noStrike" cap="none" normalizeH="0" baseline="0" dirty="0" smtClean="0">
                <a:ln>
                  <a:noFill/>
                </a:ln>
                <a:solidFill>
                  <a:schemeClr val="tx1"/>
                </a:solidFill>
                <a:effectLst/>
                <a:latin typeface="Arial Unicode MS"/>
              </a:rPr>
              <a:t>identifies()</a:t>
            </a:r>
            <a:r>
              <a:rPr kumimoji="0" lang="en-US" altLang="en-US" sz="1000" b="0" i="0" u="none" strike="noStrike" cap="none" normalizeH="0" baseline="0" dirty="0" smtClean="0">
                <a:ln>
                  <a:noFill/>
                </a:ln>
                <a:solidFill>
                  <a:schemeClr val="tx1"/>
                </a:solidFill>
                <a:effectLst/>
              </a:rPr>
              <a:t> (identifies users), </a:t>
            </a:r>
            <a:r>
              <a:rPr kumimoji="0" lang="en-US" altLang="en-US" sz="1000" b="0" i="0" u="none" strike="noStrike" cap="none" normalizeH="0" baseline="0" dirty="0" smtClean="0">
                <a:ln>
                  <a:noFill/>
                </a:ln>
                <a:solidFill>
                  <a:schemeClr val="tx1"/>
                </a:solidFill>
                <a:effectLst/>
                <a:latin typeface="Arial Unicode MS"/>
              </a:rPr>
              <a:t>transactions()</a:t>
            </a:r>
            <a:r>
              <a:rPr kumimoji="0" lang="en-US" altLang="en-US" sz="1000" b="0" i="0" u="none" strike="noStrike" cap="none" normalizeH="0" baseline="0" dirty="0" smtClean="0">
                <a:ln>
                  <a:noFill/>
                </a:ln>
                <a:solidFill>
                  <a:schemeClr val="tx1"/>
                </a:solidFill>
                <a:effectLst/>
              </a:rPr>
              <a:t> (handles transactions).</a:t>
            </a:r>
            <a:endParaRPr kumimoji="0" lang="en-US" altLang="en-US" sz="10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smtClean="0">
                <a:ln>
                  <a:noFill/>
                </a:ln>
                <a:solidFill>
                  <a:schemeClr val="tx1"/>
                </a:solidFill>
                <a:effectLst/>
                <a:latin typeface="Arial" panose="020B0604020202020204" pitchFamily="34" charset="0"/>
              </a:rPr>
              <a:t>Managed by</a:t>
            </a:r>
            <a:r>
              <a:rPr kumimoji="0" lang="en-US" altLang="en-US" sz="1000" b="0" i="0" u="none" strike="noStrike" cap="none" normalizeH="0" baseline="0" dirty="0" smtClean="0">
                <a:ln>
                  <a:noFill/>
                </a:ln>
                <a:solidFill>
                  <a:schemeClr val="tx1"/>
                </a:solidFill>
                <a:effectLst/>
                <a:latin typeface="Arial" panose="020B0604020202020204" pitchFamily="34" charset="0"/>
              </a:rPr>
              <a:t> the </a:t>
            </a:r>
            <a:r>
              <a:rPr kumimoji="0" lang="en-US" altLang="en-US" sz="1000" b="1" i="0" u="none" strike="noStrike" cap="none" normalizeH="0" baseline="0" dirty="0" smtClean="0">
                <a:ln>
                  <a:noFill/>
                </a:ln>
                <a:solidFill>
                  <a:schemeClr val="tx1"/>
                </a:solidFill>
                <a:effectLst/>
                <a:latin typeface="Arial" panose="020B0604020202020204" pitchFamily="34" charset="0"/>
              </a:rPr>
              <a:t>Bank</a:t>
            </a:r>
            <a:r>
              <a:rPr kumimoji="0" lang="en-US" altLang="en-US" sz="1000" b="0" i="0" u="none" strike="noStrike" cap="none" normalizeH="0" baseline="0" dirty="0" smtClean="0">
                <a:ln>
                  <a:noFill/>
                </a:ln>
                <a:solidFill>
                  <a:schemeClr val="tx1"/>
                </a:solidFill>
                <a:effectLst/>
                <a:latin typeface="Arial" panose="020B0604020202020204" pitchFamily="34" charset="0"/>
              </a:rPr>
              <a:t> (indicating that ATMs are managed by a bank).</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1" i="0" u="none" strike="noStrike" cap="none" normalizeH="0" baseline="0" dirty="0" smtClean="0">
                <a:ln>
                  <a:noFill/>
                </a:ln>
                <a:solidFill>
                  <a:schemeClr val="tx1"/>
                </a:solidFill>
                <a:effectLst/>
                <a:latin typeface="Arial" panose="020B0604020202020204" pitchFamily="34" charset="0"/>
              </a:rPr>
              <a:t>ATM Transactions Class</a:t>
            </a:r>
            <a:r>
              <a:rPr kumimoji="0" lang="en-US" altLang="en-US" sz="10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panose="020B0604020202020204" pitchFamily="34" charset="0"/>
              </a:rPr>
              <a:t>Attributes: transaction ID, date, type, amount, post-balance (balance after transaction).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panose="020B0604020202020204" pitchFamily="34" charset="0"/>
              </a:rPr>
              <a:t>Methods: </a:t>
            </a:r>
            <a:r>
              <a:rPr kumimoji="0" lang="en-US" altLang="en-US" sz="1000" b="0" i="0" u="none" strike="noStrike" cap="none" normalizeH="0" baseline="0" dirty="0" smtClean="0">
                <a:ln>
                  <a:noFill/>
                </a:ln>
                <a:solidFill>
                  <a:schemeClr val="tx1"/>
                </a:solidFill>
                <a:effectLst/>
                <a:latin typeface="Arial Unicode MS"/>
              </a:rPr>
              <a:t>modifies()</a:t>
            </a:r>
            <a:r>
              <a:rPr kumimoji="0" lang="en-US" altLang="en-US" sz="1000" b="0" i="0" u="none" strike="noStrike" cap="none" normalizeH="0" baseline="0" dirty="0" smtClean="0">
                <a:ln>
                  <a:noFill/>
                </a:ln>
                <a:solidFill>
                  <a:schemeClr val="tx1"/>
                </a:solidFill>
                <a:effectLst/>
              </a:rPr>
              <a:t> (modifies transaction data).</a:t>
            </a:r>
            <a:endParaRPr kumimoji="0" lang="en-US" altLang="en-US" sz="10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smtClean="0">
                <a:ln>
                  <a:noFill/>
                </a:ln>
                <a:solidFill>
                  <a:schemeClr val="tx1"/>
                </a:solidFill>
                <a:effectLst/>
                <a:latin typeface="Arial" panose="020B0604020202020204" pitchFamily="34" charset="0"/>
              </a:rPr>
              <a:t>Has a relationship</a:t>
            </a:r>
            <a:r>
              <a:rPr kumimoji="0" lang="en-US" altLang="en-US" sz="1000" b="0" i="0" u="none" strike="noStrike" cap="none" normalizeH="0" baseline="0" dirty="0" smtClean="0">
                <a:ln>
                  <a:noFill/>
                </a:ln>
                <a:solidFill>
                  <a:schemeClr val="tx1"/>
                </a:solidFill>
                <a:effectLst/>
                <a:latin typeface="Arial" panose="020B0604020202020204" pitchFamily="34" charset="0"/>
              </a:rPr>
              <a:t> with </a:t>
            </a:r>
            <a:r>
              <a:rPr kumimoji="0" lang="en-US" altLang="en-US" sz="1000" b="1" i="0" u="none" strike="noStrike" cap="none" normalizeH="0" baseline="0" dirty="0" smtClean="0">
                <a:ln>
                  <a:noFill/>
                </a:ln>
                <a:solidFill>
                  <a:schemeClr val="tx1"/>
                </a:solidFill>
                <a:effectLst/>
                <a:latin typeface="Arial" panose="020B0604020202020204" pitchFamily="34" charset="0"/>
              </a:rPr>
              <a:t>Account</a:t>
            </a:r>
            <a:r>
              <a:rPr kumimoji="0" lang="en-US" altLang="en-US" sz="1000" b="0" i="0" u="none" strike="noStrike" cap="none" normalizeH="0" baseline="0" dirty="0" smtClean="0">
                <a:ln>
                  <a:noFill/>
                </a:ln>
                <a:solidFill>
                  <a:schemeClr val="tx1"/>
                </a:solidFill>
                <a:effectLst/>
                <a:latin typeface="Arial" panose="020B0604020202020204" pitchFamily="34" charset="0"/>
              </a:rPr>
              <a:t> and </a:t>
            </a:r>
            <a:r>
              <a:rPr kumimoji="0" lang="en-US" altLang="en-US" sz="1000" b="1" i="0" u="none" strike="noStrike" cap="none" normalizeH="0" baseline="0" dirty="0" smtClean="0">
                <a:ln>
                  <a:noFill/>
                </a:ln>
                <a:solidFill>
                  <a:schemeClr val="tx1"/>
                </a:solidFill>
                <a:effectLst/>
                <a:latin typeface="Arial" panose="020B0604020202020204" pitchFamily="34" charset="0"/>
              </a:rPr>
              <a:t>Transaction</a:t>
            </a:r>
            <a:r>
              <a:rPr kumimoji="0" lang="en-US" altLang="en-US" sz="1000" b="0" i="0" u="none" strike="noStrike" cap="none" normalizeH="0" baseline="0" dirty="0" smtClean="0">
                <a:ln>
                  <a:noFill/>
                </a:ln>
                <a:solidFill>
                  <a:schemeClr val="tx1"/>
                </a:solidFill>
                <a:effectLst/>
                <a:latin typeface="Arial" panose="020B0604020202020204" pitchFamily="34" charset="0"/>
              </a:rPr>
              <a:t> classes, meaning each transaction is linked to a specific account and can modify the balance.</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000" b="1" i="0" u="none" strike="noStrike" cap="none" normalizeH="0" baseline="0" dirty="0" smtClean="0">
                <a:ln>
                  <a:noFill/>
                </a:ln>
                <a:solidFill>
                  <a:schemeClr val="tx1"/>
                </a:solidFill>
                <a:effectLst/>
                <a:latin typeface="Arial" panose="020B0604020202020204" pitchFamily="34" charset="0"/>
              </a:rPr>
              <a:t>Account Transaction Class</a:t>
            </a:r>
            <a:r>
              <a:rPr kumimoji="0" lang="en-US" altLang="en-US" sz="10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panose="020B0604020202020204" pitchFamily="34" charset="0"/>
              </a:rPr>
              <a:t>Attributes: links between the </a:t>
            </a:r>
            <a:r>
              <a:rPr kumimoji="0" lang="en-US" altLang="en-US" sz="1000" b="1" i="0" u="none" strike="noStrike" cap="none" normalizeH="0" baseline="0" dirty="0" smtClean="0">
                <a:ln>
                  <a:noFill/>
                </a:ln>
                <a:solidFill>
                  <a:schemeClr val="tx1"/>
                </a:solidFill>
                <a:effectLst/>
                <a:latin typeface="Arial" panose="020B0604020202020204" pitchFamily="34" charset="0"/>
              </a:rPr>
              <a:t>Account</a:t>
            </a:r>
            <a:r>
              <a:rPr kumimoji="0" lang="en-US" altLang="en-US" sz="1000" b="0" i="0" u="none" strike="noStrike" cap="none" normalizeH="0" baseline="0" dirty="0" smtClean="0">
                <a:ln>
                  <a:noFill/>
                </a:ln>
                <a:solidFill>
                  <a:schemeClr val="tx1"/>
                </a:solidFill>
                <a:effectLst/>
                <a:latin typeface="Arial" panose="020B0604020202020204" pitchFamily="34" charset="0"/>
              </a:rPr>
              <a:t> and </a:t>
            </a:r>
            <a:r>
              <a:rPr kumimoji="0" lang="en-US" altLang="en-US" sz="1000" b="1" i="0" u="none" strike="noStrike" cap="none" normalizeH="0" baseline="0" dirty="0" smtClean="0">
                <a:ln>
                  <a:noFill/>
                </a:ln>
                <a:solidFill>
                  <a:schemeClr val="tx1"/>
                </a:solidFill>
                <a:effectLst/>
                <a:latin typeface="Arial" panose="020B0604020202020204" pitchFamily="34" charset="0"/>
              </a:rPr>
              <a:t>ATM Transactions</a:t>
            </a:r>
            <a:r>
              <a:rPr kumimoji="0" lang="en-US" altLang="en-US" sz="1000" b="0" i="0" u="none" strike="noStrike" cap="none" normalizeH="0" baseline="0" dirty="0" smtClean="0">
                <a:ln>
                  <a:noFill/>
                </a:ln>
                <a:solidFill>
                  <a:schemeClr val="tx1"/>
                </a:solidFill>
                <a:effectLst/>
                <a:latin typeface="Arial" panose="020B0604020202020204" pitchFamily="34" charset="0"/>
              </a:rPr>
              <a:t>, handling the creation and modification of account transactions.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000" b="1" i="0" u="none" strike="noStrike" cap="none" normalizeH="0" baseline="0" dirty="0" smtClean="0">
                <a:ln>
                  <a:noFill/>
                </a:ln>
                <a:solidFill>
                  <a:schemeClr val="tx1"/>
                </a:solidFill>
                <a:effectLst/>
                <a:latin typeface="Arial" panose="020B0604020202020204" pitchFamily="34" charset="0"/>
              </a:rPr>
              <a:t>Current Account Class</a:t>
            </a:r>
            <a:r>
              <a:rPr kumimoji="0" lang="en-US" altLang="en-US" sz="1000" b="0" i="0" u="none" strike="noStrike" cap="none" normalizeH="0" baseline="0" dirty="0" smtClean="0">
                <a:ln>
                  <a:noFill/>
                </a:ln>
                <a:solidFill>
                  <a:schemeClr val="tx1"/>
                </a:solidFill>
                <a:effectLst/>
                <a:latin typeface="Arial" panose="020B0604020202020204" pitchFamily="34" charset="0"/>
              </a:rPr>
              <a:t> (Subclass of </a:t>
            </a:r>
            <a:r>
              <a:rPr kumimoji="0" lang="en-US" altLang="en-US" sz="1000" b="1" i="0" u="none" strike="noStrike" cap="none" normalizeH="0" baseline="0" dirty="0" smtClean="0">
                <a:ln>
                  <a:noFill/>
                </a:ln>
                <a:solidFill>
                  <a:schemeClr val="tx1"/>
                </a:solidFill>
                <a:effectLst/>
                <a:latin typeface="Arial" panose="020B0604020202020204" pitchFamily="34" charset="0"/>
              </a:rPr>
              <a:t>Account</a:t>
            </a:r>
            <a:r>
              <a:rPr kumimoji="0" lang="en-US" altLang="en-US" sz="10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panose="020B0604020202020204" pitchFamily="34" charset="0"/>
              </a:rPr>
              <a:t>Additional attributes: account number, balance.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panose="020B0604020202020204" pitchFamily="34" charset="0"/>
              </a:rPr>
              <a:t>Methods: </a:t>
            </a:r>
            <a:r>
              <a:rPr kumimoji="0" lang="en-US" altLang="en-US" sz="1000" b="0" i="0" u="none" strike="noStrike" cap="none" normalizeH="0" baseline="0" dirty="0" smtClean="0">
                <a:ln>
                  <a:noFill/>
                </a:ln>
                <a:solidFill>
                  <a:schemeClr val="tx1"/>
                </a:solidFill>
                <a:effectLst/>
                <a:latin typeface="Arial Unicode MS"/>
              </a:rPr>
              <a:t>withdraw()</a:t>
            </a:r>
            <a:r>
              <a:rPr kumimoji="0" lang="en-US" altLang="en-US" sz="1000" b="0" i="0" u="none" strike="noStrike" cap="none" normalizeH="0" baseline="0" dirty="0" smtClean="0">
                <a:ln>
                  <a:noFill/>
                </a:ln>
                <a:solidFill>
                  <a:schemeClr val="tx1"/>
                </a:solidFill>
                <a:effectLst/>
              </a:rPr>
              <a:t> (withdraw money from the current account).</a:t>
            </a:r>
            <a:endParaRPr kumimoji="0" lang="en-US" altLang="en-US" sz="1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000" b="1" i="0" u="none" strike="noStrike" cap="none" normalizeH="0" baseline="0" dirty="0" smtClean="0">
                <a:ln>
                  <a:noFill/>
                </a:ln>
                <a:solidFill>
                  <a:schemeClr val="tx1"/>
                </a:solidFill>
                <a:effectLst/>
                <a:latin typeface="Arial" panose="020B0604020202020204" pitchFamily="34" charset="0"/>
              </a:rPr>
              <a:t>Saving Account Class</a:t>
            </a:r>
            <a:r>
              <a:rPr kumimoji="0" lang="en-US" altLang="en-US" sz="1000" b="0" i="0" u="none" strike="noStrike" cap="none" normalizeH="0" baseline="0" dirty="0" smtClean="0">
                <a:ln>
                  <a:noFill/>
                </a:ln>
                <a:solidFill>
                  <a:schemeClr val="tx1"/>
                </a:solidFill>
                <a:effectLst/>
                <a:latin typeface="Arial" panose="020B0604020202020204" pitchFamily="34" charset="0"/>
              </a:rPr>
              <a:t> (Subclass of </a:t>
            </a:r>
            <a:r>
              <a:rPr kumimoji="0" lang="en-US" altLang="en-US" sz="1000" b="1" i="0" u="none" strike="noStrike" cap="none" normalizeH="0" baseline="0" dirty="0" smtClean="0">
                <a:ln>
                  <a:noFill/>
                </a:ln>
                <a:solidFill>
                  <a:schemeClr val="tx1"/>
                </a:solidFill>
                <a:effectLst/>
                <a:latin typeface="Arial" panose="020B0604020202020204" pitchFamily="34" charset="0"/>
              </a:rPr>
              <a:t>Account</a:t>
            </a:r>
            <a:r>
              <a:rPr kumimoji="0" lang="en-US" altLang="en-US" sz="10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panose="020B0604020202020204" pitchFamily="34" charset="0"/>
              </a:rPr>
              <a:t>Similar to the </a:t>
            </a:r>
            <a:r>
              <a:rPr kumimoji="0" lang="en-US" altLang="en-US" sz="1000" b="1" i="0" u="none" strike="noStrike" cap="none" normalizeH="0" baseline="0" dirty="0" smtClean="0">
                <a:ln>
                  <a:noFill/>
                </a:ln>
                <a:solidFill>
                  <a:schemeClr val="tx1"/>
                </a:solidFill>
                <a:effectLst/>
                <a:latin typeface="Arial" panose="020B0604020202020204" pitchFamily="34" charset="0"/>
              </a:rPr>
              <a:t>Current Account</a:t>
            </a:r>
            <a:r>
              <a:rPr kumimoji="0" lang="en-US" altLang="en-US" sz="1000" b="0" i="0" u="none" strike="noStrike" cap="none" normalizeH="0" baseline="0" dirty="0" smtClean="0">
                <a:ln>
                  <a:noFill/>
                </a:ln>
                <a:solidFill>
                  <a:schemeClr val="tx1"/>
                </a:solidFill>
                <a:effectLst/>
                <a:latin typeface="Arial" panose="020B0604020202020204" pitchFamily="34" charset="0"/>
              </a:rPr>
              <a:t>, but can have different rules for balance and withdrawals.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chemeClr val="tx1"/>
                </a:solidFill>
                <a:effectLst/>
                <a:latin typeface="Arial" panose="020B0604020202020204" pitchFamily="34" charset="0"/>
              </a:rPr>
              <a:t>Relationships: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smtClean="0">
                <a:ln>
                  <a:noFill/>
                </a:ln>
                <a:solidFill>
                  <a:schemeClr val="tx1"/>
                </a:solidFill>
                <a:effectLst/>
                <a:latin typeface="Arial" panose="020B0604020202020204" pitchFamily="34" charset="0"/>
              </a:rPr>
              <a:t>Customer "Has" Account</a:t>
            </a:r>
            <a:r>
              <a:rPr kumimoji="0" lang="en-US" altLang="en-US" sz="1000" b="0" i="0" u="none" strike="noStrike" cap="none" normalizeH="0" baseline="0" dirty="0" smtClean="0">
                <a:ln>
                  <a:noFill/>
                </a:ln>
                <a:solidFill>
                  <a:schemeClr val="tx1"/>
                </a:solidFill>
                <a:effectLst/>
                <a:latin typeface="Arial" panose="020B0604020202020204" pitchFamily="34" charset="0"/>
              </a:rPr>
              <a:t>: A customer can have one or more accounts.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smtClean="0">
                <a:ln>
                  <a:noFill/>
                </a:ln>
                <a:solidFill>
                  <a:schemeClr val="tx1"/>
                </a:solidFill>
                <a:effectLst/>
                <a:latin typeface="Arial" panose="020B0604020202020204" pitchFamily="34" charset="0"/>
              </a:rPr>
              <a:t>Bank "Manages" ATM and Account</a:t>
            </a:r>
            <a:r>
              <a:rPr kumimoji="0" lang="en-US" altLang="en-US" sz="1000" b="0" i="0" u="none" strike="noStrike" cap="none" normalizeH="0" baseline="0" dirty="0" smtClean="0">
                <a:ln>
                  <a:noFill/>
                </a:ln>
                <a:solidFill>
                  <a:schemeClr val="tx1"/>
                </a:solidFill>
                <a:effectLst/>
                <a:latin typeface="Arial" panose="020B0604020202020204" pitchFamily="34" charset="0"/>
              </a:rPr>
              <a:t>: A bank manages many ATMs and accounts.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smtClean="0">
                <a:ln>
                  <a:noFill/>
                </a:ln>
                <a:solidFill>
                  <a:schemeClr val="tx1"/>
                </a:solidFill>
                <a:effectLst/>
                <a:latin typeface="Arial" panose="020B0604020202020204" pitchFamily="34" charset="0"/>
              </a:rPr>
              <a:t>ATM "Identifies" Customer and Performs Transactions</a:t>
            </a:r>
            <a:r>
              <a:rPr kumimoji="0" lang="en-US" altLang="en-US" sz="1000" b="0" i="0" u="none" strike="noStrike" cap="none" normalizeH="0" baseline="0" dirty="0" smtClean="0">
                <a:ln>
                  <a:noFill/>
                </a:ln>
                <a:solidFill>
                  <a:schemeClr val="tx1"/>
                </a:solidFill>
                <a:effectLst/>
                <a:latin typeface="Arial" panose="020B0604020202020204" pitchFamily="34" charset="0"/>
              </a:rPr>
              <a:t>: The ATM identifies the user and handles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smtClean="0">
                <a:ln>
                  <a:noFill/>
                </a:ln>
                <a:solidFill>
                  <a:schemeClr val="tx1"/>
                </a:solidFill>
                <a:effectLst/>
                <a:latin typeface="Arial" panose="020B0604020202020204" pitchFamily="34" charset="0"/>
              </a:rPr>
              <a:t>Account "Has" ATM Transactions</a:t>
            </a:r>
            <a:r>
              <a:rPr kumimoji="0" lang="en-US" altLang="en-US" sz="1000" b="0" i="0" u="none" strike="noStrike" cap="none" normalizeH="0" baseline="0" dirty="0" smtClean="0">
                <a:ln>
                  <a:noFill/>
                </a:ln>
                <a:solidFill>
                  <a:schemeClr val="tx1"/>
                </a:solidFill>
                <a:effectLst/>
                <a:latin typeface="Arial" panose="020B0604020202020204" pitchFamily="34" charset="0"/>
              </a:rPr>
              <a:t>: Each account is involved in multiple ATM transactions.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chemeClr val="tx1"/>
                </a:solidFill>
                <a:effectLst/>
                <a:latin typeface="Arial" panose="020B0604020202020204" pitchFamily="34" charset="0"/>
              </a:rPr>
              <a:t>Key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smtClean="0">
                <a:ln>
                  <a:noFill/>
                </a:ln>
                <a:solidFill>
                  <a:schemeClr val="tx1"/>
                </a:solidFill>
                <a:effectLst/>
                <a:latin typeface="Arial" panose="020B0604020202020204" pitchFamily="34" charset="0"/>
              </a:rPr>
              <a:t>Inheritance</a:t>
            </a:r>
            <a:r>
              <a:rPr kumimoji="0" lang="en-US" altLang="en-US" sz="1000" b="0" i="0" u="none" strike="noStrike" cap="none" normalizeH="0" baseline="0" dirty="0" smtClean="0">
                <a:ln>
                  <a:noFill/>
                </a:ln>
                <a:solidFill>
                  <a:schemeClr val="tx1"/>
                </a:solidFill>
                <a:effectLst/>
                <a:latin typeface="Arial" panose="020B0604020202020204" pitchFamily="34" charset="0"/>
              </a:rPr>
              <a:t>: The </a:t>
            </a:r>
            <a:r>
              <a:rPr kumimoji="0" lang="en-US" altLang="en-US" sz="1000" b="1" i="0" u="none" strike="noStrike" cap="none" normalizeH="0" baseline="0" dirty="0" smtClean="0">
                <a:ln>
                  <a:noFill/>
                </a:ln>
                <a:solidFill>
                  <a:schemeClr val="tx1"/>
                </a:solidFill>
                <a:effectLst/>
                <a:latin typeface="Arial" panose="020B0604020202020204" pitchFamily="34" charset="0"/>
              </a:rPr>
              <a:t>Current Account</a:t>
            </a:r>
            <a:r>
              <a:rPr kumimoji="0" lang="en-US" altLang="en-US" sz="1000" b="0" i="0" u="none" strike="noStrike" cap="none" normalizeH="0" baseline="0" dirty="0" smtClean="0">
                <a:ln>
                  <a:noFill/>
                </a:ln>
                <a:solidFill>
                  <a:schemeClr val="tx1"/>
                </a:solidFill>
                <a:effectLst/>
                <a:latin typeface="Arial" panose="020B0604020202020204" pitchFamily="34" charset="0"/>
              </a:rPr>
              <a:t> and </a:t>
            </a:r>
            <a:r>
              <a:rPr kumimoji="0" lang="en-US" altLang="en-US" sz="1000" b="1" i="0" u="none" strike="noStrike" cap="none" normalizeH="0" baseline="0" dirty="0" smtClean="0">
                <a:ln>
                  <a:noFill/>
                </a:ln>
                <a:solidFill>
                  <a:schemeClr val="tx1"/>
                </a:solidFill>
                <a:effectLst/>
                <a:latin typeface="Arial" panose="020B0604020202020204" pitchFamily="34" charset="0"/>
              </a:rPr>
              <a:t>Saving Account</a:t>
            </a:r>
            <a:r>
              <a:rPr kumimoji="0" lang="en-US" altLang="en-US" sz="1000" b="0" i="0" u="none" strike="noStrike" cap="none" normalizeH="0" baseline="0" dirty="0" smtClean="0">
                <a:ln>
                  <a:noFill/>
                </a:ln>
                <a:solidFill>
                  <a:schemeClr val="tx1"/>
                </a:solidFill>
                <a:effectLst/>
                <a:latin typeface="Arial" panose="020B0604020202020204" pitchFamily="34" charset="0"/>
              </a:rPr>
              <a:t> are specialized versions of the </a:t>
            </a:r>
            <a:r>
              <a:rPr kumimoji="0" lang="en-US" altLang="en-US" sz="1000" b="1" i="0" u="none" strike="noStrike" cap="none" normalizeH="0" baseline="0" dirty="0" smtClean="0">
                <a:ln>
                  <a:noFill/>
                </a:ln>
                <a:solidFill>
                  <a:schemeClr val="tx1"/>
                </a:solidFill>
                <a:effectLst/>
                <a:latin typeface="Arial" panose="020B0604020202020204" pitchFamily="34" charset="0"/>
              </a:rPr>
              <a:t>Account</a:t>
            </a:r>
            <a:r>
              <a:rPr kumimoji="0" lang="en-US" altLang="en-US" sz="1000" b="0" i="0" u="none" strike="noStrike" cap="none" normalizeH="0" baseline="0" dirty="0" smtClean="0">
                <a:ln>
                  <a:noFill/>
                </a:ln>
                <a:solidFill>
                  <a:schemeClr val="tx1"/>
                </a:solidFill>
                <a:effectLst/>
                <a:latin typeface="Arial" panose="020B0604020202020204" pitchFamily="34" charset="0"/>
              </a:rPr>
              <a:t>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smtClean="0">
                <a:ln>
                  <a:noFill/>
                </a:ln>
                <a:solidFill>
                  <a:schemeClr val="tx1"/>
                </a:solidFill>
                <a:effectLst/>
                <a:latin typeface="Arial" panose="020B0604020202020204" pitchFamily="34" charset="0"/>
              </a:rPr>
              <a:t>Associations</a:t>
            </a:r>
            <a:r>
              <a:rPr kumimoji="0" lang="en-US" altLang="en-US" sz="10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panose="020B0604020202020204" pitchFamily="34" charset="0"/>
              </a:rPr>
              <a:t>A customer can have multiple accounts.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panose="020B0604020202020204" pitchFamily="34" charset="0"/>
              </a:rPr>
              <a:t>An account can be associated with many transactions, which can be processed by an ATM.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smtClean="0">
                <a:ln>
                  <a:noFill/>
                </a:ln>
                <a:solidFill>
                  <a:schemeClr val="tx1"/>
                </a:solidFill>
                <a:effectLst/>
                <a:latin typeface="Arial" panose="020B0604020202020204" pitchFamily="34" charset="0"/>
              </a:rPr>
              <a:t>Methods</a:t>
            </a:r>
            <a:r>
              <a:rPr kumimoji="0" lang="en-US" altLang="en-US" sz="1000" b="0" i="0" u="none" strike="noStrike" cap="none" normalizeH="0" baseline="0" dirty="0" smtClean="0">
                <a:ln>
                  <a:noFill/>
                </a:ln>
                <a:solidFill>
                  <a:schemeClr val="tx1"/>
                </a:solidFill>
                <a:effectLst/>
                <a:latin typeface="Arial" panose="020B0604020202020204" pitchFamily="34" charset="0"/>
              </a:rPr>
              <a:t>: Each class has specific methods related to its functionality, like depositing money, withdrawing, verifying a password, and managing transactions.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panose="020B0604020202020204" pitchFamily="34" charset="0"/>
              </a:rPr>
              <a:t>This class diagram shows the structure and relationships between the customer, accounts, bank, ATM, and transactions in a banking system.</a:t>
            </a:r>
          </a:p>
        </p:txBody>
      </p:sp>
    </p:spTree>
    <p:extLst>
      <p:ext uri="{BB962C8B-B14F-4D97-AF65-F5344CB8AC3E}">
        <p14:creationId xmlns:p14="http://schemas.microsoft.com/office/powerpoint/2010/main" val="2564257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UML Class Diagram gives an overview of a software system by displaying classes, attributes, operations, and their relationships. This Diagram includes the class name, attributes, and operation in separate designated compartments.</a:t>
            </a:r>
          </a:p>
        </p:txBody>
      </p:sp>
    </p:spTree>
    <p:extLst>
      <p:ext uri="{BB962C8B-B14F-4D97-AF65-F5344CB8AC3E}">
        <p14:creationId xmlns:p14="http://schemas.microsoft.com/office/powerpoint/2010/main" val="48767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Essential elements of UML class diagram are:</a:t>
            </a:r>
          </a:p>
          <a:p>
            <a:r>
              <a:rPr lang="en-IN" dirty="0"/>
              <a:t>Class Name</a:t>
            </a:r>
          </a:p>
          <a:p>
            <a:r>
              <a:rPr lang="en-IN" dirty="0"/>
              <a:t>Attributes</a:t>
            </a:r>
          </a:p>
          <a:p>
            <a:r>
              <a:rPr lang="en-IN" dirty="0"/>
              <a:t>Operations</a:t>
            </a:r>
          </a:p>
          <a:p>
            <a:endParaRPr lang="en-IN" dirty="0"/>
          </a:p>
        </p:txBody>
      </p:sp>
    </p:spTree>
    <p:extLst>
      <p:ext uri="{BB962C8B-B14F-4D97-AF65-F5344CB8AC3E}">
        <p14:creationId xmlns:p14="http://schemas.microsoft.com/office/powerpoint/2010/main" val="223356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Class Name</a:t>
            </a:r>
          </a:p>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3313" y="2295525"/>
            <a:ext cx="185737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295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Relationships</a:t>
            </a:r>
          </a:p>
          <a:p>
            <a:r>
              <a:rPr lang="en-IN" dirty="0"/>
              <a:t>There are mainly three kinds of relationships in UML:</a:t>
            </a:r>
          </a:p>
          <a:p>
            <a:r>
              <a:rPr lang="en-IN" dirty="0"/>
              <a:t>Dependencies</a:t>
            </a:r>
          </a:p>
          <a:p>
            <a:r>
              <a:rPr lang="en-IN" dirty="0"/>
              <a:t>Generalizations</a:t>
            </a:r>
          </a:p>
          <a:p>
            <a:r>
              <a:rPr lang="en-IN" dirty="0"/>
              <a:t>Associations</a:t>
            </a:r>
          </a:p>
          <a:p>
            <a:endParaRPr lang="en-IN" dirty="0"/>
          </a:p>
        </p:txBody>
      </p:sp>
    </p:spTree>
    <p:extLst>
      <p:ext uri="{BB962C8B-B14F-4D97-AF65-F5344CB8AC3E}">
        <p14:creationId xmlns:p14="http://schemas.microsoft.com/office/powerpoint/2010/main" val="3337621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Dependency</a:t>
            </a:r>
            <a:endParaRPr lang="en-IN" dirty="0"/>
          </a:p>
          <a:p>
            <a:r>
              <a:rPr lang="en-IN" dirty="0"/>
              <a:t>A dependency means the relation between two or more classes in which a change in one may force changes in the other. However, it will always create a weaker relationship. Dependency indicates that one class depends on another.</a:t>
            </a:r>
          </a:p>
          <a:p>
            <a:endParaRPr lang="en-IN" dirty="0"/>
          </a:p>
        </p:txBody>
      </p:sp>
    </p:spTree>
    <p:extLst>
      <p:ext uri="{BB962C8B-B14F-4D97-AF65-F5344CB8AC3E}">
        <p14:creationId xmlns:p14="http://schemas.microsoft.com/office/powerpoint/2010/main" val="3830680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In the following example, Student has a dependency on College</a:t>
            </a:r>
          </a:p>
          <a:p>
            <a:r>
              <a:rPr lang="en-IN" dirty="0" smtClean="0"/>
              <a:t/>
            </a:r>
            <a:br>
              <a:rPr lang="en-IN" dirty="0" smtClean="0"/>
            </a:b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1" y="3057524"/>
            <a:ext cx="5407298" cy="1451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24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Generalization</a:t>
            </a:r>
            <a:r>
              <a:rPr lang="en-IN" b="1" dirty="0" smtClean="0"/>
              <a:t>:</a:t>
            </a:r>
          </a:p>
          <a:p>
            <a:r>
              <a:rPr lang="en-IN" dirty="0"/>
              <a:t>A generalization helps to connect a subclass to its superclass. A sub-class is inherited from its superclass. Generalization relationship can't be used to model interface implementation. Class diagram allows inheriting from multiple </a:t>
            </a:r>
            <a:r>
              <a:rPr lang="en-IN" dirty="0" err="1"/>
              <a:t>superclasses</a:t>
            </a:r>
            <a:r>
              <a:rPr lang="en-IN" dirty="0"/>
              <a:t>.</a:t>
            </a:r>
          </a:p>
        </p:txBody>
      </p:sp>
    </p:spTree>
    <p:extLst>
      <p:ext uri="{BB962C8B-B14F-4D97-AF65-F5344CB8AC3E}">
        <p14:creationId xmlns:p14="http://schemas.microsoft.com/office/powerpoint/2010/main" val="62196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b="1" dirty="0"/>
              <a:t>Association:</a:t>
            </a:r>
            <a:endParaRPr lang="en-IN" dirty="0"/>
          </a:p>
          <a:p>
            <a:r>
              <a:rPr lang="en-IN" dirty="0"/>
              <a:t>This kind of relationship represents static relationships between classes A and B. For example; an employee works for an organization.</a:t>
            </a:r>
          </a:p>
          <a:p>
            <a:r>
              <a:rPr lang="en-IN" dirty="0"/>
              <a:t>Here are some rules for Association:</a:t>
            </a:r>
          </a:p>
          <a:p>
            <a:r>
              <a:rPr lang="en-IN" dirty="0"/>
              <a:t>Association is mostly verb or a verb phrase or noun or noun phrase.</a:t>
            </a:r>
          </a:p>
          <a:p>
            <a:r>
              <a:rPr lang="en-IN" dirty="0"/>
              <a:t>It should be named to indicate the role played by the class attached at the end of the association path.</a:t>
            </a:r>
          </a:p>
          <a:p>
            <a:r>
              <a:rPr lang="en-IN" dirty="0"/>
              <a:t>Mandatory for reflexive associations</a:t>
            </a:r>
          </a:p>
          <a:p>
            <a:r>
              <a:rPr lang="en-IN" dirty="0"/>
              <a:t>In this example, the relationship between student and college is shown which is studies.</a:t>
            </a:r>
          </a:p>
          <a:p>
            <a:endParaRPr lang="en-IN" dirty="0"/>
          </a:p>
        </p:txBody>
      </p:sp>
    </p:spTree>
    <p:extLst>
      <p:ext uri="{BB962C8B-B14F-4D97-AF65-F5344CB8AC3E}">
        <p14:creationId xmlns:p14="http://schemas.microsoft.com/office/powerpoint/2010/main" val="368480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1019</Words>
  <Application>Microsoft Office PowerPoint</Application>
  <PresentationFormat>On-screen Show (4:3)</PresentationFormat>
  <Paragraphs>78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Arial Unicode MS</vt:lpstr>
      <vt:lpstr>Calibri</vt:lpstr>
      <vt:lpstr>Office Theme</vt:lpstr>
      <vt:lpstr>Class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Aggregation</vt:lpstr>
      <vt:lpstr>PowerPoint Presentation</vt:lpstr>
      <vt:lpstr>Composition: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dc:title>
  <dc:creator>Admin</dc:creator>
  <cp:lastModifiedBy>Dell</cp:lastModifiedBy>
  <cp:revision>8</cp:revision>
  <dcterms:created xsi:type="dcterms:W3CDTF">2019-08-27T07:59:33Z</dcterms:created>
  <dcterms:modified xsi:type="dcterms:W3CDTF">2025-04-25T10:33:23Z</dcterms:modified>
</cp:coreProperties>
</file>