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27BCBFD-9CAB-4270-8811-F9FAD58127FC}" type="datetimeFigureOut">
              <a:rPr lang="en-IN" smtClean="0"/>
              <a:t>04-05-2025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F8A0FB-4A7E-4F65-AA6F-06B95FE0D187}" type="slidenum">
              <a:rPr lang="en-IN" smtClean="0"/>
              <a:t>‹#›</a:t>
            </a:fld>
            <a:endParaRPr lang="en-IN"/>
          </a:p>
        </p:txBody>
      </p:sp>
    </p:spTree>
    <p:extLst>
      <p:ext uri="{BB962C8B-B14F-4D97-AF65-F5344CB8AC3E}">
        <p14:creationId xmlns:p14="http://schemas.microsoft.com/office/powerpoint/2010/main" val="1317043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27BCBFD-9CAB-4270-8811-F9FAD58127FC}" type="datetimeFigureOut">
              <a:rPr lang="en-IN" smtClean="0"/>
              <a:t>04-05-2025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F8A0FB-4A7E-4F65-AA6F-06B95FE0D187}" type="slidenum">
              <a:rPr lang="en-IN" smtClean="0"/>
              <a:t>‹#›</a:t>
            </a:fld>
            <a:endParaRPr lang="en-IN"/>
          </a:p>
        </p:txBody>
      </p:sp>
    </p:spTree>
    <p:extLst>
      <p:ext uri="{BB962C8B-B14F-4D97-AF65-F5344CB8AC3E}">
        <p14:creationId xmlns:p14="http://schemas.microsoft.com/office/powerpoint/2010/main" val="2079103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27BCBFD-9CAB-4270-8811-F9FAD58127FC}" type="datetimeFigureOut">
              <a:rPr lang="en-IN" smtClean="0"/>
              <a:t>04-05-2025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F8A0FB-4A7E-4F65-AA6F-06B95FE0D187}" type="slidenum">
              <a:rPr lang="en-IN" smtClean="0"/>
              <a:t>‹#›</a:t>
            </a:fld>
            <a:endParaRPr lang="en-IN"/>
          </a:p>
        </p:txBody>
      </p:sp>
    </p:spTree>
    <p:extLst>
      <p:ext uri="{BB962C8B-B14F-4D97-AF65-F5344CB8AC3E}">
        <p14:creationId xmlns:p14="http://schemas.microsoft.com/office/powerpoint/2010/main" val="2616510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27BCBFD-9CAB-4270-8811-F9FAD58127FC}" type="datetimeFigureOut">
              <a:rPr lang="en-IN" smtClean="0"/>
              <a:t>04-05-2025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F8A0FB-4A7E-4F65-AA6F-06B95FE0D187}" type="slidenum">
              <a:rPr lang="en-IN" smtClean="0"/>
              <a:t>‹#›</a:t>
            </a:fld>
            <a:endParaRPr lang="en-IN"/>
          </a:p>
        </p:txBody>
      </p:sp>
    </p:spTree>
    <p:extLst>
      <p:ext uri="{BB962C8B-B14F-4D97-AF65-F5344CB8AC3E}">
        <p14:creationId xmlns:p14="http://schemas.microsoft.com/office/powerpoint/2010/main" val="2819344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7BCBFD-9CAB-4270-8811-F9FAD58127FC}" type="datetimeFigureOut">
              <a:rPr lang="en-IN" smtClean="0"/>
              <a:t>04-05-2025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F8A0FB-4A7E-4F65-AA6F-06B95FE0D187}" type="slidenum">
              <a:rPr lang="en-IN" smtClean="0"/>
              <a:t>‹#›</a:t>
            </a:fld>
            <a:endParaRPr lang="en-IN"/>
          </a:p>
        </p:txBody>
      </p:sp>
    </p:spTree>
    <p:extLst>
      <p:ext uri="{BB962C8B-B14F-4D97-AF65-F5344CB8AC3E}">
        <p14:creationId xmlns:p14="http://schemas.microsoft.com/office/powerpoint/2010/main" val="3981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27BCBFD-9CAB-4270-8811-F9FAD58127FC}" type="datetimeFigureOut">
              <a:rPr lang="en-IN" smtClean="0"/>
              <a:t>04-05-2025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F8A0FB-4A7E-4F65-AA6F-06B95FE0D187}" type="slidenum">
              <a:rPr lang="en-IN" smtClean="0"/>
              <a:t>‹#›</a:t>
            </a:fld>
            <a:endParaRPr lang="en-IN"/>
          </a:p>
        </p:txBody>
      </p:sp>
    </p:spTree>
    <p:extLst>
      <p:ext uri="{BB962C8B-B14F-4D97-AF65-F5344CB8AC3E}">
        <p14:creationId xmlns:p14="http://schemas.microsoft.com/office/powerpoint/2010/main" val="3980266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27BCBFD-9CAB-4270-8811-F9FAD58127FC}" type="datetimeFigureOut">
              <a:rPr lang="en-IN" smtClean="0"/>
              <a:t>04-05-2025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F8A0FB-4A7E-4F65-AA6F-06B95FE0D187}" type="slidenum">
              <a:rPr lang="en-IN" smtClean="0"/>
              <a:t>‹#›</a:t>
            </a:fld>
            <a:endParaRPr lang="en-IN"/>
          </a:p>
        </p:txBody>
      </p:sp>
    </p:spTree>
    <p:extLst>
      <p:ext uri="{BB962C8B-B14F-4D97-AF65-F5344CB8AC3E}">
        <p14:creationId xmlns:p14="http://schemas.microsoft.com/office/powerpoint/2010/main" val="3351124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27BCBFD-9CAB-4270-8811-F9FAD58127FC}" type="datetimeFigureOut">
              <a:rPr lang="en-IN" smtClean="0"/>
              <a:t>04-05-2025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F8A0FB-4A7E-4F65-AA6F-06B95FE0D187}" type="slidenum">
              <a:rPr lang="en-IN" smtClean="0"/>
              <a:t>‹#›</a:t>
            </a:fld>
            <a:endParaRPr lang="en-IN"/>
          </a:p>
        </p:txBody>
      </p:sp>
    </p:spTree>
    <p:extLst>
      <p:ext uri="{BB962C8B-B14F-4D97-AF65-F5344CB8AC3E}">
        <p14:creationId xmlns:p14="http://schemas.microsoft.com/office/powerpoint/2010/main" val="1250304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BCBFD-9CAB-4270-8811-F9FAD58127FC}" type="datetimeFigureOut">
              <a:rPr lang="en-IN" smtClean="0"/>
              <a:t>04-05-2025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F8A0FB-4A7E-4F65-AA6F-06B95FE0D187}" type="slidenum">
              <a:rPr lang="en-IN" smtClean="0"/>
              <a:t>‹#›</a:t>
            </a:fld>
            <a:endParaRPr lang="en-IN"/>
          </a:p>
        </p:txBody>
      </p:sp>
    </p:spTree>
    <p:extLst>
      <p:ext uri="{BB962C8B-B14F-4D97-AF65-F5344CB8AC3E}">
        <p14:creationId xmlns:p14="http://schemas.microsoft.com/office/powerpoint/2010/main" val="3294013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7BCBFD-9CAB-4270-8811-F9FAD58127FC}" type="datetimeFigureOut">
              <a:rPr lang="en-IN" smtClean="0"/>
              <a:t>04-05-2025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F8A0FB-4A7E-4F65-AA6F-06B95FE0D187}" type="slidenum">
              <a:rPr lang="en-IN" smtClean="0"/>
              <a:t>‹#›</a:t>
            </a:fld>
            <a:endParaRPr lang="en-IN"/>
          </a:p>
        </p:txBody>
      </p:sp>
    </p:spTree>
    <p:extLst>
      <p:ext uri="{BB962C8B-B14F-4D97-AF65-F5344CB8AC3E}">
        <p14:creationId xmlns:p14="http://schemas.microsoft.com/office/powerpoint/2010/main" val="1848153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7BCBFD-9CAB-4270-8811-F9FAD58127FC}" type="datetimeFigureOut">
              <a:rPr lang="en-IN" smtClean="0"/>
              <a:t>04-05-2025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F8A0FB-4A7E-4F65-AA6F-06B95FE0D187}" type="slidenum">
              <a:rPr lang="en-IN" smtClean="0"/>
              <a:t>‹#›</a:t>
            </a:fld>
            <a:endParaRPr lang="en-IN"/>
          </a:p>
        </p:txBody>
      </p:sp>
    </p:spTree>
    <p:extLst>
      <p:ext uri="{BB962C8B-B14F-4D97-AF65-F5344CB8AC3E}">
        <p14:creationId xmlns:p14="http://schemas.microsoft.com/office/powerpoint/2010/main" val="1218981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7BCBFD-9CAB-4270-8811-F9FAD58127FC}" type="datetimeFigureOut">
              <a:rPr lang="en-IN" smtClean="0"/>
              <a:t>04-05-2025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F8A0FB-4A7E-4F65-AA6F-06B95FE0D187}" type="slidenum">
              <a:rPr lang="en-IN" smtClean="0"/>
              <a:t>‹#›</a:t>
            </a:fld>
            <a:endParaRPr lang="en-IN"/>
          </a:p>
        </p:txBody>
      </p:sp>
    </p:spTree>
    <p:extLst>
      <p:ext uri="{BB962C8B-B14F-4D97-AF65-F5344CB8AC3E}">
        <p14:creationId xmlns:p14="http://schemas.microsoft.com/office/powerpoint/2010/main" val="1981441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Interaction -Sequence Diagram</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179132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Difference between a lifeline and an actor –</a:t>
            </a:r>
            <a:r>
              <a:rPr lang="en-IN" dirty="0"/>
              <a:t> A lifeline always portrays an object internal to the system whereas actors are used to depict objects external to the system.</a:t>
            </a:r>
          </a:p>
        </p:txBody>
      </p:sp>
    </p:spTree>
    <p:extLst>
      <p:ext uri="{BB962C8B-B14F-4D97-AF65-F5344CB8AC3E}">
        <p14:creationId xmlns:p14="http://schemas.microsoft.com/office/powerpoint/2010/main" val="41003288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Messages –</a:t>
            </a:r>
            <a:r>
              <a:rPr lang="en-IN" dirty="0"/>
              <a:t> Communication between objects is depicted using messages. The messages appear in a sequential order on the lifeline. We represent messages using arrows. Lifelines and messages form the core of a sequence diagram.</a:t>
            </a:r>
          </a:p>
        </p:txBody>
      </p:sp>
    </p:spTree>
    <p:extLst>
      <p:ext uri="{BB962C8B-B14F-4D97-AF65-F5344CB8AC3E}">
        <p14:creationId xmlns:p14="http://schemas.microsoft.com/office/powerpoint/2010/main" val="13232198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Messages can be broadly classified into the following </a:t>
            </a:r>
            <a:r>
              <a:rPr lang="en-IN" sz="2800" b="1" dirty="0"/>
              <a:t>categories </a:t>
            </a:r>
            <a:r>
              <a:rPr lang="en-IN" sz="2800" dirty="0"/>
              <a:t>:</a:t>
            </a:r>
          </a:p>
        </p:txBody>
      </p:sp>
      <p:sp>
        <p:nvSpPr>
          <p:cNvPr id="3" name="Content Placeholder 2"/>
          <p:cNvSpPr>
            <a:spLocks noGrp="1"/>
          </p:cNvSpPr>
          <p:nvPr>
            <p:ph idx="1"/>
          </p:nvPr>
        </p:nvSpPr>
        <p:spPr/>
        <p:txBody>
          <a:bodyPr/>
          <a:lstStyle/>
          <a:p>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628800"/>
            <a:ext cx="7416824" cy="4856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61113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b="1" dirty="0"/>
              <a:t>Synchronous messages –</a:t>
            </a:r>
            <a:r>
              <a:rPr lang="en-IN" dirty="0"/>
              <a:t> A synchronous message waits for a reply before the interaction can move forward. The sender waits until the receiver has completed the processing of the message. The caller continues only when it knows that the receiver has processed the previous message i.e. it receives a reply message. A large number of calls in object oriented programming are synchronous. We use a solid arrow head to represent a synchronous message.</a:t>
            </a:r>
          </a:p>
        </p:txBody>
      </p:sp>
    </p:spTree>
    <p:extLst>
      <p:ext uri="{BB962C8B-B14F-4D97-AF65-F5344CB8AC3E}">
        <p14:creationId xmlns:p14="http://schemas.microsoft.com/office/powerpoint/2010/main" val="26898426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414463"/>
            <a:ext cx="6256734" cy="4822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70751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Asynchronous Messages –</a:t>
            </a:r>
            <a:r>
              <a:rPr lang="en-IN" dirty="0"/>
              <a:t> An asynchronous message does not wait for a reply from the receiver. The interaction moves forward irrespective of the receiver processing the previous message or not. We use a lined arrow head to represent an asynchronous message.</a:t>
            </a:r>
          </a:p>
        </p:txBody>
      </p:sp>
    </p:spTree>
    <p:extLst>
      <p:ext uri="{BB962C8B-B14F-4D97-AF65-F5344CB8AC3E}">
        <p14:creationId xmlns:p14="http://schemas.microsoft.com/office/powerpoint/2010/main" val="5440397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lnSpcReduction="10000"/>
          </a:bodyPr>
          <a:lstStyle/>
          <a:p>
            <a:r>
              <a:rPr lang="en-IN" b="1" dirty="0"/>
              <a:t>Create message –</a:t>
            </a:r>
            <a:r>
              <a:rPr lang="en-IN" dirty="0"/>
              <a:t> We use a Create message to instantiate a new object in the sequence diagram. There are situations when a particular message call requires the creation of an object. It is represented with a dotted arrow and create word labelled on it to specify that it is the create Message symbol.</a:t>
            </a:r>
            <a:r>
              <a:rPr lang="en-IN" dirty="0" smtClean="0"/>
              <a:t/>
            </a:r>
            <a:br>
              <a:rPr lang="en-IN" dirty="0" smtClean="0"/>
            </a:br>
            <a:r>
              <a:rPr lang="en-IN" dirty="0"/>
              <a:t>For example – The creation of a new order on a e-commerce website would require a new object of Order class to be created.</a:t>
            </a:r>
          </a:p>
        </p:txBody>
      </p:sp>
    </p:spTree>
    <p:extLst>
      <p:ext uri="{BB962C8B-B14F-4D97-AF65-F5344CB8AC3E}">
        <p14:creationId xmlns:p14="http://schemas.microsoft.com/office/powerpoint/2010/main" val="21063791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685924"/>
            <a:ext cx="6552728" cy="4263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50084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b="1" dirty="0"/>
              <a:t>Delete Message –</a:t>
            </a:r>
            <a:r>
              <a:rPr lang="en-IN" dirty="0"/>
              <a:t> We use a Delete Message to delete an object. When an object is </a:t>
            </a:r>
            <a:r>
              <a:rPr lang="en-IN" dirty="0" err="1"/>
              <a:t>deallocated</a:t>
            </a:r>
            <a:r>
              <a:rPr lang="en-IN" dirty="0"/>
              <a:t> memory or is destroyed within the system we use the Delete Message symbol. It destroys the occurrence of the object in the </a:t>
            </a:r>
            <a:r>
              <a:rPr lang="en-IN" dirty="0" err="1"/>
              <a:t>system.It</a:t>
            </a:r>
            <a:r>
              <a:rPr lang="en-IN" dirty="0"/>
              <a:t> is represented by an arrow terminating with a x.</a:t>
            </a:r>
            <a:r>
              <a:rPr lang="en-IN" dirty="0" smtClean="0"/>
              <a:t/>
            </a:r>
            <a:br>
              <a:rPr lang="en-IN" dirty="0" smtClean="0"/>
            </a:br>
            <a:r>
              <a:rPr lang="en-IN" dirty="0"/>
              <a:t>For example – In the scenario below when the order is received by the user, the object of order class can be destroyed.</a:t>
            </a:r>
          </a:p>
        </p:txBody>
      </p:sp>
    </p:spTree>
    <p:extLst>
      <p:ext uri="{BB962C8B-B14F-4D97-AF65-F5344CB8AC3E}">
        <p14:creationId xmlns:p14="http://schemas.microsoft.com/office/powerpoint/2010/main" val="36985644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652588"/>
            <a:ext cx="5527501" cy="4944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72889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Interaction diagram –</a:t>
            </a:r>
            <a:r>
              <a:rPr lang="en-IN" dirty="0" smtClean="0"/>
              <a:t/>
            </a:r>
            <a:br>
              <a:rPr lang="en-IN" dirty="0" smtClean="0"/>
            </a:br>
            <a:r>
              <a:rPr lang="en-IN" dirty="0"/>
              <a:t>An interaction diagram is used to show the </a:t>
            </a:r>
            <a:r>
              <a:rPr lang="en-IN" b="1" dirty="0"/>
              <a:t>interactive </a:t>
            </a:r>
            <a:r>
              <a:rPr lang="en-IN" b="1" dirty="0" err="1"/>
              <a:t>behavior</a:t>
            </a:r>
            <a:r>
              <a:rPr lang="en-IN" dirty="0"/>
              <a:t> of a system. Since visualizing the interactions in a system can be a cumbersome task, we use different types of interaction diagrams to capture various features and aspects of interaction in a system.</a:t>
            </a:r>
          </a:p>
        </p:txBody>
      </p:sp>
    </p:spTree>
    <p:extLst>
      <p:ext uri="{BB962C8B-B14F-4D97-AF65-F5344CB8AC3E}">
        <p14:creationId xmlns:p14="http://schemas.microsoft.com/office/powerpoint/2010/main" val="35920491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Self Message –</a:t>
            </a:r>
            <a:r>
              <a:rPr lang="en-IN" dirty="0"/>
              <a:t> Certain scenarios might arise where the object needs to send a message to itself. Such messages are called Self Messages and are represented with a U shaped arrow.</a:t>
            </a:r>
          </a:p>
        </p:txBody>
      </p:sp>
    </p:spTree>
    <p:extLst>
      <p:ext uri="{BB962C8B-B14F-4D97-AF65-F5344CB8AC3E}">
        <p14:creationId xmlns:p14="http://schemas.microsoft.com/office/powerpoint/2010/main" val="3687660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9" y="1757363"/>
            <a:ext cx="3870350" cy="4551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0056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400" dirty="0"/>
              <a:t>For example – Consider a scenario where the device wants to access its webcam. Such a scenario is represented using a self message.</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2420888"/>
            <a:ext cx="5400600"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04173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000" b="1" dirty="0"/>
              <a:t>Reply Message –</a:t>
            </a:r>
            <a:r>
              <a:rPr lang="en-IN" sz="2000" dirty="0"/>
              <a:t> Reply messages are used to show the message being sent from the receiver to the sender. We represent a return/reply message using an open arrowhead with a dotted line. The interaction moves forward only when a reply message is sent by the receiver.</a:t>
            </a:r>
          </a:p>
        </p:txBody>
      </p:sp>
    </p:spTree>
    <p:extLst>
      <p:ext uri="{BB962C8B-B14F-4D97-AF65-F5344CB8AC3E}">
        <p14:creationId xmlns:p14="http://schemas.microsoft.com/office/powerpoint/2010/main" val="18331406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1600200"/>
            <a:ext cx="7344816" cy="5069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85301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Found Message –</a:t>
            </a:r>
            <a:r>
              <a:rPr lang="en-IN" dirty="0"/>
              <a:t> A Found message is used to represent a scenario where an unknown source sends the message. It is represented using an arrow directed towards a lifeline from an end point. For example: Consider the scenario of a hardware failure.</a:t>
            </a:r>
            <a:r>
              <a:rPr lang="en-IN" dirty="0" smtClean="0"/>
              <a:t/>
            </a:r>
            <a:br>
              <a:rPr lang="en-IN" dirty="0" smtClean="0"/>
            </a:br>
            <a:endParaRPr lang="en-IN" dirty="0"/>
          </a:p>
        </p:txBody>
      </p:sp>
    </p:spTree>
    <p:extLst>
      <p:ext uri="{BB962C8B-B14F-4D97-AF65-F5344CB8AC3E}">
        <p14:creationId xmlns:p14="http://schemas.microsoft.com/office/powerpoint/2010/main" val="28592637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8975" y="1844824"/>
            <a:ext cx="26860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37979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400" dirty="0"/>
              <a:t>It can be due to multiple reasons and we are not certain as to what caused the hardware failure.</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2276872"/>
            <a:ext cx="4400550" cy="458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73435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Lost Message –</a:t>
            </a:r>
            <a:r>
              <a:rPr lang="en-IN" dirty="0"/>
              <a:t> A Lost message is used to represent a scenario where the recipient is not known to the system. It is represented using an arrow directed towards an end point from a lifeline. For example: Consider a scenario where a warning is generated.</a:t>
            </a:r>
          </a:p>
        </p:txBody>
      </p:sp>
    </p:spTree>
    <p:extLst>
      <p:ext uri="{BB962C8B-B14F-4D97-AF65-F5344CB8AC3E}">
        <p14:creationId xmlns:p14="http://schemas.microsoft.com/office/powerpoint/2010/main" val="2528353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4588" y="1276350"/>
            <a:ext cx="4314825" cy="4888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46416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b="1" dirty="0"/>
              <a:t>Sequence Diagrams –</a:t>
            </a:r>
            <a:r>
              <a:rPr lang="en-IN" dirty="0" smtClean="0"/>
              <a:t/>
            </a:r>
            <a:br>
              <a:rPr lang="en-IN" dirty="0" smtClean="0"/>
            </a:br>
            <a:r>
              <a:rPr lang="en-IN" dirty="0"/>
              <a:t>A sequence diagram simply depicts interaction between objects in a sequential order i.e. the order in which these interactions take place. We can also use the terms event diagrams or event scenarios to refer to a sequence diagram. Sequence diagrams describe how and in what order the objects in a system function. These diagrams are widely used by businessmen and software developers to document and understand requirements for new and existing systems.</a:t>
            </a:r>
          </a:p>
        </p:txBody>
      </p:sp>
    </p:spTree>
    <p:extLst>
      <p:ext uri="{BB962C8B-B14F-4D97-AF65-F5344CB8AC3E}">
        <p14:creationId xmlns:p14="http://schemas.microsoft.com/office/powerpoint/2010/main" val="32090162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400" b="1" dirty="0"/>
              <a:t>Guards –</a:t>
            </a:r>
            <a:r>
              <a:rPr lang="en-IN" sz="2400" dirty="0"/>
              <a:t> To model conditions we use guards in UML. They are used when we need to restrict the flow of messages on the pretext of a condition being met. Guards play an important role in letting software developers know the constraints attached to a system or a particular process.</a:t>
            </a:r>
          </a:p>
        </p:txBody>
      </p:sp>
    </p:spTree>
    <p:extLst>
      <p:ext uri="{BB962C8B-B14F-4D97-AF65-F5344CB8AC3E}">
        <p14:creationId xmlns:p14="http://schemas.microsoft.com/office/powerpoint/2010/main" val="15606972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2400" dirty="0"/>
              <a:t>For example: In order to be able to withdraw cash, having a balance greater than zero is a condition that must be met as shown below.</a:t>
            </a:r>
            <a:r>
              <a:rPr lang="en-IN" dirty="0" smtClean="0"/>
              <a:t/>
            </a:r>
            <a:br>
              <a:rPr lang="en-IN" dirty="0" smtClean="0"/>
            </a:br>
            <a:endParaRPr lang="en-IN" dirty="0"/>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852936"/>
            <a:ext cx="5886450" cy="4005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07066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4000" dirty="0">
                <a:latin typeface="Times New Roman" pitchFamily="18" charset="0"/>
                <a:cs typeface="Times New Roman" pitchFamily="18" charset="0"/>
              </a:rPr>
              <a:t>A sequence diagram for an emotion based music player </a:t>
            </a:r>
          </a:p>
        </p:txBody>
      </p:sp>
    </p:spTree>
    <p:extLst>
      <p:ext uri="{BB962C8B-B14F-4D97-AF65-F5344CB8AC3E}">
        <p14:creationId xmlns:p14="http://schemas.microsoft.com/office/powerpoint/2010/main" val="19186675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424" y="188639"/>
            <a:ext cx="8224376" cy="6494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26588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The above sequence diagram depicts the sequence diagram for an emotion based music player:</a:t>
            </a:r>
          </a:p>
        </p:txBody>
      </p:sp>
    </p:spTree>
    <p:extLst>
      <p:ext uri="{BB962C8B-B14F-4D97-AF65-F5344CB8AC3E}">
        <p14:creationId xmlns:p14="http://schemas.microsoft.com/office/powerpoint/2010/main" val="40719772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marL="514350" indent="-514350" fontAlgn="base">
              <a:buFont typeface="+mj-lt"/>
              <a:buAutoNum type="arabicPeriod"/>
            </a:pPr>
            <a:r>
              <a:rPr lang="en-IN" dirty="0"/>
              <a:t>Firstly the application is opened by the user.</a:t>
            </a:r>
          </a:p>
          <a:p>
            <a:pPr marL="514350" indent="-514350" fontAlgn="base">
              <a:buFont typeface="+mj-lt"/>
              <a:buAutoNum type="arabicPeriod"/>
            </a:pPr>
            <a:r>
              <a:rPr lang="en-IN" dirty="0"/>
              <a:t>The device then gets access to the web cam.</a:t>
            </a:r>
          </a:p>
          <a:p>
            <a:pPr marL="514350" indent="-514350" fontAlgn="base">
              <a:buFont typeface="+mj-lt"/>
              <a:buAutoNum type="arabicPeriod"/>
            </a:pPr>
            <a:r>
              <a:rPr lang="en-IN" dirty="0"/>
              <a:t>The webcam captures the image of the user.</a:t>
            </a:r>
          </a:p>
          <a:p>
            <a:pPr marL="514350" indent="-514350" fontAlgn="base">
              <a:buFont typeface="+mj-lt"/>
              <a:buAutoNum type="arabicPeriod"/>
            </a:pPr>
            <a:r>
              <a:rPr lang="en-IN" dirty="0"/>
              <a:t>The device uses algorithms to detect the face and predict the mood.</a:t>
            </a:r>
          </a:p>
          <a:p>
            <a:pPr marL="514350" indent="-514350" fontAlgn="base">
              <a:buFont typeface="+mj-lt"/>
              <a:buAutoNum type="arabicPeriod"/>
            </a:pPr>
            <a:r>
              <a:rPr lang="en-IN" dirty="0"/>
              <a:t>It then requests database for dictionary of possible moods.</a:t>
            </a:r>
          </a:p>
          <a:p>
            <a:pPr marL="514350" indent="-514350" fontAlgn="base">
              <a:buFont typeface="+mj-lt"/>
              <a:buAutoNum type="arabicPeriod"/>
            </a:pPr>
            <a:r>
              <a:rPr lang="en-IN" dirty="0"/>
              <a:t>The mood is retrieved from the database.</a:t>
            </a:r>
          </a:p>
          <a:p>
            <a:pPr marL="514350" indent="-514350" fontAlgn="base">
              <a:buFont typeface="+mj-lt"/>
              <a:buAutoNum type="arabicPeriod"/>
            </a:pPr>
            <a:r>
              <a:rPr lang="en-IN" dirty="0"/>
              <a:t>The mood is displayed to the user.</a:t>
            </a:r>
          </a:p>
          <a:p>
            <a:pPr marL="514350" indent="-514350" fontAlgn="base">
              <a:buFont typeface="+mj-lt"/>
              <a:buAutoNum type="arabicPeriod"/>
            </a:pPr>
            <a:r>
              <a:rPr lang="en-IN" dirty="0"/>
              <a:t>The music is requested from the database.</a:t>
            </a:r>
          </a:p>
          <a:p>
            <a:pPr marL="514350" indent="-514350" fontAlgn="base">
              <a:buFont typeface="+mj-lt"/>
              <a:buAutoNum type="arabicPeriod"/>
            </a:pPr>
            <a:r>
              <a:rPr lang="en-IN" dirty="0"/>
              <a:t>The playlist is generated and finally shown to the user.</a:t>
            </a:r>
          </a:p>
          <a:p>
            <a:endParaRPr lang="en-IN" dirty="0"/>
          </a:p>
        </p:txBody>
      </p:sp>
    </p:spTree>
    <p:extLst>
      <p:ext uri="{BB962C8B-B14F-4D97-AF65-F5344CB8AC3E}">
        <p14:creationId xmlns:p14="http://schemas.microsoft.com/office/powerpoint/2010/main" val="17336613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fontAlgn="base"/>
            <a:r>
              <a:rPr lang="en-IN" b="1" dirty="0"/>
              <a:t>Uses of sequence diagrams –</a:t>
            </a:r>
          </a:p>
          <a:p>
            <a:pPr fontAlgn="base"/>
            <a:r>
              <a:rPr lang="en-IN" dirty="0"/>
              <a:t>Used to model and visualise the logic behind a sophisticated function, operation or procedure.</a:t>
            </a:r>
          </a:p>
          <a:p>
            <a:pPr fontAlgn="base"/>
            <a:r>
              <a:rPr lang="en-IN" dirty="0"/>
              <a:t>They are also used to show details of UML use case diagrams.</a:t>
            </a:r>
          </a:p>
          <a:p>
            <a:pPr fontAlgn="base"/>
            <a:r>
              <a:rPr lang="en-IN" dirty="0"/>
              <a:t>Used to understand the detailed functionality of current or future systems.</a:t>
            </a:r>
          </a:p>
          <a:p>
            <a:pPr fontAlgn="base"/>
            <a:r>
              <a:rPr lang="en-IN"/>
              <a:t>Visualise how messages and tasks move between objects or components in a system.</a:t>
            </a:r>
          </a:p>
          <a:p>
            <a:endParaRPr lang="en-IN"/>
          </a:p>
        </p:txBody>
      </p:sp>
    </p:spTree>
    <p:extLst>
      <p:ext uri="{BB962C8B-B14F-4D97-AF65-F5344CB8AC3E}">
        <p14:creationId xmlns:p14="http://schemas.microsoft.com/office/powerpoint/2010/main" val="26655410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Sequence Diagram Notations –</a:t>
            </a:r>
            <a:br>
              <a:rPr lang="en-IN" b="1" dirty="0"/>
            </a:br>
            <a:endParaRPr lang="en-IN" dirty="0"/>
          </a:p>
        </p:txBody>
      </p:sp>
      <p:sp>
        <p:nvSpPr>
          <p:cNvPr id="3" name="Content Placeholder 2"/>
          <p:cNvSpPr>
            <a:spLocks noGrp="1"/>
          </p:cNvSpPr>
          <p:nvPr>
            <p:ph idx="1"/>
          </p:nvPr>
        </p:nvSpPr>
        <p:spPr/>
        <p:txBody>
          <a:bodyPr/>
          <a:lstStyle/>
          <a:p>
            <a:r>
              <a:rPr lang="en-IN" b="1" dirty="0"/>
              <a:t>Actors –</a:t>
            </a:r>
            <a:r>
              <a:rPr lang="en-IN" dirty="0"/>
              <a:t> An actor in a UML diagram represents a type of role where it interacts with the system and its objects. It is important to note here that an actor is always outside the scope of the system we aim to model using the UML diagram.</a:t>
            </a:r>
          </a:p>
        </p:txBody>
      </p:sp>
    </p:spTree>
    <p:extLst>
      <p:ext uri="{BB962C8B-B14F-4D97-AF65-F5344CB8AC3E}">
        <p14:creationId xmlns:p14="http://schemas.microsoft.com/office/powerpoint/2010/main" val="7863111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We use actors to depict various roles including human users and other external subjects. We represent an actor in a UML diagram using a stick person notation. We can have multiple actors in a sequence diagram.</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4481513"/>
            <a:ext cx="106680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49189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seat reservation system</a:t>
            </a:r>
            <a:endParaRPr lang="en-IN" dirty="0"/>
          </a:p>
        </p:txBody>
      </p:sp>
      <p:sp>
        <p:nvSpPr>
          <p:cNvPr id="3" name="Content Placeholder 2"/>
          <p:cNvSpPr>
            <a:spLocks noGrp="1"/>
          </p:cNvSpPr>
          <p:nvPr>
            <p:ph idx="1"/>
          </p:nvPr>
        </p:nvSpPr>
        <p:spPr/>
        <p:txBody>
          <a:bodyPr/>
          <a:lstStyle/>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775" y="1666874"/>
            <a:ext cx="5886450" cy="4498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99118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a:t>For example – Here the user in seat reservation system is shown as an actor where it exists outside the system and is not a part of the system.</a:t>
            </a:r>
          </a:p>
        </p:txBody>
      </p:sp>
    </p:spTree>
    <p:extLst>
      <p:ext uri="{BB962C8B-B14F-4D97-AF65-F5344CB8AC3E}">
        <p14:creationId xmlns:p14="http://schemas.microsoft.com/office/powerpoint/2010/main" val="7209415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Lifelines </a:t>
            </a:r>
            <a:endParaRPr lang="en-IN" dirty="0"/>
          </a:p>
        </p:txBody>
      </p:sp>
      <p:sp>
        <p:nvSpPr>
          <p:cNvPr id="3" name="Content Placeholder 2"/>
          <p:cNvSpPr>
            <a:spLocks noGrp="1"/>
          </p:cNvSpPr>
          <p:nvPr>
            <p:ph idx="1"/>
          </p:nvPr>
        </p:nvSpPr>
        <p:spPr/>
        <p:txBody>
          <a:bodyPr/>
          <a:lstStyle/>
          <a:p>
            <a:r>
              <a:rPr lang="en-IN" dirty="0"/>
              <a:t>A lifeline is a named element which depicts an individual participant in a sequence diagram. So basically each instance in a sequence diagram is represented by a lifeline. Lifeline elements are located at the top in a sequence diagram. The standard in UML for naming a lifeline follows the following format – Instance Name : Class Name</a:t>
            </a:r>
          </a:p>
        </p:txBody>
      </p:sp>
    </p:spTree>
    <p:extLst>
      <p:ext uri="{BB962C8B-B14F-4D97-AF65-F5344CB8AC3E}">
        <p14:creationId xmlns:p14="http://schemas.microsoft.com/office/powerpoint/2010/main" val="7138888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576388"/>
            <a:ext cx="5400600" cy="4948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31283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437</Words>
  <Application>Microsoft Office PowerPoint</Application>
  <PresentationFormat>On-screen Show (4:3)</PresentationFormat>
  <Paragraphs>41</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Times New Roman</vt:lpstr>
      <vt:lpstr>Office Theme</vt:lpstr>
      <vt:lpstr>Interaction -Sequence Diagram</vt:lpstr>
      <vt:lpstr>PowerPoint Presentation</vt:lpstr>
      <vt:lpstr>PowerPoint Presentation</vt:lpstr>
      <vt:lpstr>Sequence Diagram Notations – </vt:lpstr>
      <vt:lpstr>PowerPoint Presentation</vt:lpstr>
      <vt:lpstr>seat reservation system</vt:lpstr>
      <vt:lpstr>PowerPoint Presentation</vt:lpstr>
      <vt:lpstr>Lifelines </vt:lpstr>
      <vt:lpstr>PowerPoint Presentation</vt:lpstr>
      <vt:lpstr>PowerPoint Presentation</vt:lpstr>
      <vt:lpstr>PowerPoint Presentation</vt:lpstr>
      <vt:lpstr>Messages can be broadly classified into the following categories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Interaction -Sequence Diagram</dc:title>
  <dc:creator>Admin</dc:creator>
  <cp:lastModifiedBy>Dell</cp:lastModifiedBy>
  <cp:revision>6</cp:revision>
  <dcterms:created xsi:type="dcterms:W3CDTF">2019-08-29T07:04:04Z</dcterms:created>
  <dcterms:modified xsi:type="dcterms:W3CDTF">2025-05-04T11:09:45Z</dcterms:modified>
</cp:coreProperties>
</file>