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60" r:id="rId4"/>
    <p:sldId id="264" r:id="rId5"/>
    <p:sldId id="265" r:id="rId6"/>
    <p:sldId id="259" r:id="rId7"/>
    <p:sldId id="266"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91" autoAdjust="0"/>
    <p:restoredTop sz="94660"/>
  </p:normalViewPr>
  <p:slideViewPr>
    <p:cSldViewPr snapToGrid="0">
      <p:cViewPr>
        <p:scale>
          <a:sx n="70" d="100"/>
          <a:sy n="70" d="100"/>
        </p:scale>
        <p:origin x="-476"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FBF82A-A4C4-41B8-A223-01626C0685BB}" type="datetimeFigureOut">
              <a:rPr lang="en-US" smtClean="0"/>
              <a:t>1/11/2023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30487D-CA59-4BA5-A91A-1A26D571CAFF}" type="slidenum">
              <a:rPr lang="en-US" smtClean="0"/>
              <a:t>‹#›</a:t>
            </a:fld>
            <a:endParaRPr lang="en-US"/>
          </a:p>
        </p:txBody>
      </p:sp>
    </p:spTree>
    <p:extLst>
      <p:ext uri="{BB962C8B-B14F-4D97-AF65-F5344CB8AC3E}">
        <p14:creationId xmlns:p14="http://schemas.microsoft.com/office/powerpoint/2010/main" val="356067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1382304792"/>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2666676279"/>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1025960002"/>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1689816556"/>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2191694824"/>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892962487"/>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4246048047"/>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3156709854"/>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2747013397"/>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2695381521"/>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dirty="0"/>
          </a:p>
        </p:txBody>
      </p:sp>
    </p:spTree>
    <p:extLst>
      <p:ext uri="{BB962C8B-B14F-4D97-AF65-F5344CB8AC3E}">
        <p14:creationId xmlns:p14="http://schemas.microsoft.com/office/powerpoint/2010/main" val="1352868839"/>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1/11/2023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dirty="0"/>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hyperlink" Target="https://www.ijraset.com/" TargetMode="External"/><Relationship Id="rId3" Type="http://schemas.openxmlformats.org/officeDocument/2006/relationships/image" Target="../media/image8.png"/><Relationship Id="rId7" Type="http://schemas.openxmlformats.org/officeDocument/2006/relationships/hyperlink" Target="https://www.ijert.or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iopscience.iop.org/" TargetMode="External"/><Relationship Id="rId11" Type="http://schemas.openxmlformats.org/officeDocument/2006/relationships/image" Target="../media/image6.jpg"/><Relationship Id="rId5" Type="http://schemas.openxmlformats.org/officeDocument/2006/relationships/hyperlink" Target="https://www.researchgate.net/" TargetMode="External"/><Relationship Id="rId10" Type="http://schemas.openxmlformats.org/officeDocument/2006/relationships/hyperlink" Target="https://www.fortunebusinessinsights.com/" TargetMode="External"/><Relationship Id="rId4" Type="http://schemas.openxmlformats.org/officeDocument/2006/relationships/image" Target="../media/image3.png"/><Relationship Id="rId9" Type="http://schemas.openxmlformats.org/officeDocument/2006/relationships/hyperlink" Target="https://www.academia.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p:txBody>
          <a:bodyPr/>
          <a:lstStyle/>
          <a:p>
            <a:pPr algn="ctr"/>
            <a:r>
              <a:rPr lang="en-US" sz="3600" dirty="0" smtClean="0">
                <a:solidFill>
                  <a:srgbClr val="C00000"/>
                </a:solidFill>
                <a:latin typeface="Marcellus" panose="020E0602050203020307" pitchFamily="34" charset="0"/>
              </a:rPr>
              <a:t>Need Statement</a:t>
            </a:r>
            <a:r>
              <a:rPr lang="en-US" dirty="0">
                <a:solidFill>
                  <a:srgbClr val="C00000"/>
                </a:solidFill>
                <a:latin typeface="Marcellus" panose="020E0602050203020307" pitchFamily="34" charset="0"/>
              </a:rPr>
              <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1088572" y="1427511"/>
            <a:ext cx="10515600" cy="4005196"/>
          </a:xfrm>
        </p:spPr>
        <p:txBody>
          <a:bodyPr>
            <a:normAutofit/>
          </a:bodyPr>
          <a:lstStyle/>
          <a:p>
            <a:pPr marL="0" indent="0" algn="ctr">
              <a:buNone/>
            </a:pPr>
            <a:endParaRPr lang="en-US" dirty="0" smtClean="0">
              <a:solidFill>
                <a:schemeClr val="tx1">
                  <a:lumMod val="85000"/>
                  <a:lumOff val="15000"/>
                </a:schemeClr>
              </a:solidFill>
              <a:latin typeface="Fira Sans"/>
            </a:endParaRPr>
          </a:p>
          <a:p>
            <a:pPr marL="0" indent="0" algn="ctr">
              <a:buNone/>
            </a:pPr>
            <a:r>
              <a:rPr lang="en-US" dirty="0" smtClean="0">
                <a:solidFill>
                  <a:schemeClr val="tx1">
                    <a:lumMod val="85000"/>
                    <a:lumOff val="15000"/>
                  </a:schemeClr>
                </a:solidFill>
                <a:latin typeface="Fira Sans"/>
              </a:rPr>
              <a:t>Design </a:t>
            </a:r>
            <a:r>
              <a:rPr lang="en-US" dirty="0">
                <a:solidFill>
                  <a:schemeClr val="tx1">
                    <a:lumMod val="85000"/>
                    <a:lumOff val="15000"/>
                  </a:schemeClr>
                </a:solidFill>
                <a:latin typeface="Fira Sans"/>
              </a:rPr>
              <a:t>an automatic machine for efficient cleaning that can be used </a:t>
            </a:r>
            <a:r>
              <a:rPr lang="en-US" dirty="0" smtClean="0">
                <a:solidFill>
                  <a:schemeClr val="tx1">
                    <a:lumMod val="85000"/>
                    <a:lumOff val="15000"/>
                  </a:schemeClr>
                </a:solidFill>
                <a:latin typeface="Fira Sans"/>
              </a:rPr>
              <a:t>by organizations </a:t>
            </a:r>
            <a:r>
              <a:rPr lang="en-US" dirty="0">
                <a:solidFill>
                  <a:schemeClr val="tx1">
                    <a:lumMod val="85000"/>
                    <a:lumOff val="15000"/>
                  </a:schemeClr>
                </a:solidFill>
                <a:latin typeface="Fira Sans"/>
              </a:rPr>
              <a:t>hosting large scale </a:t>
            </a:r>
            <a:r>
              <a:rPr lang="en-US" dirty="0" smtClean="0">
                <a:solidFill>
                  <a:schemeClr val="tx1">
                    <a:lumMod val="85000"/>
                    <a:lumOff val="15000"/>
                  </a:schemeClr>
                </a:solidFill>
                <a:latin typeface="Fira Sans"/>
              </a:rPr>
              <a:t>events </a:t>
            </a:r>
            <a:endParaRPr lang="en-US" dirty="0">
              <a:solidFill>
                <a:schemeClr val="tx1">
                  <a:lumMod val="85000"/>
                  <a:lumOff val="15000"/>
                </a:schemeClr>
              </a:solidFill>
              <a:latin typeface="Fira Sans"/>
            </a:endParaRP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1855703857"/>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pPr algn="ctr"/>
            <a:r>
              <a:rPr lang="en-US" sz="3200" dirty="0" smtClean="0">
                <a:solidFill>
                  <a:srgbClr val="C00000"/>
                </a:solidFill>
                <a:latin typeface="Marcellus" panose="020E0602050203020307" pitchFamily="34" charset="0"/>
              </a:rPr>
              <a:t>Role &amp; Contribution of each member</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903278456"/>
              </p:ext>
            </p:extLst>
          </p:nvPr>
        </p:nvGraphicFramePr>
        <p:xfrm>
          <a:off x="1167895" y="1783534"/>
          <a:ext cx="9605728" cy="3811508"/>
        </p:xfrm>
        <a:graphic>
          <a:graphicData uri="http://schemas.openxmlformats.org/drawingml/2006/table">
            <a:tbl>
              <a:tblPr firstRow="1" bandRow="1">
                <a:tableStyleId>{5940675A-B579-460E-94D1-54222C63F5DA}</a:tableStyleId>
              </a:tblPr>
              <a:tblGrid>
                <a:gridCol w="2401432"/>
                <a:gridCol w="2401432"/>
                <a:gridCol w="2401432"/>
                <a:gridCol w="2401432"/>
              </a:tblGrid>
              <a:tr h="583220">
                <a:tc>
                  <a:txBody>
                    <a:bodyPr/>
                    <a:lstStyle/>
                    <a:p>
                      <a:pPr algn="ctr"/>
                      <a:r>
                        <a:rPr lang="en-US" b="1" dirty="0" smtClean="0"/>
                        <a:t>NAME</a:t>
                      </a:r>
                      <a:endParaRPr lang="en-US" b="1" dirty="0"/>
                    </a:p>
                  </a:txBody>
                  <a:tcPr/>
                </a:tc>
                <a:tc>
                  <a:txBody>
                    <a:bodyPr/>
                    <a:lstStyle/>
                    <a:p>
                      <a:pPr algn="ctr"/>
                      <a:r>
                        <a:rPr lang="en-US" b="1" dirty="0" smtClean="0"/>
                        <a:t>DIVISION</a:t>
                      </a:r>
                      <a:endParaRPr lang="en-US" b="1" dirty="0"/>
                    </a:p>
                  </a:txBody>
                  <a:tcPr/>
                </a:tc>
                <a:tc>
                  <a:txBody>
                    <a:bodyPr/>
                    <a:lstStyle/>
                    <a:p>
                      <a:pPr algn="ctr"/>
                      <a:r>
                        <a:rPr lang="en-US" b="1" dirty="0" smtClean="0"/>
                        <a:t>ROLL NUMBER</a:t>
                      </a:r>
                      <a:endParaRPr lang="en-US" b="1" dirty="0"/>
                    </a:p>
                  </a:txBody>
                  <a:tcPr/>
                </a:tc>
                <a:tc>
                  <a:txBody>
                    <a:bodyPr/>
                    <a:lstStyle/>
                    <a:p>
                      <a:pPr algn="ctr"/>
                      <a:r>
                        <a:rPr lang="en-US" b="1" dirty="0" smtClean="0"/>
                        <a:t>ROLE PLAYED</a:t>
                      </a:r>
                      <a:endParaRPr lang="en-US" b="1" dirty="0"/>
                    </a:p>
                  </a:txBody>
                  <a:tcPr/>
                </a:tc>
              </a:tr>
              <a:tr h="538048">
                <a:tc>
                  <a:txBody>
                    <a:bodyPr/>
                    <a:lstStyle/>
                    <a:p>
                      <a:pPr algn="ctr"/>
                      <a:r>
                        <a:rPr lang="en-US" dirty="0" err="1" smtClean="0"/>
                        <a:t>Vedika</a:t>
                      </a:r>
                      <a:r>
                        <a:rPr lang="en-US" dirty="0" smtClean="0"/>
                        <a:t> </a:t>
                      </a:r>
                      <a:r>
                        <a:rPr lang="en-US" dirty="0" err="1" smtClean="0"/>
                        <a:t>Surve</a:t>
                      </a:r>
                      <a:endParaRPr lang="en-US" dirty="0"/>
                    </a:p>
                  </a:txBody>
                  <a:tcPr/>
                </a:tc>
                <a:tc>
                  <a:txBody>
                    <a:bodyPr/>
                    <a:lstStyle/>
                    <a:p>
                      <a:pPr algn="ctr"/>
                      <a:r>
                        <a:rPr lang="en-US" dirty="0" smtClean="0"/>
                        <a:t>P-2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16014022084</a:t>
                      </a:r>
                      <a:endParaRPr lang="en-US" dirty="0" smtClean="0">
                        <a:solidFill>
                          <a:schemeClr val="tx1">
                            <a:lumMod val="85000"/>
                            <a:lumOff val="15000"/>
                          </a:schemeClr>
                        </a:solidFill>
                        <a:latin typeface="Fira Sans"/>
                      </a:endParaRPr>
                    </a:p>
                  </a:txBody>
                  <a:tcPr/>
                </a:tc>
                <a:tc>
                  <a:txBody>
                    <a:bodyPr/>
                    <a:lstStyle/>
                    <a:p>
                      <a:pPr algn="ctr"/>
                      <a:r>
                        <a:rPr lang="en-US" dirty="0" smtClean="0"/>
                        <a:t>Research(content)</a:t>
                      </a:r>
                      <a:endParaRPr lang="en-US" dirty="0"/>
                    </a:p>
                  </a:txBody>
                  <a:tcPr/>
                </a:tc>
              </a:tr>
              <a:tr h="538048">
                <a:tc>
                  <a:txBody>
                    <a:bodyPr/>
                    <a:lstStyle/>
                    <a:p>
                      <a:pPr algn="ctr"/>
                      <a:r>
                        <a:rPr lang="en-US" dirty="0" err="1" smtClean="0"/>
                        <a:t>Sanjana</a:t>
                      </a:r>
                      <a:r>
                        <a:rPr lang="en-US" dirty="0" smtClean="0"/>
                        <a:t> </a:t>
                      </a:r>
                      <a:r>
                        <a:rPr lang="en-US" dirty="0" err="1" smtClean="0"/>
                        <a:t>Somani</a:t>
                      </a:r>
                      <a:r>
                        <a:rPr lang="en-US" dirty="0" smtClean="0"/>
                        <a:t> </a:t>
                      </a:r>
                      <a:endParaRPr lang="en-US" dirty="0"/>
                    </a:p>
                  </a:txBody>
                  <a:tcPr/>
                </a:tc>
                <a:tc>
                  <a:txBody>
                    <a:bodyPr/>
                    <a:lstStyle/>
                    <a:p>
                      <a:pPr algn="ctr"/>
                      <a:r>
                        <a:rPr lang="en-US" dirty="0" smtClean="0"/>
                        <a:t>P-2</a:t>
                      </a:r>
                      <a:endParaRPr lang="en-US" dirty="0"/>
                    </a:p>
                  </a:txBody>
                  <a:tcPr/>
                </a:tc>
                <a:tc>
                  <a:txBody>
                    <a:bodyPr/>
                    <a:lstStyle/>
                    <a:p>
                      <a:pPr algn="ctr"/>
                      <a:r>
                        <a:rPr lang="en-US" dirty="0" smtClean="0"/>
                        <a:t>16014022114</a:t>
                      </a:r>
                      <a:endParaRPr lang="en-US" dirty="0"/>
                    </a:p>
                  </a:txBody>
                  <a:tcPr/>
                </a:tc>
                <a:tc>
                  <a:txBody>
                    <a:bodyPr/>
                    <a:lstStyle/>
                    <a:p>
                      <a:pPr algn="ctr"/>
                      <a:r>
                        <a:rPr lang="en-US" dirty="0" smtClean="0"/>
                        <a:t>Research(content)</a:t>
                      </a:r>
                      <a:endParaRPr lang="en-US" dirty="0"/>
                    </a:p>
                  </a:txBody>
                  <a:tcPr/>
                </a:tc>
              </a:tr>
              <a:tr h="538048">
                <a:tc>
                  <a:txBody>
                    <a:bodyPr/>
                    <a:lstStyle/>
                    <a:p>
                      <a:pPr algn="ctr"/>
                      <a:r>
                        <a:rPr lang="en-US" dirty="0" err="1" smtClean="0"/>
                        <a:t>Aditi</a:t>
                      </a:r>
                      <a:r>
                        <a:rPr lang="en-US" dirty="0" smtClean="0"/>
                        <a:t> </a:t>
                      </a:r>
                      <a:r>
                        <a:rPr lang="en-US" dirty="0" err="1" smtClean="0"/>
                        <a:t>Chaudhari</a:t>
                      </a:r>
                      <a:r>
                        <a:rPr lang="en-US" dirty="0" smtClean="0"/>
                        <a:t> </a:t>
                      </a:r>
                      <a:endParaRPr lang="en-US" dirty="0"/>
                    </a:p>
                  </a:txBody>
                  <a:tcPr/>
                </a:tc>
                <a:tc>
                  <a:txBody>
                    <a:bodyPr/>
                    <a:lstStyle/>
                    <a:p>
                      <a:pPr algn="ctr"/>
                      <a:r>
                        <a:rPr lang="en-US" dirty="0" smtClean="0"/>
                        <a:t>P-3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16010322004</a:t>
                      </a:r>
                      <a:endParaRPr lang="en-US" dirty="0" smtClean="0">
                        <a:solidFill>
                          <a:schemeClr val="tx1">
                            <a:lumMod val="85000"/>
                            <a:lumOff val="15000"/>
                          </a:schemeClr>
                        </a:solidFill>
                        <a:latin typeface="Fira Sans"/>
                      </a:endParaRPr>
                    </a:p>
                  </a:txBody>
                  <a:tcPr/>
                </a:tc>
                <a:tc>
                  <a:txBody>
                    <a:bodyPr/>
                    <a:lstStyle/>
                    <a:p>
                      <a:pPr algn="ctr"/>
                      <a:r>
                        <a:rPr lang="en-US" dirty="0" smtClean="0"/>
                        <a:t>PPT</a:t>
                      </a:r>
                      <a:r>
                        <a:rPr lang="en-US" baseline="0" dirty="0" smtClean="0"/>
                        <a:t> designing</a:t>
                      </a:r>
                      <a:endParaRPr lang="en-US" dirty="0"/>
                    </a:p>
                  </a:txBody>
                  <a:tcPr/>
                </a:tc>
              </a:tr>
              <a:tr h="538048">
                <a:tc>
                  <a:txBody>
                    <a:bodyPr/>
                    <a:lstStyle/>
                    <a:p>
                      <a:pPr algn="ctr"/>
                      <a:r>
                        <a:rPr lang="en-US" dirty="0" err="1" smtClean="0"/>
                        <a:t>Shambhavi</a:t>
                      </a:r>
                      <a:r>
                        <a:rPr lang="en-US" dirty="0" smtClean="0"/>
                        <a:t> </a:t>
                      </a:r>
                      <a:r>
                        <a:rPr lang="en-US" dirty="0" err="1" smtClean="0"/>
                        <a:t>Parab</a:t>
                      </a:r>
                      <a:r>
                        <a:rPr lang="en-US" dirty="0" smtClean="0"/>
                        <a:t> </a:t>
                      </a:r>
                      <a:endParaRPr lang="en-US" dirty="0"/>
                    </a:p>
                  </a:txBody>
                  <a:tcPr/>
                </a:tc>
                <a:tc>
                  <a:txBody>
                    <a:bodyPr/>
                    <a:lstStyle/>
                    <a:p>
                      <a:pPr algn="ctr"/>
                      <a:r>
                        <a:rPr lang="en-US" dirty="0" smtClean="0"/>
                        <a:t>P-3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16010322039</a:t>
                      </a:r>
                      <a:endParaRPr lang="en-US" dirty="0" smtClean="0">
                        <a:solidFill>
                          <a:schemeClr val="tx1">
                            <a:lumMod val="85000"/>
                            <a:lumOff val="15000"/>
                          </a:schemeClr>
                        </a:solidFill>
                        <a:latin typeface="Fira Sans"/>
                      </a:endParaRPr>
                    </a:p>
                  </a:txBody>
                  <a:tcPr/>
                </a:tc>
                <a:tc>
                  <a:txBody>
                    <a:bodyPr/>
                    <a:lstStyle/>
                    <a:p>
                      <a:pPr algn="ctr"/>
                      <a:r>
                        <a:rPr lang="en-US" dirty="0" smtClean="0"/>
                        <a:t>Prototype</a:t>
                      </a:r>
                      <a:r>
                        <a:rPr lang="en-US" baseline="0" dirty="0" smtClean="0"/>
                        <a:t> designing</a:t>
                      </a:r>
                      <a:endParaRPr lang="en-US" dirty="0"/>
                    </a:p>
                  </a:txBody>
                  <a:tcPr/>
                </a:tc>
              </a:tr>
              <a:tr h="538048">
                <a:tc>
                  <a:txBody>
                    <a:bodyPr/>
                    <a:lstStyle/>
                    <a:p>
                      <a:pPr algn="ctr"/>
                      <a:r>
                        <a:rPr lang="en-US" dirty="0" err="1" smtClean="0"/>
                        <a:t>Chandana</a:t>
                      </a:r>
                      <a:r>
                        <a:rPr lang="en-US" dirty="0" smtClean="0"/>
                        <a:t> </a:t>
                      </a:r>
                      <a:r>
                        <a:rPr lang="en-US" dirty="0" err="1" smtClean="0"/>
                        <a:t>Galgali</a:t>
                      </a:r>
                      <a:endParaRPr lang="en-US" dirty="0"/>
                    </a:p>
                  </a:txBody>
                  <a:tcPr/>
                </a:tc>
                <a:tc>
                  <a:txBody>
                    <a:bodyPr/>
                    <a:lstStyle/>
                    <a:p>
                      <a:pPr algn="ctr"/>
                      <a:r>
                        <a:rPr lang="en-US" dirty="0" smtClean="0"/>
                        <a:t>P-3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16010422234</a:t>
                      </a:r>
                      <a:endParaRPr lang="en-US" dirty="0" smtClean="0">
                        <a:solidFill>
                          <a:schemeClr val="tx1">
                            <a:lumMod val="85000"/>
                            <a:lumOff val="15000"/>
                          </a:schemeClr>
                        </a:solidFill>
                        <a:latin typeface="Fira Sans"/>
                      </a:endParaRPr>
                    </a:p>
                  </a:txBody>
                  <a:tcPr/>
                </a:tc>
                <a:tc>
                  <a:txBody>
                    <a:bodyPr/>
                    <a:lstStyle/>
                    <a:p>
                      <a:pPr algn="ctr"/>
                      <a:r>
                        <a:rPr lang="en-US" dirty="0" smtClean="0"/>
                        <a:t>PPT designing</a:t>
                      </a:r>
                      <a:endParaRPr lang="en-US" dirty="0"/>
                    </a:p>
                  </a:txBody>
                  <a:tcPr/>
                </a:tc>
              </a:tr>
              <a:tr h="538048">
                <a:tc>
                  <a:txBody>
                    <a:bodyPr/>
                    <a:lstStyle/>
                    <a:p>
                      <a:pPr algn="ctr"/>
                      <a:r>
                        <a:rPr lang="en-US" dirty="0" err="1" smtClean="0"/>
                        <a:t>Samyukta</a:t>
                      </a:r>
                      <a:r>
                        <a:rPr lang="en-US" dirty="0" smtClean="0"/>
                        <a:t> Nair </a:t>
                      </a:r>
                      <a:endParaRPr lang="en-US" dirty="0"/>
                    </a:p>
                  </a:txBody>
                  <a:tcPr/>
                </a:tc>
                <a:tc>
                  <a:txBody>
                    <a:bodyPr/>
                    <a:lstStyle/>
                    <a:p>
                      <a:pPr algn="ctr"/>
                      <a:r>
                        <a:rPr lang="en-US" dirty="0" smtClean="0"/>
                        <a:t>P-5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16010122236</a:t>
                      </a:r>
                      <a:endParaRPr lang="en-US" dirty="0" smtClean="0">
                        <a:solidFill>
                          <a:schemeClr val="tx1">
                            <a:lumMod val="85000"/>
                            <a:lumOff val="15000"/>
                          </a:schemeClr>
                        </a:solidFill>
                        <a:latin typeface="Fira Sans"/>
                      </a:endParaRPr>
                    </a:p>
                  </a:txBody>
                  <a:tcPr/>
                </a:tc>
                <a:tc>
                  <a:txBody>
                    <a:bodyPr/>
                    <a:lstStyle/>
                    <a:p>
                      <a:pPr algn="ctr"/>
                      <a:r>
                        <a:rPr lang="en-US" dirty="0" smtClean="0"/>
                        <a:t>Prototype designing</a:t>
                      </a:r>
                      <a:endParaRPr lang="en-US" dirty="0"/>
                    </a:p>
                  </a:txBody>
                  <a:tcPr/>
                </a:tc>
              </a:tr>
            </a:tbl>
          </a:graphicData>
        </a:graphic>
      </p:graphicFrame>
    </p:spTree>
    <p:extLst>
      <p:ext uri="{BB962C8B-B14F-4D97-AF65-F5344CB8AC3E}">
        <p14:creationId xmlns:p14="http://schemas.microsoft.com/office/powerpoint/2010/main" val="2016433495"/>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0" y="364397"/>
            <a:ext cx="10515600" cy="1325563"/>
          </a:xfrm>
        </p:spPr>
        <p:txBody>
          <a:bodyPr/>
          <a:lstStyle/>
          <a:p>
            <a:pPr algn="ctr"/>
            <a:r>
              <a:rPr lang="en-US" sz="3600" dirty="0" smtClean="0">
                <a:solidFill>
                  <a:srgbClr val="C00000"/>
                </a:solidFill>
                <a:latin typeface="Marcellus" panose="020E0602050203020307" pitchFamily="34" charset="0"/>
              </a:rPr>
              <a:t>Introduction</a:t>
            </a:r>
            <a:r>
              <a:rPr lang="en-US" dirty="0">
                <a:solidFill>
                  <a:srgbClr val="C00000"/>
                </a:solidFill>
                <a:latin typeface="Marcellus" panose="020E0602050203020307" pitchFamily="34" charset="0"/>
              </a:rPr>
              <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593558" y="1175831"/>
            <a:ext cx="9641305" cy="4487031"/>
          </a:xfrm>
        </p:spPr>
        <p:txBody>
          <a:bodyPr>
            <a:normAutofit fontScale="92500"/>
          </a:bodyPr>
          <a:lstStyle/>
          <a:p>
            <a:pPr marL="0" indent="0" algn="ctr">
              <a:buNone/>
            </a:pPr>
            <a:r>
              <a:rPr lang="en-US" dirty="0">
                <a:solidFill>
                  <a:schemeClr val="tx1">
                    <a:lumMod val="85000"/>
                    <a:lumOff val="15000"/>
                  </a:schemeClr>
                </a:solidFill>
                <a:latin typeface="Fira Sans"/>
              </a:rPr>
              <a:t>Automatic cleaning machines are a revolutionary new solution for organizations that host large scale events. These machines are designed to autonomously navigate through a space and effectively clean a variety of surfaces, saving time and labor while improving the overall cleanliness of the event venue. The prototype presented in this document represents the latest iteration of this technology, incorporating feedback from previous models and incorporating new features to make it even more efficient and effective. This machine has the potential to revolutionize the way that events are cleaned, making it easier for organizations to keep their spaces clean and welcoming for their attendees.</a:t>
            </a: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10515600" y="0"/>
            <a:ext cx="525379"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1584" y="5887634"/>
            <a:ext cx="868683" cy="64748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xmlns="" id="{64C82230-DFDE-4833-BFB9-9F9B8AFD7B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52" y="5887634"/>
            <a:ext cx="3245736" cy="811434"/>
          </a:xfrm>
          <a:prstGeom prst="rect">
            <a:avLst/>
          </a:prstGeom>
        </p:spPr>
      </p:pic>
    </p:spTree>
    <p:extLst>
      <p:ext uri="{BB962C8B-B14F-4D97-AF65-F5344CB8AC3E}">
        <p14:creationId xmlns:p14="http://schemas.microsoft.com/office/powerpoint/2010/main" val="1749467240"/>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98058B23-DDE2-4F62-9A2E-46739C3C685F}"/>
              </a:ext>
            </a:extLst>
          </p:cNvPr>
          <p:cNvSpPr>
            <a:spLocks noGrp="1"/>
          </p:cNvSpPr>
          <p:nvPr>
            <p:ph type="title"/>
          </p:nvPr>
        </p:nvSpPr>
        <p:spPr>
          <a:xfrm>
            <a:off x="1650332" y="276193"/>
            <a:ext cx="8217568" cy="1325563"/>
          </a:xfrm>
        </p:spPr>
        <p:txBody>
          <a:bodyPr/>
          <a:lstStyle/>
          <a:p>
            <a:pPr algn="ctr"/>
            <a:r>
              <a:rPr lang="en-US" sz="3600" dirty="0" smtClean="0">
                <a:solidFill>
                  <a:srgbClr val="C00000"/>
                </a:solidFill>
                <a:latin typeface="Marcellus" panose="020E0602050203020307" pitchFamily="34" charset="0"/>
              </a:rPr>
              <a:t>Problem Statement of Project</a:t>
            </a:r>
            <a:r>
              <a:rPr lang="en-US" dirty="0">
                <a:solidFill>
                  <a:srgbClr val="C00000"/>
                </a:solidFill>
                <a:latin typeface="Marcellus" panose="020E0602050203020307" pitchFamily="34" charset="0"/>
              </a:rPr>
              <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xmlns="" id="{6D9CEDE5-3115-42FB-90A3-0727B8EEECC0}"/>
              </a:ext>
            </a:extLst>
          </p:cNvPr>
          <p:cNvSpPr>
            <a:spLocks noGrp="1"/>
          </p:cNvSpPr>
          <p:nvPr>
            <p:ph idx="1"/>
          </p:nvPr>
        </p:nvSpPr>
        <p:spPr>
          <a:xfrm>
            <a:off x="299643" y="1059966"/>
            <a:ext cx="10315074" cy="4487031"/>
          </a:xfrm>
        </p:spPr>
        <p:txBody>
          <a:bodyPr>
            <a:normAutofit/>
          </a:bodyPr>
          <a:lstStyle/>
          <a:p>
            <a:pPr marL="0" indent="0">
              <a:buNone/>
            </a:pPr>
            <a:r>
              <a:rPr lang="en-US" dirty="0" smtClean="0">
                <a:solidFill>
                  <a:schemeClr val="tx1">
                    <a:lumMod val="85000"/>
                    <a:lumOff val="15000"/>
                  </a:schemeClr>
                </a:solidFill>
                <a:latin typeface="Marcellus" panose="020E0602050203020307" pitchFamily="34" charset="0"/>
              </a:rPr>
              <a:t> </a:t>
            </a:r>
          </a:p>
          <a:p>
            <a:pPr marL="0" indent="0">
              <a:buNone/>
            </a:pPr>
            <a:r>
              <a:rPr lang="en-US" dirty="0">
                <a:solidFill>
                  <a:schemeClr val="tx1">
                    <a:lumMod val="85000"/>
                    <a:lumOff val="15000"/>
                  </a:schemeClr>
                </a:solidFill>
                <a:latin typeface="Fira Sans"/>
              </a:rPr>
              <a:t>“Design an automatic machine for efficient cleaning which can be operated using </a:t>
            </a:r>
            <a:r>
              <a:rPr lang="en-US" dirty="0" smtClean="0">
                <a:solidFill>
                  <a:schemeClr val="tx1">
                    <a:lumMod val="85000"/>
                    <a:lumOff val="15000"/>
                  </a:schemeClr>
                </a:solidFill>
                <a:latin typeface="Fira Sans"/>
              </a:rPr>
              <a:t>mobile phones</a:t>
            </a:r>
            <a:r>
              <a:rPr lang="en-US" dirty="0">
                <a:solidFill>
                  <a:schemeClr val="tx1">
                    <a:lumMod val="85000"/>
                    <a:lumOff val="15000"/>
                  </a:schemeClr>
                </a:solidFill>
                <a:latin typeface="Fira Sans"/>
              </a:rPr>
              <a:t>. Cost of the machine should range between </a:t>
            </a:r>
            <a:r>
              <a:rPr lang="en-US" dirty="0" smtClean="0">
                <a:solidFill>
                  <a:schemeClr val="tx1">
                    <a:lumMod val="85000"/>
                    <a:lumOff val="15000"/>
                  </a:schemeClr>
                </a:solidFill>
                <a:latin typeface="Fira Sans"/>
              </a:rPr>
              <a:t>Rs.31,600 </a:t>
            </a:r>
            <a:r>
              <a:rPr lang="en-US" dirty="0">
                <a:solidFill>
                  <a:schemeClr val="tx1">
                    <a:lumMod val="85000"/>
                    <a:lumOff val="15000"/>
                  </a:schemeClr>
                </a:solidFill>
                <a:latin typeface="Fira Sans"/>
              </a:rPr>
              <a:t>to </a:t>
            </a:r>
            <a:r>
              <a:rPr lang="en-US" dirty="0" smtClean="0">
                <a:solidFill>
                  <a:schemeClr val="tx1">
                    <a:lumMod val="85000"/>
                    <a:lumOff val="15000"/>
                  </a:schemeClr>
                </a:solidFill>
                <a:latin typeface="Fira Sans"/>
              </a:rPr>
              <a:t>Rs.37,350</a:t>
            </a:r>
            <a:r>
              <a:rPr lang="en-US" dirty="0">
                <a:solidFill>
                  <a:schemeClr val="tx1">
                    <a:lumMod val="85000"/>
                    <a:lumOff val="15000"/>
                  </a:schemeClr>
                </a:solidFill>
                <a:latin typeface="Fira Sans"/>
              </a:rPr>
              <a:t>. </a:t>
            </a:r>
            <a:r>
              <a:rPr lang="en-US" dirty="0" smtClean="0">
                <a:solidFill>
                  <a:schemeClr val="tx1">
                    <a:lumMod val="85000"/>
                    <a:lumOff val="15000"/>
                  </a:schemeClr>
                </a:solidFill>
                <a:latin typeface="Fira Sans"/>
              </a:rPr>
              <a:t>The </a:t>
            </a:r>
            <a:r>
              <a:rPr lang="en-US" dirty="0">
                <a:solidFill>
                  <a:schemeClr val="tx1">
                    <a:lumMod val="85000"/>
                    <a:lumOff val="15000"/>
                  </a:schemeClr>
                </a:solidFill>
                <a:latin typeface="Fira Sans"/>
              </a:rPr>
              <a:t>materials used should be corrosion-resistant and </a:t>
            </a:r>
            <a:r>
              <a:rPr lang="en-US" dirty="0" smtClean="0">
                <a:solidFill>
                  <a:schemeClr val="tx1">
                    <a:lumMod val="85000"/>
                    <a:lumOff val="15000"/>
                  </a:schemeClr>
                </a:solidFill>
                <a:latin typeface="Fira Sans"/>
              </a:rPr>
              <a:t>long-lasting. The </a:t>
            </a:r>
            <a:r>
              <a:rPr lang="en-US" dirty="0">
                <a:solidFill>
                  <a:schemeClr val="tx1">
                    <a:lumMod val="85000"/>
                    <a:lumOff val="15000"/>
                  </a:schemeClr>
                </a:solidFill>
                <a:latin typeface="Fira Sans"/>
              </a:rPr>
              <a:t>machine should power using rechargeable batteries.”</a:t>
            </a:r>
          </a:p>
        </p:txBody>
      </p:sp>
      <p:pic>
        <p:nvPicPr>
          <p:cNvPr id="4" name="Picture 3">
            <a:extLst>
              <a:ext uri="{FF2B5EF4-FFF2-40B4-BE49-F238E27FC236}">
                <a16:creationId xmlns:a16="http://schemas.microsoft.com/office/drawing/2014/main" xmlns=""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xmlns=""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a16="http://schemas.microsoft.com/office/drawing/2014/main" xmlns=""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1774364668"/>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Literature Review</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758870"/>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solidFill>
                <a:schemeClr val="tx1">
                  <a:lumMod val="85000"/>
                  <a:lumOff val="15000"/>
                </a:schemeClr>
              </a:solidFill>
              <a:latin typeface="Marcellus" panose="020E0602050203020307" pitchFamily="34" charset="0"/>
            </a:endParaRPr>
          </a:p>
          <a:p>
            <a:pPr marL="0" indent="0">
              <a:lnSpc>
                <a:spcPct val="120000"/>
              </a:lnSpc>
              <a:buNone/>
            </a:pPr>
            <a:endParaRPr lang="en-US" sz="5900" baseline="-25000" dirty="0" smtClean="0">
              <a:solidFill>
                <a:schemeClr val="tx1">
                  <a:lumMod val="85000"/>
                  <a:lumOff val="15000"/>
                </a:schemeClr>
              </a:solidFill>
              <a:latin typeface="Fira Sans"/>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Subtitle 2">
            <a:extLst>
              <a:ext uri="{FF2B5EF4-FFF2-40B4-BE49-F238E27FC236}">
                <a16:creationId xmlns:a16="http://schemas.microsoft.com/office/drawing/2014/main" xmlns="" id="{BF84EC15-A959-47EB-966C-5F46652CE050}"/>
              </a:ext>
            </a:extLst>
          </p:cNvPr>
          <p:cNvSpPr txBox="1">
            <a:spLocks/>
          </p:cNvSpPr>
          <p:nvPr/>
        </p:nvSpPr>
        <p:spPr>
          <a:xfrm>
            <a:off x="916129" y="943384"/>
            <a:ext cx="10315074" cy="448703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aseline="-25000" dirty="0" smtClean="0">
                <a:solidFill>
                  <a:schemeClr val="tx1">
                    <a:lumMod val="85000"/>
                    <a:lumOff val="15000"/>
                  </a:schemeClr>
                </a:solidFill>
                <a:latin typeface="Fira Sans"/>
              </a:rPr>
              <a:t>1) Based </a:t>
            </a:r>
            <a:r>
              <a:rPr lang="en-US" baseline="-25000" dirty="0">
                <a:solidFill>
                  <a:schemeClr val="tx1">
                    <a:lumMod val="85000"/>
                    <a:lumOff val="15000"/>
                  </a:schemeClr>
                </a:solidFill>
                <a:latin typeface="Fira Sans"/>
              </a:rPr>
              <a:t>on the weight of the suction pump in the vacuum cleaner, mop</a:t>
            </a:r>
            <a:r>
              <a:rPr lang="en-US" baseline="-25000" dirty="0" smtClean="0">
                <a:solidFill>
                  <a:schemeClr val="tx1">
                    <a:lumMod val="85000"/>
                    <a:lumOff val="15000"/>
                  </a:schemeClr>
                </a:solidFill>
                <a:latin typeface="Fira Sans"/>
              </a:rPr>
              <a:t>, sensors, </a:t>
            </a:r>
            <a:r>
              <a:rPr lang="en-US" baseline="-25000" dirty="0">
                <a:solidFill>
                  <a:schemeClr val="tx1">
                    <a:lumMod val="85000"/>
                    <a:lumOff val="15000"/>
                  </a:schemeClr>
                </a:solidFill>
                <a:latin typeface="Fira Sans"/>
              </a:rPr>
              <a:t>etc.; the weight of </a:t>
            </a:r>
            <a:r>
              <a:rPr lang="en-US" baseline="-25000" dirty="0" smtClean="0">
                <a:solidFill>
                  <a:schemeClr val="tx1">
                    <a:lumMod val="85000"/>
                    <a:lumOff val="15000"/>
                  </a:schemeClr>
                </a:solidFill>
                <a:latin typeface="Fira Sans"/>
              </a:rPr>
              <a:t>the</a:t>
            </a:r>
            <a:r>
              <a:rPr lang="en-US" dirty="0" smtClean="0">
                <a:solidFill>
                  <a:schemeClr val="tx1">
                    <a:lumMod val="85000"/>
                    <a:lumOff val="15000"/>
                  </a:schemeClr>
                </a:solidFill>
                <a:latin typeface="Fira Sans"/>
              </a:rPr>
              <a:t> </a:t>
            </a:r>
            <a:r>
              <a:rPr lang="en-US" baseline="-25000" dirty="0" smtClean="0">
                <a:solidFill>
                  <a:schemeClr val="tx1">
                    <a:lumMod val="85000"/>
                    <a:lumOff val="15000"/>
                  </a:schemeClr>
                </a:solidFill>
                <a:latin typeface="Fira Sans"/>
              </a:rPr>
              <a:t>machine </a:t>
            </a:r>
            <a:r>
              <a:rPr lang="en-US" baseline="-25000" dirty="0">
                <a:solidFill>
                  <a:schemeClr val="tx1">
                    <a:lumMod val="85000"/>
                    <a:lumOff val="15000"/>
                  </a:schemeClr>
                </a:solidFill>
                <a:latin typeface="Fira Sans"/>
              </a:rPr>
              <a:t>should be about </a:t>
            </a:r>
            <a:r>
              <a:rPr lang="en-US" baseline="-25000" dirty="0" smtClean="0">
                <a:solidFill>
                  <a:schemeClr val="tx1">
                    <a:lumMod val="85000"/>
                    <a:lumOff val="15000"/>
                  </a:schemeClr>
                </a:solidFill>
                <a:latin typeface="Fira Sans"/>
              </a:rPr>
              <a:t>80-100 kilograms.</a:t>
            </a:r>
          </a:p>
          <a:p>
            <a:pPr marL="0" indent="0">
              <a:lnSpc>
                <a:spcPct val="120000"/>
              </a:lnSpc>
              <a:buNone/>
            </a:pPr>
            <a:r>
              <a:rPr lang="en-US" baseline="-25000" dirty="0" smtClean="0">
                <a:solidFill>
                  <a:schemeClr val="tx1">
                    <a:lumMod val="85000"/>
                    <a:lumOff val="15000"/>
                  </a:schemeClr>
                </a:solidFill>
                <a:latin typeface="Fira Sans"/>
              </a:rPr>
              <a:t>2) The run-time of the machine should be appreciably convenient so that it operates in the duration of 90 – 100 minutes.</a:t>
            </a:r>
            <a:r>
              <a:rPr lang="en-US" dirty="0" smtClean="0">
                <a:solidFill>
                  <a:schemeClr val="tx1">
                    <a:lumMod val="85000"/>
                    <a:lumOff val="15000"/>
                  </a:schemeClr>
                </a:solidFill>
                <a:latin typeface="Fira Sans"/>
              </a:rPr>
              <a:t> </a:t>
            </a:r>
            <a:endParaRPr lang="en-US" baseline="-25000" dirty="0">
              <a:solidFill>
                <a:schemeClr val="tx1">
                  <a:lumMod val="85000"/>
                  <a:lumOff val="15000"/>
                </a:schemeClr>
              </a:solidFill>
              <a:latin typeface="Fira Sans"/>
            </a:endParaRPr>
          </a:p>
          <a:p>
            <a:pPr marL="0" indent="0">
              <a:lnSpc>
                <a:spcPct val="120000"/>
              </a:lnSpc>
              <a:buNone/>
            </a:pPr>
            <a:r>
              <a:rPr lang="en-US" baseline="-25000" dirty="0" smtClean="0">
                <a:solidFill>
                  <a:schemeClr val="tx1">
                    <a:lumMod val="85000"/>
                    <a:lumOff val="15000"/>
                  </a:schemeClr>
                </a:solidFill>
                <a:latin typeface="Fira Sans"/>
              </a:rPr>
              <a:t>3) The machine parts should be made of non-corrosive metals and the mop/broom should be made of</a:t>
            </a:r>
            <a:r>
              <a:rPr lang="en-US" dirty="0" smtClean="0">
                <a:solidFill>
                  <a:schemeClr val="tx1">
                    <a:lumMod val="85000"/>
                    <a:lumOff val="15000"/>
                  </a:schemeClr>
                </a:solidFill>
                <a:latin typeface="Fira Sans"/>
              </a:rPr>
              <a:t> </a:t>
            </a:r>
            <a:r>
              <a:rPr lang="en-US" baseline="-25000" dirty="0" smtClean="0">
                <a:solidFill>
                  <a:schemeClr val="tx1">
                    <a:lumMod val="85000"/>
                    <a:lumOff val="15000"/>
                  </a:schemeClr>
                </a:solidFill>
                <a:latin typeface="Fira Sans"/>
              </a:rPr>
              <a:t>durable synthetic fibers.</a:t>
            </a:r>
          </a:p>
          <a:p>
            <a:pPr marL="0" indent="0">
              <a:lnSpc>
                <a:spcPct val="120000"/>
              </a:lnSpc>
              <a:buNone/>
            </a:pPr>
            <a:r>
              <a:rPr lang="en-US" baseline="-25000" dirty="0" smtClean="0">
                <a:solidFill>
                  <a:schemeClr val="tx1">
                    <a:lumMod val="85000"/>
                    <a:lumOff val="15000"/>
                  </a:schemeClr>
                </a:solidFill>
                <a:latin typeface="Fira Sans"/>
              </a:rPr>
              <a:t>4)The body of the machine should be made of materials having self-cleaning and anti-bacterial</a:t>
            </a:r>
            <a:r>
              <a:rPr lang="en-US" dirty="0" smtClean="0">
                <a:solidFill>
                  <a:schemeClr val="tx1">
                    <a:lumMod val="85000"/>
                    <a:lumOff val="15000"/>
                  </a:schemeClr>
                </a:solidFill>
                <a:latin typeface="Fira Sans"/>
              </a:rPr>
              <a:t> </a:t>
            </a:r>
            <a:r>
              <a:rPr lang="en-US" baseline="-25000" dirty="0" smtClean="0">
                <a:solidFill>
                  <a:schemeClr val="tx1">
                    <a:lumMod val="85000"/>
                    <a:lumOff val="15000"/>
                  </a:schemeClr>
                </a:solidFill>
                <a:latin typeface="Fira Sans"/>
              </a:rPr>
              <a:t>properties.</a:t>
            </a:r>
          </a:p>
          <a:p>
            <a:pPr marL="0" indent="0">
              <a:lnSpc>
                <a:spcPct val="120000"/>
              </a:lnSpc>
              <a:buNone/>
            </a:pPr>
            <a:r>
              <a:rPr lang="en-US" baseline="-25000" dirty="0" smtClean="0">
                <a:solidFill>
                  <a:schemeClr val="tx1">
                    <a:lumMod val="85000"/>
                    <a:lumOff val="15000"/>
                  </a:schemeClr>
                </a:solidFill>
                <a:latin typeface="Fira Sans"/>
              </a:rPr>
              <a:t>5) The cleaning mop/broom should have a </a:t>
            </a:r>
            <a:r>
              <a:rPr lang="en-US" baseline="-25000" dirty="0" err="1" smtClean="0">
                <a:solidFill>
                  <a:schemeClr val="tx1">
                    <a:lumMod val="85000"/>
                    <a:lumOff val="15000"/>
                  </a:schemeClr>
                </a:solidFill>
                <a:latin typeface="Fira Sans"/>
              </a:rPr>
              <a:t>plano</a:t>
            </a:r>
            <a:r>
              <a:rPr lang="en-US" baseline="-25000" dirty="0" smtClean="0">
                <a:solidFill>
                  <a:schemeClr val="tx1">
                    <a:lumMod val="85000"/>
                    <a:lumOff val="15000"/>
                  </a:schemeClr>
                </a:solidFill>
                <a:latin typeface="Fira Sans"/>
              </a:rPr>
              <a:t>-convex shape so that it covers curved and</a:t>
            </a:r>
            <a:r>
              <a:rPr lang="en-US" dirty="0" smtClean="0">
                <a:solidFill>
                  <a:schemeClr val="tx1">
                    <a:lumMod val="85000"/>
                    <a:lumOff val="15000"/>
                  </a:schemeClr>
                </a:solidFill>
                <a:latin typeface="Fira Sans"/>
              </a:rPr>
              <a:t> </a:t>
            </a:r>
            <a:r>
              <a:rPr lang="en-US" baseline="-25000" dirty="0" smtClean="0">
                <a:solidFill>
                  <a:schemeClr val="tx1">
                    <a:lumMod val="85000"/>
                    <a:lumOff val="15000"/>
                  </a:schemeClr>
                </a:solidFill>
                <a:latin typeface="Fira Sans"/>
              </a:rPr>
              <a:t>sharp corners and edges efficiently.</a:t>
            </a:r>
          </a:p>
        </p:txBody>
      </p:sp>
    </p:spTree>
    <p:extLst>
      <p:ext uri="{BB962C8B-B14F-4D97-AF65-F5344CB8AC3E}">
        <p14:creationId xmlns:p14="http://schemas.microsoft.com/office/powerpoint/2010/main" val="1736519433"/>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25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1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25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left)">
                                      <p:cBhvr>
                                        <p:cTn id="17" dur="10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25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wipe(left)">
                                      <p:cBhvr>
                                        <p:cTn id="22" dur="10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25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wipe(left)">
                                      <p:cBhvr>
                                        <p:cTn id="27" dur="10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25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wipe(left)">
                                      <p:cBhvr>
                                        <p:cTn id="32" dur="1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Literature Review</a:t>
            </a:r>
            <a:endParaRPr lang="en-US" sz="36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xmlns="" id="{5AB99583-1BD7-4DF1-9DBD-299F1C8E7BF2}"/>
              </a:ext>
            </a:extLst>
          </p:cNvPr>
          <p:cNvSpPr txBox="1">
            <a:spLocks/>
          </p:cNvSpPr>
          <p:nvPr/>
        </p:nvSpPr>
        <p:spPr>
          <a:xfrm>
            <a:off x="669758" y="758870"/>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solidFill>
                <a:schemeClr val="tx1">
                  <a:lumMod val="85000"/>
                  <a:lumOff val="15000"/>
                </a:schemeClr>
              </a:solidFill>
              <a:latin typeface="Marcellus" panose="020E0602050203020307" pitchFamily="34" charset="0"/>
            </a:endParaRPr>
          </a:p>
          <a:p>
            <a:pPr marL="0" indent="0">
              <a:lnSpc>
                <a:spcPct val="120000"/>
              </a:lnSpc>
              <a:buNone/>
            </a:pPr>
            <a:endParaRPr lang="en-US" sz="5900" baseline="-25000" dirty="0" smtClean="0">
              <a:solidFill>
                <a:schemeClr val="tx1">
                  <a:lumMod val="85000"/>
                  <a:lumOff val="15000"/>
                </a:schemeClr>
              </a:solidFill>
              <a:latin typeface="Fira Sans"/>
            </a:endParaRPr>
          </a:p>
        </p:txBody>
      </p:sp>
      <p:pic>
        <p:nvPicPr>
          <p:cNvPr id="9" name="Picture 8" descr="A picture containing drawing&#10;&#10;Description automatically generated">
            <a:extLst>
              <a:ext uri="{FF2B5EF4-FFF2-40B4-BE49-F238E27FC236}">
                <a16:creationId xmlns:a16="http://schemas.microsoft.com/office/drawing/2014/main" xmlns=""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Subtitle 2">
            <a:extLst>
              <a:ext uri="{FF2B5EF4-FFF2-40B4-BE49-F238E27FC236}">
                <a16:creationId xmlns:a16="http://schemas.microsoft.com/office/drawing/2014/main" xmlns="" id="{BF84EC15-A959-47EB-966C-5F46652CE050}"/>
              </a:ext>
            </a:extLst>
          </p:cNvPr>
          <p:cNvSpPr txBox="1">
            <a:spLocks/>
          </p:cNvSpPr>
          <p:nvPr/>
        </p:nvSpPr>
        <p:spPr>
          <a:xfrm>
            <a:off x="916129" y="943384"/>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aseline="-25000" dirty="0">
                <a:solidFill>
                  <a:schemeClr val="tx1">
                    <a:lumMod val="85000"/>
                    <a:lumOff val="15000"/>
                  </a:schemeClr>
                </a:solidFill>
                <a:latin typeface="Fira Sans"/>
              </a:rPr>
              <a:t>6</a:t>
            </a:r>
            <a:r>
              <a:rPr lang="en-US" baseline="-25000" dirty="0" smtClean="0">
                <a:solidFill>
                  <a:schemeClr val="tx1">
                    <a:lumMod val="85000"/>
                    <a:lumOff val="15000"/>
                  </a:schemeClr>
                </a:solidFill>
                <a:latin typeface="Fira Sans"/>
              </a:rPr>
              <a:t>)The </a:t>
            </a:r>
            <a:r>
              <a:rPr lang="en-US" baseline="-25000" dirty="0">
                <a:solidFill>
                  <a:schemeClr val="tx1">
                    <a:lumMod val="85000"/>
                    <a:lumOff val="15000"/>
                  </a:schemeClr>
                </a:solidFill>
                <a:latin typeface="Fira Sans"/>
              </a:rPr>
              <a:t>cleaning machine can be connected to android/i-phone(s); it can be operated with </a:t>
            </a:r>
            <a:r>
              <a:rPr lang="en-US" baseline="-25000" dirty="0" smtClean="0">
                <a:solidFill>
                  <a:schemeClr val="tx1">
                    <a:lumMod val="85000"/>
                    <a:lumOff val="15000"/>
                  </a:schemeClr>
                </a:solidFill>
                <a:latin typeface="Fira Sans"/>
              </a:rPr>
              <a:t>the</a:t>
            </a:r>
            <a:r>
              <a:rPr lang="en-US" dirty="0" smtClean="0">
                <a:solidFill>
                  <a:schemeClr val="tx1">
                    <a:lumMod val="85000"/>
                    <a:lumOff val="15000"/>
                  </a:schemeClr>
                </a:solidFill>
                <a:latin typeface="Fira Sans"/>
              </a:rPr>
              <a:t> </a:t>
            </a:r>
            <a:r>
              <a:rPr lang="en-US" baseline="-25000" dirty="0" smtClean="0">
                <a:solidFill>
                  <a:schemeClr val="tx1">
                    <a:lumMod val="85000"/>
                    <a:lumOff val="15000"/>
                  </a:schemeClr>
                </a:solidFill>
                <a:latin typeface="Fira Sans"/>
              </a:rPr>
              <a:t>help </a:t>
            </a:r>
            <a:r>
              <a:rPr lang="en-US" baseline="-25000" dirty="0">
                <a:solidFill>
                  <a:schemeClr val="tx1">
                    <a:lumMod val="85000"/>
                    <a:lumOff val="15000"/>
                  </a:schemeClr>
                </a:solidFill>
                <a:latin typeface="Fira Sans"/>
              </a:rPr>
              <a:t>of voice assistants like Google Home and Amazon Alexa.</a:t>
            </a:r>
            <a:endParaRPr lang="en-US" baseline="-25000" dirty="0" smtClean="0">
              <a:solidFill>
                <a:schemeClr val="tx1">
                  <a:lumMod val="85000"/>
                  <a:lumOff val="15000"/>
                </a:schemeClr>
              </a:solidFill>
              <a:latin typeface="Fira Sans"/>
            </a:endParaRPr>
          </a:p>
          <a:p>
            <a:pPr marL="0" indent="0">
              <a:lnSpc>
                <a:spcPct val="120000"/>
              </a:lnSpc>
              <a:buNone/>
            </a:pPr>
            <a:r>
              <a:rPr lang="en-US" baseline="-25000" dirty="0">
                <a:solidFill>
                  <a:schemeClr val="tx1">
                    <a:lumMod val="85000"/>
                    <a:lumOff val="15000"/>
                  </a:schemeClr>
                </a:solidFill>
                <a:latin typeface="Fira Sans"/>
              </a:rPr>
              <a:t>7</a:t>
            </a:r>
            <a:r>
              <a:rPr lang="en-US" baseline="-25000" dirty="0" smtClean="0">
                <a:solidFill>
                  <a:schemeClr val="tx1">
                    <a:lumMod val="85000"/>
                    <a:lumOff val="15000"/>
                  </a:schemeClr>
                </a:solidFill>
                <a:latin typeface="Fira Sans"/>
              </a:rPr>
              <a:t>) </a:t>
            </a:r>
            <a:r>
              <a:rPr lang="en-US" baseline="-25000" dirty="0">
                <a:solidFill>
                  <a:schemeClr val="tx1">
                    <a:lumMod val="85000"/>
                    <a:lumOff val="15000"/>
                  </a:schemeClr>
                </a:solidFill>
                <a:latin typeface="Fira Sans"/>
              </a:rPr>
              <a:t>Batteries are </a:t>
            </a:r>
            <a:r>
              <a:rPr lang="en-US" baseline="-25000" dirty="0" smtClean="0">
                <a:solidFill>
                  <a:schemeClr val="tx1">
                    <a:lumMod val="85000"/>
                    <a:lumOff val="15000"/>
                  </a:schemeClr>
                </a:solidFill>
                <a:latin typeface="Fira Sans"/>
              </a:rPr>
              <a:t>rechargeable; </a:t>
            </a:r>
            <a:r>
              <a:rPr lang="en-US" baseline="-25000" dirty="0">
                <a:solidFill>
                  <a:schemeClr val="tx1">
                    <a:lumMod val="85000"/>
                    <a:lumOff val="15000"/>
                  </a:schemeClr>
                </a:solidFill>
                <a:latin typeface="Fira Sans"/>
              </a:rPr>
              <a:t>a suitable battery adapter needs to be provided</a:t>
            </a:r>
            <a:r>
              <a:rPr lang="en-US" baseline="-25000" dirty="0" smtClean="0">
                <a:solidFill>
                  <a:schemeClr val="tx1">
                    <a:lumMod val="85000"/>
                    <a:lumOff val="15000"/>
                  </a:schemeClr>
                </a:solidFill>
                <a:latin typeface="Fira Sans"/>
              </a:rPr>
              <a:t>.</a:t>
            </a:r>
          </a:p>
          <a:p>
            <a:pPr marL="0" indent="0">
              <a:lnSpc>
                <a:spcPct val="120000"/>
              </a:lnSpc>
              <a:buNone/>
            </a:pPr>
            <a:r>
              <a:rPr lang="en-US" baseline="-25000" dirty="0">
                <a:solidFill>
                  <a:schemeClr val="tx1">
                    <a:lumMod val="85000"/>
                    <a:lumOff val="15000"/>
                  </a:schemeClr>
                </a:solidFill>
                <a:latin typeface="Fira Sans"/>
              </a:rPr>
              <a:t>8</a:t>
            </a:r>
            <a:r>
              <a:rPr lang="en-US" baseline="-25000" dirty="0" smtClean="0">
                <a:solidFill>
                  <a:schemeClr val="tx1">
                    <a:lumMod val="85000"/>
                    <a:lumOff val="15000"/>
                  </a:schemeClr>
                </a:solidFill>
                <a:latin typeface="Fira Sans"/>
              </a:rPr>
              <a:t>) </a:t>
            </a:r>
            <a:r>
              <a:rPr lang="en-US" baseline="-25000" dirty="0">
                <a:solidFill>
                  <a:schemeClr val="tx1">
                    <a:lumMod val="85000"/>
                    <a:lumOff val="15000"/>
                  </a:schemeClr>
                </a:solidFill>
                <a:latin typeface="Fira Sans"/>
              </a:rPr>
              <a:t>The machine has sensors that detects obstacles and navigates around the place that is to be cleaned; a gyroscopic motion sensor mechanism that runs on light-powered rotations to detect</a:t>
            </a:r>
            <a:r>
              <a:rPr lang="en-US" dirty="0">
                <a:solidFill>
                  <a:schemeClr val="tx1">
                    <a:lumMod val="85000"/>
                    <a:lumOff val="15000"/>
                  </a:schemeClr>
                </a:solidFill>
                <a:latin typeface="Fira Sans"/>
              </a:rPr>
              <a:t> </a:t>
            </a:r>
            <a:r>
              <a:rPr lang="en-US" baseline="-25000" dirty="0">
                <a:solidFill>
                  <a:schemeClr val="tx1">
                    <a:lumMod val="85000"/>
                    <a:lumOff val="15000"/>
                  </a:schemeClr>
                </a:solidFill>
                <a:latin typeface="Fira Sans"/>
              </a:rPr>
              <a:t>objects in its path and thus navigate accordingly should be instilled.</a:t>
            </a:r>
            <a:endParaRPr lang="en-US" dirty="0">
              <a:solidFill>
                <a:schemeClr val="tx1">
                  <a:lumMod val="85000"/>
                  <a:lumOff val="15000"/>
                </a:schemeClr>
              </a:solidFill>
              <a:latin typeface="Marcellus" panose="020E0602050203020307" pitchFamily="34" charset="0"/>
            </a:endParaRPr>
          </a:p>
          <a:p>
            <a:pPr marL="0" indent="0">
              <a:lnSpc>
                <a:spcPct val="120000"/>
              </a:lnSpc>
              <a:buNone/>
            </a:pPr>
            <a:r>
              <a:rPr lang="en-US" baseline="-25000" dirty="0" smtClean="0">
                <a:solidFill>
                  <a:schemeClr val="tx1">
                    <a:lumMod val="85000"/>
                    <a:lumOff val="15000"/>
                  </a:schemeClr>
                </a:solidFill>
                <a:latin typeface="Fira Sans"/>
              </a:rPr>
              <a:t>9) The machine should have a warranty of atleast 2 years.</a:t>
            </a:r>
          </a:p>
          <a:p>
            <a:pPr marL="0" indent="0">
              <a:lnSpc>
                <a:spcPct val="120000"/>
              </a:lnSpc>
              <a:buNone/>
            </a:pPr>
            <a:endParaRPr lang="en-US" dirty="0" smtClean="0">
              <a:solidFill>
                <a:schemeClr val="tx1">
                  <a:lumMod val="85000"/>
                  <a:lumOff val="15000"/>
                </a:schemeClr>
              </a:solidFill>
              <a:latin typeface="Marcellus" panose="020E0602050203020307" pitchFamily="34" charset="0"/>
            </a:endParaRPr>
          </a:p>
        </p:txBody>
      </p:sp>
    </p:spTree>
    <p:extLst>
      <p:ext uri="{BB962C8B-B14F-4D97-AF65-F5344CB8AC3E}">
        <p14:creationId xmlns:p14="http://schemas.microsoft.com/office/powerpoint/2010/main" val="3175362950"/>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25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1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25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10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25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10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25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080384" y="114434"/>
            <a:ext cx="7231533" cy="1325563"/>
          </a:xfrm>
        </p:spPr>
        <p:txBody>
          <a:bodyPr>
            <a:normAutofit/>
          </a:bodyPr>
          <a:lstStyle/>
          <a:p>
            <a:pPr algn="ctr"/>
            <a:r>
              <a:rPr lang="en-US" sz="4000" dirty="0" smtClean="0">
                <a:solidFill>
                  <a:srgbClr val="C00000"/>
                </a:solidFill>
                <a:latin typeface="Marcellus" panose="020E0602050203020307" pitchFamily="34" charset="0"/>
              </a:rPr>
              <a:t>Preliminary Design (Sketch)</a:t>
            </a:r>
            <a:endParaRPr lang="en-US" sz="40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3"/>
          <a:stretch>
            <a:fillRect/>
          </a:stretch>
        </p:blipFill>
        <p:spPr>
          <a:xfrm rot="5400000">
            <a:off x="5898061" y="592201"/>
            <a:ext cx="351209"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4"/>
          <a:stretch>
            <a:fillRect/>
          </a:stretch>
        </p:blipFill>
        <p:spPr>
          <a:xfrm rot="5400000">
            <a:off x="7421727" y="1757379"/>
            <a:ext cx="207493"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8" name="Subtitle 2">
            <a:extLst>
              <a:ext uri="{FF2B5EF4-FFF2-40B4-BE49-F238E27FC236}">
                <a16:creationId xmlns:a16="http://schemas.microsoft.com/office/drawing/2014/main" xmlns="" id="{BF84EC15-A959-47EB-966C-5F46652CE050}"/>
              </a:ext>
            </a:extLst>
          </p:cNvPr>
          <p:cNvSpPr txBox="1">
            <a:spLocks/>
          </p:cNvSpPr>
          <p:nvPr/>
        </p:nvSpPr>
        <p:spPr>
          <a:xfrm>
            <a:off x="564204" y="162828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solidFill>
                <a:schemeClr val="tx1">
                  <a:lumMod val="85000"/>
                  <a:lumOff val="15000"/>
                </a:schemeClr>
              </a:solidFill>
              <a:latin typeface="Fira Sans"/>
            </a:endParaRPr>
          </a:p>
        </p:txBody>
      </p:sp>
      <p:pic>
        <p:nvPicPr>
          <p:cNvPr id="9" name="Picture 8" descr="A picture containing drawing&#10;&#10;Description automatically generated">
            <a:extLst>
              <a:ext uri="{FF2B5EF4-FFF2-40B4-BE49-F238E27FC236}">
                <a16:creationId xmlns:a16="http://schemas.microsoft.com/office/drawing/2014/main" xmlns="" id="{C9DDECDA-AC01-47B8-B70B-458DA247878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74471" y="1199195"/>
            <a:ext cx="4936184" cy="5006653"/>
          </a:xfrm>
          <a:prstGeom prst="rect">
            <a:avLst/>
          </a:prstGeom>
        </p:spPr>
      </p:pic>
      <p:cxnSp>
        <p:nvCxnSpPr>
          <p:cNvPr id="10" name="Straight Arrow Connector 9"/>
          <p:cNvCxnSpPr/>
          <p:nvPr/>
        </p:nvCxnSpPr>
        <p:spPr>
          <a:xfrm flipH="1">
            <a:off x="7767873" y="4028792"/>
            <a:ext cx="1448555" cy="7695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16428" y="3841041"/>
            <a:ext cx="1814728" cy="646331"/>
          </a:xfrm>
          <a:prstGeom prst="rect">
            <a:avLst/>
          </a:prstGeom>
          <a:noFill/>
        </p:spPr>
        <p:txBody>
          <a:bodyPr wrap="none" rtlCol="0">
            <a:spAutoFit/>
          </a:bodyPr>
          <a:lstStyle/>
          <a:p>
            <a:r>
              <a:rPr lang="en-US" dirty="0" smtClean="0"/>
              <a:t>Semicircular mop</a:t>
            </a:r>
          </a:p>
          <a:p>
            <a:r>
              <a:rPr lang="en-US" dirty="0" smtClean="0"/>
              <a:t>(arc length 90cm)</a:t>
            </a:r>
            <a:endParaRPr lang="en-US" dirty="0"/>
          </a:p>
        </p:txBody>
      </p:sp>
      <p:cxnSp>
        <p:nvCxnSpPr>
          <p:cNvPr id="12" name="Straight Arrow Connector 11"/>
          <p:cNvCxnSpPr/>
          <p:nvPr/>
        </p:nvCxnSpPr>
        <p:spPr>
          <a:xfrm flipH="1">
            <a:off x="7462100" y="1827291"/>
            <a:ext cx="1448555" cy="7695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910655" y="1618232"/>
            <a:ext cx="1470018" cy="369332"/>
          </a:xfrm>
          <a:prstGeom prst="rect">
            <a:avLst/>
          </a:prstGeom>
          <a:noFill/>
        </p:spPr>
        <p:txBody>
          <a:bodyPr wrap="none" rtlCol="0">
            <a:spAutoFit/>
          </a:bodyPr>
          <a:lstStyle/>
          <a:p>
            <a:r>
              <a:rPr lang="en-US" dirty="0" smtClean="0"/>
              <a:t>Power Button</a:t>
            </a:r>
            <a:endParaRPr lang="en-US" dirty="0"/>
          </a:p>
        </p:txBody>
      </p:sp>
      <p:cxnSp>
        <p:nvCxnSpPr>
          <p:cNvPr id="14" name="Straight Arrow Connector 13"/>
          <p:cNvCxnSpPr/>
          <p:nvPr/>
        </p:nvCxnSpPr>
        <p:spPr>
          <a:xfrm>
            <a:off x="4730435" y="1618232"/>
            <a:ext cx="0" cy="3367595"/>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59684" y="3117363"/>
            <a:ext cx="870751" cy="369332"/>
          </a:xfrm>
          <a:prstGeom prst="rect">
            <a:avLst/>
          </a:prstGeom>
          <a:noFill/>
        </p:spPr>
        <p:txBody>
          <a:bodyPr wrap="none" rtlCol="0">
            <a:spAutoFit/>
          </a:bodyPr>
          <a:lstStyle/>
          <a:p>
            <a:r>
              <a:rPr lang="en-US" dirty="0" smtClean="0"/>
              <a:t>100 cm</a:t>
            </a:r>
            <a:endParaRPr lang="en-US" dirty="0"/>
          </a:p>
        </p:txBody>
      </p:sp>
      <p:cxnSp>
        <p:nvCxnSpPr>
          <p:cNvPr id="18" name="Straight Arrow Connector 17"/>
          <p:cNvCxnSpPr/>
          <p:nvPr/>
        </p:nvCxnSpPr>
        <p:spPr>
          <a:xfrm flipH="1" flipV="1">
            <a:off x="5184674" y="5537363"/>
            <a:ext cx="2429290" cy="70204"/>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886151" y="5729337"/>
            <a:ext cx="870751" cy="369332"/>
          </a:xfrm>
          <a:prstGeom prst="rect">
            <a:avLst/>
          </a:prstGeom>
          <a:noFill/>
        </p:spPr>
        <p:txBody>
          <a:bodyPr wrap="none" rtlCol="0">
            <a:spAutoFit/>
          </a:bodyPr>
          <a:lstStyle/>
          <a:p>
            <a:r>
              <a:rPr lang="en-US" dirty="0" smtClean="0"/>
              <a:t>120 cm</a:t>
            </a:r>
            <a:endParaRPr lang="en-US" dirty="0"/>
          </a:p>
        </p:txBody>
      </p:sp>
      <p:cxnSp>
        <p:nvCxnSpPr>
          <p:cNvPr id="25" name="Straight Arrow Connector 24"/>
          <p:cNvCxnSpPr/>
          <p:nvPr/>
        </p:nvCxnSpPr>
        <p:spPr>
          <a:xfrm flipH="1">
            <a:off x="7614500" y="3002733"/>
            <a:ext cx="1448555" cy="7695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063055" y="2748031"/>
            <a:ext cx="2268954" cy="369332"/>
          </a:xfrm>
          <a:prstGeom prst="rect">
            <a:avLst/>
          </a:prstGeom>
          <a:noFill/>
        </p:spPr>
        <p:txBody>
          <a:bodyPr wrap="none" rtlCol="0">
            <a:spAutoFit/>
          </a:bodyPr>
          <a:lstStyle/>
          <a:p>
            <a:r>
              <a:rPr lang="en-US" dirty="0" smtClean="0"/>
              <a:t>Cleaning solution </a:t>
            </a:r>
            <a:r>
              <a:rPr lang="en-US" dirty="0"/>
              <a:t>t</a:t>
            </a:r>
            <a:r>
              <a:rPr lang="en-US" dirty="0" smtClean="0"/>
              <a:t>ank</a:t>
            </a:r>
            <a:endParaRPr lang="en-US" dirty="0"/>
          </a:p>
        </p:txBody>
      </p:sp>
    </p:spTree>
    <p:extLst>
      <p:ext uri="{BB962C8B-B14F-4D97-AF65-F5344CB8AC3E}">
        <p14:creationId xmlns:p14="http://schemas.microsoft.com/office/powerpoint/2010/main" val="918582638"/>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25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25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25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7" grpId="0"/>
      <p:bldP spid="24"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3080384" y="114434"/>
            <a:ext cx="7231533" cy="1325563"/>
          </a:xfrm>
        </p:spPr>
        <p:txBody>
          <a:bodyPr>
            <a:normAutofit/>
          </a:bodyPr>
          <a:lstStyle/>
          <a:p>
            <a:pPr algn="ctr"/>
            <a:r>
              <a:rPr lang="en-US" sz="4000" dirty="0" smtClean="0">
                <a:solidFill>
                  <a:srgbClr val="C00000"/>
                </a:solidFill>
                <a:latin typeface="Marcellus" panose="020E0602050203020307" pitchFamily="34" charset="0"/>
              </a:rPr>
              <a:t>Preliminary Design (Alternate version)</a:t>
            </a:r>
            <a:endParaRPr lang="en-US" sz="40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3"/>
          <a:stretch>
            <a:fillRect/>
          </a:stretch>
        </p:blipFill>
        <p:spPr>
          <a:xfrm rot="5400000">
            <a:off x="5898061" y="592201"/>
            <a:ext cx="351209" cy="12236665"/>
          </a:xfrm>
          <a:prstGeom prst="rect">
            <a:avLst/>
          </a:prstGeom>
        </p:spPr>
      </p:pic>
      <p:pic>
        <p:nvPicPr>
          <p:cNvPr id="5" name="Picture 4">
            <a:extLst>
              <a:ext uri="{FF2B5EF4-FFF2-40B4-BE49-F238E27FC236}">
                <a16:creationId xmlns:a16="http://schemas.microsoft.com/office/drawing/2014/main" xmlns="" id="{B15A553C-6E56-4E14-9B40-3D70033DB61F}"/>
              </a:ext>
            </a:extLst>
          </p:cNvPr>
          <p:cNvPicPr>
            <a:picLocks noChangeAspect="1"/>
          </p:cNvPicPr>
          <p:nvPr/>
        </p:nvPicPr>
        <p:blipFill>
          <a:blip r:embed="rId4"/>
          <a:stretch>
            <a:fillRect/>
          </a:stretch>
        </p:blipFill>
        <p:spPr>
          <a:xfrm rot="5400000">
            <a:off x="7421727" y="1757379"/>
            <a:ext cx="207493"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8" name="Subtitle 2">
            <a:extLst>
              <a:ext uri="{FF2B5EF4-FFF2-40B4-BE49-F238E27FC236}">
                <a16:creationId xmlns:a16="http://schemas.microsoft.com/office/drawing/2014/main" xmlns="" id="{BF84EC15-A959-47EB-966C-5F46652CE050}"/>
              </a:ext>
            </a:extLst>
          </p:cNvPr>
          <p:cNvSpPr txBox="1">
            <a:spLocks/>
          </p:cNvSpPr>
          <p:nvPr/>
        </p:nvSpPr>
        <p:spPr>
          <a:xfrm>
            <a:off x="564204" y="162828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solidFill>
                <a:schemeClr val="tx1">
                  <a:lumMod val="85000"/>
                  <a:lumOff val="15000"/>
                </a:schemeClr>
              </a:solidFill>
              <a:latin typeface="Fira Sans"/>
            </a:endParaRPr>
          </a:p>
        </p:txBody>
      </p:sp>
      <p:pic>
        <p:nvPicPr>
          <p:cNvPr id="9" name="Picture 8" descr="A picture containing drawing&#10;&#10;Description automatically generated">
            <a:extLst>
              <a:ext uri="{FF2B5EF4-FFF2-40B4-BE49-F238E27FC236}">
                <a16:creationId xmlns:a16="http://schemas.microsoft.com/office/drawing/2014/main" xmlns="" id="{C9DDECDA-AC01-47B8-B70B-458DA247878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sp>
        <p:nvSpPr>
          <p:cNvPr id="6" name="AutoShape 2" descr="blob:https://web.whatsapp.com/4d4ceee0-ae6e-4eba-9bec-61511564926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8465" y="1464783"/>
            <a:ext cx="4961022" cy="4814029"/>
          </a:xfrm>
          <a:prstGeom prst="rect">
            <a:avLst/>
          </a:prstGeom>
        </p:spPr>
      </p:pic>
      <p:cxnSp>
        <p:nvCxnSpPr>
          <p:cNvPr id="19" name="Straight Arrow Connector 18"/>
          <p:cNvCxnSpPr/>
          <p:nvPr/>
        </p:nvCxnSpPr>
        <p:spPr>
          <a:xfrm flipH="1">
            <a:off x="6918893" y="2888055"/>
            <a:ext cx="1636632" cy="8585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555525" y="2623166"/>
            <a:ext cx="1479572" cy="369332"/>
          </a:xfrm>
          <a:prstGeom prst="rect">
            <a:avLst/>
          </a:prstGeom>
          <a:noFill/>
        </p:spPr>
        <p:txBody>
          <a:bodyPr wrap="none" rtlCol="0">
            <a:spAutoFit/>
          </a:bodyPr>
          <a:lstStyle/>
          <a:p>
            <a:r>
              <a:rPr lang="en-US" dirty="0" smtClean="0"/>
              <a:t>Dust collector</a:t>
            </a:r>
            <a:endParaRPr lang="en-US" dirty="0"/>
          </a:p>
        </p:txBody>
      </p:sp>
    </p:spTree>
    <p:extLst>
      <p:ext uri="{BB962C8B-B14F-4D97-AF65-F5344CB8AC3E}">
        <p14:creationId xmlns:p14="http://schemas.microsoft.com/office/powerpoint/2010/main" val="1797748419"/>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361042" y="4869"/>
            <a:ext cx="7231533" cy="1325563"/>
          </a:xfrm>
        </p:spPr>
        <p:txBody>
          <a:bodyPr>
            <a:normAutofit/>
          </a:bodyPr>
          <a:lstStyle/>
          <a:p>
            <a:pPr algn="ctr"/>
            <a:r>
              <a:rPr lang="en-US" sz="3200" dirty="0" smtClean="0">
                <a:solidFill>
                  <a:srgbClr val="C00000"/>
                </a:solidFill>
                <a:latin typeface="Marcellus" panose="020E0602050203020307" pitchFamily="34" charset="0"/>
              </a:rPr>
              <a:t>List of Components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632314" y="679010"/>
            <a:ext cx="10315074" cy="5359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endParaRPr lang="en-US" dirty="0" smtClean="0">
              <a:solidFill>
                <a:schemeClr val="tx1">
                  <a:lumMod val="85000"/>
                  <a:lumOff val="15000"/>
                </a:schemeClr>
              </a:solidFill>
              <a:latin typeface="Fira Sans"/>
            </a:endParaRPr>
          </a:p>
          <a:p>
            <a:pPr marL="514350" indent="-514350">
              <a:buFont typeface="+mj-lt"/>
              <a:buAutoNum type="arabicPeriod"/>
            </a:pPr>
            <a:r>
              <a:rPr lang="en-US" dirty="0" smtClean="0">
                <a:solidFill>
                  <a:schemeClr val="tx1">
                    <a:lumMod val="85000"/>
                    <a:lumOff val="15000"/>
                  </a:schemeClr>
                </a:solidFill>
                <a:latin typeface="Fira Sans"/>
              </a:rPr>
              <a:t>Nano-sized titanium dioxide and zinc oxide body</a:t>
            </a:r>
          </a:p>
          <a:p>
            <a:pPr marL="514350" indent="-514350">
              <a:buFont typeface="+mj-lt"/>
              <a:buAutoNum type="arabicPeriod"/>
            </a:pPr>
            <a:r>
              <a:rPr lang="en-US" dirty="0" smtClean="0">
                <a:solidFill>
                  <a:schemeClr val="tx1">
                    <a:lumMod val="85000"/>
                    <a:lumOff val="15000"/>
                  </a:schemeClr>
                </a:solidFill>
                <a:latin typeface="Fira Sans"/>
              </a:rPr>
              <a:t>Stainless/galvanized steel or aluminium oxide metal parts</a:t>
            </a:r>
          </a:p>
          <a:p>
            <a:pPr marL="514350" indent="-514350">
              <a:buFont typeface="+mj-lt"/>
              <a:buAutoNum type="arabicPeriod"/>
            </a:pPr>
            <a:r>
              <a:rPr lang="en-US" dirty="0" smtClean="0">
                <a:solidFill>
                  <a:schemeClr val="tx1">
                    <a:lumMod val="85000"/>
                    <a:lumOff val="15000"/>
                  </a:schemeClr>
                </a:solidFill>
                <a:latin typeface="Fira Sans"/>
              </a:rPr>
              <a:t>Suction pump (vacuum cleaner)</a:t>
            </a:r>
          </a:p>
          <a:p>
            <a:pPr marL="514350" indent="-514350">
              <a:buFont typeface="+mj-lt"/>
              <a:buAutoNum type="arabicPeriod"/>
            </a:pPr>
            <a:r>
              <a:rPr lang="en-US" dirty="0" smtClean="0">
                <a:solidFill>
                  <a:schemeClr val="tx1">
                    <a:lumMod val="85000"/>
                    <a:lumOff val="15000"/>
                  </a:schemeClr>
                </a:solidFill>
                <a:latin typeface="Fira Sans"/>
              </a:rPr>
              <a:t>Cleaning mop made of long-lasting synthetic fibers</a:t>
            </a:r>
          </a:p>
          <a:p>
            <a:pPr marL="514350" indent="-514350">
              <a:buFont typeface="+mj-lt"/>
              <a:buAutoNum type="arabicPeriod"/>
            </a:pPr>
            <a:r>
              <a:rPr lang="en-US" dirty="0" smtClean="0">
                <a:solidFill>
                  <a:schemeClr val="tx1">
                    <a:lumMod val="85000"/>
                    <a:lumOff val="15000"/>
                  </a:schemeClr>
                </a:solidFill>
                <a:latin typeface="Fira Sans"/>
              </a:rPr>
              <a:t>Semicircular chassis to mount the mop/broom</a:t>
            </a:r>
          </a:p>
          <a:p>
            <a:pPr marL="514350" indent="-514350">
              <a:buFont typeface="+mj-lt"/>
              <a:buAutoNum type="arabicPeriod"/>
            </a:pPr>
            <a:r>
              <a:rPr lang="en-US" dirty="0">
                <a:solidFill>
                  <a:schemeClr val="tx1">
                    <a:lumMod val="85000"/>
                    <a:lumOff val="15000"/>
                  </a:schemeClr>
                </a:solidFill>
                <a:latin typeface="Fira Sans"/>
              </a:rPr>
              <a:t>Bluetooth USB </a:t>
            </a:r>
            <a:r>
              <a:rPr lang="en-US" dirty="0" smtClean="0">
                <a:solidFill>
                  <a:schemeClr val="tx1">
                    <a:lumMod val="85000"/>
                    <a:lumOff val="15000"/>
                  </a:schemeClr>
                </a:solidFill>
                <a:latin typeface="Fira Sans"/>
              </a:rPr>
              <a:t>dongle</a:t>
            </a:r>
          </a:p>
          <a:p>
            <a:pPr marL="514350" indent="-514350">
              <a:buFont typeface="+mj-lt"/>
              <a:buAutoNum type="arabicPeriod"/>
            </a:pPr>
            <a:r>
              <a:rPr lang="en-US" dirty="0" smtClean="0">
                <a:solidFill>
                  <a:schemeClr val="tx1">
                    <a:lumMod val="85000"/>
                    <a:lumOff val="15000"/>
                  </a:schemeClr>
                </a:solidFill>
                <a:latin typeface="Fira Sans"/>
              </a:rPr>
              <a:t>Batteries</a:t>
            </a:r>
          </a:p>
          <a:p>
            <a:pPr marL="514350" indent="-514350">
              <a:buFont typeface="+mj-lt"/>
              <a:buAutoNum type="arabicPeriod"/>
            </a:pPr>
            <a:r>
              <a:rPr lang="en-US" dirty="0" smtClean="0">
                <a:solidFill>
                  <a:schemeClr val="tx1">
                    <a:lumMod val="85000"/>
                    <a:lumOff val="15000"/>
                  </a:schemeClr>
                </a:solidFill>
                <a:latin typeface="Fira Sans"/>
              </a:rPr>
              <a:t>Battery Adapter</a:t>
            </a:r>
          </a:p>
          <a:p>
            <a:pPr marL="514350" indent="-514350">
              <a:buFont typeface="+mj-lt"/>
              <a:buAutoNum type="arabicPeriod"/>
            </a:pPr>
            <a:r>
              <a:rPr lang="en-US" dirty="0" smtClean="0">
                <a:solidFill>
                  <a:schemeClr val="tx1">
                    <a:lumMod val="85000"/>
                    <a:lumOff val="15000"/>
                  </a:schemeClr>
                </a:solidFill>
                <a:latin typeface="Fira Sans"/>
              </a:rPr>
              <a:t>Gyroscopic motion sensors </a:t>
            </a:r>
            <a:endParaRPr lang="en-US" dirty="0">
              <a:solidFill>
                <a:schemeClr val="tx1">
                  <a:lumMod val="85000"/>
                  <a:lumOff val="15000"/>
                </a:schemeClr>
              </a:solidFill>
              <a:latin typeface="Fira Sans"/>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2060562056"/>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25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10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25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10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25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10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25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10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25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10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25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10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25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10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25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10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25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10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2AFA-9E80-4F87-B3B2-19708553D0D5}"/>
              </a:ext>
            </a:extLst>
          </p:cNvPr>
          <p:cNvSpPr>
            <a:spLocks noGrp="1"/>
          </p:cNvSpPr>
          <p:nvPr>
            <p:ph type="title"/>
          </p:nvPr>
        </p:nvSpPr>
        <p:spPr>
          <a:xfrm>
            <a:off x="2886143" y="539226"/>
            <a:ext cx="7231533" cy="1325563"/>
          </a:xfrm>
        </p:spPr>
        <p:txBody>
          <a:bodyPr>
            <a:normAutofit/>
          </a:bodyPr>
          <a:lstStyle/>
          <a:p>
            <a:pPr algn="ctr"/>
            <a:r>
              <a:rPr lang="en-US" sz="3200" dirty="0" smtClean="0">
                <a:solidFill>
                  <a:srgbClr val="C00000"/>
                </a:solidFill>
                <a:latin typeface="Marcellus" panose="020E0602050203020307" pitchFamily="34" charset="0"/>
              </a:rPr>
              <a:t>References</a:t>
            </a:r>
            <a:endParaRPr lang="en-US" sz="3200" dirty="0"/>
          </a:p>
        </p:txBody>
      </p:sp>
      <p:pic>
        <p:nvPicPr>
          <p:cNvPr id="4" name="Picture 3">
            <a:extLst>
              <a:ext uri="{FF2B5EF4-FFF2-40B4-BE49-F238E27FC236}">
                <a16:creationId xmlns:a16="http://schemas.microsoft.com/office/drawing/2014/main" xmlns=""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xmlns=""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xmlns=""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xmlns=""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xmlns=""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tx1">
                    <a:lumMod val="85000"/>
                    <a:lumOff val="15000"/>
                  </a:schemeClr>
                </a:solidFill>
                <a:latin typeface="Fira Sans"/>
                <a:hlinkClick r:id="rId5"/>
              </a:rPr>
              <a:t>https://www.researchgate.net</a:t>
            </a:r>
            <a:endParaRPr lang="en-US" dirty="0" smtClean="0">
              <a:solidFill>
                <a:schemeClr val="tx1">
                  <a:lumMod val="85000"/>
                  <a:lumOff val="15000"/>
                </a:schemeClr>
              </a:solidFill>
              <a:latin typeface="Fira Sans"/>
            </a:endParaRPr>
          </a:p>
          <a:p>
            <a:r>
              <a:rPr lang="en-US" dirty="0" smtClean="0">
                <a:solidFill>
                  <a:schemeClr val="tx1">
                    <a:lumMod val="85000"/>
                    <a:lumOff val="15000"/>
                  </a:schemeClr>
                </a:solidFill>
                <a:latin typeface="Fira Sans"/>
                <a:hlinkClick r:id="rId6"/>
              </a:rPr>
              <a:t>https://iopscience.iop.org</a:t>
            </a:r>
            <a:endParaRPr lang="en-US" dirty="0" smtClean="0">
              <a:solidFill>
                <a:schemeClr val="tx1">
                  <a:lumMod val="85000"/>
                  <a:lumOff val="15000"/>
                </a:schemeClr>
              </a:solidFill>
              <a:latin typeface="Fira Sans"/>
            </a:endParaRPr>
          </a:p>
          <a:p>
            <a:r>
              <a:rPr lang="en-US" dirty="0" smtClean="0">
                <a:solidFill>
                  <a:schemeClr val="tx1">
                    <a:lumMod val="85000"/>
                    <a:lumOff val="15000"/>
                  </a:schemeClr>
                </a:solidFill>
                <a:latin typeface="Fira Sans"/>
                <a:hlinkClick r:id="rId7"/>
              </a:rPr>
              <a:t>https://www.ijert.org</a:t>
            </a:r>
            <a:endParaRPr lang="en-US" dirty="0" smtClean="0">
              <a:solidFill>
                <a:schemeClr val="tx1">
                  <a:lumMod val="85000"/>
                  <a:lumOff val="15000"/>
                </a:schemeClr>
              </a:solidFill>
              <a:latin typeface="Fira Sans"/>
            </a:endParaRPr>
          </a:p>
          <a:p>
            <a:r>
              <a:rPr lang="en-US" dirty="0" smtClean="0">
                <a:solidFill>
                  <a:schemeClr val="tx1">
                    <a:lumMod val="85000"/>
                    <a:lumOff val="15000"/>
                  </a:schemeClr>
                </a:solidFill>
                <a:latin typeface="Fira Sans"/>
                <a:hlinkClick r:id="rId8"/>
              </a:rPr>
              <a:t>https://www.ijraset.com</a:t>
            </a:r>
            <a:endParaRPr lang="en-US" dirty="0" smtClean="0">
              <a:solidFill>
                <a:schemeClr val="tx1">
                  <a:lumMod val="85000"/>
                  <a:lumOff val="15000"/>
                </a:schemeClr>
              </a:solidFill>
              <a:latin typeface="Fira Sans"/>
            </a:endParaRPr>
          </a:p>
          <a:p>
            <a:r>
              <a:rPr lang="en-US" dirty="0" smtClean="0">
                <a:solidFill>
                  <a:schemeClr val="tx1">
                    <a:lumMod val="85000"/>
                    <a:lumOff val="15000"/>
                  </a:schemeClr>
                </a:solidFill>
                <a:latin typeface="Fira Sans"/>
                <a:hlinkClick r:id="rId9"/>
              </a:rPr>
              <a:t>https://www.academia.edu</a:t>
            </a:r>
            <a:endParaRPr lang="en-US" dirty="0" smtClean="0">
              <a:solidFill>
                <a:schemeClr val="tx1">
                  <a:lumMod val="85000"/>
                  <a:lumOff val="15000"/>
                </a:schemeClr>
              </a:solidFill>
              <a:latin typeface="Fira Sans"/>
            </a:endParaRPr>
          </a:p>
          <a:p>
            <a:r>
              <a:rPr lang="en-US" dirty="0" smtClean="0">
                <a:solidFill>
                  <a:schemeClr val="tx1">
                    <a:lumMod val="85000"/>
                    <a:lumOff val="15000"/>
                  </a:schemeClr>
                </a:solidFill>
                <a:latin typeface="Fira Sans"/>
                <a:hlinkClick r:id="rId10"/>
              </a:rPr>
              <a:t>https://www.fortunebusinessinsights.com</a:t>
            </a:r>
            <a:endParaRPr lang="en-US" dirty="0" smtClean="0">
              <a:solidFill>
                <a:schemeClr val="tx1">
                  <a:lumMod val="85000"/>
                  <a:lumOff val="15000"/>
                </a:schemeClr>
              </a:solidFill>
              <a:latin typeface="Fira Sans"/>
            </a:endParaRPr>
          </a:p>
          <a:p>
            <a:endParaRPr lang="en-US" dirty="0" smtClean="0">
              <a:solidFill>
                <a:schemeClr val="tx1">
                  <a:lumMod val="85000"/>
                  <a:lumOff val="15000"/>
                </a:schemeClr>
              </a:solidFill>
              <a:latin typeface="Fira Sans"/>
            </a:endParaRPr>
          </a:p>
          <a:p>
            <a:pPr marL="0" indent="0">
              <a:buNone/>
            </a:pPr>
            <a:endParaRPr lang="en-US" dirty="0" smtClean="0">
              <a:solidFill>
                <a:schemeClr val="tx1">
                  <a:lumMod val="85000"/>
                  <a:lumOff val="15000"/>
                </a:schemeClr>
              </a:solidFill>
              <a:latin typeface="Fira Sans"/>
            </a:endParaRPr>
          </a:p>
          <a:p>
            <a:endParaRPr lang="en-US" dirty="0" smtClean="0">
              <a:solidFill>
                <a:schemeClr val="tx1">
                  <a:lumMod val="85000"/>
                  <a:lumOff val="15000"/>
                </a:schemeClr>
              </a:solidFill>
              <a:latin typeface="Fira Sans"/>
            </a:endParaRPr>
          </a:p>
          <a:p>
            <a:endParaRPr lang="en-US" dirty="0" smtClean="0">
              <a:solidFill>
                <a:schemeClr val="tx1">
                  <a:lumMod val="85000"/>
                  <a:lumOff val="15000"/>
                </a:schemeClr>
              </a:solidFill>
              <a:latin typeface="Fira Sans"/>
            </a:endParaRPr>
          </a:p>
          <a:p>
            <a:endParaRPr lang="en-US" dirty="0" smtClean="0">
              <a:solidFill>
                <a:schemeClr val="tx1">
                  <a:lumMod val="85000"/>
                  <a:lumOff val="15000"/>
                </a:schemeClr>
              </a:solidFill>
              <a:latin typeface="Fira Sans"/>
            </a:endParaRPr>
          </a:p>
          <a:p>
            <a:endParaRPr lang="en-US" dirty="0" smtClean="0">
              <a:solidFill>
                <a:schemeClr val="tx1">
                  <a:lumMod val="85000"/>
                  <a:lumOff val="15000"/>
                </a:schemeClr>
              </a:solidFill>
              <a:latin typeface="Fira Sans"/>
            </a:endParaRPr>
          </a:p>
        </p:txBody>
      </p:sp>
      <p:pic>
        <p:nvPicPr>
          <p:cNvPr id="11" name="Picture 10" descr="A picture containing drawing&#10;&#10;Description automatically generated">
            <a:extLst>
              <a:ext uri="{FF2B5EF4-FFF2-40B4-BE49-F238E27FC236}">
                <a16:creationId xmlns:a16="http://schemas.microsoft.com/office/drawing/2014/main" xmlns="" id="{91911E14-6F71-46DE-B764-680C8341266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4093464134"/>
      </p:ext>
    </p:extLst>
  </p:cSld>
  <p:clrMapOvr>
    <a:masterClrMapping/>
  </p:clrMapOvr>
  <mc:AlternateContent xmlns:mc="http://schemas.openxmlformats.org/markup-compatibility/2006" xmlns:p14="http://schemas.microsoft.com/office/powerpoint/2010/main">
    <mc:Choice Requires="p14">
      <p:transition spd="slow" p14:dur="20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childTnLst>
                                </p:cTn>
                              </p:par>
                              <p:par>
                                <p:cTn id="13" presetID="10" presetClass="entr" presetSubtype="0" fill="hold" nodeType="withEffect">
                                  <p:stCondLst>
                                    <p:cond delay="25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1000"/>
                                        <p:tgtEl>
                                          <p:spTgt spid="10">
                                            <p:txEl>
                                              <p:pRg st="1" end="1"/>
                                            </p:txEl>
                                          </p:spTgt>
                                        </p:tgtEl>
                                      </p:cBhvr>
                                    </p:animEffect>
                                  </p:childTnLst>
                                </p:cTn>
                              </p:par>
                              <p:par>
                                <p:cTn id="16" presetID="10" presetClass="entr" presetSubtype="0" fill="hold" nodeType="withEffect">
                                  <p:stCondLst>
                                    <p:cond delay="25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1000"/>
                                        <p:tgtEl>
                                          <p:spTgt spid="10">
                                            <p:txEl>
                                              <p:pRg st="2" end="2"/>
                                            </p:txEl>
                                          </p:spTgt>
                                        </p:tgtEl>
                                      </p:cBhvr>
                                    </p:animEffect>
                                  </p:childTnLst>
                                </p:cTn>
                              </p:par>
                              <p:par>
                                <p:cTn id="19" presetID="10" presetClass="entr" presetSubtype="0" fill="hold" nodeType="withEffect">
                                  <p:stCondLst>
                                    <p:cond delay="25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fade">
                                      <p:cBhvr>
                                        <p:cTn id="21" dur="1000"/>
                                        <p:tgtEl>
                                          <p:spTgt spid="10">
                                            <p:txEl>
                                              <p:pRg st="3" end="3"/>
                                            </p:txEl>
                                          </p:spTgt>
                                        </p:tgtEl>
                                      </p:cBhvr>
                                    </p:animEffect>
                                  </p:childTnLst>
                                </p:cTn>
                              </p:par>
                              <p:par>
                                <p:cTn id="22" presetID="10" presetClass="entr" presetSubtype="0" fill="hold" nodeType="withEffect">
                                  <p:stCondLst>
                                    <p:cond delay="25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fade">
                                      <p:cBhvr>
                                        <p:cTn id="24" dur="1000"/>
                                        <p:tgtEl>
                                          <p:spTgt spid="10">
                                            <p:txEl>
                                              <p:pRg st="4" end="4"/>
                                            </p:txEl>
                                          </p:spTgt>
                                        </p:tgtEl>
                                      </p:cBhvr>
                                    </p:animEffect>
                                  </p:childTnLst>
                                </p:cTn>
                              </p:par>
                              <p:par>
                                <p:cTn id="25" presetID="10" presetClass="entr" presetSubtype="0" fill="hold" nodeType="withEffect">
                                  <p:stCondLst>
                                    <p:cond delay="25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10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591</TotalTime>
  <Words>538</Words>
  <Application>Microsoft Office PowerPoint</Application>
  <PresentationFormat>Custom</PresentationFormat>
  <Paragraphs>79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Need Statement </vt:lpstr>
      <vt:lpstr>Introduction </vt:lpstr>
      <vt:lpstr>Problem Statement of Project </vt:lpstr>
      <vt:lpstr>Literature Review</vt:lpstr>
      <vt:lpstr>Literature Review</vt:lpstr>
      <vt:lpstr>Preliminary Design (Sketch)</vt:lpstr>
      <vt:lpstr>Preliminary Design (Alternate version)</vt:lpstr>
      <vt:lpstr>List of Components</vt:lpstr>
      <vt:lpstr>References</vt:lpstr>
      <vt:lpstr>Role &amp; Contribution of each member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daxayani.galgali@outlook.com</cp:lastModifiedBy>
  <cp:revision>44</cp:revision>
  <cp:lastPrinted>2023-01-11T14:50:39Z</cp:lastPrinted>
  <dcterms:created xsi:type="dcterms:W3CDTF">2020-04-30T07:52:47Z</dcterms:created>
  <dcterms:modified xsi:type="dcterms:W3CDTF">2023-01-11T14:58:19Z</dcterms:modified>
</cp:coreProperties>
</file>