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notesSlides/notesSlide16.xml" ContentType="application/vnd.openxmlformats-officedocument.presentationml.notesSlide+xml"/>
  <Override PartName="/ppt/slides/slide2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notesSlides/notesSlide21.xml" ContentType="application/vnd.openxmlformats-officedocument.presentationml.notes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15.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notesSlides/notesSlide17.xml" ContentType="application/vnd.openxmlformats-officedocument.presentationml.notesSlid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ppt/slides/slide21.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slides/slide19.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notesSlides/notesSlide19.xml" ContentType="application/vnd.openxmlformats-officedocument.presentationml.notes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rgbClr val="000000"/>
        </a:fontRef>
        <a:schemeClr val="tx1"/>
      </a:tcTxStyle>
      <a:tcStyle>
        <a:tcBdr>
          <a:left>
            <a:ln w="12700">
              <a:noFill/>
            </a:ln>
          </a:left>
          <a:right>
            <a:ln w="12700">
              <a:noFill/>
            </a:ln>
          </a:right>
          <a:top>
            <a:ln w="12700">
              <a:solidFill>
                <a:schemeClr val="accent1"/>
              </a:solidFill>
            </a:ln>
          </a:top>
          <a:bottom>
            <a:ln w="12700">
              <a:solidFill>
                <a:schemeClr val="accent1"/>
              </a:solidFill>
            </a:ln>
          </a:bottom>
          <a:insideH>
            <a:ln w="12700">
              <a:noFill/>
            </a:ln>
          </a:insideH>
          <a:insideV>
            <a:ln w="12700">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fill>
          <a:solidFill>
            <a:schemeClr val="accent1">
              <a:alpha val="20000"/>
            </a:schemeClr>
          </a:solidFill>
        </a:fill>
      </a:tcStyle>
    </a:band2V>
    <a:lastCol>
      <a:tcStyle>
        <a:tcBdr/>
      </a:tcStyle>
    </a:lastCol>
    <a:firstCol>
      <a:tcStyle>
        <a:tcBdr/>
      </a:tcStyle>
    </a:firstCol>
    <a:lastRow>
      <a:tcStyle>
        <a:tcBdr>
          <a:top>
            <a:ln w="12700">
              <a:solidFill>
                <a:schemeClr val="accent1"/>
              </a:solidFill>
            </a:ln>
          </a:top>
        </a:tcBdr>
        <a:fill>
          <a:noFill/>
        </a:fill>
      </a:tcStyle>
    </a:lastRow>
    <a:seCell>
      <a:tcStyle>
        <a:tcBdr/>
      </a:tcStyle>
    </a:seCell>
    <a:swCell>
      <a:tcStyle>
        <a:tcBdr/>
      </a:tcStyle>
    </a:swCell>
    <a:firstRow>
      <a:tcStyle>
        <a:tcBdr>
          <a:bottom>
            <a:ln w="12700">
              <a:solidFill>
                <a:schemeClr val="accent1"/>
              </a:solidFill>
            </a:ln>
          </a:bottom>
        </a:tcBdr>
        <a:fill>
          <a:noFill/>
        </a:fill>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55" d="100"/>
          <a:sy n="55" d="100"/>
        </p:scale>
        <p:origin x="-1710" y="-408"/>
      </p:cViewPr>
      <p:guideLst>
        <p:guide pos="2160" orient="horz"/>
        <p:guide pos="288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notesMaster" Target="notesMasters/notesMaster1.xml"/><Relationship Id="rId26" Type="http://schemas.openxmlformats.org/officeDocument/2006/relationships/presProps" Target="presProps.xml" /><Relationship Id="rId27" Type="http://schemas.openxmlformats.org/officeDocument/2006/relationships/tableStyles" Target="tableStyles.xml" /><Relationship Id="rId2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7200"/>
          </a:xfrm>
          <a:prstGeom prst="rect">
            <a:avLst/>
          </a:prstGeom>
        </p:spPr>
        <p:txBody>
          <a:bodyPr vert="horz" lIns="91440" tIns="45720" rIns="91440" bIns="45720" rtlCol="0"/>
          <a:lstStyle>
            <a:lvl1pPr algn="r">
              <a:defRPr sz="1200"/>
            </a:lvl1pPr>
          </a:lstStyle>
          <a:p>
            <a:pPr>
              <a:defRPr/>
            </a:pPr>
            <a:fld id="{48D5998C-E1A9-4AB3-9330-322B3BF009F1}" type="datetimeFigureOut">
              <a:rPr lang="en-US"/>
              <a:t>1/28/2020</a:t>
            </a:fld>
            <a:endParaRPr lang="en-US"/>
          </a:p>
        </p:txBody>
      </p:sp>
      <p:sp>
        <p:nvSpPr>
          <p:cNvPr id="4" name="Slide Image Placeholder 3"/>
          <p:cNvSpPr>
            <a:spLocks noChangeAspect="1" noGrp="1" noRot="1"/>
          </p:cNvSpPr>
          <p:nvPr>
            <p:ph type="sldImg" idx="2"/>
          </p:nvPr>
        </p:nvSpPr>
        <p:spPr bwMode="auto">
          <a:xfrm>
            <a:off x="1143000" y="685800"/>
            <a:ext cx="4572000" cy="34290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343400"/>
            <a:ext cx="5486400" cy="4114800"/>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7200"/>
          </a:xfrm>
          <a:prstGeom prst="rect">
            <a:avLst/>
          </a:prstGeom>
        </p:spPr>
        <p:txBody>
          <a:bodyPr vert="horz" lIns="91440" tIns="45720" rIns="91440" bIns="45720" rtlCol="0" anchor="b"/>
          <a:lstStyle>
            <a:lvl1pPr algn="r">
              <a:defRPr sz="1200"/>
            </a:lvl1pPr>
          </a:lstStyle>
          <a:p>
            <a:pPr>
              <a:defRPr/>
            </a:pPr>
            <a:fld id="{0708A2DB-04A9-4AA3-80CE-96487E51D60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IN"/>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06C3027-79D4-30BA-698D-67B1797F1201}"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a:defRPr/>
            </a:pPr>
            <a:r>
              <a:rPr lang="en-US" sz="1200">
                <a:solidFill>
                  <a:schemeClr val="tx1"/>
                </a:solidFill>
                <a:latin typeface="+mn-lt"/>
                <a:ea typeface="+mn-ea"/>
                <a:cs typeface="+mn-cs"/>
              </a:rPr>
              <a:t>Main memory databases can also take advantage of efficient pointer following for data representation. Relational tuples can be represented as a set of pointers to data values. The use of pointers is space efficient when large values appear multiple times in the database, since the actual value needs to only be stored once. Pointers also simplify the handling of variable length fields since variable length data can be represented using pointers into a heap.</a:t>
            </a:r>
            <a:endParaRPr/>
          </a:p>
          <a:p>
            <a:pPr>
              <a:defRPr/>
            </a:pPr>
            <a:endParaRPr lang="en-US" sz="1200">
              <a:solidFill>
                <a:schemeClr val="tx1"/>
              </a:solidFill>
              <a:latin typeface="+mn-lt"/>
              <a:ea typeface="+mn-ea"/>
              <a:cs typeface="+mn-cs"/>
            </a:endParaRPr>
          </a:p>
          <a:p>
            <a:pPr>
              <a:defRPr/>
            </a:pPr>
            <a:r>
              <a:rPr lang="en-US" sz="1200">
                <a:solidFill>
                  <a:schemeClr val="tx1"/>
                </a:solidFill>
                <a:latin typeface="+mn-lt"/>
                <a:ea typeface="+mn-ea"/>
                <a:cs typeface="+mn-cs"/>
              </a:rPr>
              <a:t>Relational data are usually represented as flat files.Tuples are stored sequentially. Enumerated types larger than the pointer size are stored in the tuple as pointers to the domain table values, domain tables can be shared among different columns and even among different relations.</a:t>
            </a: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FA9BDD0-BEAF-C778-96E3-927E60861267}"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a:defRPr/>
            </a:pPr>
            <a:r>
              <a:rPr lang="en-US" sz="1200">
                <a:solidFill>
                  <a:schemeClr val="tx1"/>
                </a:solidFill>
                <a:latin typeface="+mn-lt"/>
                <a:ea typeface="+mn-ea"/>
                <a:cs typeface="+mn-cs"/>
              </a:rPr>
              <a:t>In DRDB, Systems choose small locking granules (fields or records) so to reduce contention. </a:t>
            </a:r>
            <a:endParaRPr/>
          </a:p>
          <a:p>
            <a:pPr>
              <a:defRPr/>
            </a:pPr>
            <a:r>
              <a:rPr lang="en-US" sz="1200">
                <a:solidFill>
                  <a:schemeClr val="tx1"/>
                </a:solidFill>
                <a:latin typeface="+mn-lt"/>
                <a:ea typeface="+mn-ea"/>
                <a:cs typeface="+mn-cs"/>
              </a:rPr>
              <a:t>In IMDB, </a:t>
            </a:r>
            <a:r>
              <a:rPr lang="en-US"/>
              <a:t>due to fast processing it create coarser locks, a</a:t>
            </a:r>
            <a:r>
              <a:rPr lang="en-US" sz="1200">
                <a:solidFill>
                  <a:schemeClr val="tx1"/>
                </a:solidFill>
                <a:latin typeface="+mn-lt"/>
                <a:ea typeface="+mn-ea"/>
                <a:cs typeface="+mn-cs"/>
              </a:rPr>
              <a:t>s contention is already low because data are memory resident, the principal advantage</a:t>
            </a:r>
            <a:endParaRPr/>
          </a:p>
          <a:p>
            <a:pPr>
              <a:defRPr/>
            </a:pPr>
            <a:r>
              <a:rPr lang="en-US" sz="1200">
                <a:solidFill>
                  <a:schemeClr val="tx1"/>
                </a:solidFill>
                <a:latin typeface="+mn-lt"/>
                <a:ea typeface="+mn-ea"/>
                <a:cs typeface="+mn-cs"/>
              </a:rPr>
              <a:t>of small lock granulesis effectively removed.</a:t>
            </a:r>
            <a:endParaRPr/>
          </a:p>
          <a:p>
            <a:pPr>
              <a:defRPr/>
            </a:pPr>
            <a:r>
              <a:rPr lang="en-US" sz="1200">
                <a:solidFill>
                  <a:schemeClr val="tx1"/>
                </a:solidFill>
                <a:latin typeface="+mn-lt"/>
                <a:ea typeface="+mn-ea"/>
                <a:cs typeface="+mn-cs"/>
              </a:rPr>
              <a:t>So we suggest large lock granules like a relation or an entire database.</a:t>
            </a:r>
            <a:endParaRPr/>
          </a:p>
          <a:p>
            <a:pPr>
              <a:defRPr/>
            </a:pPr>
            <a:r>
              <a:rPr lang="en-US" sz="1200" b="1">
                <a:solidFill>
                  <a:schemeClr val="tx1"/>
                </a:solidFill>
                <a:latin typeface="+mn-lt"/>
                <a:ea typeface="+mn-ea"/>
                <a:cs typeface="+mn-cs"/>
              </a:rPr>
              <a:t>Implementation:</a:t>
            </a:r>
            <a:endParaRPr/>
          </a:p>
          <a:p>
            <a:pPr>
              <a:defRPr/>
            </a:pPr>
            <a:r>
              <a:rPr lang="en-US" sz="1200">
                <a:solidFill>
                  <a:schemeClr val="tx1"/>
                </a:solidFill>
                <a:latin typeface="+mn-lt"/>
                <a:ea typeface="+mn-ea"/>
                <a:cs typeface="+mn-cs"/>
              </a:rPr>
              <a:t>In a conventional system, locks are implemented via a hash table that contains entries for the objects currently locked. The objects themselves (on disk) contain no lock information. If the objects are in memory, we may be able to afford a small number of bits in them to represent their lock status.</a:t>
            </a:r>
            <a:endParaRPr/>
          </a:p>
          <a:p>
            <a:pPr>
              <a:defRPr/>
            </a:pP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a:defRPr/>
            </a:pPr>
            <a:r>
              <a:rPr lang="en-US" sz="1200">
                <a:solidFill>
                  <a:schemeClr val="tx1"/>
                </a:solidFill>
                <a:latin typeface="+mn-lt"/>
                <a:ea typeface="+mn-ea"/>
                <a:cs typeface="+mn-cs"/>
              </a:rPr>
              <a:t>MMDB uses T-tree index structure unlike B-tree index structure used by DRDB. Since the ultimate aim of MMDB is to condense computation time while exploiting little memory. T-tree index structure is explicitly designed for MMDB.</a:t>
            </a:r>
            <a:endParaRPr/>
          </a:p>
          <a:p>
            <a:pPr>
              <a:defRPr/>
            </a:pPr>
            <a:r>
              <a:rPr lang="en-US" sz="1200">
                <a:solidFill>
                  <a:schemeClr val="tx1"/>
                </a:solidFill>
                <a:latin typeface="+mn-lt"/>
                <a:ea typeface="+mn-ea"/>
                <a:cs typeface="+mn-cs"/>
              </a:rPr>
              <a:t>A T-tree node consists of ordered elements in the range min and max </a:t>
            </a:r>
            <a:r>
              <a:rPr lang="en-US" sz="1200">
                <a:solidFill>
                  <a:schemeClr val="tx1"/>
                </a:solidFill>
                <a:latin typeface="+mn-lt"/>
                <a:ea typeface="+mn-ea"/>
                <a:cs typeface="+mn-cs"/>
              </a:rPr>
              <a:t>values,and</a:t>
            </a:r>
            <a:r>
              <a:rPr lang="en-US" sz="1200">
                <a:solidFill>
                  <a:schemeClr val="tx1"/>
                </a:solidFill>
                <a:latin typeface="+mn-lt"/>
                <a:ea typeface="+mn-ea"/>
                <a:cs typeface="+mn-cs"/>
              </a:rPr>
              <a:t> two pointers to the left and right nodes</a:t>
            </a:r>
            <a:endParaRPr/>
          </a:p>
          <a:p>
            <a:pPr>
              <a:defRPr/>
            </a:pPr>
            <a:r>
              <a:rPr lang="en-US" sz="1200">
                <a:solidFill>
                  <a:schemeClr val="tx1"/>
                </a:solidFill>
                <a:latin typeface="+mn-lt"/>
                <a:ea typeface="+mn-ea"/>
                <a:cs typeface="+mn-cs"/>
              </a:rPr>
              <a:t>Index structures can store pointers to the indexed data, rather than the data itself. This eliminates the problem of storing variable length fields in an index and saves space as long as the pointers are smaller than the data they point to.</a:t>
            </a:r>
            <a:endParaRPr/>
          </a:p>
          <a:p>
            <a:pPr>
              <a:defRPr/>
            </a:pPr>
            <a:r>
              <a:rPr lang="en-US" sz="1200">
                <a:solidFill>
                  <a:schemeClr val="tx1"/>
                </a:solidFill>
                <a:latin typeface="+mn-lt"/>
                <a:ea typeface="+mn-ea"/>
                <a:cs typeface="+mn-cs"/>
              </a:rPr>
              <a:t>Indexes are very space efficient and are reasonably fast for range and exact-match queries, although updates are slow.</a:t>
            </a:r>
            <a:endParaRPr/>
          </a:p>
          <a:p>
            <a:pPr>
              <a:defRPr/>
            </a:pPr>
            <a:r>
              <a:rPr lang="en-US" sz="1200">
                <a:solidFill>
                  <a:schemeClr val="tx1"/>
                </a:solidFill>
                <a:latin typeface="+mn-lt"/>
                <a:ea typeface="+mn-ea"/>
                <a:cs typeface="+mn-cs"/>
              </a:rPr>
              <a:t>Use of T-trees dramatically reduces the CPU processing required to access data and completely eliminates the index value compression and expansion</a:t>
            </a:r>
            <a:endParaRPr/>
          </a:p>
          <a:p>
            <a:pPr>
              <a:defRPr/>
            </a:pPr>
            <a:r>
              <a:rPr lang="en-US" sz="1200">
                <a:solidFill>
                  <a:schemeClr val="tx1"/>
                </a:solidFill>
                <a:latin typeface="+mn-lt"/>
                <a:ea typeface="+mn-ea"/>
                <a:cs typeface="+mn-cs"/>
              </a:rPr>
              <a:t>found in B-trees.</a:t>
            </a: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a:defRPr/>
            </a:pPr>
            <a:r>
              <a:rPr lang="en-US" sz="1200">
                <a:solidFill>
                  <a:schemeClr val="tx1"/>
                </a:solidFill>
                <a:latin typeface="+mn-lt"/>
                <a:ea typeface="+mn-ea"/>
                <a:cs typeface="+mn-cs"/>
              </a:rPr>
              <a:t>T-trees uphold the fact that the actual data is always in main memory collectively with the index, hence it do not keep copies of actual attribute values within the index tree nodes. Instead it just contains pointers to the actual data fields . It is an ordered structure like an AVL tree having multiple keys per node. It is an Ideal index structure for ordered search over data. Other index structure supported by MMDB is heap file for handling a large number of fixed-length data items. Hash file supports unordered scan of data items as well as locking of data item that are obtained transparently when items are inserted, deleted, updated or scanned. The Oracle TimesTen, uses T-tree and hash indexing algorithms to speed access to indexed data, while also reducing CPU consumption. Use of T-trees dramatically reduces the CPU processing required to access data and completely eliminates the index value compression and expansion</a:t>
            </a:r>
            <a:endParaRPr/>
          </a:p>
          <a:p>
            <a:pPr>
              <a:defRPr/>
            </a:pPr>
            <a:r>
              <a:rPr lang="en-US" sz="1200">
                <a:solidFill>
                  <a:schemeClr val="tx1"/>
                </a:solidFill>
                <a:latin typeface="+mn-lt"/>
                <a:ea typeface="+mn-ea"/>
                <a:cs typeface="+mn-cs"/>
              </a:rPr>
              <a:t>found in B-trees.</a:t>
            </a: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a:defRPr/>
            </a:pPr>
            <a:r>
              <a:rPr lang="en-US" sz="1200">
                <a:solidFill>
                  <a:schemeClr val="tx1"/>
                </a:solidFill>
                <a:latin typeface="+mn-lt"/>
                <a:ea typeface="+mn-ea"/>
                <a:cs typeface="+mn-cs"/>
              </a:rPr>
              <a:t>Query processors for memory resident data must focus on processing costs, whereas most conventional systems attempt to minimize disk access.</a:t>
            </a:r>
            <a:endParaRPr/>
          </a:p>
          <a:p>
            <a:pPr>
              <a:defRPr/>
            </a:pPr>
            <a:r>
              <a:rPr lang="en-US" sz="1200">
                <a:solidFill>
                  <a:schemeClr val="tx1"/>
                </a:solidFill>
                <a:latin typeface="+mn-lt"/>
                <a:ea typeface="+mn-ea"/>
                <a:cs typeface="+mn-cs"/>
              </a:rPr>
              <a:t>TimesTen and IMDB Cache provide range, hash and bitmap indexes and support two types of join methods nested-loop and merge-join. The optimizer can create temporary indexes as needed. The optimizer also accepts hints that give applications the flexibility to make tradeoffs between such factors as temporary space usage and performance</a:t>
            </a: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AD24AE5-6092-9498-57D8-7E5973D203FB}"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marL="0" marR="0" indent="0" algn="l" defTabSz="914400">
              <a:lnSpc>
                <a:spcPct val="100000"/>
              </a:lnSpc>
              <a:spcBef>
                <a:spcPts val="0"/>
              </a:spcBef>
              <a:spcAft>
                <a:spcPts val="0"/>
              </a:spcAft>
              <a:buClrTx/>
              <a:buSzTx/>
              <a:buFontTx/>
              <a:buNone/>
              <a:defRPr/>
            </a:pPr>
            <a:r>
              <a:rPr lang="en-US"/>
              <a:t>IMDB’s are logically more exposed to failure than DRDB’s due to high performance requirement</a:t>
            </a:r>
            <a:r>
              <a:rPr lang="en-US"/>
              <a:t> as it is directly accessed by processor.</a:t>
            </a:r>
            <a:endParaRPr/>
          </a:p>
          <a:p>
            <a:pPr marL="0" marR="0" indent="0" algn="l" defTabSz="914400">
              <a:lnSpc>
                <a:spcPct val="100000"/>
              </a:lnSpc>
              <a:spcBef>
                <a:spcPts val="0"/>
              </a:spcBef>
              <a:spcAft>
                <a:spcPts val="0"/>
              </a:spcAft>
              <a:buClrTx/>
              <a:buSzTx/>
              <a:buFontTx/>
              <a:buNone/>
              <a:defRPr/>
            </a:pPr>
            <a:endParaRPr lang="en-US"/>
          </a:p>
          <a:p>
            <a:pPr>
              <a:defRPr/>
            </a:pP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a:defRPr/>
            </a:pPr>
            <a:r>
              <a:rPr lang="en-US"/>
              <a:t>Lets start</a:t>
            </a:r>
            <a:r>
              <a:rPr lang="en-US"/>
              <a:t> with the basic question: What is In-Memory Data Base?</a:t>
            </a:r>
            <a:endParaRPr/>
          </a:p>
          <a:p>
            <a:pPr marL="0" marR="0" indent="0" algn="l" defTabSz="914400">
              <a:lnSpc>
                <a:spcPct val="100000"/>
              </a:lnSpc>
              <a:spcBef>
                <a:spcPts val="0"/>
              </a:spcBef>
              <a:spcAft>
                <a:spcPts val="0"/>
              </a:spcAft>
              <a:buClrTx/>
              <a:buSzTx/>
              <a:buFontTx/>
              <a:buNone/>
              <a:defRPr/>
            </a:pPr>
            <a:r>
              <a:rPr lang="en-US"/>
              <a:t>From the name itself you can guess what does it means.. </a:t>
            </a:r>
            <a:r>
              <a:rPr lang="en-US"/>
              <a:t>An </a:t>
            </a:r>
            <a:r>
              <a:rPr lang="en-US" b="1"/>
              <a:t>IMDB</a:t>
            </a:r>
            <a:r>
              <a:rPr lang="en-US"/>
              <a:t> also called </a:t>
            </a:r>
            <a:r>
              <a:rPr lang="en-US" b="1"/>
              <a:t>Main memory Database(MMDB) </a:t>
            </a:r>
            <a:r>
              <a:rPr lang="en-US"/>
              <a:t>is a database whose primary data store is main memory.</a:t>
            </a:r>
            <a:endParaRPr lang="en-US"/>
          </a:p>
          <a:p>
            <a:pPr>
              <a:defRPr/>
            </a:pPr>
            <a:r>
              <a:rPr lang="en-US"/>
              <a:t>That means in </a:t>
            </a:r>
            <a:r>
              <a:rPr lang="en-US" sz="1200" b="1">
                <a:solidFill>
                  <a:schemeClr val="tx1"/>
                </a:solidFill>
                <a:latin typeface="+mn-lt"/>
                <a:ea typeface="+mn-ea"/>
                <a:cs typeface="+mn-cs"/>
              </a:rPr>
              <a:t>IMDB</a:t>
            </a:r>
            <a:r>
              <a:rPr lang="en-US" sz="1200">
                <a:solidFill>
                  <a:schemeClr val="tx1"/>
                </a:solidFill>
                <a:latin typeface="+mn-lt"/>
                <a:ea typeface="+mn-ea"/>
                <a:cs typeface="+mn-cs"/>
              </a:rPr>
              <a:t> the primary copy lives permanently in memory..</a:t>
            </a:r>
            <a:endParaRPr/>
          </a:p>
          <a:p>
            <a:pPr>
              <a:defRPr/>
            </a:pP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2</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FD57276-1A44-EF79-A098-71429AD3596A}"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D48000C-2615-5823-B2B0-8B5E8E168FDF}"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a:defRPr/>
            </a:pPr>
            <a:r>
              <a:rPr lang="en-US" sz="1200">
                <a:solidFill>
                  <a:schemeClr val="tx1"/>
                </a:solidFill>
                <a:latin typeface="+mn-lt"/>
                <a:ea typeface="+mn-ea"/>
                <a:cs typeface="+mn-cs"/>
              </a:rPr>
              <a:t>1.The idea of using In Memory Database (IMDB) as physical memory is not new but is in existence quite since a decade. IMDB have evolved from a period when they were only used for caching or in high-speed data systems to a time now in twenty first century when they form a established part of the mainstream IT.</a:t>
            </a:r>
            <a:endParaRPr/>
          </a:p>
          <a:p>
            <a:pPr>
              <a:defRPr/>
            </a:pPr>
            <a:endParaRPr lang="en-US" sz="1200">
              <a:solidFill>
                <a:schemeClr val="tx1"/>
              </a:solidFill>
              <a:latin typeface="+mn-lt"/>
              <a:ea typeface="+mn-ea"/>
              <a:cs typeface="+mn-cs"/>
            </a:endParaRPr>
          </a:p>
          <a:p>
            <a:pPr>
              <a:defRPr/>
            </a:pPr>
            <a:r>
              <a:rPr lang="en-US" sz="1200">
                <a:solidFill>
                  <a:schemeClr val="tx1"/>
                </a:solidFill>
                <a:latin typeface="+mn-lt"/>
                <a:ea typeface="+mn-ea"/>
                <a:cs typeface="+mn-cs"/>
              </a:rPr>
              <a:t>2.Early in this century, although larger main memories were affordable but processors were not fast enough for main memory databases to be admired. However, today’s processors are faster, available in multicore and multiprocessor configurations having 64-bit memory addressability stocked with multiple gigabytes of main memory.</a:t>
            </a: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marL="0" marR="0" indent="0" algn="l" defTabSz="914400">
              <a:lnSpc>
                <a:spcPct val="100000"/>
              </a:lnSpc>
              <a:spcBef>
                <a:spcPts val="0"/>
              </a:spcBef>
              <a:spcAft>
                <a:spcPts val="0"/>
              </a:spcAft>
              <a:buClrTx/>
              <a:buSzTx/>
              <a:buFontTx/>
              <a:buNone/>
              <a:defRPr/>
            </a:pPr>
            <a:r>
              <a:rPr lang="en-US" sz="1200">
                <a:solidFill>
                  <a:schemeClr val="tx1"/>
                </a:solidFill>
                <a:latin typeface="+mn-lt"/>
                <a:ea typeface="+mn-ea"/>
                <a:cs typeface="+mn-cs"/>
              </a:rPr>
              <a:t>Three developments in recent years have made in-memory analytics increasingly feasible:</a:t>
            </a:r>
            <a:endParaRPr/>
          </a:p>
          <a:p>
            <a:pPr marL="228600" marR="0" indent="-228600" algn="l" defTabSz="914400">
              <a:lnSpc>
                <a:spcPct val="100000"/>
              </a:lnSpc>
              <a:spcBef>
                <a:spcPts val="0"/>
              </a:spcBef>
              <a:spcAft>
                <a:spcPts val="0"/>
              </a:spcAft>
              <a:buClrTx/>
              <a:buSzTx/>
              <a:buFontTx/>
              <a:buAutoNum type="arabicPeriod"/>
              <a:defRPr/>
            </a:pPr>
            <a:r>
              <a:rPr lang="en-US" sz="1200" u="none">
                <a:solidFill>
                  <a:schemeClr val="tx1"/>
                </a:solidFill>
                <a:latin typeface="+mn-lt"/>
                <a:ea typeface="+mn-ea"/>
                <a:cs typeface="+mn-cs"/>
              </a:rPr>
              <a:t>64bit</a:t>
            </a:r>
            <a:r>
              <a:rPr lang="en-US" sz="1200">
                <a:solidFill>
                  <a:schemeClr val="tx1"/>
                </a:solidFill>
                <a:latin typeface="+mn-lt"/>
                <a:ea typeface="+mn-ea"/>
                <a:cs typeface="+mn-cs"/>
              </a:rPr>
              <a:t> computing, </a:t>
            </a:r>
            <a:endParaRPr/>
          </a:p>
          <a:p>
            <a:pPr marL="228600" marR="0" indent="-228600" algn="l" defTabSz="914400">
              <a:lnSpc>
                <a:spcPct val="100000"/>
              </a:lnSpc>
              <a:spcBef>
                <a:spcPts val="0"/>
              </a:spcBef>
              <a:spcAft>
                <a:spcPts val="0"/>
              </a:spcAft>
              <a:buClrTx/>
              <a:buSzTx/>
              <a:buFontTx/>
              <a:buAutoNum type="arabicPeriod"/>
              <a:defRPr/>
            </a:pPr>
            <a:r>
              <a:rPr lang="en-US" sz="1200" u="none">
                <a:solidFill>
                  <a:schemeClr val="tx1"/>
                </a:solidFill>
                <a:latin typeface="+mn-lt"/>
                <a:ea typeface="+mn-ea"/>
                <a:cs typeface="+mn-cs"/>
              </a:rPr>
              <a:t>multi-core</a:t>
            </a:r>
            <a:r>
              <a:rPr lang="en-US" sz="1200">
                <a:solidFill>
                  <a:schemeClr val="tx1"/>
                </a:solidFill>
                <a:latin typeface="+mn-lt"/>
                <a:ea typeface="+mn-ea"/>
                <a:cs typeface="+mn-cs"/>
              </a:rPr>
              <a:t> servers and </a:t>
            </a:r>
            <a:endParaRPr/>
          </a:p>
          <a:p>
            <a:pPr marL="228600" marR="0" indent="-228600" algn="l" defTabSz="914400">
              <a:lnSpc>
                <a:spcPct val="100000"/>
              </a:lnSpc>
              <a:spcBef>
                <a:spcPts val="0"/>
              </a:spcBef>
              <a:spcAft>
                <a:spcPts val="0"/>
              </a:spcAft>
              <a:buClrTx/>
              <a:buSzTx/>
              <a:buFontTx/>
              <a:buAutoNum type="arabicPeriod"/>
              <a:defRPr/>
            </a:pPr>
            <a:r>
              <a:rPr lang="en-US" sz="1200">
                <a:solidFill>
                  <a:schemeClr val="tx1"/>
                </a:solidFill>
                <a:latin typeface="+mn-lt"/>
                <a:ea typeface="+mn-ea"/>
                <a:cs typeface="+mn-cs"/>
              </a:rPr>
              <a:t>lower </a:t>
            </a:r>
            <a:r>
              <a:rPr lang="en-US" sz="1200" u="none">
                <a:solidFill>
                  <a:schemeClr val="tx1"/>
                </a:solidFill>
                <a:latin typeface="+mn-lt"/>
                <a:ea typeface="+mn-ea"/>
                <a:cs typeface="+mn-cs"/>
              </a:rPr>
              <a:t>RAM</a:t>
            </a:r>
            <a:r>
              <a:rPr lang="en-US" sz="1200">
                <a:solidFill>
                  <a:schemeClr val="tx1"/>
                </a:solidFill>
                <a:latin typeface="+mn-lt"/>
                <a:ea typeface="+mn-ea"/>
                <a:cs typeface="+mn-cs"/>
              </a:rPr>
              <a:t> prices and growing RAM</a:t>
            </a:r>
            <a:r>
              <a:rPr lang="en-US" sz="1200">
                <a:solidFill>
                  <a:schemeClr val="tx1"/>
                </a:solidFill>
                <a:latin typeface="+mn-lt"/>
                <a:ea typeface="+mn-ea"/>
                <a:cs typeface="+mn-cs"/>
              </a:rPr>
              <a:t> sizes</a:t>
            </a:r>
            <a:r>
              <a:rPr lang="en-US" sz="1200">
                <a:solidFill>
                  <a:schemeClr val="tx1"/>
                </a:solidFill>
                <a:latin typeface="+mn-lt"/>
                <a:ea typeface="+mn-ea"/>
                <a:cs typeface="+mn-cs"/>
              </a:rPr>
              <a:t>. </a:t>
            </a:r>
            <a:endParaRPr/>
          </a:p>
          <a:p>
            <a:pPr marL="228600" marR="0" indent="-228600" algn="l" defTabSz="914400">
              <a:lnSpc>
                <a:spcPct val="100000"/>
              </a:lnSpc>
              <a:spcBef>
                <a:spcPts val="0"/>
              </a:spcBef>
              <a:spcAft>
                <a:spcPts val="0"/>
              </a:spcAft>
              <a:buClrTx/>
              <a:buSzTx/>
              <a:buFontTx/>
              <a:buAutoNum type="arabicPeriod"/>
              <a:defRPr/>
            </a:pPr>
            <a:r>
              <a:rPr lang="en-US" sz="1200" b="0" i="0">
                <a:solidFill>
                  <a:schemeClr val="tx1"/>
                </a:solidFill>
                <a:latin typeface="+mn-lt"/>
                <a:ea typeface="+mn-ea"/>
                <a:cs typeface="+mn-cs"/>
              </a:rPr>
              <a:t>One of the key reasons for the interest in in-memory database is to get faster responses to queries which otherwise would be limited by the speed of the disk storage systems.</a:t>
            </a:r>
            <a:endParaRPr lang="en-US" sz="1200">
              <a:solidFill>
                <a:schemeClr val="tx1"/>
              </a:solidFill>
              <a:latin typeface="+mn-lt"/>
              <a:ea typeface="+mn-ea"/>
              <a:cs typeface="+mn-cs"/>
            </a:endParaRPr>
          </a:p>
          <a:p>
            <a:pPr>
              <a:defRPr/>
            </a:pP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a:defRPr/>
            </a:pPr>
            <a:r>
              <a:rPr lang="en-US"/>
              <a:t>Architecture:</a:t>
            </a:r>
            <a:endParaRPr/>
          </a:p>
          <a:p>
            <a:pPr>
              <a:defRPr/>
            </a:pPr>
            <a:r>
              <a:rPr lang="en-US" sz="1200">
                <a:solidFill>
                  <a:schemeClr val="tx1"/>
                </a:solidFill>
                <a:latin typeface="+mn-lt"/>
                <a:ea typeface="+mn-ea"/>
                <a:cs typeface="+mn-cs"/>
              </a:rPr>
              <a:t>1.IMDB eliminates disk access by storing and manipulating entire database in main memory.</a:t>
            </a:r>
            <a:endParaRPr/>
          </a:p>
          <a:p>
            <a:pPr>
              <a:defRPr/>
            </a:pPr>
            <a:r>
              <a:rPr lang="en-US" sz="1200">
                <a:solidFill>
                  <a:schemeClr val="tx1"/>
                </a:solidFill>
                <a:latin typeface="+mn-lt"/>
                <a:ea typeface="+mn-ea"/>
                <a:cs typeface="+mn-cs"/>
              </a:rPr>
              <a:t>2. The access time for main memory is orders of magnitude less than for disk storage</a:t>
            </a:r>
            <a:endParaRPr/>
          </a:p>
          <a:p>
            <a:pPr>
              <a:defRPr/>
            </a:pPr>
            <a:r>
              <a:rPr lang="en-US" sz="1200">
                <a:solidFill>
                  <a:schemeClr val="tx1"/>
                </a:solidFill>
                <a:latin typeface="+mn-lt"/>
                <a:ea typeface="+mn-ea"/>
                <a:cs typeface="+mn-cs"/>
              </a:rPr>
              <a:t>3. Disks have a high, fixed cost per access that does not depend on the amount of data that is retrieved during the access. For this reason, disks are block-oriented storage devices. Main memory is not block oriented.</a:t>
            </a:r>
            <a:endParaRPr/>
          </a:p>
          <a:p>
            <a:pPr>
              <a:defRPr/>
            </a:pPr>
            <a:r>
              <a:rPr lang="en-US" sz="1200">
                <a:solidFill>
                  <a:schemeClr val="tx1"/>
                </a:solidFill>
                <a:latin typeface="+mn-lt"/>
                <a:ea typeface="+mn-ea"/>
                <a:cs typeface="+mn-cs"/>
              </a:rPr>
              <a:t>4. The layout of data on a disk is much more critical than the layout of data in main memory, since sequential access to a disk is faster than random access. Sequential access is not as important in main memories.</a:t>
            </a:r>
            <a:endParaRPr/>
          </a:p>
          <a:p>
            <a:pPr>
              <a:defRPr/>
            </a:pPr>
            <a:r>
              <a:rPr lang="en-US" sz="1200">
                <a:solidFill>
                  <a:schemeClr val="tx1"/>
                </a:solidFill>
                <a:latin typeface="+mn-lt"/>
                <a:ea typeface="+mn-ea"/>
                <a:cs typeface="+mn-cs"/>
              </a:rPr>
              <a:t>5. Buffer pool management totally disappears, number of machine instructions are reduced the structure and size of index pages is simplified, consequently the design becomes simple and more compact and most importantly requests are executed faster.</a:t>
            </a:r>
            <a:endParaRPr/>
          </a:p>
          <a:p>
            <a:pPr>
              <a:defRPr/>
            </a:pPr>
            <a:r>
              <a:rPr lang="en-US" sz="1200">
                <a:solidFill>
                  <a:schemeClr val="tx1"/>
                </a:solidFill>
                <a:latin typeface="+mn-lt"/>
                <a:ea typeface="+mn-ea"/>
                <a:cs typeface="+mn-cs"/>
              </a:rPr>
              <a:t>6.You can see there is a secondary storage used for writing logs , checkpoints etc.</a:t>
            </a: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a:defRPr/>
            </a:pPr>
            <a:r>
              <a:rPr lang="en-US"/>
              <a:t>Most real-time applications need very short and anticipated response time and Main Memory as we know has short response time.</a:t>
            </a:r>
            <a:endParaRPr/>
          </a:p>
          <a:p>
            <a:pPr>
              <a:buFont typeface="Wingdings"/>
              <a:buChar char="à"/>
              <a:defRPr/>
            </a:pPr>
            <a:r>
              <a:rPr lang="en-US" sz="1200" b="0" i="0">
                <a:solidFill>
                  <a:schemeClr val="tx1"/>
                </a:solidFill>
                <a:latin typeface="+mn-lt"/>
                <a:ea typeface="+mn-ea"/>
                <a:cs typeface="+mn-cs"/>
              </a:rPr>
              <a:t>IMDSs running on real-time operating systems (RTOSs) provide the responsiveness needed in applications including IP network routing, telecom switching, and industrial control.</a:t>
            </a:r>
            <a:endParaRPr/>
          </a:p>
          <a:p>
            <a:pPr>
              <a:buFont typeface="Wingdings"/>
              <a:buChar char="à"/>
              <a:defRPr/>
            </a:pPr>
            <a:r>
              <a:rPr lang="en-US" sz="1200" b="0" i="0">
                <a:solidFill>
                  <a:schemeClr val="tx1"/>
                </a:solidFill>
                <a:latin typeface="+mn-lt"/>
                <a:ea typeface="+mn-ea"/>
                <a:cs typeface="+mn-cs"/>
              </a:rPr>
              <a:t>Open Music Daemon music player uses IMDB</a:t>
            </a:r>
            <a:endParaRPr/>
          </a:p>
          <a:p>
            <a:pPr>
              <a:buFont typeface="Wingdings"/>
              <a:buChar char="à"/>
              <a:defRPr/>
            </a:pPr>
            <a:r>
              <a:rPr lang="en-US" sz="1200" b="0" i="0">
                <a:solidFill>
                  <a:schemeClr val="tx1"/>
                </a:solidFill>
                <a:latin typeface="+mn-lt"/>
                <a:ea typeface="+mn-ea"/>
                <a:cs typeface="+mn-cs"/>
              </a:rPr>
              <a:t> </a:t>
            </a:r>
            <a:r>
              <a:rPr lang="en-US" sz="1200" b="0" i="0">
                <a:solidFill>
                  <a:schemeClr val="tx1"/>
                </a:solidFill>
                <a:latin typeface="+mn-lt"/>
                <a:ea typeface="+mn-ea"/>
                <a:cs typeface="+mn-cs"/>
              </a:rPr>
              <a:t> In-memory databases’ typically small memory and CPU footprint make them ideal because most embedded systems are highly resource-constrained.</a:t>
            </a:r>
            <a:endParaRPr lang="en-US"/>
          </a:p>
          <a:p>
            <a:pPr>
              <a:defRPr/>
            </a:pPr>
            <a:r>
              <a:rPr lang="en-US"/>
              <a:t> </a:t>
            </a:r>
            <a:r>
              <a:rPr lang="en-US"/>
              <a:t>E-commerce and social networking sites use in-memory databases to cache portions of their back-end on-disk database systems</a:t>
            </a: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a:defRPr/>
            </a:pPr>
            <a:r>
              <a:rPr lang="en-US" sz="1200">
                <a:solidFill>
                  <a:schemeClr val="tx1"/>
                </a:solidFill>
                <a:latin typeface="+mn-lt"/>
                <a:ea typeface="+mn-ea"/>
                <a:cs typeface="+mn-cs"/>
              </a:rPr>
              <a:t>1.If the cache of a DRDB is large </a:t>
            </a:r>
            <a:r>
              <a:rPr lang="en-US" sz="1200">
                <a:solidFill>
                  <a:schemeClr val="tx1"/>
                </a:solidFill>
                <a:latin typeface="+mn-lt"/>
                <a:ea typeface="+mn-ea"/>
                <a:cs typeface="+mn-cs"/>
              </a:rPr>
              <a:t>enough,copies</a:t>
            </a:r>
            <a:r>
              <a:rPr lang="en-US" sz="1200">
                <a:solidFill>
                  <a:schemeClr val="tx1"/>
                </a:solidFill>
                <a:latin typeface="+mn-lt"/>
                <a:ea typeface="+mn-ea"/>
                <a:cs typeface="+mn-cs"/>
              </a:rPr>
              <a:t> of the data will reside in memory at all times. Although such a system will perform well, it is not taking full advantage of the memory. For example, the index structures will be designed for disk access (e.g., B-trees), even though the data are in memory. Also, applications may have to access data through a buffer manager, as if the data were on disk.</a:t>
            </a:r>
            <a:endParaRPr/>
          </a:p>
          <a:p>
            <a:pPr>
              <a:defRPr/>
            </a:pPr>
            <a:endParaRPr lang="en-US" sz="1200">
              <a:solidFill>
                <a:schemeClr val="tx1"/>
              </a:solidFill>
              <a:latin typeface="+mn-lt"/>
              <a:ea typeface="+mn-ea"/>
              <a:cs typeface="+mn-cs"/>
            </a:endParaRPr>
          </a:p>
          <a:p>
            <a:pPr>
              <a:defRPr/>
            </a:pPr>
            <a:r>
              <a:rPr lang="en-US" sz="1200">
                <a:solidFill>
                  <a:schemeClr val="tx1"/>
                </a:solidFill>
                <a:latin typeface="+mn-lt"/>
                <a:ea typeface="+mn-ea"/>
                <a:cs typeface="+mn-cs"/>
              </a:rPr>
              <a:t>2.</a:t>
            </a:r>
            <a:r>
              <a:rPr lang="en-US" sz="1200" b="0" i="0">
                <a:solidFill>
                  <a:schemeClr val="tx1"/>
                </a:solidFill>
                <a:latin typeface="+mn-lt"/>
                <a:ea typeface="+mn-ea"/>
                <a:cs typeface="+mn-cs"/>
              </a:rPr>
              <a:t> data in an on-disk database system must be transferred to numerous locations as it is used. the handoffs required for an application to read a piece of data from an on-disk database, modify it and write that record back to the database. These steps require time and CPU cycles, and cannot be avoided in a traditional database, even when it runs on a RAM disk. Still more copies and transfers are required if transaction logging is active.</a:t>
            </a:r>
            <a:endParaRPr/>
          </a:p>
          <a:p>
            <a:pPr>
              <a:defRPr/>
            </a:pPr>
            <a:r>
              <a:rPr lang="en-US" sz="1200" b="0" i="0">
                <a:solidFill>
                  <a:schemeClr val="tx1"/>
                </a:solidFill>
                <a:latin typeface="+mn-lt"/>
                <a:ea typeface="+mn-ea"/>
                <a:cs typeface="+mn-cs"/>
              </a:rPr>
              <a:t>In contrast, an in-memory database system entails a single data transfer. Elimination of multiple data transfers streamlines processing. Removing multiple copies of data reduces memory consumption, and the simplified processing makes for greater reliability and minimizes CPU demands.</a:t>
            </a:r>
            <a:endParaRPr lang="en-US"/>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normAutofit/>
          </a:bodyPr>
          <a:lstStyle/>
          <a:p>
            <a:pPr>
              <a:defRPr/>
            </a:pPr>
            <a:r>
              <a:rPr lang="en-US"/>
              <a:t>1.EDB - </a:t>
            </a:r>
            <a:r>
              <a:rPr lang="en-US" sz="1200" b="0" i="0">
                <a:solidFill>
                  <a:schemeClr val="tx1"/>
                </a:solidFill>
                <a:latin typeface="+mn-lt"/>
                <a:ea typeface="+mn-ea"/>
                <a:cs typeface="+mn-cs"/>
              </a:rPr>
              <a:t>database system that is built into the software program by the application developer in-memory database systems employ the client/server model. </a:t>
            </a:r>
            <a:r>
              <a:rPr lang="en-US" sz="1200" b="0" i="0">
                <a:solidFill>
                  <a:schemeClr val="tx1"/>
                </a:solidFill>
                <a:latin typeface="+mn-lt"/>
                <a:ea typeface="+mn-ea"/>
                <a:cs typeface="+mn-cs"/>
              </a:rPr>
              <a:t>Eg</a:t>
            </a:r>
            <a:r>
              <a:rPr lang="en-US" sz="1200" b="0" i="0">
                <a:solidFill>
                  <a:schemeClr val="tx1"/>
                </a:solidFill>
                <a:latin typeface="+mn-lt"/>
                <a:ea typeface="+mn-ea"/>
                <a:cs typeface="+mn-cs"/>
              </a:rPr>
              <a:t>. </a:t>
            </a:r>
            <a:r>
              <a:rPr lang="en-US" sz="1200" b="0" i="0">
                <a:solidFill>
                  <a:schemeClr val="tx1"/>
                </a:solidFill>
                <a:latin typeface="+mn-lt"/>
                <a:ea typeface="+mn-ea"/>
                <a:cs typeface="+mn-cs"/>
              </a:rPr>
              <a:t>Timesten</a:t>
            </a:r>
            <a:r>
              <a:rPr lang="en-US" sz="1200" b="0" i="0">
                <a:solidFill>
                  <a:schemeClr val="tx1"/>
                </a:solidFill>
                <a:latin typeface="+mn-lt"/>
                <a:ea typeface="+mn-ea"/>
                <a:cs typeface="+mn-cs"/>
              </a:rPr>
              <a:t>  of oracle , </a:t>
            </a:r>
            <a:r>
              <a:rPr lang="en-US" sz="1200" b="0" i="0">
                <a:solidFill>
                  <a:schemeClr val="tx1"/>
                </a:solidFill>
                <a:latin typeface="+mn-lt"/>
                <a:ea typeface="+mn-ea"/>
                <a:cs typeface="+mn-cs"/>
              </a:rPr>
              <a:t>polyhedra</a:t>
            </a:r>
            <a:endParaRPr lang="en-US" sz="1200" b="0" i="0">
              <a:solidFill>
                <a:schemeClr val="tx1"/>
              </a:solidFill>
              <a:latin typeface="+mn-lt"/>
              <a:ea typeface="+mn-ea"/>
              <a:cs typeface="+mn-cs"/>
            </a:endParaRPr>
          </a:p>
          <a:p>
            <a:pPr>
              <a:defRPr/>
            </a:pPr>
            <a:endParaRPr lang="en-US" sz="1200" b="0" i="0">
              <a:solidFill>
                <a:schemeClr val="tx1"/>
              </a:solidFill>
              <a:latin typeface="+mn-lt"/>
              <a:ea typeface="+mn-ea"/>
              <a:cs typeface="+mn-cs"/>
            </a:endParaRPr>
          </a:p>
          <a:p>
            <a:pPr marL="0" marR="0" indent="0" algn="l" defTabSz="914400">
              <a:lnSpc>
                <a:spcPct val="100000"/>
              </a:lnSpc>
              <a:spcBef>
                <a:spcPts val="0"/>
              </a:spcBef>
              <a:spcAft>
                <a:spcPts val="0"/>
              </a:spcAft>
              <a:buClrTx/>
              <a:buSzTx/>
              <a:buFontTx/>
              <a:buNone/>
              <a:defRPr/>
            </a:pPr>
            <a:r>
              <a:rPr lang="en-US" sz="1200" b="0" i="0">
                <a:solidFill>
                  <a:schemeClr val="tx1"/>
                </a:solidFill>
                <a:latin typeface="+mn-lt"/>
                <a:ea typeface="+mn-ea"/>
                <a:cs typeface="+mn-cs"/>
              </a:rPr>
              <a:t>2.</a:t>
            </a:r>
            <a:r>
              <a:rPr lang="en-US"/>
              <a:t> The database size is limited by the amount of physical RAM in the server. On 32-bit platforms, it’s constrained by 32-bit address space, so the database size is under 2GB in size or smaller depending on specific platform. For 64-bit platforms, there is no limit in size other than the amount of physical memory you have in the machine. We have customers that deploy with database size ranges from 1GB (gigabyte) to over 2 TBs (terabytes).</a:t>
            </a:r>
            <a:endParaRPr lang="en-US" b="1"/>
          </a:p>
          <a:p>
            <a:pPr>
              <a:defRPr/>
            </a:pPr>
            <a:endParaRPr lang="en-US" sz="1200" b="0" i="0">
              <a:solidFill>
                <a:schemeClr val="tx1"/>
              </a:solidFill>
              <a:latin typeface="+mn-lt"/>
              <a:ea typeface="+mn-ea"/>
              <a:cs typeface="+mn-cs"/>
            </a:endParaRPr>
          </a:p>
        </p:txBody>
      </p:sp>
      <p:sp>
        <p:nvSpPr>
          <p:cNvPr id="4" name="Slide Number Placeholder 3"/>
          <p:cNvSpPr>
            <a:spLocks noGrp="1"/>
          </p:cNvSpPr>
          <p:nvPr>
            <p:ph type="sldNum" sz="quarter" idx="10"/>
          </p:nvPr>
        </p:nvSpPr>
        <p:spPr bwMode="auto"/>
        <p:txBody>
          <a:bodyPr/>
          <a:lstStyle/>
          <a:p>
            <a:pPr>
              <a:defRPr/>
            </a:pPr>
            <a:fld id="{0708A2DB-04A9-4AA3-80CE-96487E51D609}" type="slidenum">
              <a:rPr lang="en-US"/>
              <a:t>10</a:t>
            </a:fld>
            <a:endParaRPr lang="en-US"/>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bg>
      <p:bgRef idx="1002">
        <a:schemeClr val="bg2"/>
      </p:bgRef>
    </p:bg>
    <p:spTree>
      <p:nvGrpSpPr>
        <p:cNvPr id="1" name=""/>
        <p:cNvGrpSpPr/>
        <p:nvPr/>
      </p:nvGrpSpPr>
      <p:grpSpPr bwMode="auto">
        <a:xfrm>
          <a:off x="0" y="0"/>
          <a:ext cx="0" cy="0"/>
          <a:chOff x="0" y="0"/>
          <a:chExt cx="0" cy="0"/>
        </a:xfrm>
      </p:grpSpPr>
      <p:sp>
        <p:nvSpPr>
          <p:cNvPr id="9" name="Title 8"/>
          <p:cNvSpPr>
            <a:spLocks noGrp="1"/>
          </p:cNvSpPr>
          <p:nvPr>
            <p:ph type="ctrTitle"/>
          </p:nvPr>
        </p:nvSpPr>
        <p:spPr bwMode="auto">
          <a:xfrm>
            <a:off x="533400" y="1371600"/>
            <a:ext cx="7851648" cy="1828800"/>
          </a:xfrm>
          <a:prstGeom prst="rect">
            <a:avLst/>
          </a:prstGeom>
          <a:ln>
            <a:noFill/>
          </a:ln>
        </p:spPr>
        <p:txBody>
          <a:bodyPr vert="horz" tIns="0" rIns="18288" bIns="0" anchor="b">
            <a:normAutofit/>
          </a:bodyPr>
          <a:lstStyle>
            <a:lvl1pPr algn="r">
              <a:spcBef>
                <a:spcPts val="0"/>
              </a:spcBef>
              <a:buNone/>
              <a:defRPr sz="5600" b="1">
                <a:ln>
                  <a:noFill/>
                </a:ln>
                <a:solidFill>
                  <a:schemeClr val="accent3">
                    <a:tint val="90000"/>
                    <a:satMod val="120000"/>
                  </a:schemeClr>
                </a:solidFill>
                <a:latin typeface="+mj-lt"/>
                <a:ea typeface="+mj-ea"/>
                <a:cs typeface="+mj-cs"/>
              </a:defRPr>
            </a:lvl1pPr>
          </a:lstStyle>
          <a:p>
            <a:pPr>
              <a:defRPr/>
            </a:pPr>
            <a:r>
              <a:rPr lang="en-US"/>
              <a:t>Click to edit Master title style</a:t>
            </a:r>
            <a:endParaRPr lang="en-US"/>
          </a:p>
        </p:txBody>
      </p:sp>
      <p:sp>
        <p:nvSpPr>
          <p:cNvPr id="17" name="Subtitle 16"/>
          <p:cNvSpPr>
            <a:spLocks noGrp="1"/>
          </p:cNvSpPr>
          <p:nvPr>
            <p:ph type="subTitle" idx="1"/>
          </p:nvPr>
        </p:nvSpPr>
        <p:spPr bwMode="auto">
          <a:xfrm>
            <a:off x="533400" y="3228536"/>
            <a:ext cx="7854696" cy="1752599"/>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defRPr/>
            </a:pPr>
            <a:r>
              <a:rPr lang="en-US"/>
              <a:t>Click to edit Master subtitle style</a:t>
            </a:r>
            <a:endParaRPr lang="en-US"/>
          </a:p>
        </p:txBody>
      </p:sp>
      <p:sp>
        <p:nvSpPr>
          <p:cNvPr id="30" name="Date Placeholder 29"/>
          <p:cNvSpPr>
            <a:spLocks noGrp="1"/>
          </p:cNvSpPr>
          <p:nvPr>
            <p:ph type="dt" sz="half" idx="10"/>
          </p:nvPr>
        </p:nvSpPr>
        <p:spPr bwMode="auto"/>
        <p:txBody>
          <a:bodyPr/>
          <a:lstStyle/>
          <a:p>
            <a:pPr>
              <a:defRPr/>
            </a:pPr>
            <a:fld id="{1D8BD707-D9CF-40AE-B4C6-C98DA3205C09}" type="datetimeFigureOut">
              <a:rPr lang="en-US"/>
              <a:t>1/28/2020</a:t>
            </a:fld>
            <a:endParaRPr lang="en-US"/>
          </a:p>
        </p:txBody>
      </p:sp>
      <p:sp>
        <p:nvSpPr>
          <p:cNvPr id="19" name="Footer Placeholder 18"/>
          <p:cNvSpPr>
            <a:spLocks noGrp="1"/>
          </p:cNvSpPr>
          <p:nvPr>
            <p:ph type="ftr" sz="quarter" idx="11"/>
          </p:nvPr>
        </p:nvSpPr>
        <p:spPr bwMode="auto"/>
        <p:txBody>
          <a:bodyPr/>
          <a:lstStyle/>
          <a:p>
            <a:pPr>
              <a:defRPr/>
            </a:pPr>
            <a:endParaRPr lang="en-US"/>
          </a:p>
        </p:txBody>
      </p:sp>
      <p:sp>
        <p:nvSpPr>
          <p:cNvPr id="27" name="Slide Number Placeholder 2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1/28/2020</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629400" y="914400"/>
            <a:ext cx="2057400" cy="5211763"/>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457200" y="914400"/>
            <a:ext cx="6019800" cy="5211763"/>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1/28/2020</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1/28/2020</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bg>
      <p:bgRef idx="1002">
        <a:schemeClr val="bg2"/>
      </p:bgRef>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30352" y="1316736"/>
            <a:ext cx="7772400" cy="1362455"/>
          </a:xfrm>
          <a:prstGeom prst="rect">
            <a:avLst/>
          </a:prstGeom>
          <a:ln>
            <a:noFill/>
          </a:ln>
        </p:spPr>
        <p:txBody>
          <a:bodyPr vert="horz" tIns="0" bIns="0" anchor="b">
            <a:noAutofit/>
          </a:bodyPr>
          <a:lstStyle>
            <a:lvl1pPr algn="l">
              <a:spcBef>
                <a:spcPts val="0"/>
              </a:spcBef>
              <a:buNone/>
              <a:defRPr lang="en-US" sz="5600" b="1" cap="none">
                <a:ln w="635">
                  <a:noFill/>
                </a:ln>
                <a:solidFill>
                  <a:schemeClr val="accent4">
                    <a:tint val="90000"/>
                    <a:satMod val="125000"/>
                  </a:schemeClr>
                </a:solidFill>
                <a:latin typeface="+mj-lt"/>
                <a:ea typeface="+mj-ea"/>
                <a:cs typeface="+mj-cs"/>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1/28/2020</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704088"/>
            <a:ext cx="8229600" cy="1143000"/>
          </a:xfrm>
        </p:spPr>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1/28/2020</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704088"/>
            <a:ext cx="8229600" cy="1143000"/>
          </a:xfrm>
        </p:spPr>
        <p:txBody>
          <a:bodyPr tIns="45720" anchor="b"/>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457200" y="1855248"/>
            <a:ext cx="4040188" cy="659352"/>
          </a:xfrm>
        </p:spPr>
        <p:txBody>
          <a:bodyPr lIns="45720" tIns="0" rIns="45720" bIns="0" anchor="ctr">
            <a:noAutofit/>
          </a:bodyPr>
          <a:lstStyle>
            <a:lvl1pPr marL="0" indent="0">
              <a:buNone/>
              <a:defRPr sz="2400" b="1" cap="none">
                <a:solidFill>
                  <a:schemeClr val="tx2"/>
                </a:solidFill>
              </a:defRPr>
            </a:lvl1pPr>
            <a:lvl2pPr>
              <a:buNone/>
              <a:defRPr sz="2000" b="1"/>
            </a:lvl2pPr>
            <a:lvl3pPr>
              <a:buNone/>
              <a:defRPr sz="1800" b="1"/>
            </a:lvl3pPr>
            <a:lvl4pPr>
              <a:buNone/>
              <a:defRPr sz="1600" b="1"/>
            </a:lvl4pPr>
            <a:lvl5pPr>
              <a:buNone/>
              <a:defRPr sz="1600" b="1"/>
            </a:lvl5pPr>
          </a:lstStyle>
          <a:p>
            <a:pPr lvl="0">
              <a:defRPr/>
            </a:pPr>
            <a:r>
              <a:rPr lang="en-US"/>
              <a:t>Click to edit Master text styles</a:t>
            </a:r>
            <a:endParaRPr/>
          </a:p>
        </p:txBody>
      </p:sp>
      <p:sp>
        <p:nvSpPr>
          <p:cNvPr id="4" name="Text Placeholder 3"/>
          <p:cNvSpPr>
            <a:spLocks noGrp="1"/>
          </p:cNvSpPr>
          <p:nvPr>
            <p:ph type="body" sz="half" idx="3"/>
          </p:nvPr>
        </p:nvSpPr>
        <p:spPr bwMode="auto">
          <a:xfrm>
            <a:off x="4645025" y="1859757"/>
            <a:ext cx="4041775" cy="654843"/>
          </a:xfrm>
        </p:spPr>
        <p:txBody>
          <a:bodyPr lIns="45720" tIns="0" rIns="45720" bIns="0" anchor="ctr"/>
          <a:lstStyle>
            <a:lvl1pPr marL="0" indent="0">
              <a:buNone/>
              <a:defRPr sz="2400" b="1" cap="none">
                <a:solidFill>
                  <a:schemeClr val="tx2"/>
                </a:solidFill>
              </a:defRPr>
            </a:lvl1pPr>
            <a:lvl2pPr>
              <a:buNone/>
              <a:defRPr sz="2000" b="1"/>
            </a:lvl2pPr>
            <a:lvl3pPr>
              <a:buNone/>
              <a:defRPr sz="1800" b="1"/>
            </a:lvl3pPr>
            <a:lvl4pPr>
              <a:buNone/>
              <a:defRPr sz="1600" b="1"/>
            </a:lvl4pPr>
            <a:lvl5pPr>
              <a:buNone/>
              <a:defRPr sz="1600" b="1"/>
            </a:lvl5pPr>
          </a:lstStyle>
          <a:p>
            <a:pPr lvl="0">
              <a:defRPr/>
            </a:pPr>
            <a:r>
              <a:rPr lang="en-US"/>
              <a:t>Click to edit Master text styles</a:t>
            </a:r>
            <a:endParaRPr/>
          </a:p>
        </p:txBody>
      </p:sp>
      <p:sp>
        <p:nvSpPr>
          <p:cNvPr id="5" name="Content Placeholder 4"/>
          <p:cNvSpPr>
            <a:spLocks noGrp="1"/>
          </p:cNvSpPr>
          <p:nvPr>
            <p:ph sz="quarter" idx="2"/>
          </p:nvPr>
        </p:nvSpPr>
        <p:spPr bwMode="auto">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Content Placeholder 5"/>
          <p:cNvSpPr>
            <a:spLocks noGrp="1"/>
          </p:cNvSpPr>
          <p:nvPr>
            <p:ph sz="quarter" idx="4"/>
          </p:nvPr>
        </p:nvSpPr>
        <p:spPr bwMode="auto">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1D8BD707-D9CF-40AE-B4C6-C98DA3205C09}" type="datetimeFigureOut">
              <a:rPr lang="en-US"/>
              <a:t>1/28/2020</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704088"/>
            <a:ext cx="8305800" cy="1143000"/>
          </a:xfrm>
        </p:spPr>
        <p:txBody>
          <a:bodyPr vert="horz" tIns="45720" bIns="0" anchor="b">
            <a:normAutofit/>
          </a:bodyPr>
          <a:lstStyle>
            <a:lvl1pPr algn="l">
              <a:spcBef>
                <a:spcPts val="0"/>
              </a:spcBef>
              <a:buNone/>
              <a:defRPr sz="5000" b="0">
                <a:ln>
                  <a:noFill/>
                </a:ln>
                <a:solidFill>
                  <a:schemeClr val="tx2"/>
                </a:solidFill>
                <a:latin typeface="+mj-lt"/>
                <a:ea typeface="+mj-ea"/>
                <a:cs typeface="+mj-cs"/>
              </a:defRPr>
            </a:lvl1p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1D8BD707-D9CF-40AE-B4C6-C98DA3205C09}" type="datetimeFigureOut">
              <a:rPr lang="en-US"/>
              <a:t>1/28/2020</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1D8BD707-D9CF-40AE-B4C6-C98DA3205C09}" type="datetimeFigureOut">
              <a:rPr lang="en-US"/>
              <a:t>1/28/2020</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85800" y="514351"/>
            <a:ext cx="2743200" cy="1162050"/>
          </a:xfrm>
        </p:spPr>
        <p:txBody>
          <a:bodyPr lIns="0" anchor="b">
            <a:noAutofit/>
          </a:bodyPr>
          <a:lstStyle>
            <a:lvl1pPr algn="l">
              <a:spcBef>
                <a:spcPts val="0"/>
              </a:spcBef>
              <a:buNone/>
              <a:defRPr sz="2600" b="0">
                <a:ln>
                  <a:noFill/>
                </a:ln>
                <a:solidFill>
                  <a:schemeClr val="tx2"/>
                </a:solidFill>
                <a:latin typeface="+mj-lt"/>
                <a:ea typeface="+mj-ea"/>
                <a:cs typeface="+mj-cs"/>
              </a:defRPr>
            </a:lvl1pPr>
          </a:lstStyle>
          <a:p>
            <a:pPr>
              <a:defRPr/>
            </a:pPr>
            <a:r>
              <a:rPr lang="en-US"/>
              <a:t>Click to edit Master title style</a:t>
            </a:r>
            <a:endParaRPr lang="en-US"/>
          </a:p>
        </p:txBody>
      </p:sp>
      <p:sp>
        <p:nvSpPr>
          <p:cNvPr id="3" name="Text Placeholder 2"/>
          <p:cNvSpPr>
            <a:spLocks noGrp="1"/>
          </p:cNvSpPr>
          <p:nvPr>
            <p:ph type="body" idx="2"/>
          </p:nvPr>
        </p:nvSpPr>
        <p:spPr bwMode="auto">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defRPr/>
            </a:pPr>
            <a:r>
              <a:rPr lang="en-US"/>
              <a:t>Click to edit Master text styles</a:t>
            </a:r>
            <a:endParaRPr/>
          </a:p>
        </p:txBody>
      </p:sp>
      <p:sp>
        <p:nvSpPr>
          <p:cNvPr id="4" name="Content Placeholder 3"/>
          <p:cNvSpPr>
            <a:spLocks noGrp="1"/>
          </p:cNvSpPr>
          <p:nvPr>
            <p:ph sz="half" idx="1"/>
          </p:nvPr>
        </p:nvSpPr>
        <p:spPr bwMode="auto">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1/28/2020</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picTx" userDrawn="1">
  <p:cSld name="Picture with Caption">
    <p:spTree>
      <p:nvGrpSpPr>
        <p:cNvPr id="1" name=""/>
        <p:cNvGrpSpPr/>
        <p:nvPr/>
      </p:nvGrpSpPr>
      <p:grpSpPr bwMode="auto">
        <a:xfrm>
          <a:off x="0" y="0"/>
          <a:ext cx="0" cy="0"/>
          <a:chOff x="0" y="0"/>
          <a:chExt cx="0" cy="0"/>
        </a:xfrm>
      </p:grpSpPr>
      <p:sp>
        <p:nvSpPr>
          <p:cNvPr id="9" name="Snip and Round Single Corner Rectangle 8"/>
          <p:cNvSpPr/>
          <p:nvPr/>
        </p:nvSpPr>
        <p:spPr bwMode="auto">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 name="Right Triangle 11"/>
          <p:cNvSpPr/>
          <p:nvPr/>
        </p:nvSpPr>
        <p:spPr bwMode="auto">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609600" y="1176996"/>
            <a:ext cx="2212848" cy="1582621"/>
          </a:xfrm>
        </p:spPr>
        <p:txBody>
          <a:bodyPr vert="horz" lIns="45720" tIns="45720" rIns="45720" bIns="45720" anchor="b"/>
          <a:lstStyle>
            <a:lvl1pPr algn="l">
              <a:buNone/>
              <a:defRPr sz="2000" b="1">
                <a:solidFill>
                  <a:schemeClr val="tx2"/>
                </a:solidFill>
              </a:defRPr>
            </a:lvl1pPr>
          </a:lstStyle>
          <a:p>
            <a:pPr>
              <a:defRPr/>
            </a:pPr>
            <a:r>
              <a:rPr lang="en-US"/>
              <a:t>Click to edit Master title style</a:t>
            </a:r>
            <a:endParaRPr lang="en-US"/>
          </a:p>
        </p:txBody>
      </p:sp>
      <p:sp>
        <p:nvSpPr>
          <p:cNvPr id="4" name="Text Placeholder 3"/>
          <p:cNvSpPr>
            <a:spLocks noGrp="1"/>
          </p:cNvSpPr>
          <p:nvPr>
            <p:ph type="body" sz="half" idx="2"/>
          </p:nvPr>
        </p:nvSpPr>
        <p:spPr bwMode="auto">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1/28/2020</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a:xfrm>
            <a:off x="8077200" y="6356350"/>
            <a:ext cx="609600" cy="365125"/>
          </a:xfrm>
        </p:spPr>
        <p:txBody>
          <a:bodyPr/>
          <a:lstStyle/>
          <a:p>
            <a:pPr>
              <a:defRPr/>
            </a:pPr>
            <a:fld id="{B6F15528-21DE-4FAA-801E-634DDDAF4B2B}" type="slidenum">
              <a:rPr lang="en-US"/>
              <a:t>‹#›</a:t>
            </a:fld>
            <a:endParaRPr lang="en-US"/>
          </a:p>
        </p:txBody>
      </p:sp>
      <p:sp>
        <p:nvSpPr>
          <p:cNvPr id="3" name="Picture Placeholder 2"/>
          <p:cNvSpPr>
            <a:spLocks noGrp="1"/>
          </p:cNvSpPr>
          <p:nvPr>
            <p:ph type="pic" idx="1"/>
          </p:nvPr>
        </p:nvSpPr>
        <p:spPr bwMode="auto">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pPr>
              <a:defRPr/>
            </a:pPr>
            <a:r>
              <a:rPr lang="en-US"/>
              <a:t>Click icon to add picture</a:t>
            </a:r>
            <a:endParaRPr lang="en-US"/>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fill="norm" stroke="1"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a:defRPr/>
            </a:pPr>
            <a:endParaRPr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fill="norm" stroke="1"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a:defRPr/>
            </a:pPr>
            <a:endParaRPr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3">
        <a:schemeClr val="bg1"/>
      </p:bgRef>
    </p:bg>
    <p:spTree>
      <p:nvGrpSpPr>
        <p:cNvPr id="1" name=""/>
        <p:cNvGrpSpPr/>
        <p:nvPr/>
      </p:nvGrpSpPr>
      <p:grpSpPr bwMode="auto">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fill="norm" stroke="1"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a:defRPr/>
            </a:pPr>
            <a:endParaRPr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fill="norm" stroke="1"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a:defRPr/>
            </a:pPr>
            <a:endParaRPr lang="en-US">
              <a:solidFill>
                <a:schemeClr val="tx1"/>
              </a:solidFill>
              <a:latin typeface="+mn-lt"/>
              <a:ea typeface="+mn-ea"/>
              <a:cs typeface="+mn-cs"/>
            </a:endParaRPr>
          </a:p>
        </p:txBody>
      </p:sp>
      <p:sp>
        <p:nvSpPr>
          <p:cNvPr id="9" name="Title Placeholder 8"/>
          <p:cNvSpPr>
            <a:spLocks noGrp="1"/>
          </p:cNvSpPr>
          <p:nvPr>
            <p:ph type="title"/>
          </p:nvPr>
        </p:nvSpPr>
        <p:spPr bwMode="auto">
          <a:xfrm>
            <a:off x="457200" y="704088"/>
            <a:ext cx="8229600" cy="1143000"/>
          </a:xfrm>
          <a:prstGeom prst="rect">
            <a:avLst/>
          </a:prstGeom>
        </p:spPr>
        <p:txBody>
          <a:bodyPr vert="horz" lIns="0" rIns="0" bIns="0" anchor="b">
            <a:normAutofit/>
          </a:bodyPr>
          <a:lstStyle/>
          <a:p>
            <a:pPr>
              <a:defRPr/>
            </a:pPr>
            <a:r>
              <a:rPr lang="en-US"/>
              <a:t>Click to edit Master title style</a:t>
            </a:r>
            <a:endParaRPr lang="en-US"/>
          </a:p>
        </p:txBody>
      </p:sp>
      <p:sp>
        <p:nvSpPr>
          <p:cNvPr id="30" name="Text Placeholder 29"/>
          <p:cNvSpPr>
            <a:spLocks noGrp="1"/>
          </p:cNvSpPr>
          <p:nvPr>
            <p:ph type="body" idx="1"/>
          </p:nvPr>
        </p:nvSpPr>
        <p:spPr bwMode="auto">
          <a:xfrm>
            <a:off x="457200" y="1935480"/>
            <a:ext cx="8229600" cy="4389120"/>
          </a:xfrm>
          <a:prstGeom prst="rect">
            <a:avLst/>
          </a:prstGeom>
        </p:spPr>
        <p:txBody>
          <a:bodyPr vert="horz">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0" name="Date Placeholder 9"/>
          <p:cNvSpPr>
            <a:spLocks noGrp="1"/>
          </p:cNvSpPr>
          <p:nvPr>
            <p:ph type="dt" sz="half" idx="2"/>
          </p:nvPr>
        </p:nvSpPr>
        <p:spPr bwMode="auto">
          <a:xfrm>
            <a:off x="457200" y="6356350"/>
            <a:ext cx="2133600" cy="365125"/>
          </a:xfrm>
          <a:prstGeom prst="rect">
            <a:avLst/>
          </a:prstGeom>
        </p:spPr>
        <p:txBody>
          <a:bodyPr vert="horz" lIns="0" tIns="0" rIns="0" bIns="0" anchor="b"/>
          <a:lstStyle>
            <a:lvl1pPr algn="l">
              <a:defRPr sz="1200">
                <a:solidFill>
                  <a:schemeClr val="tx2">
                    <a:shade val="90000"/>
                  </a:schemeClr>
                </a:solidFill>
              </a:defRPr>
            </a:lvl1pPr>
          </a:lstStyle>
          <a:p>
            <a:pPr>
              <a:defRPr/>
            </a:pPr>
            <a:fld id="{1D8BD707-D9CF-40AE-B4C6-C98DA3205C09}" type="datetimeFigureOut">
              <a:rPr lang="en-US"/>
              <a:t>1/28/2020</a:t>
            </a:fld>
            <a:endParaRPr lang="en-US"/>
          </a:p>
        </p:txBody>
      </p:sp>
      <p:sp>
        <p:nvSpPr>
          <p:cNvPr id="22" name="Footer Placeholder 21"/>
          <p:cNvSpPr>
            <a:spLocks noGrp="1"/>
          </p:cNvSpPr>
          <p:nvPr>
            <p:ph type="ftr" sz="quarter" idx="3"/>
          </p:nvPr>
        </p:nvSpPr>
        <p:spPr bwMode="auto">
          <a:xfrm>
            <a:off x="2667000" y="6356350"/>
            <a:ext cx="3352800" cy="365125"/>
          </a:xfrm>
          <a:prstGeom prst="rect">
            <a:avLst/>
          </a:prstGeom>
        </p:spPr>
        <p:txBody>
          <a:bodyPr vert="horz" lIns="0" tIns="0" rIns="0" bIns="0" anchor="b"/>
          <a:lstStyle>
            <a:lvl1pPr algn="l">
              <a:defRPr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bwMode="auto">
          <a:xfrm>
            <a:off x="7924800" y="6356350"/>
            <a:ext cx="762000" cy="365125"/>
          </a:xfrm>
          <a:prstGeom prst="rect">
            <a:avLst/>
          </a:prstGeom>
        </p:spPr>
        <p:txBody>
          <a:bodyPr vert="horz" lIns="0" tIns="0" rIns="0" bIns="0" anchor="b"/>
          <a:lstStyle>
            <a:lvl1pPr algn="r">
              <a:defRPr sz="1200">
                <a:solidFill>
                  <a:schemeClr val="tx2">
                    <a:shade val="90000"/>
                  </a:schemeClr>
                </a:solidFill>
              </a:defRPr>
            </a:lvl1pPr>
          </a:lstStyle>
          <a:p>
            <a:pPr>
              <a:defRPr/>
            </a:pPr>
            <a:fld id="{B6F15528-21DE-4FAA-801E-634DDDAF4B2B}" type="slidenum">
              <a:rPr lang="en-US"/>
              <a:t>‹#›</a:t>
            </a:fld>
            <a:endParaRPr lang="en-US"/>
          </a:p>
        </p:txBody>
      </p:sp>
      <p:grpSp>
        <p:nvGrpSpPr>
          <p:cNvPr id="2" name="Group 1"/>
          <p:cNvGrpSpPr/>
          <p:nvPr/>
        </p:nvGrpSpPr>
        <p:grpSpPr bwMode="auto">
          <a:xfrm>
            <a:off x="-19017" y="202408"/>
            <a:ext cx="9180548" cy="649224"/>
            <a:chOff x="-19045" y="216550"/>
            <a:chExt cx="9180548" cy="649224"/>
          </a:xfrm>
        </p:grpSpPr>
        <p:sp>
          <p:nvSpPr>
            <p:cNvPr id="12" name="Freeform 11"/>
            <p:cNvSpPr/>
            <p:nvPr/>
          </p:nvSpPr>
          <p:spPr bwMode="auto">
            <a:xfrm rot="21435691">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fill="norm" stroke="1"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defRPr/>
              </a:pPr>
              <a:endParaRPr lang="en-US"/>
            </a:p>
          </p:txBody>
        </p:sp>
        <p:sp>
          <p:nvSpPr>
            <p:cNvPr id="13" name="Freeform 12"/>
            <p:cNvSpPr/>
            <p:nvPr/>
          </p:nvSpPr>
          <p:spPr bwMode="auto">
            <a:xfrm rot="21435691">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fill="norm" stroke="1"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a:spcBef>
          <a:spcPts val="0"/>
        </a:spcBef>
        <a:buNone/>
        <a:defRPr sz="5000" b="0">
          <a:ln>
            <a:noFill/>
          </a:ln>
          <a:solidFill>
            <a:schemeClr val="tx2"/>
          </a:solidFill>
          <a:latin typeface="+mj-lt"/>
          <a:ea typeface="+mj-ea"/>
          <a:cs typeface="+mj-cs"/>
        </a:defRPr>
      </a:lvl1pPr>
    </p:titleStyle>
    <p:bodyStyle>
      <a:lvl1pPr marL="274320" indent="-274320" algn="l">
        <a:spcBef>
          <a:spcPts val="0"/>
        </a:spcBef>
        <a:buClr>
          <a:schemeClr val="accent3"/>
        </a:buClr>
        <a:buSzPct val="95000"/>
        <a:buFont typeface="Wingdings 2"/>
        <a:buChar char=""/>
        <a:defRPr sz="2600">
          <a:solidFill>
            <a:schemeClr val="tx1"/>
          </a:solidFill>
          <a:latin typeface="+mn-lt"/>
          <a:ea typeface="+mn-ea"/>
          <a:cs typeface="+mn-cs"/>
        </a:defRPr>
      </a:lvl1pPr>
      <a:lvl2pPr marL="640080" indent="-246888" algn="l">
        <a:spcBef>
          <a:spcPts val="0"/>
        </a:spcBef>
        <a:buClr>
          <a:schemeClr val="accent1"/>
        </a:buClr>
        <a:buSzPct val="85000"/>
        <a:buFont typeface="Wingdings 2"/>
        <a:buChar char=""/>
        <a:defRPr sz="2400">
          <a:solidFill>
            <a:schemeClr val="tx1"/>
          </a:solidFill>
          <a:latin typeface="+mn-lt"/>
          <a:ea typeface="+mn-ea"/>
          <a:cs typeface="+mn-cs"/>
        </a:defRPr>
      </a:lvl2pPr>
      <a:lvl3pPr marL="914400" indent="-246888" algn="l">
        <a:spcBef>
          <a:spcPts val="0"/>
        </a:spcBef>
        <a:buClr>
          <a:schemeClr val="accent2"/>
        </a:buClr>
        <a:buSzPct val="70000"/>
        <a:buFont typeface="Wingdings 2"/>
        <a:buChar char=""/>
        <a:defRPr sz="2100">
          <a:solidFill>
            <a:schemeClr val="tx1"/>
          </a:solidFill>
          <a:latin typeface="+mn-lt"/>
          <a:ea typeface="+mn-ea"/>
          <a:cs typeface="+mn-cs"/>
        </a:defRPr>
      </a:lvl3pPr>
      <a:lvl4pPr marL="1188720" indent="-210312" algn="l">
        <a:spcBef>
          <a:spcPts val="0"/>
        </a:spcBef>
        <a:buClr>
          <a:schemeClr val="accent3"/>
        </a:buClr>
        <a:buSzPct val="65000"/>
        <a:buFont typeface="Wingdings 2"/>
        <a:buChar char=""/>
        <a:defRPr sz="2000">
          <a:solidFill>
            <a:schemeClr val="tx1"/>
          </a:solidFill>
          <a:latin typeface="+mn-lt"/>
          <a:ea typeface="+mn-ea"/>
          <a:cs typeface="+mn-cs"/>
        </a:defRPr>
      </a:lvl4pPr>
      <a:lvl5pPr marL="1463040" indent="-210312" algn="l">
        <a:spcBef>
          <a:spcPts val="0"/>
        </a:spcBef>
        <a:buClr>
          <a:schemeClr val="accent4"/>
        </a:buClr>
        <a:buSzPct val="65000"/>
        <a:buFont typeface="Wingdings 2"/>
        <a:buChar char=""/>
        <a:defRPr sz="2000">
          <a:solidFill>
            <a:schemeClr val="tx1"/>
          </a:solidFill>
          <a:latin typeface="+mn-lt"/>
          <a:ea typeface="+mn-ea"/>
          <a:cs typeface="+mn-cs"/>
        </a:defRPr>
      </a:lvl5pPr>
      <a:lvl6pPr marL="1737360" indent="-210312" algn="l">
        <a:spcBef>
          <a:spcPts val="0"/>
        </a:spcBef>
        <a:buClr>
          <a:schemeClr val="accent5"/>
        </a:buClr>
        <a:buSzPct val="80000"/>
        <a:buFont typeface="Wingdings 2"/>
        <a:buChar char=""/>
        <a:defRPr sz="1800">
          <a:solidFill>
            <a:schemeClr val="tx1"/>
          </a:solidFill>
          <a:latin typeface="+mn-lt"/>
          <a:ea typeface="+mn-ea"/>
          <a:cs typeface="+mn-cs"/>
        </a:defRPr>
      </a:lvl6pPr>
      <a:lvl7pPr marL="1920240" indent="-182880" algn="l">
        <a:spcBef>
          <a:spcPts val="0"/>
        </a:spcBef>
        <a:buClr>
          <a:schemeClr val="accent6"/>
        </a:buClr>
        <a:buSzPct val="80000"/>
        <a:buFont typeface="Wingdings 2"/>
        <a:buChar char=""/>
        <a:defRPr sz="1600">
          <a:solidFill>
            <a:schemeClr val="tx1"/>
          </a:solidFill>
          <a:latin typeface="+mn-lt"/>
          <a:ea typeface="+mn-ea"/>
          <a:cs typeface="+mn-cs"/>
        </a:defRPr>
      </a:lvl7pPr>
      <a:lvl8pPr marL="2194560" indent="-182880" algn="l">
        <a:spcBef>
          <a:spcPts val="0"/>
        </a:spcBef>
        <a:buClr>
          <a:schemeClr val="tx2"/>
        </a:buClr>
        <a:buChar char="•"/>
        <a:defRPr sz="1600">
          <a:solidFill>
            <a:schemeClr val="tx1"/>
          </a:solidFill>
          <a:latin typeface="+mn-lt"/>
          <a:ea typeface="+mn-ea"/>
          <a:cs typeface="+mn-cs"/>
        </a:defRPr>
      </a:lvl8pPr>
      <a:lvl9pPr marL="2468880" indent="-182880" algn="l">
        <a:spcBef>
          <a:spcPts val="0"/>
        </a:spcBef>
        <a:buClr>
          <a:schemeClr val="tx2"/>
        </a:buClr>
        <a:buFontTx/>
        <a:buChar char="•"/>
        <a:defRPr sz="1400">
          <a:solidFill>
            <a:schemeClr val="tx1"/>
          </a:solidFill>
          <a:latin typeface="+mn-lt"/>
          <a:ea typeface="+mn-ea"/>
          <a:cs typeface="+mn-cs"/>
        </a:defRPr>
      </a:lvl9pPr>
    </p:bodyStyle>
    <p:otherStyle>
      <a:lvl1pPr marL="0" algn="l">
        <a:defRPr>
          <a:solidFill>
            <a:schemeClr val="tx1"/>
          </a:solidFill>
          <a:latin typeface="+mn-lt"/>
          <a:ea typeface="+mn-ea"/>
          <a:cs typeface="+mn-cs"/>
        </a:defRPr>
      </a:lvl1pPr>
      <a:lvl2pPr marL="457200" algn="l">
        <a:defRPr>
          <a:solidFill>
            <a:schemeClr val="tx1"/>
          </a:solidFill>
          <a:latin typeface="+mn-lt"/>
          <a:ea typeface="+mn-ea"/>
          <a:cs typeface="+mn-cs"/>
        </a:defRPr>
      </a:lvl2pPr>
      <a:lvl3pPr marL="914400" algn="l">
        <a:defRPr>
          <a:solidFill>
            <a:schemeClr val="tx1"/>
          </a:solidFill>
          <a:latin typeface="+mn-lt"/>
          <a:ea typeface="+mn-ea"/>
          <a:cs typeface="+mn-cs"/>
        </a:defRPr>
      </a:lvl3pPr>
      <a:lvl4pPr marL="1371600" algn="l">
        <a:defRPr>
          <a:solidFill>
            <a:schemeClr val="tx1"/>
          </a:solidFill>
          <a:latin typeface="+mn-lt"/>
          <a:ea typeface="+mn-ea"/>
          <a:cs typeface="+mn-cs"/>
        </a:defRPr>
      </a:lvl4pPr>
      <a:lvl5pPr marL="1828800" algn="l">
        <a:defRPr>
          <a:solidFill>
            <a:schemeClr val="tx1"/>
          </a:solidFill>
          <a:latin typeface="+mn-lt"/>
          <a:ea typeface="+mn-ea"/>
          <a:cs typeface="+mn-cs"/>
        </a:defRPr>
      </a:lvl5pPr>
      <a:lvl6pPr marL="2286000" algn="l">
        <a:defRPr>
          <a:solidFill>
            <a:schemeClr val="tx1"/>
          </a:solidFill>
          <a:latin typeface="+mn-lt"/>
          <a:ea typeface="+mn-ea"/>
          <a:cs typeface="+mn-cs"/>
        </a:defRPr>
      </a:lvl6pPr>
      <a:lvl7pPr marL="2743200" algn="l">
        <a:defRPr>
          <a:solidFill>
            <a:schemeClr val="tx1"/>
          </a:solidFill>
          <a:latin typeface="+mn-lt"/>
          <a:ea typeface="+mn-ea"/>
          <a:cs typeface="+mn-cs"/>
        </a:defRPr>
      </a:lvl7pPr>
      <a:lvl8pPr marL="3200400" algn="l">
        <a:defRPr>
          <a:solidFill>
            <a:schemeClr val="tx1"/>
          </a:solidFill>
          <a:latin typeface="+mn-lt"/>
          <a:ea typeface="+mn-ea"/>
          <a:cs typeface="+mn-cs"/>
        </a:defRPr>
      </a:lvl8pPr>
      <a:lvl9pPr marL="3657600" algn="l">
        <a:defRPr>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ev.mysql.com/doc/refman/5.5/en/create-table.html"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295400" y="2057400"/>
            <a:ext cx="7620000" cy="1384728"/>
          </a:xfrm>
        </p:spPr>
        <p:txBody>
          <a:bodyPr/>
          <a:lstStyle/>
          <a:p>
            <a:pPr>
              <a:defRPr/>
            </a:pPr>
            <a:r>
              <a:rPr lang="en-US" sz="4400"/>
              <a:t>In Memory Database (IMDB)</a:t>
            </a:r>
            <a:br>
              <a:rPr lang="en-US" sz="4400"/>
            </a:br>
            <a:r>
              <a:rPr lang="en-US" sz="4400"/>
              <a:t>					</a:t>
            </a:r>
            <a:endParaRPr lang="en-US" sz="4400"/>
          </a:p>
        </p:txBody>
      </p:sp>
      <p:sp>
        <p:nvSpPr>
          <p:cNvPr id="3" name="Subtitle 2"/>
          <p:cNvSpPr>
            <a:spLocks noGrp="1"/>
          </p:cNvSpPr>
          <p:nvPr>
            <p:ph type="subTitle" idx="1"/>
          </p:nvPr>
        </p:nvSpPr>
        <p:spPr bwMode="auto">
          <a:xfrm>
            <a:off x="3505199" y="4495800"/>
            <a:ext cx="5638800" cy="1116085"/>
          </a:xfrm>
        </p:spPr>
        <p:txBody>
          <a:bodyPr/>
          <a:lstStyle/>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fade thruBlk="0"/>
      </p:transition>
    </mc:Choice>
    <mc:Fallback>
      <p:transition spd="med" advClick="1">
        <p:fade thruBlk="0"/>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95389" y="0"/>
            <a:ext cx="7339011" cy="1239837"/>
          </a:xfrm>
        </p:spPr>
        <p:txBody>
          <a:bodyPr/>
          <a:lstStyle/>
          <a:p>
            <a:pPr>
              <a:defRPr/>
            </a:pPr>
            <a:r>
              <a:rPr lang="en-US"/>
              <a:t>Impact of IMDB:</a:t>
            </a:r>
            <a:endParaRPr lang="en-US"/>
          </a:p>
        </p:txBody>
      </p:sp>
      <p:sp>
        <p:nvSpPr>
          <p:cNvPr id="3" name="Content Placeholder 2"/>
          <p:cNvSpPr>
            <a:spLocks noGrp="1"/>
          </p:cNvSpPr>
          <p:nvPr>
            <p:ph idx="1"/>
          </p:nvPr>
        </p:nvSpPr>
        <p:spPr bwMode="auto">
          <a:xfrm>
            <a:off x="457200" y="1524000"/>
            <a:ext cx="8229600" cy="4800600"/>
          </a:xfrm>
        </p:spPr>
        <p:txBody>
          <a:bodyPr/>
          <a:lstStyle/>
          <a:p>
            <a:pPr>
              <a:defRPr/>
            </a:pPr>
            <a:r>
              <a:rPr lang="en-US"/>
              <a:t>Data </a:t>
            </a:r>
            <a:r>
              <a:rPr lang="en-US"/>
              <a:t>Representation,</a:t>
            </a:r>
            <a:endParaRPr/>
          </a:p>
          <a:p>
            <a:pPr>
              <a:defRPr/>
            </a:pPr>
            <a:r>
              <a:rPr lang="en-US"/>
              <a:t>Concurrency control,</a:t>
            </a:r>
            <a:endParaRPr/>
          </a:p>
          <a:p>
            <a:pPr>
              <a:defRPr/>
            </a:pPr>
            <a:r>
              <a:rPr lang="en-US"/>
              <a:t>Data Access Methods,</a:t>
            </a:r>
            <a:endParaRPr/>
          </a:p>
          <a:p>
            <a:pPr>
              <a:defRPr/>
            </a:pPr>
            <a:r>
              <a:rPr lang="en-US"/>
              <a:t>Query Processing,</a:t>
            </a:r>
            <a:endParaRPr/>
          </a:p>
          <a:p>
            <a:pPr>
              <a:defRPr/>
            </a:pPr>
            <a:r>
              <a:rPr lang="en-US"/>
              <a:t>ACID Properties,</a:t>
            </a:r>
            <a:endParaRPr/>
          </a:p>
          <a:p>
            <a:pPr>
              <a:defRPr/>
            </a:pPr>
            <a:r>
              <a:rPr lang="en-US"/>
              <a:t>Recovery.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Data Representation</a:t>
            </a:r>
            <a:endParaRPr lang="en-US"/>
          </a:p>
        </p:txBody>
      </p:sp>
      <p:sp>
        <p:nvSpPr>
          <p:cNvPr id="3" name="Content Placeholder 2"/>
          <p:cNvSpPr>
            <a:spLocks noGrp="1"/>
          </p:cNvSpPr>
          <p:nvPr>
            <p:ph idx="1"/>
          </p:nvPr>
        </p:nvSpPr>
        <p:spPr bwMode="auto"/>
        <p:txBody>
          <a:bodyPr>
            <a:normAutofit/>
          </a:bodyPr>
          <a:lstStyle/>
          <a:p>
            <a:pPr>
              <a:defRPr/>
            </a:pPr>
            <a:endParaRPr lang="en-US"/>
          </a:p>
          <a:p>
            <a:pPr>
              <a:defRPr/>
            </a:pPr>
            <a:r>
              <a:rPr lang="en-US"/>
              <a:t>In </a:t>
            </a:r>
            <a:r>
              <a:rPr lang="en-US"/>
              <a:t>Disk Resident DB</a:t>
            </a:r>
            <a:r>
              <a:rPr lang="en-US"/>
              <a:t>, we use flat files and sequential access.</a:t>
            </a:r>
            <a:endParaRPr/>
          </a:p>
          <a:p>
            <a:pPr>
              <a:buNone/>
              <a:defRPr/>
            </a:pPr>
            <a:endParaRPr lang="en-US"/>
          </a:p>
          <a:p>
            <a:pPr>
              <a:defRPr/>
            </a:pPr>
            <a:r>
              <a:rPr lang="en-US"/>
              <a:t>In IMDB, Relational tuples with direct pointers.</a:t>
            </a:r>
            <a:endParaRPr/>
          </a:p>
          <a:p>
            <a:pPr lvl="1">
              <a:defRPr/>
            </a:pPr>
            <a:r>
              <a:rPr lang="en-US"/>
              <a:t>Space efficient.</a:t>
            </a:r>
            <a:endParaRPr/>
          </a:p>
          <a:p>
            <a:pPr lvl="1">
              <a:defRPr/>
            </a:pPr>
            <a:r>
              <a:rPr lang="en-US"/>
              <a:t>Shared between columns and relations</a:t>
            </a:r>
            <a:endParaRPr/>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graphicFrame>
        <p:nvGraphicFramePr>
          <p:cNvPr id="3" name="Table 2"/>
          <p:cNvGraphicFramePr>
            <a:graphicFrameLocks xmlns:a="http://schemas.openxmlformats.org/drawingml/2006/main" noGrp="1"/>
          </p:cNvGraphicFramePr>
          <p:nvPr/>
        </p:nvGraphicFramePr>
        <p:xfrm>
          <a:off x="3048000" y="1764268"/>
          <a:ext cx="1905000" cy="2184400"/>
        </p:xfrm>
        <a:graphic>
          <a:graphicData uri="http://schemas.openxmlformats.org/drawingml/2006/table">
            <a:tbl>
              <a:tblPr firstRow="1" firstCol="0" lastRow="0" lastCol="0" bandRow="1" bandCol="0">
                <a:tableStyleId>{5C22544A-7EE6-4342-B048-85BDC9FD1C3A}</a:tableStyleId>
              </a:tblPr>
              <a:tblGrid>
                <a:gridCol w="1905000"/>
              </a:tblGrid>
              <a:tr h="431800">
                <a:tc>
                  <a:txBody>
                    <a:bodyPr/>
                    <a:p>
                      <a:pPr algn="ctr">
                        <a:defRPr/>
                      </a:pPr>
                      <a:r>
                        <a:rPr lang="en-US">
                          <a:solidFill>
                            <a:schemeClr val="tx2"/>
                          </a:solidFill>
                        </a:rPr>
                        <a:t>Domain Table</a:t>
                      </a:r>
                      <a:endParaRPr lang="en-US">
                        <a:solidFill>
                          <a:schemeClr val="tx2"/>
                        </a:solidFill>
                      </a:endParaRPr>
                    </a:p>
                  </a:txBody>
                  <a:tcPr/>
                </a:tc>
              </a:tr>
              <a:tr h="584200">
                <a:tc>
                  <a:txBody>
                    <a:bodyPr/>
                    <a:p>
                      <a:pPr algn="ctr">
                        <a:defRPr/>
                      </a:pPr>
                      <a:r>
                        <a:rPr lang="en-US">
                          <a:solidFill>
                            <a:schemeClr val="tx2"/>
                          </a:solidFill>
                        </a:rPr>
                        <a:t>Value</a:t>
                      </a:r>
                      <a:r>
                        <a:rPr lang="en-US">
                          <a:solidFill>
                            <a:schemeClr val="tx2"/>
                          </a:solidFill>
                        </a:rPr>
                        <a:t> 1</a:t>
                      </a:r>
                      <a:endParaRPr lang="en-US">
                        <a:solidFill>
                          <a:schemeClr val="tx2"/>
                        </a:solidFill>
                      </a:endParaRPr>
                    </a:p>
                  </a:txBody>
                  <a:tcPr/>
                </a:tc>
              </a:tr>
              <a:tr h="584200">
                <a:tc>
                  <a:txBody>
                    <a:bodyPr/>
                    <a:p>
                      <a:pPr algn="ctr">
                        <a:defRPr/>
                      </a:pPr>
                      <a:r>
                        <a:rPr lang="en-US">
                          <a:solidFill>
                            <a:schemeClr val="tx2"/>
                          </a:solidFill>
                        </a:rPr>
                        <a:t>Value 2</a:t>
                      </a:r>
                      <a:endParaRPr lang="en-US">
                        <a:solidFill>
                          <a:schemeClr val="tx2"/>
                        </a:solidFill>
                      </a:endParaRPr>
                    </a:p>
                  </a:txBody>
                  <a:tcPr/>
                </a:tc>
              </a:tr>
              <a:tr h="584200">
                <a:tc>
                  <a:txBody>
                    <a:bodyPr/>
                    <a:p>
                      <a:pPr algn="ctr">
                        <a:defRPr/>
                      </a:pPr>
                      <a:r>
                        <a:rPr lang="en-US">
                          <a:solidFill>
                            <a:schemeClr val="tx2"/>
                          </a:solidFill>
                        </a:rPr>
                        <a:t>Value 3</a:t>
                      </a:r>
                      <a:endParaRPr lang="en-US">
                        <a:solidFill>
                          <a:schemeClr val="tx2"/>
                        </a:solidFill>
                      </a:endParaRPr>
                    </a:p>
                  </a:txBody>
                  <a:tcPr/>
                </a:tc>
              </a:tr>
            </a:tbl>
          </a:graphicData>
        </a:graphic>
      </p:graphicFrame>
      <p:graphicFrame>
        <p:nvGraphicFramePr>
          <p:cNvPr id="4" name="Table 3"/>
          <p:cNvGraphicFramePr>
            <a:graphicFrameLocks xmlns:a="http://schemas.openxmlformats.org/drawingml/2006/main" noGrp="1"/>
          </p:cNvGraphicFramePr>
          <p:nvPr/>
        </p:nvGraphicFramePr>
        <p:xfrm>
          <a:off x="1295400" y="5117068"/>
          <a:ext cx="5029200" cy="1137921"/>
        </p:xfrm>
        <a:graphic>
          <a:graphicData uri="http://schemas.openxmlformats.org/drawingml/2006/table">
            <a:tbl>
              <a:tblPr firstRow="1" firstCol="0" lastRow="0" lastCol="0" bandRow="1" bandCol="0">
                <a:tableStyleId>{5C22544A-7EE6-4342-B048-85BDC9FD1C3A}</a:tableStyleId>
              </a:tblPr>
              <a:tblGrid>
                <a:gridCol w="911551"/>
                <a:gridCol w="383849"/>
                <a:gridCol w="1439253"/>
                <a:gridCol w="284860"/>
                <a:gridCol w="1704886"/>
                <a:gridCol w="304800"/>
              </a:tblGrid>
              <a:tr h="379307">
                <a:tc>
                  <a:txBody>
                    <a:bodyPr/>
                    <a:p>
                      <a:pPr algn="ctr">
                        <a:defRPr/>
                      </a:pPr>
                      <a:endParaRPr lang="en-US">
                        <a:solidFill>
                          <a:schemeClr val="tx2"/>
                        </a:solidFill>
                      </a:endParaRPr>
                    </a:p>
                  </a:txBody>
                  <a:tcPr/>
                </a:tc>
                <a:tc>
                  <a:txBody>
                    <a:bodyPr/>
                    <a:p>
                      <a:pPr algn="ctr">
                        <a:defRPr/>
                      </a:pPr>
                      <a:endParaRPr lang="en-US">
                        <a:solidFill>
                          <a:schemeClr val="tx2"/>
                        </a:solidFill>
                      </a:endParaRPr>
                    </a:p>
                  </a:txBody>
                  <a:tcPr/>
                </a:tc>
                <a:tc>
                  <a:txBody>
                    <a:bodyPr/>
                    <a:p>
                      <a:pPr algn="ctr">
                        <a:defRPr/>
                      </a:pPr>
                      <a:r>
                        <a:rPr lang="en-US">
                          <a:solidFill>
                            <a:schemeClr val="tx2"/>
                          </a:solidFill>
                        </a:rPr>
                        <a:t>RollNo</a:t>
                      </a:r>
                      <a:endParaRPr lang="en-US">
                        <a:solidFill>
                          <a:schemeClr val="tx2"/>
                        </a:solidFill>
                      </a:endParaRPr>
                    </a:p>
                  </a:txBody>
                  <a:tcPr/>
                </a:tc>
                <a:tc>
                  <a:txBody>
                    <a:bodyPr/>
                    <a:p>
                      <a:pPr algn="ctr">
                        <a:defRPr/>
                      </a:pPr>
                      <a:endParaRPr lang="en-US"/>
                    </a:p>
                  </a:txBody>
                  <a:tcPr/>
                </a:tc>
                <a:tc>
                  <a:txBody>
                    <a:bodyPr/>
                    <a:p>
                      <a:pPr marL="0" marR="0" indent="0" algn="ctr" defTabSz="914400">
                        <a:lnSpc>
                          <a:spcPct val="100000"/>
                        </a:lnSpc>
                        <a:spcBef>
                          <a:spcPts val="0"/>
                        </a:spcBef>
                        <a:spcAft>
                          <a:spcPts val="0"/>
                        </a:spcAft>
                        <a:buClrTx/>
                        <a:buSzTx/>
                        <a:buFontTx/>
                        <a:buNone/>
                        <a:defRPr/>
                      </a:pPr>
                      <a:r>
                        <a:rPr lang="en-US">
                          <a:solidFill>
                            <a:schemeClr val="tx2"/>
                          </a:solidFill>
                        </a:rPr>
                        <a:t>RollNo</a:t>
                      </a:r>
                      <a:endParaRPr lang="en-US">
                        <a:solidFill>
                          <a:schemeClr val="tx2"/>
                        </a:solidFill>
                      </a:endParaRPr>
                    </a:p>
                  </a:txBody>
                  <a:tcPr/>
                </a:tc>
                <a:tc>
                  <a:txBody>
                    <a:bodyPr/>
                    <a:p>
                      <a:pPr>
                        <a:defRPr/>
                      </a:pPr>
                      <a:endParaRPr lang="en-US"/>
                    </a:p>
                  </a:txBody>
                  <a:tcPr/>
                </a:tc>
              </a:tr>
              <a:tr h="379307">
                <a:tc>
                  <a:txBody>
                    <a:bodyPr/>
                    <a:p>
                      <a:pPr algn="ctr">
                        <a:defRPr/>
                      </a:pPr>
                      <a:endParaRPr lang="en-US"/>
                    </a:p>
                  </a:txBody>
                  <a:tcPr/>
                </a:tc>
                <a:tc>
                  <a:txBody>
                    <a:bodyPr/>
                    <a:p>
                      <a:pPr algn="ctr">
                        <a:defRPr/>
                      </a:pPr>
                      <a:endParaRPr lang="en-US"/>
                    </a:p>
                  </a:txBody>
                  <a:tcPr/>
                </a:tc>
                <a:tc>
                  <a:txBody>
                    <a:bodyPr/>
                    <a:p>
                      <a:pPr algn="ctr">
                        <a:defRPr/>
                      </a:pPr>
                      <a:endParaRPr lang="en-US"/>
                    </a:p>
                  </a:txBody>
                  <a:tcPr/>
                </a:tc>
                <a:tc>
                  <a:txBody>
                    <a:bodyPr/>
                    <a:p>
                      <a:pPr algn="ctr">
                        <a:defRPr/>
                      </a:pPr>
                      <a:endParaRPr lang="en-US"/>
                    </a:p>
                  </a:txBody>
                  <a:tcPr/>
                </a:tc>
                <a:tc>
                  <a:txBody>
                    <a:bodyPr/>
                    <a:p>
                      <a:pPr algn="ctr">
                        <a:defRPr/>
                      </a:pPr>
                      <a:endParaRPr lang="en-US"/>
                    </a:p>
                  </a:txBody>
                  <a:tcPr/>
                </a:tc>
                <a:tc>
                  <a:txBody>
                    <a:bodyPr/>
                    <a:p>
                      <a:pPr>
                        <a:defRPr/>
                      </a:pPr>
                      <a:endParaRPr lang="en-US"/>
                    </a:p>
                  </a:txBody>
                  <a:tcPr/>
                </a:tc>
              </a:tr>
              <a:tr h="379307">
                <a:tc>
                  <a:txBody>
                    <a:bodyPr/>
                    <a:p>
                      <a:pPr algn="ctr">
                        <a:defRPr/>
                      </a:pPr>
                      <a:r>
                        <a:rPr lang="en-US">
                          <a:solidFill>
                            <a:schemeClr val="tx2"/>
                          </a:solidFill>
                        </a:rPr>
                        <a:t>Age</a:t>
                      </a:r>
                      <a:endParaRPr lang="en-US">
                        <a:solidFill>
                          <a:schemeClr val="tx2"/>
                        </a:solidFill>
                      </a:endParaRPr>
                    </a:p>
                  </a:txBody>
                  <a:tcPr/>
                </a:tc>
                <a:tc>
                  <a:txBody>
                    <a:bodyPr/>
                    <a:p>
                      <a:pPr algn="ctr">
                        <a:defRPr/>
                      </a:pPr>
                      <a:endParaRPr lang="en-US"/>
                    </a:p>
                  </a:txBody>
                  <a:tcPr/>
                </a:tc>
                <a:tc>
                  <a:txBody>
                    <a:bodyPr/>
                    <a:p>
                      <a:pPr marL="0" marR="0" indent="0" algn="ctr" defTabSz="914400">
                        <a:lnSpc>
                          <a:spcPct val="100000"/>
                        </a:lnSpc>
                        <a:spcBef>
                          <a:spcPts val="0"/>
                        </a:spcBef>
                        <a:spcAft>
                          <a:spcPts val="0"/>
                        </a:spcAft>
                        <a:buClrTx/>
                        <a:buSzTx/>
                        <a:buFontTx/>
                        <a:buNone/>
                        <a:defRPr/>
                      </a:pPr>
                      <a:r>
                        <a:rPr lang="en-US">
                          <a:solidFill>
                            <a:schemeClr val="tx2"/>
                          </a:solidFill>
                        </a:rPr>
                        <a:t>Age</a:t>
                      </a:r>
                      <a:endParaRPr/>
                    </a:p>
                  </a:txBody>
                  <a:tcPr/>
                </a:tc>
                <a:tc>
                  <a:txBody>
                    <a:bodyPr/>
                    <a:p>
                      <a:pPr algn="ctr">
                        <a:defRPr/>
                      </a:pPr>
                      <a:endParaRPr lang="en-US"/>
                    </a:p>
                  </a:txBody>
                  <a:tcPr/>
                </a:tc>
                <a:tc>
                  <a:txBody>
                    <a:bodyPr/>
                    <a:p>
                      <a:pPr marL="0" marR="0" indent="0" algn="ctr" defTabSz="914400">
                        <a:lnSpc>
                          <a:spcPct val="100000"/>
                        </a:lnSpc>
                        <a:spcBef>
                          <a:spcPts val="0"/>
                        </a:spcBef>
                        <a:spcAft>
                          <a:spcPts val="0"/>
                        </a:spcAft>
                        <a:buClrTx/>
                        <a:buSzTx/>
                        <a:buFontTx/>
                        <a:buNone/>
                        <a:defRPr/>
                      </a:pPr>
                      <a:r>
                        <a:rPr lang="en-US">
                          <a:solidFill>
                            <a:schemeClr val="tx2"/>
                          </a:solidFill>
                        </a:rPr>
                        <a:t>Age</a:t>
                      </a:r>
                      <a:endParaRPr/>
                    </a:p>
                  </a:txBody>
                  <a:tcPr/>
                </a:tc>
                <a:tc>
                  <a:txBody>
                    <a:bodyPr/>
                    <a:p>
                      <a:pPr>
                        <a:defRPr/>
                      </a:pPr>
                      <a:endParaRPr lang="en-US"/>
                    </a:p>
                  </a:txBody>
                  <a:tcPr/>
                </a:tc>
              </a:tr>
            </a:tbl>
          </a:graphicData>
        </a:graphic>
      </p:graphicFrame>
      <p:sp>
        <p:nvSpPr>
          <p:cNvPr id="5" name="TextBox 4"/>
          <p:cNvSpPr txBox="1"/>
          <p:nvPr/>
        </p:nvSpPr>
        <p:spPr bwMode="auto">
          <a:xfrm>
            <a:off x="2819400" y="6488668"/>
            <a:ext cx="2895600" cy="369332"/>
          </a:xfrm>
          <a:prstGeom prst="rect">
            <a:avLst/>
          </a:prstGeom>
          <a:noFill/>
        </p:spPr>
        <p:txBody>
          <a:bodyPr wrap="square" rtlCol="0">
            <a:spAutoFit/>
          </a:bodyPr>
          <a:lstStyle/>
          <a:p>
            <a:pPr algn="ctr">
              <a:defRPr/>
            </a:pPr>
            <a:r>
              <a:rPr lang="en-US"/>
              <a:t>Relational Tuple</a:t>
            </a:r>
            <a:endParaRPr lang="en-US"/>
          </a:p>
        </p:txBody>
      </p:sp>
      <p:cxnSp>
        <p:nvCxnSpPr>
          <p:cNvPr id="7" name="Straight Arrow Connector 6"/>
          <p:cNvCxnSpPr>
            <a:cxnSpLocks/>
          </p:cNvCxnSpPr>
          <p:nvPr/>
        </p:nvCxnSpPr>
        <p:spPr bwMode="auto">
          <a:xfrm rot="16199999" flipV="1">
            <a:off x="4114800" y="3212068"/>
            <a:ext cx="2819400" cy="1295400"/>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a:cxnSpLocks/>
          </p:cNvCxnSpPr>
          <p:nvPr/>
        </p:nvCxnSpPr>
        <p:spPr bwMode="auto">
          <a:xfrm rot="16199999" flipV="1">
            <a:off x="2705894" y="4546362"/>
            <a:ext cx="2894806" cy="75406"/>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a:cxnSpLocks/>
          </p:cNvCxnSpPr>
          <p:nvPr/>
        </p:nvCxnSpPr>
        <p:spPr bwMode="auto">
          <a:xfrm rot="16199999" flipV="1">
            <a:off x="4038600" y="3897868"/>
            <a:ext cx="2971800" cy="1295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bwMode="auto">
          <a:xfrm rot="5400000" flipH="1" flipV="1">
            <a:off x="3543300" y="4469368"/>
            <a:ext cx="1524000" cy="228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bwMode="auto">
          <a:xfrm rot="5400000" flipH="1" flipV="1">
            <a:off x="1714500" y="4393168"/>
            <a:ext cx="2286000" cy="990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xmlns:a="http://schemas.openxmlformats.org/drawingml/2006/main" noGrp="1"/>
          </p:cNvGraphicFramePr>
          <p:nvPr/>
        </p:nvGraphicFramePr>
        <p:xfrm>
          <a:off x="6248400" y="1840468"/>
          <a:ext cx="2057400" cy="731520"/>
        </p:xfrm>
        <a:graphic>
          <a:graphicData uri="http://schemas.openxmlformats.org/drawingml/2006/table">
            <a:tbl>
              <a:tblPr firstRow="1" firstCol="0" lastRow="0" lastCol="0" bandRow="1" bandCol="0">
                <a:tableStyleId>{5C22544A-7EE6-4342-B048-85BDC9FD1C3A}</a:tableStyleId>
              </a:tblPr>
              <a:tblGrid>
                <a:gridCol w="381000"/>
                <a:gridCol w="1676400"/>
              </a:tblGrid>
              <a:tr h="231140">
                <a:tc>
                  <a:txBody>
                    <a:bodyPr/>
                    <a:p>
                      <a:pPr>
                        <a:defRPr/>
                      </a:pPr>
                      <a:endParaRPr lang="en-US"/>
                    </a:p>
                  </a:txBody>
                  <a:tcPr/>
                </a:tc>
                <a:tc>
                  <a:txBody>
                    <a:bodyPr/>
                    <a:p>
                      <a:pPr algn="ctr">
                        <a:defRPr/>
                      </a:pPr>
                      <a:r>
                        <a:rPr lang="en-US">
                          <a:solidFill>
                            <a:schemeClr val="tx2"/>
                          </a:solidFill>
                        </a:rPr>
                        <a:t>Marks</a:t>
                      </a:r>
                      <a:endParaRPr lang="en-US">
                        <a:solidFill>
                          <a:schemeClr val="tx2"/>
                        </a:solidFill>
                      </a:endParaRPr>
                    </a:p>
                  </a:txBody>
                  <a:tcPr/>
                </a:tc>
              </a:tr>
              <a:tr h="231140">
                <a:tc>
                  <a:txBody>
                    <a:bodyPr/>
                    <a:p>
                      <a:pPr>
                        <a:defRPr/>
                      </a:pPr>
                      <a:endParaRPr lang="en-US"/>
                    </a:p>
                  </a:txBody>
                  <a:tcPr/>
                </a:tc>
                <a:tc>
                  <a:txBody>
                    <a:bodyPr/>
                    <a:p>
                      <a:pPr algn="ctr">
                        <a:defRPr/>
                      </a:pPr>
                      <a:r>
                        <a:rPr lang="en-US">
                          <a:solidFill>
                            <a:schemeClr val="tx2"/>
                          </a:solidFill>
                        </a:rPr>
                        <a:t>Age</a:t>
                      </a:r>
                      <a:endParaRPr lang="en-US">
                        <a:solidFill>
                          <a:schemeClr val="tx2"/>
                        </a:solidFill>
                      </a:endParaRPr>
                    </a:p>
                  </a:txBody>
                  <a:tcPr/>
                </a:tc>
              </a:tr>
            </a:tbl>
          </a:graphicData>
        </a:graphic>
      </p:graphicFrame>
      <p:sp>
        <p:nvSpPr>
          <p:cNvPr id="15" name="TextBox 14"/>
          <p:cNvSpPr txBox="1"/>
          <p:nvPr/>
        </p:nvSpPr>
        <p:spPr bwMode="auto">
          <a:xfrm>
            <a:off x="5867399" y="1383268"/>
            <a:ext cx="2895600" cy="369332"/>
          </a:xfrm>
          <a:prstGeom prst="rect">
            <a:avLst/>
          </a:prstGeom>
          <a:noFill/>
        </p:spPr>
        <p:txBody>
          <a:bodyPr wrap="square" rtlCol="0">
            <a:spAutoFit/>
          </a:bodyPr>
          <a:lstStyle/>
          <a:p>
            <a:pPr algn="ctr">
              <a:defRPr/>
            </a:pPr>
            <a:r>
              <a:rPr lang="en-US"/>
              <a:t>Relation Tuple</a:t>
            </a:r>
            <a:endParaRPr lang="en-US"/>
          </a:p>
        </p:txBody>
      </p:sp>
      <p:cxnSp>
        <p:nvCxnSpPr>
          <p:cNvPr id="21" name="Straight Arrow Connector 20"/>
          <p:cNvCxnSpPr>
            <a:cxnSpLocks/>
          </p:cNvCxnSpPr>
          <p:nvPr/>
        </p:nvCxnSpPr>
        <p:spPr bwMode="auto">
          <a:xfrm rot="5400000" flipH="1" flipV="1">
            <a:off x="7772400" y="2145268"/>
            <a:ext cx="1587"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bwMode="auto">
          <a:xfrm rot="10800000" flipV="1">
            <a:off x="4876800" y="1992868"/>
            <a:ext cx="1524000" cy="990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bwMode="auto">
          <a:xfrm rot="10800000">
            <a:off x="4953000" y="2373868"/>
            <a:ext cx="1447800" cy="158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bwMode="auto">
          <a:xfrm>
            <a:off x="5562600" y="2831067"/>
            <a:ext cx="1828800" cy="923330"/>
          </a:xfrm>
          <a:prstGeom prst="rect">
            <a:avLst/>
          </a:prstGeom>
          <a:noFill/>
        </p:spPr>
        <p:txBody>
          <a:bodyPr wrap="square" rtlCol="0">
            <a:spAutoFit/>
          </a:bodyPr>
          <a:lstStyle/>
          <a:p>
            <a:pPr algn="ctr">
              <a:defRPr/>
            </a:pPr>
            <a:r>
              <a:rPr lang="en-US">
                <a:solidFill>
                  <a:schemeClr val="tx2"/>
                </a:solidFill>
              </a:rPr>
              <a:t>Pointers</a:t>
            </a:r>
            <a:endParaRPr/>
          </a:p>
          <a:p>
            <a:pPr algn="ctr">
              <a:defRPr/>
            </a:pPr>
            <a:r>
              <a:rPr lang="en-US">
                <a:solidFill>
                  <a:schemeClr val="tx2"/>
                </a:solidFill>
              </a:rPr>
              <a:t>To memory address</a:t>
            </a:r>
            <a:endParaRPr lang="en-US">
              <a:solidFill>
                <a:schemeClr val="tx2"/>
              </a:solidFill>
            </a:endParaRPr>
          </a:p>
        </p:txBody>
      </p:sp>
      <p:sp>
        <p:nvSpPr>
          <p:cNvPr id="31" name="TextBox 30"/>
          <p:cNvSpPr txBox="1"/>
          <p:nvPr/>
        </p:nvSpPr>
        <p:spPr bwMode="auto">
          <a:xfrm>
            <a:off x="1371600" y="228600"/>
            <a:ext cx="7162800" cy="646331"/>
          </a:xfrm>
          <a:prstGeom prst="rect">
            <a:avLst/>
          </a:prstGeom>
          <a:noFill/>
        </p:spPr>
        <p:txBody>
          <a:bodyPr wrap="square" rtlCol="0">
            <a:spAutoFit/>
          </a:bodyPr>
          <a:lstStyle/>
          <a:p>
            <a:pPr>
              <a:defRPr/>
            </a:pPr>
            <a:r>
              <a:rPr lang="en-US" sz="3600">
                <a:solidFill>
                  <a:schemeClr val="tx2"/>
                </a:solidFill>
              </a:rPr>
              <a:t>Data Representation Diagram</a:t>
            </a:r>
            <a:endParaRPr lang="en-US" sz="3600">
              <a:solidFill>
                <a:schemeClr val="tx2"/>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fontScale="90000"/>
          </a:bodyPr>
          <a:lstStyle/>
          <a:p>
            <a:pPr>
              <a:defRPr/>
            </a:pPr>
            <a:r>
              <a:rPr lang="en-US"/>
              <a:t>Concurrency Control(lock based)</a:t>
            </a:r>
            <a:endParaRPr lang="en-US"/>
          </a:p>
        </p:txBody>
      </p:sp>
      <p:sp>
        <p:nvSpPr>
          <p:cNvPr id="3" name="Content Placeholder 2"/>
          <p:cNvSpPr>
            <a:spLocks noGrp="1"/>
          </p:cNvSpPr>
          <p:nvPr>
            <p:ph idx="1"/>
          </p:nvPr>
        </p:nvSpPr>
        <p:spPr bwMode="auto">
          <a:xfrm>
            <a:off x="914400" y="1676400"/>
            <a:ext cx="7924800" cy="5181600"/>
          </a:xfrm>
        </p:spPr>
        <p:txBody>
          <a:bodyPr>
            <a:normAutofit/>
          </a:bodyPr>
          <a:lstStyle/>
          <a:p>
            <a:pPr>
              <a:defRPr/>
            </a:pPr>
            <a:endParaRPr lang="en-US"/>
          </a:p>
          <a:p>
            <a:pPr>
              <a:defRPr/>
            </a:pPr>
            <a:r>
              <a:rPr lang="en-US"/>
              <a:t>In DRDB , locking granules are low level.</a:t>
            </a:r>
            <a:endParaRPr/>
          </a:p>
          <a:p>
            <a:pPr lvl="1">
              <a:defRPr/>
            </a:pPr>
            <a:r>
              <a:rPr lang="en-US"/>
              <a:t>To reduce contention</a:t>
            </a:r>
            <a:endParaRPr/>
          </a:p>
          <a:p>
            <a:pPr lvl="1">
              <a:buNone/>
              <a:defRPr/>
            </a:pPr>
            <a:endParaRPr lang="en-US"/>
          </a:p>
          <a:p>
            <a:pPr>
              <a:defRPr/>
            </a:pPr>
            <a:r>
              <a:rPr lang="en-US"/>
              <a:t>In IMDB, due to fast processing it create coarser locks.</a:t>
            </a:r>
            <a:endParaRPr/>
          </a:p>
          <a:p>
            <a:pPr lvl="1">
              <a:defRPr/>
            </a:pPr>
            <a:r>
              <a:rPr lang="en-US"/>
              <a:t>locking granules like a relation or entire database.</a:t>
            </a:r>
            <a:endParaRPr/>
          </a:p>
          <a:p>
            <a:pPr lvl="1">
              <a:defRPr/>
            </a:pPr>
            <a:r>
              <a:rPr lang="en-US"/>
              <a:t>No need of hash table look up.</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95389" y="0"/>
            <a:ext cx="7339011" cy="1239837"/>
          </a:xfrm>
        </p:spPr>
        <p:txBody>
          <a:bodyPr/>
          <a:lstStyle/>
          <a:p>
            <a:pPr>
              <a:defRPr/>
            </a:pPr>
            <a:r>
              <a:rPr lang="en-US"/>
              <a:t>Data Access Methods</a:t>
            </a:r>
            <a:endParaRPr lang="en-US"/>
          </a:p>
        </p:txBody>
      </p:sp>
      <p:sp>
        <p:nvSpPr>
          <p:cNvPr id="3" name="Content Placeholder 2"/>
          <p:cNvSpPr>
            <a:spLocks noGrp="1"/>
          </p:cNvSpPr>
          <p:nvPr>
            <p:ph idx="1"/>
          </p:nvPr>
        </p:nvSpPr>
        <p:spPr bwMode="auto">
          <a:xfrm>
            <a:off x="1195389" y="1905000"/>
            <a:ext cx="7339011" cy="4572000"/>
          </a:xfrm>
        </p:spPr>
        <p:txBody>
          <a:bodyPr>
            <a:normAutofit/>
          </a:bodyPr>
          <a:lstStyle/>
          <a:p>
            <a:pPr>
              <a:defRPr/>
            </a:pPr>
            <a:r>
              <a:rPr lang="en-US"/>
              <a:t>In DRDB, B-tree index structure is used.</a:t>
            </a:r>
            <a:endParaRPr/>
          </a:p>
          <a:p>
            <a:pPr lvl="1">
              <a:defRPr/>
            </a:pPr>
            <a:r>
              <a:rPr lang="en-US"/>
              <a:t>ranges , exact match queries</a:t>
            </a:r>
            <a:endParaRPr/>
          </a:p>
          <a:p>
            <a:pPr lvl="1">
              <a:defRPr/>
            </a:pPr>
            <a:r>
              <a:rPr lang="en-US"/>
              <a:t>lies in hard disk</a:t>
            </a:r>
            <a:endParaRPr/>
          </a:p>
          <a:p>
            <a:pPr>
              <a:defRPr/>
            </a:pPr>
            <a:endParaRPr lang="en-US"/>
          </a:p>
          <a:p>
            <a:pPr>
              <a:defRPr/>
            </a:pPr>
            <a:r>
              <a:rPr lang="en-US"/>
              <a:t>In IMDB, T-tree index structure is explicitly designed </a:t>
            </a:r>
            <a:endParaRPr/>
          </a:p>
          <a:p>
            <a:pPr lvl="1">
              <a:defRPr/>
            </a:pPr>
            <a:r>
              <a:rPr lang="en-US"/>
              <a:t>reduces the CPU processing </a:t>
            </a:r>
            <a:endParaRPr/>
          </a:p>
          <a:p>
            <a:pPr lvl="1">
              <a:defRPr/>
            </a:pPr>
            <a:r>
              <a:rPr lang="en-US"/>
              <a:t>Eliminates index value compression and expansion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95389" y="0"/>
            <a:ext cx="7339011" cy="1239837"/>
          </a:xfrm>
        </p:spPr>
        <p:txBody>
          <a:bodyPr/>
          <a:lstStyle/>
          <a:p>
            <a:pPr>
              <a:defRPr/>
            </a:pPr>
            <a:r>
              <a:rPr lang="en-US"/>
              <a:t>T-tree </a:t>
            </a:r>
            <a:endParaRPr lang="en-US"/>
          </a:p>
        </p:txBody>
      </p:sp>
      <p:sp>
        <p:nvSpPr>
          <p:cNvPr id="3" name="Content Placeholder 2"/>
          <p:cNvSpPr>
            <a:spLocks noGrp="1"/>
          </p:cNvSpPr>
          <p:nvPr>
            <p:ph idx="1"/>
          </p:nvPr>
        </p:nvSpPr>
        <p:spPr bwMode="auto">
          <a:xfrm>
            <a:off x="1195389" y="1600200"/>
            <a:ext cx="7339011" cy="1981200"/>
          </a:xfrm>
        </p:spPr>
        <p:txBody>
          <a:bodyPr/>
          <a:lstStyle/>
          <a:p>
            <a:pPr>
              <a:defRPr/>
            </a:pPr>
            <a:r>
              <a:rPr lang="en-US"/>
              <a:t>T-tree node consists</a:t>
            </a:r>
            <a:endParaRPr/>
          </a:p>
          <a:p>
            <a:pPr lvl="1">
              <a:defRPr/>
            </a:pPr>
            <a:r>
              <a:rPr lang="en-US"/>
              <a:t>ordered elements in the range min and max values</a:t>
            </a:r>
            <a:endParaRPr/>
          </a:p>
          <a:p>
            <a:pPr lvl="1">
              <a:defRPr/>
            </a:pPr>
            <a:r>
              <a:rPr lang="en-US"/>
              <a:t>two pointers to the left and right nodes</a:t>
            </a:r>
            <a:endParaRPr lang="en-US"/>
          </a:p>
        </p:txBody>
      </p:sp>
      <p:grpSp>
        <p:nvGrpSpPr>
          <p:cNvPr id="25" name="Group 24"/>
          <p:cNvGrpSpPr/>
          <p:nvPr/>
        </p:nvGrpSpPr>
        <p:grpSpPr bwMode="auto">
          <a:xfrm>
            <a:off x="457200" y="3352800"/>
            <a:ext cx="8686800" cy="3143310"/>
            <a:chOff x="457200" y="1676400"/>
            <a:chExt cx="8686800" cy="3829110"/>
          </a:xfrm>
        </p:grpSpPr>
        <p:grpSp>
          <p:nvGrpSpPr>
            <p:cNvPr id="26" name="Group 25"/>
            <p:cNvGrpSpPr/>
            <p:nvPr/>
          </p:nvGrpSpPr>
          <p:grpSpPr bwMode="auto">
            <a:xfrm>
              <a:off x="1447800" y="2514600"/>
              <a:ext cx="6629400" cy="2990910"/>
              <a:chOff x="1447800" y="3657600"/>
              <a:chExt cx="6629400" cy="2990910"/>
            </a:xfrm>
          </p:grpSpPr>
          <p:sp>
            <p:nvSpPr>
              <p:cNvPr id="35" name="Rectangle 34"/>
              <p:cNvSpPr/>
              <p:nvPr/>
            </p:nvSpPr>
            <p:spPr bwMode="auto">
              <a:xfrm>
                <a:off x="1828800" y="4114800"/>
                <a:ext cx="5943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en-US"/>
                  <a:t>……………..</a:t>
                </a:r>
                <a:endParaRPr lang="en-US"/>
              </a:p>
            </p:txBody>
          </p:sp>
          <p:sp>
            <p:nvSpPr>
              <p:cNvPr id="36" name="Rectangle 35"/>
              <p:cNvSpPr/>
              <p:nvPr/>
            </p:nvSpPr>
            <p:spPr bwMode="auto">
              <a:xfrm>
                <a:off x="3200400" y="3657600"/>
                <a:ext cx="2743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en-US"/>
                  <a:t>Parent</a:t>
                </a:r>
                <a:endParaRPr lang="en-US"/>
              </a:p>
            </p:txBody>
          </p:sp>
          <p:sp>
            <p:nvSpPr>
              <p:cNvPr id="37" name="Rectangle 36"/>
              <p:cNvSpPr/>
              <p:nvPr/>
            </p:nvSpPr>
            <p:spPr bwMode="auto">
              <a:xfrm>
                <a:off x="3200400" y="4572000"/>
                <a:ext cx="2743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US"/>
              </a:p>
            </p:txBody>
          </p:sp>
          <p:cxnSp>
            <p:nvCxnSpPr>
              <p:cNvPr id="38" name="Straight Connector 37"/>
              <p:cNvCxnSpPr>
                <a:cxnSpLocks/>
                <a:stCxn id="37" idx="1"/>
                <a:endCxn id="37" idx="3"/>
              </p:cNvCxnSpPr>
              <p:nvPr/>
            </p:nvCxnSpPr>
            <p:spPr bwMode="auto">
              <a:xfrm rot="10800000" flipH="1">
                <a:off x="3200400" y="5067300"/>
                <a:ext cx="27432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p:cNvCxnSpPr>
              <p:nvPr/>
            </p:nvCxnSpPr>
            <p:spPr bwMode="auto">
              <a:xfrm rot="5400000">
                <a:off x="2972594" y="4342606"/>
                <a:ext cx="4572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bwMode="auto">
              <a:xfrm rot="5400000">
                <a:off x="5715794" y="4342606"/>
                <a:ext cx="4572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bwMode="auto">
              <a:xfrm rot="5400000">
                <a:off x="4344194" y="5334000"/>
                <a:ext cx="4572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bwMode="auto">
              <a:xfrm rot="5400000">
                <a:off x="6476206" y="4342606"/>
                <a:ext cx="4572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bwMode="auto">
              <a:xfrm>
                <a:off x="1981200" y="4191000"/>
                <a:ext cx="1143000" cy="369332"/>
              </a:xfrm>
              <a:prstGeom prst="rect">
                <a:avLst/>
              </a:prstGeom>
              <a:noFill/>
            </p:spPr>
            <p:txBody>
              <a:bodyPr wrap="square" rtlCol="0">
                <a:spAutoFit/>
              </a:bodyPr>
              <a:lstStyle/>
              <a:p>
                <a:pPr>
                  <a:defRPr/>
                </a:pPr>
                <a:r>
                  <a:rPr lang="en-US"/>
                  <a:t>Key 1</a:t>
                </a:r>
                <a:endParaRPr lang="en-US"/>
              </a:p>
            </p:txBody>
          </p:sp>
          <p:sp>
            <p:nvSpPr>
              <p:cNvPr id="44" name="TextBox 43"/>
              <p:cNvSpPr txBox="1"/>
              <p:nvPr/>
            </p:nvSpPr>
            <p:spPr bwMode="auto">
              <a:xfrm>
                <a:off x="5943600" y="4191000"/>
                <a:ext cx="838200" cy="369332"/>
              </a:xfrm>
              <a:prstGeom prst="rect">
                <a:avLst/>
              </a:prstGeom>
              <a:noFill/>
            </p:spPr>
            <p:txBody>
              <a:bodyPr wrap="square" rtlCol="0">
                <a:spAutoFit/>
              </a:bodyPr>
              <a:lstStyle/>
              <a:p>
                <a:pPr>
                  <a:defRPr/>
                </a:pPr>
                <a:r>
                  <a:rPr lang="en-US"/>
                  <a:t>Key..</a:t>
                </a:r>
                <a:endParaRPr lang="en-US"/>
              </a:p>
            </p:txBody>
          </p:sp>
          <p:sp>
            <p:nvSpPr>
              <p:cNvPr id="45" name="TextBox 44"/>
              <p:cNvSpPr txBox="1"/>
              <p:nvPr/>
            </p:nvSpPr>
            <p:spPr bwMode="auto">
              <a:xfrm>
                <a:off x="6781800" y="4191000"/>
                <a:ext cx="838200" cy="369332"/>
              </a:xfrm>
              <a:prstGeom prst="rect">
                <a:avLst/>
              </a:prstGeom>
              <a:noFill/>
            </p:spPr>
            <p:txBody>
              <a:bodyPr wrap="square" rtlCol="0">
                <a:spAutoFit/>
              </a:bodyPr>
              <a:lstStyle/>
              <a:p>
                <a:pPr>
                  <a:defRPr/>
                </a:pPr>
                <a:r>
                  <a:rPr lang="en-US"/>
                  <a:t>Key n</a:t>
                </a:r>
                <a:endParaRPr lang="en-US"/>
              </a:p>
            </p:txBody>
          </p:sp>
          <p:sp>
            <p:nvSpPr>
              <p:cNvPr id="46" name="TextBox 45"/>
              <p:cNvSpPr txBox="1"/>
              <p:nvPr/>
            </p:nvSpPr>
            <p:spPr bwMode="auto">
              <a:xfrm>
                <a:off x="4114800" y="4572000"/>
                <a:ext cx="1066800" cy="381000"/>
              </a:xfrm>
              <a:prstGeom prst="rect">
                <a:avLst/>
              </a:prstGeom>
              <a:noFill/>
            </p:spPr>
            <p:txBody>
              <a:bodyPr wrap="square" rtlCol="0">
                <a:spAutoFit/>
              </a:bodyPr>
              <a:lstStyle/>
              <a:p>
                <a:pPr>
                  <a:defRPr/>
                </a:pPr>
                <a:r>
                  <a:rPr lang="en-US"/>
                  <a:t>Control</a:t>
                </a:r>
                <a:endParaRPr lang="en-US"/>
              </a:p>
            </p:txBody>
          </p:sp>
          <p:cxnSp>
            <p:nvCxnSpPr>
              <p:cNvPr id="47" name="Straight Arrow Connector 46"/>
              <p:cNvCxnSpPr>
                <a:cxnSpLocks/>
              </p:cNvCxnSpPr>
              <p:nvPr/>
            </p:nvCxnSpPr>
            <p:spPr bwMode="auto">
              <a:xfrm rot="10800000" flipV="1">
                <a:off x="2514600" y="5410200"/>
                <a:ext cx="1295400" cy="8839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8" name="Straight Arrow Connector 47"/>
              <p:cNvCxnSpPr>
                <a:cxnSpLocks/>
              </p:cNvCxnSpPr>
              <p:nvPr/>
            </p:nvCxnSpPr>
            <p:spPr bwMode="auto">
              <a:xfrm>
                <a:off x="5257800" y="5410200"/>
                <a:ext cx="1371600" cy="762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9" name="TextBox 48"/>
              <p:cNvSpPr txBox="1"/>
              <p:nvPr/>
            </p:nvSpPr>
            <p:spPr bwMode="auto">
              <a:xfrm>
                <a:off x="1447800" y="6248400"/>
                <a:ext cx="1143000" cy="400110"/>
              </a:xfrm>
              <a:prstGeom prst="rect">
                <a:avLst/>
              </a:prstGeom>
              <a:noFill/>
            </p:spPr>
            <p:txBody>
              <a:bodyPr wrap="square" rtlCol="0">
                <a:spAutoFit/>
              </a:bodyPr>
              <a:lstStyle/>
              <a:p>
                <a:pPr>
                  <a:defRPr/>
                </a:pPr>
                <a:r>
                  <a:rPr lang="en-US" sz="2000"/>
                  <a:t>Left </a:t>
                </a:r>
                <a:r>
                  <a:rPr lang="en-US" sz="2000"/>
                  <a:t>ptr</a:t>
                </a:r>
                <a:endParaRPr lang="en-US" sz="2000"/>
              </a:p>
            </p:txBody>
          </p:sp>
          <p:sp>
            <p:nvSpPr>
              <p:cNvPr id="50" name="TextBox 49"/>
              <p:cNvSpPr txBox="1"/>
              <p:nvPr/>
            </p:nvSpPr>
            <p:spPr bwMode="auto">
              <a:xfrm>
                <a:off x="6629400" y="6248400"/>
                <a:ext cx="1447800" cy="400110"/>
              </a:xfrm>
              <a:prstGeom prst="rect">
                <a:avLst/>
              </a:prstGeom>
              <a:noFill/>
            </p:spPr>
            <p:txBody>
              <a:bodyPr wrap="square" rtlCol="0">
                <a:spAutoFit/>
              </a:bodyPr>
              <a:lstStyle/>
              <a:p>
                <a:pPr>
                  <a:defRPr/>
                </a:pPr>
                <a:r>
                  <a:rPr lang="en-US" sz="2000"/>
                  <a:t>Right </a:t>
                </a:r>
                <a:r>
                  <a:rPr lang="en-US" sz="2000"/>
                  <a:t>ptr</a:t>
                </a:r>
                <a:endParaRPr lang="en-US" sz="2000"/>
              </a:p>
            </p:txBody>
          </p:sp>
        </p:grpSp>
        <p:sp>
          <p:nvSpPr>
            <p:cNvPr id="27" name="TextBox 26"/>
            <p:cNvSpPr txBox="1"/>
            <p:nvPr/>
          </p:nvSpPr>
          <p:spPr bwMode="auto">
            <a:xfrm>
              <a:off x="457200" y="3581400"/>
              <a:ext cx="2057400" cy="369332"/>
            </a:xfrm>
            <a:prstGeom prst="rect">
              <a:avLst/>
            </a:prstGeom>
            <a:noFill/>
          </p:spPr>
          <p:txBody>
            <a:bodyPr wrap="square" rtlCol="0">
              <a:spAutoFit/>
            </a:bodyPr>
            <a:lstStyle/>
            <a:p>
              <a:pPr>
                <a:defRPr/>
              </a:pPr>
              <a:r>
                <a:rPr lang="en-US"/>
                <a:t>Minimum Element</a:t>
              </a:r>
              <a:endParaRPr lang="en-US"/>
            </a:p>
          </p:txBody>
        </p:sp>
        <p:cxnSp>
          <p:nvCxnSpPr>
            <p:cNvPr id="28" name="Straight Arrow Connector 27"/>
            <p:cNvCxnSpPr>
              <a:cxnSpLocks/>
              <a:endCxn id="35" idx="1"/>
            </p:cNvCxnSpPr>
            <p:nvPr/>
          </p:nvCxnSpPr>
          <p:spPr bwMode="auto">
            <a:xfrm rot="5400000" flipH="1" flipV="1">
              <a:off x="1447800" y="3200400"/>
              <a:ext cx="38100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bwMode="auto">
            <a:xfrm>
              <a:off x="6858000" y="3657600"/>
              <a:ext cx="2286000" cy="369332"/>
            </a:xfrm>
            <a:prstGeom prst="rect">
              <a:avLst/>
            </a:prstGeom>
            <a:noFill/>
          </p:spPr>
          <p:txBody>
            <a:bodyPr wrap="square" rtlCol="0">
              <a:spAutoFit/>
            </a:bodyPr>
            <a:lstStyle/>
            <a:p>
              <a:pPr>
                <a:defRPr/>
              </a:pPr>
              <a:r>
                <a:rPr lang="en-US"/>
                <a:t>Maximum Element</a:t>
              </a:r>
              <a:endParaRPr lang="en-US"/>
            </a:p>
          </p:txBody>
        </p:sp>
        <p:cxnSp>
          <p:nvCxnSpPr>
            <p:cNvPr id="32" name="Straight Arrow Connector 31"/>
            <p:cNvCxnSpPr>
              <a:cxnSpLocks/>
              <a:endCxn id="35" idx="3"/>
            </p:cNvCxnSpPr>
            <p:nvPr/>
          </p:nvCxnSpPr>
          <p:spPr bwMode="auto">
            <a:xfrm rot="16199999" flipV="1">
              <a:off x="7696200" y="3276600"/>
              <a:ext cx="457200" cy="304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bwMode="auto">
            <a:xfrm rot="5400000" flipH="1" flipV="1">
              <a:off x="4686300" y="2400300"/>
              <a:ext cx="685800" cy="158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bwMode="auto">
            <a:xfrm>
              <a:off x="3962400" y="1676400"/>
              <a:ext cx="2971800" cy="369332"/>
            </a:xfrm>
            <a:prstGeom prst="rect">
              <a:avLst/>
            </a:prstGeom>
            <a:noFill/>
          </p:spPr>
          <p:txBody>
            <a:bodyPr wrap="square" rtlCol="0">
              <a:spAutoFit/>
            </a:bodyPr>
            <a:lstStyle/>
            <a:p>
              <a:pPr>
                <a:defRPr/>
              </a:pPr>
              <a:r>
                <a:rPr lang="en-US"/>
                <a:t>Pointer to parent</a:t>
              </a:r>
              <a:endParaRPr lang="en-US"/>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95389" y="0"/>
            <a:ext cx="7339011" cy="1239837"/>
          </a:xfrm>
        </p:spPr>
        <p:txBody>
          <a:bodyPr/>
          <a:lstStyle/>
          <a:p>
            <a:pPr>
              <a:defRPr/>
            </a:pPr>
            <a:r>
              <a:rPr lang="en-US"/>
              <a:t>Query Processing</a:t>
            </a:r>
            <a:endParaRPr lang="en-US"/>
          </a:p>
        </p:txBody>
      </p:sp>
      <p:sp>
        <p:nvSpPr>
          <p:cNvPr id="3" name="Content Placeholder 2"/>
          <p:cNvSpPr>
            <a:spLocks noGrp="1"/>
          </p:cNvSpPr>
          <p:nvPr>
            <p:ph idx="1"/>
          </p:nvPr>
        </p:nvSpPr>
        <p:spPr bwMode="auto"/>
        <p:txBody>
          <a:bodyPr>
            <a:normAutofit fontScale="92500" lnSpcReduction="20000"/>
          </a:bodyPr>
          <a:lstStyle/>
          <a:p>
            <a:pPr>
              <a:defRPr/>
            </a:pPr>
            <a:r>
              <a:rPr lang="en-US"/>
              <a:t>In DRDB, main focus is on processing costs, and attempt to minimize disk access.</a:t>
            </a:r>
            <a:endParaRPr/>
          </a:p>
          <a:p>
            <a:pPr>
              <a:defRPr/>
            </a:pPr>
            <a:endParaRPr lang="en-US"/>
          </a:p>
          <a:p>
            <a:pPr>
              <a:defRPr/>
            </a:pPr>
            <a:r>
              <a:rPr lang="en-US"/>
              <a:t>In IMDB, main factors are</a:t>
            </a:r>
            <a:endParaRPr/>
          </a:p>
          <a:p>
            <a:pPr lvl="1">
              <a:defRPr/>
            </a:pPr>
            <a:r>
              <a:rPr lang="en-US"/>
              <a:t>Cardinality of table</a:t>
            </a:r>
            <a:endParaRPr/>
          </a:p>
          <a:p>
            <a:pPr lvl="1">
              <a:defRPr/>
            </a:pPr>
            <a:r>
              <a:rPr lang="en-US"/>
              <a:t>Presence of index</a:t>
            </a:r>
            <a:endParaRPr/>
          </a:p>
          <a:p>
            <a:pPr lvl="1">
              <a:defRPr/>
            </a:pPr>
            <a:r>
              <a:rPr lang="en-US"/>
              <a:t>Any ORDER BY clause</a:t>
            </a:r>
            <a:endParaRPr/>
          </a:p>
          <a:p>
            <a:pPr lvl="1">
              <a:defRPr/>
            </a:pPr>
            <a:r>
              <a:rPr lang="en-US"/>
              <a:t>Predicate evaluation</a:t>
            </a:r>
            <a:endParaRPr/>
          </a:p>
          <a:p>
            <a:pPr lvl="1">
              <a:defRPr/>
            </a:pPr>
            <a:endParaRPr lang="en-US"/>
          </a:p>
          <a:p>
            <a:pPr>
              <a:defRPr/>
            </a:pPr>
            <a:r>
              <a:rPr lang="en-US"/>
              <a:t>Ex : </a:t>
            </a:r>
            <a:r>
              <a:rPr lang="en-US"/>
              <a:t>TimesTen</a:t>
            </a:r>
            <a:r>
              <a:rPr lang="en-US"/>
              <a:t> </a:t>
            </a:r>
            <a:r>
              <a:rPr lang="en-US"/>
              <a:t>, an </a:t>
            </a:r>
            <a:r>
              <a:rPr lang="en-US"/>
              <a:t>IMDB developed by ORACLE, </a:t>
            </a:r>
            <a:r>
              <a:rPr lang="en-US"/>
              <a:t>provides </a:t>
            </a:r>
            <a:r>
              <a:rPr lang="en-US"/>
              <a:t>range, hash and bitmap indexes and support two types of join methods nested-loop and merge-join.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ACID Properties</a:t>
            </a:r>
            <a:endParaRPr lang="en-US"/>
          </a:p>
        </p:txBody>
      </p:sp>
      <p:sp>
        <p:nvSpPr>
          <p:cNvPr id="3" name="Content Placeholder 2"/>
          <p:cNvSpPr>
            <a:spLocks noGrp="1"/>
          </p:cNvSpPr>
          <p:nvPr>
            <p:ph idx="1"/>
          </p:nvPr>
        </p:nvSpPr>
        <p:spPr bwMode="auto">
          <a:xfrm>
            <a:off x="1195389" y="1676400"/>
            <a:ext cx="7339011" cy="4572000"/>
          </a:xfrm>
        </p:spPr>
        <p:txBody>
          <a:bodyPr>
            <a:normAutofit/>
          </a:bodyPr>
          <a:lstStyle/>
          <a:p>
            <a:pPr>
              <a:defRPr/>
            </a:pPr>
            <a:r>
              <a:rPr lang="en-US"/>
              <a:t>IMDBs can be said to lack support for the durability portion of the ACID</a:t>
            </a:r>
            <a:endParaRPr/>
          </a:p>
          <a:p>
            <a:pPr>
              <a:defRPr/>
            </a:pPr>
            <a:endParaRPr lang="en-US"/>
          </a:p>
          <a:p>
            <a:pPr>
              <a:defRPr/>
            </a:pPr>
            <a:r>
              <a:rPr lang="en-US"/>
              <a:t>Many MMDBs have added durability via the following mechanisms:</a:t>
            </a:r>
            <a:endParaRPr/>
          </a:p>
          <a:p>
            <a:pPr lvl="1">
              <a:defRPr/>
            </a:pPr>
            <a:r>
              <a:rPr lang="en-US"/>
              <a:t>Checkpoints</a:t>
            </a:r>
            <a:endParaRPr/>
          </a:p>
          <a:p>
            <a:pPr lvl="1">
              <a:defRPr/>
            </a:pPr>
            <a:r>
              <a:rPr lang="en-US"/>
              <a:t>Transaction logging</a:t>
            </a:r>
            <a:endParaRPr/>
          </a:p>
          <a:p>
            <a:pPr lvl="1">
              <a:defRPr/>
            </a:pPr>
            <a:r>
              <a:rPr lang="en-US"/>
              <a:t>NVRAM(Non-Volatile RAM)</a:t>
            </a:r>
            <a:endParaRPr/>
          </a:p>
          <a:p>
            <a:pPr lvl="1">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95389" y="0"/>
            <a:ext cx="7339011" cy="1239837"/>
          </a:xfrm>
        </p:spPr>
        <p:txBody>
          <a:bodyPr/>
          <a:lstStyle/>
          <a:p>
            <a:pPr>
              <a:defRPr/>
            </a:pPr>
            <a:r>
              <a:rPr lang="en-US"/>
              <a:t>Recovery</a:t>
            </a:r>
            <a:endParaRPr lang="en-US"/>
          </a:p>
        </p:txBody>
      </p:sp>
      <p:sp>
        <p:nvSpPr>
          <p:cNvPr id="3" name="Content Placeholder 2"/>
          <p:cNvSpPr>
            <a:spLocks noGrp="1"/>
          </p:cNvSpPr>
          <p:nvPr>
            <p:ph idx="1"/>
          </p:nvPr>
        </p:nvSpPr>
        <p:spPr bwMode="auto"/>
        <p:txBody>
          <a:bodyPr>
            <a:normAutofit/>
          </a:bodyPr>
          <a:lstStyle/>
          <a:p>
            <a:pPr>
              <a:defRPr/>
            </a:pPr>
            <a:r>
              <a:rPr lang="en-US"/>
              <a:t>Mechanisms for recovery are :</a:t>
            </a:r>
            <a:endParaRPr/>
          </a:p>
          <a:p>
            <a:pPr lvl="1">
              <a:defRPr/>
            </a:pPr>
            <a:r>
              <a:rPr lang="en-US"/>
              <a:t>Logging</a:t>
            </a:r>
            <a:endParaRPr/>
          </a:p>
          <a:p>
            <a:pPr lvl="1">
              <a:defRPr/>
            </a:pPr>
            <a:r>
              <a:rPr lang="en-US"/>
              <a:t>Checkpoints</a:t>
            </a:r>
            <a:endParaRPr/>
          </a:p>
          <a:p>
            <a:pPr lvl="1">
              <a:defRPr/>
            </a:pPr>
            <a:r>
              <a:rPr lang="en-US"/>
              <a:t>Reloading</a:t>
            </a:r>
            <a:endParaRPr/>
          </a:p>
          <a:p>
            <a:pPr>
              <a:defRPr/>
            </a:pPr>
            <a:endParaRPr lang="en-US"/>
          </a:p>
          <a:p>
            <a:pPr>
              <a:defRPr/>
            </a:pPr>
            <a:r>
              <a:rPr lang="en-US"/>
              <a:t>transactional durability is kept, by keeping two separate but synchronized copies of the database at all times as well as storing log files on-disk.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95389" y="76200"/>
            <a:ext cx="7339011" cy="1239837"/>
          </a:xfrm>
        </p:spPr>
        <p:txBody>
          <a:bodyPr/>
          <a:lstStyle/>
          <a:p>
            <a:pPr>
              <a:defRPr/>
            </a:pPr>
            <a:r>
              <a:rPr lang="en-US"/>
              <a:t>Challenges in IMDB</a:t>
            </a:r>
            <a:endParaRPr lang="en-US"/>
          </a:p>
        </p:txBody>
      </p:sp>
      <p:sp>
        <p:nvSpPr>
          <p:cNvPr id="3" name="Content Placeholder 2"/>
          <p:cNvSpPr>
            <a:spLocks noGrp="1"/>
          </p:cNvSpPr>
          <p:nvPr>
            <p:ph idx="1"/>
          </p:nvPr>
        </p:nvSpPr>
        <p:spPr bwMode="auto">
          <a:xfrm>
            <a:off x="1066800" y="1600200"/>
            <a:ext cx="7467601" cy="4953000"/>
          </a:xfrm>
        </p:spPr>
        <p:txBody>
          <a:bodyPr/>
          <a:lstStyle/>
          <a:p>
            <a:pPr>
              <a:defRPr/>
            </a:pPr>
            <a:r>
              <a:rPr lang="en-US"/>
              <a:t>Durability </a:t>
            </a:r>
            <a:endParaRPr/>
          </a:p>
          <a:p>
            <a:pPr>
              <a:buNone/>
              <a:defRPr/>
            </a:pPr>
            <a:endParaRPr lang="en-US"/>
          </a:p>
          <a:p>
            <a:pPr>
              <a:defRPr/>
            </a:pPr>
            <a:r>
              <a:rPr lang="en-US"/>
              <a:t>Query optimization</a:t>
            </a:r>
            <a:endParaRPr/>
          </a:p>
          <a:p>
            <a:pPr>
              <a:defRPr/>
            </a:pPr>
            <a:endParaRPr lang="en-US"/>
          </a:p>
          <a:p>
            <a:pPr>
              <a:defRPr/>
            </a:pPr>
            <a:r>
              <a:rPr lang="en-US"/>
              <a:t>Size of Data Base</a:t>
            </a:r>
            <a:endParaRPr/>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219200" y="76200"/>
            <a:ext cx="7339011" cy="1239837"/>
          </a:xfrm>
        </p:spPr>
        <p:txBody>
          <a:bodyPr/>
          <a:lstStyle/>
          <a:p>
            <a:pPr>
              <a:defRPr/>
            </a:pPr>
            <a:r>
              <a:rPr lang="en-US" b="1"/>
              <a:t>Introduction</a:t>
            </a:r>
            <a:endParaRPr lang="en-US" b="1"/>
          </a:p>
        </p:txBody>
      </p:sp>
      <p:sp>
        <p:nvSpPr>
          <p:cNvPr id="3" name="Content Placeholder 2"/>
          <p:cNvSpPr>
            <a:spLocks noGrp="1"/>
          </p:cNvSpPr>
          <p:nvPr>
            <p:ph idx="1"/>
          </p:nvPr>
        </p:nvSpPr>
        <p:spPr bwMode="auto">
          <a:xfrm>
            <a:off x="990600" y="2057400"/>
            <a:ext cx="7772400" cy="4114800"/>
          </a:xfrm>
        </p:spPr>
        <p:txBody>
          <a:bodyPr>
            <a:normAutofit fontScale="92500"/>
          </a:bodyPr>
          <a:lstStyle/>
          <a:p>
            <a:pPr marL="0" indent="0">
              <a:buNone/>
              <a:defRPr/>
            </a:pPr>
            <a:r>
              <a:rPr lang="en-US"/>
              <a:t>What is In-Memory Data Base(IMDB)?</a:t>
            </a:r>
            <a:endParaRPr/>
          </a:p>
          <a:p>
            <a:pPr>
              <a:buNone/>
              <a:defRPr/>
            </a:pPr>
            <a:endParaRPr lang="en-US"/>
          </a:p>
          <a:p>
            <a:pPr>
              <a:defRPr/>
            </a:pPr>
            <a:r>
              <a:rPr lang="en-US"/>
              <a:t> An </a:t>
            </a:r>
            <a:r>
              <a:rPr lang="en-US" b="1"/>
              <a:t>IMDB</a:t>
            </a:r>
            <a:r>
              <a:rPr lang="en-US"/>
              <a:t> also called </a:t>
            </a:r>
            <a:r>
              <a:rPr lang="en-US" b="1"/>
              <a:t>Main memory Database(MMDB) </a:t>
            </a:r>
            <a:r>
              <a:rPr lang="en-US"/>
              <a:t>is a database whose primary data store is main memory.</a:t>
            </a:r>
            <a:endParaRPr/>
          </a:p>
          <a:p>
            <a:pPr>
              <a:defRPr/>
            </a:pPr>
            <a:r>
              <a:rPr lang="en-US"/>
              <a:t>Primary copy lives permanently in </a:t>
            </a:r>
            <a:r>
              <a:rPr lang="en-US"/>
              <a:t>memory</a:t>
            </a:r>
            <a:endParaRPr/>
          </a:p>
          <a:p>
            <a:pPr>
              <a:defRPr/>
            </a:pPr>
            <a:r>
              <a:rPr lang="en-IN"/>
              <a:t>frequently employed in high-volume environments where response time is critical, as access times and database requests are typically considerably faster when system memory is used as opposed to hard disk storage.</a:t>
            </a:r>
            <a:endParaRPr/>
          </a:p>
          <a:p>
            <a:pPr>
              <a:buNone/>
              <a:defRPr/>
            </a:pPr>
            <a:endParaRPr lang="en-US"/>
          </a:p>
          <a:p>
            <a:pPr>
              <a:buNone/>
              <a:defRPr/>
            </a:pPr>
            <a:endParaRPr lang="en-US"/>
          </a:p>
          <a:p>
            <a:pPr>
              <a:defRPr/>
            </a:pPr>
            <a:endParaRPr lang="en-US"/>
          </a:p>
          <a:p>
            <a:pPr>
              <a:defRPr/>
            </a:pPr>
            <a:endParaRPr lang="en-US"/>
          </a:p>
          <a:p>
            <a:pPr>
              <a:defRPr/>
            </a:pPr>
            <a:endParaRPr lang="en-US"/>
          </a:p>
          <a:p>
            <a:pPr>
              <a:defRPr/>
            </a:pPr>
            <a:endParaRPr lang="en-US"/>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IMDB Open Sources:</a:t>
            </a:r>
            <a:endParaRPr lang="en-US"/>
          </a:p>
        </p:txBody>
      </p:sp>
      <p:sp>
        <p:nvSpPr>
          <p:cNvPr id="3" name="Content Placeholder 2"/>
          <p:cNvSpPr>
            <a:spLocks noGrp="1"/>
          </p:cNvSpPr>
          <p:nvPr>
            <p:ph idx="1"/>
          </p:nvPr>
        </p:nvSpPr>
        <p:spPr bwMode="auto"/>
        <p:txBody>
          <a:bodyPr/>
          <a:lstStyle/>
          <a:p>
            <a:pPr>
              <a:defRPr/>
            </a:pPr>
            <a:r>
              <a:rPr lang="en-US"/>
              <a:t>CSQL</a:t>
            </a:r>
            <a:endParaRPr/>
          </a:p>
          <a:p>
            <a:pPr>
              <a:defRPr/>
            </a:pPr>
            <a:r>
              <a:rPr lang="en-US"/>
              <a:t>HyperSQL</a:t>
            </a:r>
            <a:endParaRPr/>
          </a:p>
          <a:p>
            <a:pPr>
              <a:defRPr/>
            </a:pPr>
            <a:r>
              <a:rPr lang="en-US"/>
              <a:t>VoltDB</a:t>
            </a:r>
            <a:endParaRPr/>
          </a:p>
          <a:p>
            <a:pPr>
              <a:defRPr/>
            </a:pPr>
            <a:r>
              <a:rPr lang="en-US"/>
              <a:t>Mcobject</a:t>
            </a:r>
            <a:endParaRPr/>
          </a:p>
          <a:p>
            <a:pPr>
              <a:defRPr/>
            </a:pPr>
            <a:r>
              <a:rPr lang="en-US"/>
              <a:t>MonetDB</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fontScale="90000"/>
          </a:bodyPr>
          <a:lstStyle/>
          <a:p>
            <a:pPr>
              <a:defRPr/>
            </a:pPr>
            <a:r>
              <a:rPr lang="en-IN"/>
              <a:t>Implementation of </a:t>
            </a:r>
            <a:r>
              <a:rPr lang="en-IN"/>
              <a:t>inmemory</a:t>
            </a:r>
            <a:r>
              <a:rPr lang="en-IN"/>
              <a:t> databases in MySQL</a:t>
            </a:r>
            <a:endParaRPr lang="en-IN"/>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65000" lnSpcReduction="7000"/>
          </a:bodyPr>
          <a:lstStyle/>
          <a:p>
            <a:pPr>
              <a:defRPr/>
            </a:pPr>
            <a:r>
              <a:rPr lang="en-IN"/>
              <a:t>To create a MEMORY table, specify the clause ENGINE=MEMORY on the </a:t>
            </a:r>
            <a:r>
              <a:rPr lang="en-IN" u="sng">
                <a:hlinkClick r:id="rId3" tooltip="https://dev.mysql.com/doc/refman/5.5/en/create-table.html"/>
              </a:rPr>
              <a:t>CREATE</a:t>
            </a:r>
            <a:r>
              <a:rPr lang="en-IN"/>
              <a:t> </a:t>
            </a:r>
            <a:r>
              <a:rPr lang="en-IN" u="sng">
                <a:hlinkClick r:id="rId3" tooltip="https://dev.mysql.com/doc/refman/5.5/en/create-table.html"/>
              </a:rPr>
              <a:t>TABLE </a:t>
            </a:r>
            <a:r>
              <a:rPr lang="en-IN"/>
              <a:t>statement.</a:t>
            </a:r>
            <a:endParaRPr lang="en-IN"/>
          </a:p>
          <a:p>
            <a:pPr>
              <a:defRPr/>
            </a:pPr>
            <a:endParaRPr/>
          </a:p>
          <a:p>
            <a:pPr marL="0" indent="0">
              <a:buNone/>
              <a:defRPr/>
            </a:pPr>
            <a:r>
              <a:rPr lang="en-IN"/>
              <a:t>CREATE TABLE EMP</a:t>
            </a:r>
            <a:r>
              <a:rPr lang="en-US"/>
              <a:t>_temp</a:t>
            </a:r>
            <a:r>
              <a:rPr lang="en-IN"/>
              <a:t> (</a:t>
            </a:r>
            <a:r>
              <a:rPr lang="en-IN"/>
              <a:t>emp_Id</a:t>
            </a:r>
            <a:r>
              <a:rPr lang="en-IN"/>
              <a:t> INT, name CHAR (30))) ENGINE=MEMORY as SELECT * FROM employee;</a:t>
            </a:r>
            <a:endParaRPr/>
          </a:p>
          <a:p>
            <a:pPr marL="0" indent="0">
              <a:buNone/>
              <a:defRPr/>
            </a:pPr>
            <a:endParaRPr lang="en-IN"/>
          </a:p>
          <a:p>
            <a:pPr>
              <a:defRPr/>
            </a:pPr>
            <a:r>
              <a:rPr lang="en-IN"/>
              <a:t>To </a:t>
            </a:r>
            <a:r>
              <a:rPr lang="en-IN"/>
              <a:t>move the data from In-Memory table to hard drive (using any text file) use the following syntax,</a:t>
            </a:r>
            <a:endParaRPr/>
          </a:p>
          <a:p>
            <a:pPr marL="0" indent="0">
              <a:buNone/>
              <a:defRPr/>
            </a:pPr>
            <a:endParaRPr lang="en-IN"/>
          </a:p>
          <a:p>
            <a:pPr marL="0" indent="0">
              <a:buNone/>
              <a:defRPr/>
            </a:pPr>
            <a:r>
              <a:rPr lang="en-IN"/>
              <a:t>SELECT </a:t>
            </a:r>
            <a:r>
              <a:rPr lang="en-IN"/>
              <a:t>* INTO OUTFILE ''emp_data.txt' FROM EMP;</a:t>
            </a:r>
            <a:endParaRPr/>
          </a:p>
          <a:p>
            <a:pPr marL="0" indent="0">
              <a:buNone/>
              <a:defRPr/>
            </a:pPr>
            <a:r>
              <a:rPr lang="en-IN"/>
              <a:t> </a:t>
            </a:r>
            <a:endParaRPr/>
          </a:p>
          <a:p>
            <a:pPr>
              <a:defRPr/>
            </a:pPr>
            <a:r>
              <a:rPr lang="en-IN"/>
              <a:t>To populate a MEMORY table when the MySQL server starts, use the INFILE option. For example,</a:t>
            </a:r>
            <a:endParaRPr/>
          </a:p>
          <a:p>
            <a:pPr marL="0" indent="0">
              <a:buNone/>
              <a:defRPr/>
            </a:pPr>
            <a:endParaRPr lang="en-IN"/>
          </a:p>
          <a:p>
            <a:pPr marL="0" indent="0">
              <a:buNone/>
              <a:defRPr/>
            </a:pPr>
            <a:r>
              <a:rPr lang="en-IN"/>
              <a:t>LOAD </a:t>
            </a:r>
            <a:r>
              <a:rPr lang="en-IN"/>
              <a:t>DATA INFILE 'emp_data.txt' INTO TABLE EMP;</a:t>
            </a:r>
            <a:endParaRPr/>
          </a:p>
          <a:p>
            <a:pPr marL="0" indent="0">
              <a:buNone/>
              <a:defRPr/>
            </a:pPr>
            <a:endParaRPr lang="en-IN"/>
          </a:p>
          <a:p>
            <a:pPr marL="0" indent="0">
              <a:buNone/>
              <a:defRPr/>
            </a:pPr>
            <a:r>
              <a:rPr lang="en-IN"/>
              <a:t>Where</a:t>
            </a:r>
            <a:r>
              <a:rPr lang="en-IN"/>
              <a:t>, emp_data.txt is a data file.</a:t>
            </a:r>
            <a:endParaRPr/>
          </a:p>
          <a:p>
            <a:pPr>
              <a:defRPr/>
            </a:pPr>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3000" y="76200"/>
            <a:ext cx="7339011" cy="1239837"/>
          </a:xfrm>
        </p:spPr>
        <p:txBody>
          <a:bodyPr/>
          <a:lstStyle/>
          <a:p>
            <a:pPr>
              <a:defRPr/>
            </a:pPr>
            <a:r>
              <a:rPr lang="en-US"/>
              <a:t>History</a:t>
            </a:r>
            <a:endParaRPr lang="en-US"/>
          </a:p>
        </p:txBody>
      </p:sp>
      <p:sp>
        <p:nvSpPr>
          <p:cNvPr id="3" name="Content Placeholder 2"/>
          <p:cNvSpPr>
            <a:spLocks noGrp="1"/>
          </p:cNvSpPr>
          <p:nvPr>
            <p:ph idx="1"/>
          </p:nvPr>
        </p:nvSpPr>
        <p:spPr bwMode="auto">
          <a:xfrm>
            <a:off x="914400" y="1600200"/>
            <a:ext cx="7848600" cy="4876800"/>
          </a:xfrm>
        </p:spPr>
        <p:txBody>
          <a:bodyPr/>
          <a:lstStyle/>
          <a:p>
            <a:pPr>
              <a:defRPr/>
            </a:pPr>
            <a:endParaRPr lang="en-US"/>
          </a:p>
          <a:p>
            <a:pPr>
              <a:defRPr/>
            </a:pPr>
            <a:r>
              <a:rPr lang="en-US"/>
              <a:t>IMDB is not a new idea</a:t>
            </a:r>
            <a:endParaRPr lang="en-US"/>
          </a:p>
          <a:p>
            <a:pPr>
              <a:defRPr/>
            </a:pPr>
            <a:r>
              <a:rPr lang="en-US" sz="2800"/>
              <a:t>IMDB have evolved from a period when they were only used for caching or in high-speed data systems </a:t>
            </a:r>
            <a:endParaRPr lang="en-US"/>
          </a:p>
          <a:p>
            <a:pPr>
              <a:buNone/>
              <a:defRPr/>
            </a:pPr>
            <a:endParaRPr lang="en-US"/>
          </a:p>
          <a:p>
            <a:pPr>
              <a:defRPr/>
            </a:pPr>
            <a:endParaRPr lang="en-US"/>
          </a:p>
          <a:p>
            <a:pPr marL="0" indent="0">
              <a:buNone/>
              <a:defRPr/>
            </a:pPr>
            <a:endParaRPr lang="en-US"/>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95389" y="0"/>
            <a:ext cx="7339011" cy="1239837"/>
          </a:xfrm>
        </p:spPr>
        <p:txBody>
          <a:bodyPr>
            <a:normAutofit fontScale="90000"/>
          </a:bodyPr>
          <a:lstStyle/>
          <a:p>
            <a:pPr>
              <a:defRPr/>
            </a:pPr>
            <a:r>
              <a:rPr lang="en-US"/>
              <a:t>Why IMDBs are so </a:t>
            </a:r>
            <a:r>
              <a:rPr lang="en-US"/>
              <a:t>important?</a:t>
            </a:r>
            <a:endParaRPr lang="en-US"/>
          </a:p>
        </p:txBody>
      </p:sp>
      <p:sp>
        <p:nvSpPr>
          <p:cNvPr id="3" name="Content Placeholder 2"/>
          <p:cNvSpPr>
            <a:spLocks noGrp="1"/>
          </p:cNvSpPr>
          <p:nvPr>
            <p:ph idx="1"/>
          </p:nvPr>
        </p:nvSpPr>
        <p:spPr bwMode="auto">
          <a:xfrm>
            <a:off x="1143000" y="1447800"/>
            <a:ext cx="7339011" cy="4953000"/>
          </a:xfrm>
        </p:spPr>
        <p:txBody>
          <a:bodyPr>
            <a:normAutofit fontScale="92500" lnSpcReduction="20000"/>
          </a:bodyPr>
          <a:lstStyle/>
          <a:p>
            <a:pPr>
              <a:defRPr/>
            </a:pPr>
            <a:r>
              <a:rPr lang="en-US" b="1"/>
              <a:t>LOWER ING COSTS &amp; GROWING SIZE (RAM):</a:t>
            </a:r>
            <a:endParaRPr/>
          </a:p>
          <a:p>
            <a:pPr lvl="1">
              <a:defRPr/>
            </a:pPr>
            <a:r>
              <a:rPr lang="en-US"/>
              <a:t>In early 2000, the cost of </a:t>
            </a:r>
            <a:r>
              <a:rPr lang="de-DE"/>
              <a:t>64 MB </a:t>
            </a:r>
            <a:r>
              <a:rPr lang="en-US"/>
              <a:t>RAM</a:t>
            </a:r>
            <a:r>
              <a:rPr lang="de-DE"/>
              <a:t> @ $71</a:t>
            </a:r>
            <a:endParaRPr/>
          </a:p>
          <a:p>
            <a:pPr lvl="1">
              <a:defRPr/>
            </a:pPr>
            <a:r>
              <a:rPr lang="de-DE"/>
              <a:t>But now , </a:t>
            </a:r>
            <a:r>
              <a:rPr lang="en-US"/>
              <a:t>8GB DDR3 @ $69.99</a:t>
            </a:r>
            <a:endParaRPr/>
          </a:p>
          <a:p>
            <a:pPr lvl="1">
              <a:defRPr/>
            </a:pPr>
            <a:endParaRPr lang="en-US"/>
          </a:p>
          <a:p>
            <a:pPr>
              <a:defRPr/>
            </a:pPr>
            <a:r>
              <a:rPr lang="en-US" b="1"/>
              <a:t>MULTICORE PROCESSORS</a:t>
            </a:r>
            <a:endParaRPr/>
          </a:p>
          <a:p>
            <a:pPr lvl="1">
              <a:defRPr/>
            </a:pPr>
            <a:r>
              <a:rPr lang="en-US"/>
              <a:t>parallel and faster computation</a:t>
            </a:r>
            <a:endParaRPr/>
          </a:p>
          <a:p>
            <a:pPr lvl="1">
              <a:buNone/>
              <a:defRPr/>
            </a:pPr>
            <a:endParaRPr lang="en-US" b="1"/>
          </a:p>
          <a:p>
            <a:pPr>
              <a:defRPr/>
            </a:pPr>
            <a:r>
              <a:rPr lang="en-US" b="1"/>
              <a:t>64 bit Computing</a:t>
            </a:r>
            <a:endParaRPr/>
          </a:p>
          <a:p>
            <a:pPr lvl="1">
              <a:defRPr/>
            </a:pPr>
            <a:r>
              <a:rPr lang="en-US"/>
              <a:t>multiple GB of main memory</a:t>
            </a:r>
            <a:endParaRPr/>
          </a:p>
          <a:p>
            <a:pPr lvl="1">
              <a:defRPr/>
            </a:pPr>
            <a:endParaRPr lang="en-US" b="1"/>
          </a:p>
          <a:p>
            <a:pPr>
              <a:defRPr/>
            </a:pPr>
            <a:r>
              <a:rPr lang="en-US" b="1"/>
              <a:t>Faster  responses  to queries</a:t>
            </a:r>
            <a:endParaRPr/>
          </a:p>
          <a:p>
            <a:pPr marL="0" indent="0">
              <a:buNone/>
              <a:defRPr/>
            </a:pPr>
            <a:r>
              <a:rPr lang="en-US"/>
              <a:t>(not limited to speed of disk storage system)</a:t>
            </a:r>
            <a:endParaRPr/>
          </a:p>
          <a:p>
            <a:pPr>
              <a:buNone/>
              <a:defRPr/>
            </a:pPr>
            <a:r>
              <a:rPr lang="en-US" b="1"/>
              <a:t> </a:t>
            </a:r>
            <a:endParaRPr lang="en-US"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95389" y="-152400"/>
            <a:ext cx="7339011" cy="1239837"/>
          </a:xfrm>
        </p:spPr>
        <p:txBody>
          <a:bodyPr/>
          <a:lstStyle/>
          <a:p>
            <a:pPr>
              <a:defRPr/>
            </a:pPr>
            <a:r>
              <a:rPr lang="en-US"/>
              <a:t>Architecture</a:t>
            </a:r>
            <a:endParaRPr lang="en-US"/>
          </a:p>
        </p:txBody>
      </p:sp>
      <p:sp>
        <p:nvSpPr>
          <p:cNvPr id="50" name="TextBox 49"/>
          <p:cNvSpPr txBox="1"/>
          <p:nvPr/>
        </p:nvSpPr>
        <p:spPr bwMode="auto">
          <a:xfrm>
            <a:off x="6705600" y="6400800"/>
            <a:ext cx="2209800" cy="369332"/>
          </a:xfrm>
          <a:prstGeom prst="rect">
            <a:avLst/>
          </a:prstGeom>
          <a:noFill/>
        </p:spPr>
        <p:txBody>
          <a:bodyPr wrap="square" rtlCol="0">
            <a:spAutoFit/>
          </a:bodyPr>
          <a:lstStyle/>
          <a:p>
            <a:pPr>
              <a:defRPr/>
            </a:pPr>
            <a:r>
              <a:rPr lang="en-US"/>
              <a:t>Recovery Purpose</a:t>
            </a:r>
            <a:endParaRPr lang="en-US"/>
          </a:p>
        </p:txBody>
      </p:sp>
      <p:grpSp>
        <p:nvGrpSpPr>
          <p:cNvPr id="18" name="Group 17"/>
          <p:cNvGrpSpPr/>
          <p:nvPr/>
        </p:nvGrpSpPr>
        <p:grpSpPr bwMode="auto">
          <a:xfrm>
            <a:off x="914400" y="1066800"/>
            <a:ext cx="7924800" cy="5414665"/>
            <a:chOff x="914400" y="1066800"/>
            <a:chExt cx="7924800" cy="5414665"/>
          </a:xfrm>
        </p:grpSpPr>
        <p:sp>
          <p:nvSpPr>
            <p:cNvPr id="4" name="Round Single Corner Rectangle 3"/>
            <p:cNvSpPr/>
            <p:nvPr/>
          </p:nvSpPr>
          <p:spPr bwMode="auto">
            <a:xfrm>
              <a:off x="4191000" y="1066800"/>
              <a:ext cx="1524000" cy="685800"/>
            </a:xfrm>
            <a:prstGeom prst="round1Rect">
              <a:avLst>
                <a:gd name="adj" fmla="val 16667"/>
              </a:avLst>
            </a:prstGeom>
          </p:spPr>
          <p:style>
            <a:lnRef idx="0">
              <a:schemeClr val="dk1"/>
            </a:lnRef>
            <a:fillRef idx="3">
              <a:schemeClr val="dk1"/>
            </a:fillRef>
            <a:effectRef idx="3">
              <a:schemeClr val="dk1"/>
            </a:effectRef>
            <a:fontRef idx="minor">
              <a:schemeClr val="lt1"/>
            </a:fontRef>
          </p:style>
          <p:txBody>
            <a:bodyPr rtlCol="0" anchor="ctr"/>
            <a:lstStyle/>
            <a:p>
              <a:pPr algn="ctr">
                <a:defRPr/>
              </a:pPr>
              <a:r>
                <a:rPr lang="en-US"/>
                <a:t>Application</a:t>
              </a:r>
              <a:endParaRPr lang="en-US"/>
            </a:p>
          </p:txBody>
        </p:sp>
        <p:sp>
          <p:nvSpPr>
            <p:cNvPr id="14" name="TextBox 13"/>
            <p:cNvSpPr txBox="1"/>
            <p:nvPr/>
          </p:nvSpPr>
          <p:spPr bwMode="auto">
            <a:xfrm>
              <a:off x="3048000" y="6019800"/>
              <a:ext cx="3352800" cy="461665"/>
            </a:xfrm>
            <a:prstGeom prst="rect">
              <a:avLst/>
            </a:prstGeom>
            <a:noFill/>
          </p:spPr>
          <p:txBody>
            <a:bodyPr wrap="square" rtlCol="0">
              <a:spAutoFit/>
            </a:bodyPr>
            <a:lstStyle/>
            <a:p>
              <a:pPr>
                <a:defRPr/>
              </a:pPr>
              <a:r>
                <a:rPr lang="en-US" sz="2400">
                  <a:solidFill>
                    <a:srgbClr val="C00000"/>
                  </a:solidFill>
                </a:rPr>
                <a:t>In – Memory Database</a:t>
              </a:r>
              <a:endParaRPr lang="en-US" sz="2400">
                <a:solidFill>
                  <a:srgbClr val="C00000"/>
                </a:solidFill>
              </a:endParaRPr>
            </a:p>
          </p:txBody>
        </p:sp>
        <p:cxnSp>
          <p:nvCxnSpPr>
            <p:cNvPr id="17" name="Straight Arrow Connector 16"/>
            <p:cNvCxnSpPr>
              <a:cxnSpLocks/>
              <a:stCxn id="4" idx="2"/>
            </p:cNvCxnSpPr>
            <p:nvPr/>
          </p:nvCxnSpPr>
          <p:spPr bwMode="auto">
            <a:xfrm rot="5400000">
              <a:off x="4724399" y="1981200"/>
              <a:ext cx="457200" cy="1587"/>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bwMode="auto">
            <a:xfrm>
              <a:off x="3886200" y="22098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a:solidFill>
                    <a:schemeClr val="bg1"/>
                  </a:solidFill>
                </a:rPr>
                <a:t>SQL Engine</a:t>
              </a:r>
              <a:endParaRPr lang="en-US" b="1">
                <a:solidFill>
                  <a:schemeClr val="bg1"/>
                </a:solidFill>
              </a:endParaRPr>
            </a:p>
          </p:txBody>
        </p:sp>
        <p:sp>
          <p:nvSpPr>
            <p:cNvPr id="20" name="Can 19"/>
            <p:cNvSpPr/>
            <p:nvPr/>
          </p:nvSpPr>
          <p:spPr bwMode="auto">
            <a:xfrm>
              <a:off x="7086600" y="4648200"/>
              <a:ext cx="1676400" cy="1676400"/>
            </a:xfrm>
            <a:prstGeom prst="can">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t>Secondary Storage</a:t>
              </a:r>
              <a:endParaRPr lang="en-US"/>
            </a:p>
          </p:txBody>
        </p:sp>
        <p:sp>
          <p:nvSpPr>
            <p:cNvPr id="37" name="Rectangle 36"/>
            <p:cNvSpPr/>
            <p:nvPr/>
          </p:nvSpPr>
          <p:spPr bwMode="auto">
            <a:xfrm>
              <a:off x="1066800" y="3581400"/>
              <a:ext cx="7620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800">
                  <a:solidFill>
                    <a:schemeClr val="bg1"/>
                  </a:solidFill>
                </a:rPr>
                <a:t>Data Store</a:t>
              </a:r>
              <a:endParaRPr lang="en-US" sz="2800">
                <a:solidFill>
                  <a:schemeClr val="bg1"/>
                </a:solidFill>
              </a:endParaRPr>
            </a:p>
          </p:txBody>
        </p:sp>
        <p:cxnSp>
          <p:nvCxnSpPr>
            <p:cNvPr id="39" name="Straight Arrow Connector 38"/>
            <p:cNvCxnSpPr>
              <a:cxnSpLocks/>
              <a:stCxn id="37" idx="0"/>
            </p:cNvCxnSpPr>
            <p:nvPr/>
          </p:nvCxnSpPr>
          <p:spPr bwMode="auto">
            <a:xfrm rot="5400000" flipH="1" flipV="1">
              <a:off x="4533900" y="3238500"/>
              <a:ext cx="685800" cy="1587"/>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40" name="TextBox 39"/>
            <p:cNvSpPr txBox="1"/>
            <p:nvPr/>
          </p:nvSpPr>
          <p:spPr bwMode="auto">
            <a:xfrm>
              <a:off x="5181600" y="3048000"/>
              <a:ext cx="2743200" cy="400110"/>
            </a:xfrm>
            <a:prstGeom prst="rect">
              <a:avLst/>
            </a:prstGeom>
            <a:noFill/>
          </p:spPr>
          <p:txBody>
            <a:bodyPr wrap="square" rtlCol="0">
              <a:spAutoFit/>
            </a:bodyPr>
            <a:lstStyle/>
            <a:p>
              <a:pPr>
                <a:defRPr/>
              </a:pPr>
              <a:r>
                <a:rPr lang="en-US" sz="2000">
                  <a:solidFill>
                    <a:schemeClr val="tx2"/>
                  </a:solidFill>
                </a:rPr>
                <a:t>Memory Address</a:t>
              </a:r>
              <a:endParaRPr lang="en-US" sz="2000">
                <a:solidFill>
                  <a:schemeClr val="tx2"/>
                </a:solidFill>
              </a:endParaRPr>
            </a:p>
          </p:txBody>
        </p:sp>
        <p:sp>
          <p:nvSpPr>
            <p:cNvPr id="42" name="TextBox 41"/>
            <p:cNvSpPr txBox="1"/>
            <p:nvPr/>
          </p:nvSpPr>
          <p:spPr bwMode="auto">
            <a:xfrm>
              <a:off x="6248400" y="2209800"/>
              <a:ext cx="2590800" cy="461665"/>
            </a:xfrm>
            <a:prstGeom prst="rect">
              <a:avLst/>
            </a:prstGeom>
            <a:noFill/>
          </p:spPr>
          <p:txBody>
            <a:bodyPr wrap="square" rtlCol="0">
              <a:spAutoFit/>
            </a:bodyPr>
            <a:lstStyle/>
            <a:p>
              <a:pPr>
                <a:defRPr/>
              </a:pPr>
              <a:r>
                <a:rPr lang="en-US" sz="2400">
                  <a:solidFill>
                    <a:schemeClr val="tx2"/>
                  </a:solidFill>
                </a:rPr>
                <a:t>Query Optimizer</a:t>
              </a:r>
              <a:endParaRPr lang="en-US" sz="2400">
                <a:solidFill>
                  <a:schemeClr val="tx2"/>
                </a:solidFill>
              </a:endParaRPr>
            </a:p>
          </p:txBody>
        </p:sp>
        <p:cxnSp>
          <p:nvCxnSpPr>
            <p:cNvPr id="44" name="Elbow Connector 43"/>
            <p:cNvCxnSpPr>
              <a:cxnSpLocks/>
              <a:endCxn id="20" idx="2"/>
            </p:cNvCxnSpPr>
            <p:nvPr/>
          </p:nvCxnSpPr>
          <p:spPr bwMode="auto">
            <a:xfrm>
              <a:off x="4876800" y="4648200"/>
              <a:ext cx="2209800" cy="838200"/>
            </a:xfrm>
            <a:prstGeom prst="bentConnector3">
              <a:avLst>
                <a:gd name="adj1" fmla="val -1116"/>
              </a:avLst>
            </a:prstGeom>
            <a:ln>
              <a:tailEnd type="arrow"/>
            </a:ln>
          </p:spPr>
          <p:style>
            <a:lnRef idx="3">
              <a:schemeClr val="dk1"/>
            </a:lnRef>
            <a:fillRef idx="0">
              <a:schemeClr val="dk1"/>
            </a:fillRef>
            <a:effectRef idx="2">
              <a:schemeClr val="dk1"/>
            </a:effectRef>
            <a:fontRef idx="minor">
              <a:schemeClr val="tx1"/>
            </a:fontRef>
          </p:style>
        </p:cxnSp>
        <p:sp>
          <p:nvSpPr>
            <p:cNvPr id="49" name="TextBox 48"/>
            <p:cNvSpPr txBox="1"/>
            <p:nvPr/>
          </p:nvSpPr>
          <p:spPr bwMode="auto">
            <a:xfrm>
              <a:off x="4953000" y="4953000"/>
              <a:ext cx="2057400" cy="369332"/>
            </a:xfrm>
            <a:prstGeom prst="rect">
              <a:avLst/>
            </a:prstGeom>
            <a:noFill/>
          </p:spPr>
          <p:txBody>
            <a:bodyPr wrap="square" rtlCol="0">
              <a:spAutoFit/>
            </a:bodyPr>
            <a:lstStyle/>
            <a:p>
              <a:pPr>
                <a:defRPr/>
              </a:pPr>
              <a:r>
                <a:rPr lang="en-US">
                  <a:solidFill>
                    <a:schemeClr val="tx2"/>
                  </a:solidFill>
                </a:rPr>
                <a:t>Logs/Redo/</a:t>
              </a:r>
              <a:r>
                <a:rPr lang="en-US">
                  <a:solidFill>
                    <a:schemeClr val="tx2"/>
                  </a:solidFill>
                </a:rPr>
                <a:t>Ckpt</a:t>
              </a:r>
              <a:endParaRPr lang="en-US">
                <a:solidFill>
                  <a:schemeClr val="tx2"/>
                </a:solidFill>
              </a:endParaRPr>
            </a:p>
          </p:txBody>
        </p:sp>
        <p:sp>
          <p:nvSpPr>
            <p:cNvPr id="51" name="Rectangle 50"/>
            <p:cNvSpPr/>
            <p:nvPr/>
          </p:nvSpPr>
          <p:spPr bwMode="auto">
            <a:xfrm>
              <a:off x="1295400" y="3733800"/>
              <a:ext cx="1752599" cy="685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defRPr/>
              </a:pPr>
              <a:r>
                <a:rPr lang="en-US"/>
                <a:t>Index and Data Manager</a:t>
              </a:r>
              <a:endParaRPr lang="en-US"/>
            </a:p>
          </p:txBody>
        </p:sp>
        <p:sp>
          <p:nvSpPr>
            <p:cNvPr id="52" name="Rectangle 51"/>
            <p:cNvSpPr/>
            <p:nvPr/>
          </p:nvSpPr>
          <p:spPr bwMode="auto">
            <a:xfrm>
              <a:off x="6400800" y="3733800"/>
              <a:ext cx="1981200" cy="685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defRPr/>
              </a:pPr>
              <a:r>
                <a:rPr lang="en-US"/>
                <a:t>Lock , Log</a:t>
              </a:r>
              <a:endParaRPr lang="en-US"/>
            </a:p>
          </p:txBody>
        </p:sp>
        <p:sp>
          <p:nvSpPr>
            <p:cNvPr id="53" name="TextBox 52"/>
            <p:cNvSpPr txBox="1"/>
            <p:nvPr/>
          </p:nvSpPr>
          <p:spPr bwMode="auto">
            <a:xfrm>
              <a:off x="914400" y="4724399"/>
              <a:ext cx="3657600" cy="400110"/>
            </a:xfrm>
            <a:prstGeom prst="rect">
              <a:avLst/>
            </a:prstGeom>
            <a:noFill/>
          </p:spPr>
          <p:txBody>
            <a:bodyPr wrap="square" rtlCol="0">
              <a:spAutoFit/>
            </a:bodyPr>
            <a:lstStyle/>
            <a:p>
              <a:pPr>
                <a:defRPr/>
              </a:pPr>
              <a:r>
                <a:rPr lang="en-US" sz="2000">
                  <a:solidFill>
                    <a:schemeClr val="tx2"/>
                  </a:solidFill>
                </a:rPr>
                <a:t>Primary Storage of Data Base</a:t>
              </a:r>
              <a:endParaRPr lang="en-US" sz="2000">
                <a:solidFill>
                  <a:schemeClr val="tx2"/>
                </a:solidFill>
              </a:endParaRPr>
            </a:p>
          </p:txBody>
        </p:sp>
      </p:grpSp>
      <p:sp>
        <p:nvSpPr>
          <p:cNvPr id="3" name="TextBox 2"/>
          <p:cNvSpPr txBox="1"/>
          <p:nvPr/>
        </p:nvSpPr>
        <p:spPr bwMode="auto">
          <a:xfrm>
            <a:off x="152400" y="1066800"/>
            <a:ext cx="3429000" cy="2031325"/>
          </a:xfrm>
          <a:prstGeom prst="rect">
            <a:avLst/>
          </a:prstGeom>
          <a:noFill/>
        </p:spPr>
        <p:txBody>
          <a:bodyPr wrap="square" rtlCol="0">
            <a:spAutoFit/>
          </a:bodyPr>
          <a:lstStyle/>
          <a:p>
            <a:pPr marL="285750" indent="-285750">
              <a:buFont typeface="Arial"/>
              <a:buChar char="•"/>
              <a:defRPr/>
            </a:pPr>
            <a:r>
              <a:rPr lang="en-IN"/>
              <a:t>No buffer storage</a:t>
            </a:r>
            <a:endParaRPr/>
          </a:p>
          <a:p>
            <a:pPr marL="285750" indent="-285750">
              <a:buFont typeface="Arial"/>
              <a:buChar char="•"/>
              <a:defRPr/>
            </a:pPr>
            <a:r>
              <a:rPr lang="en-IN"/>
              <a:t>Radom access is faster compare to disk</a:t>
            </a:r>
            <a:endParaRPr/>
          </a:p>
          <a:p>
            <a:pPr marL="285750" indent="-285750">
              <a:buFont typeface="Arial"/>
              <a:buChar char="•"/>
              <a:defRPr/>
            </a:pPr>
            <a:r>
              <a:rPr lang="en-IN"/>
              <a:t>Disk access time is not involved so faster</a:t>
            </a:r>
            <a:endParaRPr/>
          </a:p>
          <a:p>
            <a:pPr marL="285750" indent="-285750">
              <a:buFont typeface="Arial"/>
              <a:buChar char="•"/>
              <a:defRPr/>
            </a:pPr>
            <a:r>
              <a:rPr lang="en-IN"/>
              <a:t>Secondary storage is used for logs and checkpoints</a:t>
            </a:r>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95389" y="0"/>
            <a:ext cx="7339011" cy="1239837"/>
          </a:xfrm>
        </p:spPr>
        <p:txBody>
          <a:bodyPr/>
          <a:lstStyle/>
          <a:p>
            <a:pPr>
              <a:defRPr/>
            </a:pPr>
            <a:r>
              <a:rPr lang="en-US"/>
              <a:t>Practical Application</a:t>
            </a:r>
            <a:endParaRPr lang="en-US"/>
          </a:p>
        </p:txBody>
      </p:sp>
      <p:sp>
        <p:nvSpPr>
          <p:cNvPr id="3" name="Content Placeholder 2"/>
          <p:cNvSpPr>
            <a:spLocks noGrp="1"/>
          </p:cNvSpPr>
          <p:nvPr>
            <p:ph idx="1"/>
          </p:nvPr>
        </p:nvSpPr>
        <p:spPr bwMode="auto"/>
        <p:txBody>
          <a:bodyPr>
            <a:normAutofit/>
          </a:bodyPr>
          <a:lstStyle/>
          <a:p>
            <a:pPr>
              <a:defRPr/>
            </a:pPr>
            <a:endParaRPr lang="en-US"/>
          </a:p>
          <a:p>
            <a:pPr>
              <a:defRPr/>
            </a:pPr>
            <a:r>
              <a:rPr lang="en-US"/>
              <a:t>Applications that demand very fast data access, storage and manipulation</a:t>
            </a:r>
            <a:endParaRPr/>
          </a:p>
          <a:p>
            <a:pPr>
              <a:defRPr/>
            </a:pPr>
            <a:r>
              <a:rPr lang="en-US"/>
              <a:t>In real-time embedded systems</a:t>
            </a:r>
            <a:endParaRPr/>
          </a:p>
          <a:p>
            <a:pPr>
              <a:defRPr/>
            </a:pPr>
            <a:r>
              <a:rPr lang="en-US"/>
              <a:t>Music databases in MP3 players </a:t>
            </a:r>
            <a:endParaRPr/>
          </a:p>
          <a:p>
            <a:pPr>
              <a:defRPr/>
            </a:pPr>
            <a:r>
              <a:rPr lang="en-US"/>
              <a:t>Programming data in set-top boxes</a:t>
            </a:r>
            <a:endParaRPr/>
          </a:p>
          <a:p>
            <a:pPr>
              <a:defRPr/>
            </a:pPr>
            <a:r>
              <a:rPr lang="en-US"/>
              <a:t>e-commerce and social networking sites </a:t>
            </a:r>
            <a:endParaRPr/>
          </a:p>
          <a:p>
            <a:pPr>
              <a:defRPr/>
            </a:pPr>
            <a:r>
              <a:rPr lang="en-US"/>
              <a:t>financial services and many more…</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95389" y="284163"/>
            <a:ext cx="7339011" cy="1239837"/>
          </a:xfrm>
        </p:spPr>
        <p:txBody>
          <a:bodyPr>
            <a:normAutofit fontScale="90000"/>
          </a:bodyPr>
          <a:lstStyle/>
          <a:p>
            <a:pPr>
              <a:defRPr/>
            </a:pPr>
            <a:r>
              <a:rPr lang="en-US"/>
              <a:t>IMDB vs. DRDB(Disk Resident DB)</a:t>
            </a:r>
            <a:endParaRPr lang="en-US"/>
          </a:p>
        </p:txBody>
      </p:sp>
      <p:graphicFrame>
        <p:nvGraphicFramePr>
          <p:cNvPr id="4" name="Content Placeholder 3"/>
          <p:cNvGraphicFramePr>
            <a:graphicFrameLocks xmlns:a="http://schemas.openxmlformats.org/drawingml/2006/main" noGrp="1"/>
          </p:cNvGraphicFramePr>
          <p:nvPr>
            <p:ph idx="1"/>
          </p:nvPr>
        </p:nvGraphicFramePr>
        <p:xfrm>
          <a:off x="457200" y="1935163"/>
          <a:ext cx="8229600" cy="4114800"/>
        </p:xfrm>
        <a:graphic>
          <a:graphicData uri="http://schemas.openxmlformats.org/drawingml/2006/table">
            <a:tbl>
              <a:tblPr firstRow="1" firstCol="0" lastRow="0" lastCol="0" bandRow="1" bandCol="0">
                <a:tableStyleId>{3B4B98B0-60AC-42C2-AFA5-B58CD77FA1E5}</a:tableStyleId>
              </a:tblPr>
              <a:tblGrid>
                <a:gridCol w="4114800"/>
                <a:gridCol w="4114800"/>
              </a:tblGrid>
              <a:tr h="685800">
                <a:tc>
                  <a:txBody>
                    <a:bodyPr/>
                    <a:p>
                      <a:pPr>
                        <a:defRPr/>
                      </a:pPr>
                      <a:r>
                        <a:rPr lang="en-US"/>
                        <a:t>Disk</a:t>
                      </a:r>
                      <a:r>
                        <a:rPr lang="en-US"/>
                        <a:t> Resident</a:t>
                      </a:r>
                      <a:r>
                        <a:rPr lang="en-US"/>
                        <a:t> Data Base</a:t>
                      </a:r>
                      <a:endParaRPr lang="en-US"/>
                    </a:p>
                  </a:txBody>
                  <a:tcPr marL="102536" marR="102536"/>
                </a:tc>
                <a:tc>
                  <a:txBody>
                    <a:bodyPr/>
                    <a:p>
                      <a:pPr>
                        <a:defRPr/>
                      </a:pPr>
                      <a:r>
                        <a:rPr lang="en-US"/>
                        <a:t>In-Memory Data Base</a:t>
                      </a:r>
                      <a:endParaRPr lang="en-US"/>
                    </a:p>
                  </a:txBody>
                  <a:tcPr marL="102536" marR="102536"/>
                </a:tc>
              </a:tr>
              <a:tr h="685800">
                <a:tc>
                  <a:txBody>
                    <a:bodyPr/>
                    <a:p>
                      <a:pPr>
                        <a:defRPr/>
                      </a:pPr>
                      <a:r>
                        <a:rPr lang="en-US"/>
                        <a:t>Carries</a:t>
                      </a:r>
                      <a:r>
                        <a:rPr lang="en-US"/>
                        <a:t> File I/O burden</a:t>
                      </a:r>
                      <a:endParaRPr lang="en-US"/>
                    </a:p>
                  </a:txBody>
                  <a:tcPr marL="102536" marR="102536"/>
                </a:tc>
                <a:tc>
                  <a:txBody>
                    <a:bodyPr/>
                    <a:p>
                      <a:pPr>
                        <a:defRPr/>
                      </a:pPr>
                      <a:r>
                        <a:rPr lang="en-US" sz="1800" b="0" i="0">
                          <a:solidFill>
                            <a:schemeClr val="tx1"/>
                          </a:solidFill>
                          <a:latin typeface="+mn-lt"/>
                          <a:ea typeface="+mn-ea"/>
                          <a:cs typeface="+mn-cs"/>
                        </a:rPr>
                        <a:t>No file I/O burden</a:t>
                      </a:r>
                      <a:endParaRPr lang="en-US"/>
                    </a:p>
                  </a:txBody>
                  <a:tcPr marL="102536" marR="102536"/>
                </a:tc>
              </a:tr>
              <a:tr h="685800">
                <a:tc>
                  <a:txBody>
                    <a:bodyPr/>
                    <a:p>
                      <a:pPr>
                        <a:defRPr/>
                      </a:pPr>
                      <a:r>
                        <a:rPr lang="en-US" sz="1800" b="0" i="0">
                          <a:solidFill>
                            <a:schemeClr val="tx1"/>
                          </a:solidFill>
                          <a:latin typeface="+mn-lt"/>
                          <a:ea typeface="+mn-ea"/>
                          <a:cs typeface="+mn-cs"/>
                        </a:rPr>
                        <a:t>Extra memory For Cache</a:t>
                      </a:r>
                      <a:endParaRPr lang="en-US"/>
                    </a:p>
                  </a:txBody>
                  <a:tcPr marL="102536" marR="102536"/>
                </a:tc>
                <a:tc>
                  <a:txBody>
                    <a:bodyPr/>
                    <a:p>
                      <a:pPr>
                        <a:defRPr/>
                      </a:pPr>
                      <a:r>
                        <a:rPr lang="en-US"/>
                        <a:t>No extra memory</a:t>
                      </a:r>
                      <a:endParaRPr lang="en-US"/>
                    </a:p>
                  </a:txBody>
                  <a:tcPr marL="102536" marR="102536"/>
                </a:tc>
              </a:tr>
              <a:tr h="685800">
                <a:tc>
                  <a:txBody>
                    <a:bodyPr/>
                    <a:p>
                      <a:pPr>
                        <a:defRPr/>
                      </a:pPr>
                      <a:r>
                        <a:rPr lang="en-US"/>
                        <a:t>Algorithm </a:t>
                      </a:r>
                      <a:r>
                        <a:rPr lang="en-US"/>
                        <a:t>optimized for disk</a:t>
                      </a:r>
                      <a:endParaRPr lang="en-US"/>
                    </a:p>
                  </a:txBody>
                  <a:tcPr marL="102536" marR="102536"/>
                </a:tc>
                <a:tc>
                  <a:txBody>
                    <a:bodyPr/>
                    <a:p>
                      <a:pPr>
                        <a:defRPr/>
                      </a:pPr>
                      <a:r>
                        <a:rPr lang="en-US"/>
                        <a:t>Algorithms optimized for memory</a:t>
                      </a:r>
                      <a:endParaRPr lang="en-US"/>
                    </a:p>
                  </a:txBody>
                  <a:tcPr marL="102536" marR="102536"/>
                </a:tc>
              </a:tr>
              <a:tr h="685800">
                <a:tc>
                  <a:txBody>
                    <a:bodyPr/>
                    <a:p>
                      <a:pPr>
                        <a:defRPr/>
                      </a:pPr>
                      <a:r>
                        <a:rPr lang="en-US"/>
                        <a:t>More CPU cycles</a:t>
                      </a:r>
                      <a:endParaRPr lang="en-US"/>
                    </a:p>
                  </a:txBody>
                  <a:tcPr marL="102536" marR="102536"/>
                </a:tc>
                <a:tc>
                  <a:txBody>
                    <a:bodyPr/>
                    <a:p>
                      <a:pPr>
                        <a:defRPr/>
                      </a:pPr>
                      <a:r>
                        <a:rPr lang="en-US"/>
                        <a:t>Less</a:t>
                      </a:r>
                      <a:r>
                        <a:rPr lang="en-US"/>
                        <a:t> CPU cycles</a:t>
                      </a:r>
                      <a:endParaRPr lang="en-US"/>
                    </a:p>
                  </a:txBody>
                  <a:tcPr marL="102536" marR="102536"/>
                </a:tc>
              </a:tr>
              <a:tr h="685800">
                <a:tc>
                  <a:txBody>
                    <a:bodyPr/>
                    <a:p>
                      <a:pPr>
                        <a:defRPr/>
                      </a:pPr>
                      <a:r>
                        <a:rPr lang="en-US"/>
                        <a:t>Assumes </a:t>
                      </a:r>
                      <a:r>
                        <a:rPr lang="en-US"/>
                        <a:t> Memory is abundant</a:t>
                      </a:r>
                      <a:endParaRPr lang="en-US"/>
                    </a:p>
                  </a:txBody>
                  <a:tcPr marL="102536" marR="102536"/>
                </a:tc>
                <a:tc>
                  <a:txBody>
                    <a:bodyPr/>
                    <a:p>
                      <a:pPr>
                        <a:defRPr/>
                      </a:pPr>
                      <a:r>
                        <a:rPr lang="en-US"/>
                        <a:t>Uses memory more efficiently</a:t>
                      </a:r>
                      <a:endParaRPr lang="en-US"/>
                    </a:p>
                  </a:txBody>
                  <a:tcPr marL="102536" marR="102536"/>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95389" y="0"/>
            <a:ext cx="7339011" cy="1239837"/>
          </a:xfrm>
        </p:spPr>
        <p:txBody>
          <a:bodyPr/>
          <a:lstStyle/>
          <a:p>
            <a:pPr>
              <a:defRPr/>
            </a:pPr>
            <a:r>
              <a:rPr lang="en-US"/>
              <a:t>Myths about IMDB’s</a:t>
            </a:r>
            <a:endParaRPr lang="en-US"/>
          </a:p>
        </p:txBody>
      </p:sp>
      <p:sp>
        <p:nvSpPr>
          <p:cNvPr id="3" name="Content Placeholder 2"/>
          <p:cNvSpPr>
            <a:spLocks noGrp="1"/>
          </p:cNvSpPr>
          <p:nvPr>
            <p:ph idx="1"/>
          </p:nvPr>
        </p:nvSpPr>
        <p:spPr bwMode="auto">
          <a:xfrm>
            <a:off x="914400" y="1447800"/>
            <a:ext cx="7339011" cy="4572000"/>
          </a:xfrm>
        </p:spPr>
        <p:txBody>
          <a:bodyPr/>
          <a:lstStyle/>
          <a:p>
            <a:pPr>
              <a:defRPr/>
            </a:pPr>
            <a:r>
              <a:rPr lang="en-US"/>
              <a:t>Given the same amount of RAM, disk DBs can perform at the same speed as IMDBs (by using caching technology).</a:t>
            </a:r>
            <a:endParaRPr/>
          </a:p>
          <a:p>
            <a:pPr>
              <a:buNone/>
              <a:defRPr/>
            </a:pPr>
            <a:endParaRPr lang="en-US"/>
          </a:p>
          <a:p>
            <a:pPr>
              <a:defRPr/>
            </a:pPr>
            <a:endParaRPr lang="en-US"/>
          </a:p>
          <a:p>
            <a:pPr>
              <a:defRPr/>
            </a:pPr>
            <a:r>
              <a:rPr lang="en-US"/>
              <a:t>If a RAM disk is created and a traditional disk DB is deployed on it, it delivers the same performance as an in-memory database.</a:t>
            </a:r>
            <a:endParaRPr/>
          </a:p>
          <a:p>
            <a:pPr>
              <a:defRPr/>
            </a:pPr>
            <a:endParaRPr lang="en-US"/>
          </a:p>
          <a:p>
            <a:pPr>
              <a:defRPr/>
            </a:pPr>
            <a:endParaRPr lang="en-US"/>
          </a:p>
        </p:txBody>
      </p:sp>
      <p:pic>
        <p:nvPicPr>
          <p:cNvPr id="4" name="Picture 3" descr="1465081_734276653269101_1625854443_n.jpg"/>
          <p:cNvPicPr>
            <a:picLocks noChangeAspect="1"/>
          </p:cNvPicPr>
          <p:nvPr/>
        </p:nvPicPr>
        <p:blipFill>
          <a:blip r:embed="rId3"/>
          <a:stretch/>
        </p:blipFill>
        <p:spPr bwMode="auto">
          <a:xfrm>
            <a:off x="6324600" y="2362199"/>
            <a:ext cx="1890858" cy="1187133"/>
          </a:xfrm>
          <a:prstGeom prst="rect">
            <a:avLst/>
          </a:prstGeom>
        </p:spPr>
      </p:pic>
      <p:pic>
        <p:nvPicPr>
          <p:cNvPr id="5" name="Picture 4" descr="1465081_734276653269101_1625854443_n.jpg"/>
          <p:cNvPicPr>
            <a:picLocks noChangeAspect="1"/>
          </p:cNvPicPr>
          <p:nvPr/>
        </p:nvPicPr>
        <p:blipFill>
          <a:blip r:embed="rId3"/>
          <a:stretch/>
        </p:blipFill>
        <p:spPr bwMode="auto">
          <a:xfrm>
            <a:off x="6324600" y="5334000"/>
            <a:ext cx="1890858" cy="118713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bg>
      <p:bgPr shadeToTitle="0">
        <a:no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95389" y="0"/>
            <a:ext cx="7339011" cy="1239837"/>
          </a:xfrm>
        </p:spPr>
        <p:txBody>
          <a:bodyPr/>
          <a:lstStyle/>
          <a:p>
            <a:pPr>
              <a:defRPr/>
            </a:pPr>
            <a:r>
              <a:rPr lang="en-US"/>
              <a:t>Myths about IMDB’s</a:t>
            </a:r>
            <a:endParaRPr lang="en-US"/>
          </a:p>
        </p:txBody>
      </p:sp>
      <p:sp>
        <p:nvSpPr>
          <p:cNvPr id="3" name="Content Placeholder 2"/>
          <p:cNvSpPr>
            <a:spLocks noGrp="1"/>
          </p:cNvSpPr>
          <p:nvPr>
            <p:ph idx="1"/>
          </p:nvPr>
        </p:nvSpPr>
        <p:spPr bwMode="auto">
          <a:xfrm>
            <a:off x="1195389" y="1752599"/>
            <a:ext cx="7339011" cy="4572000"/>
          </a:xfrm>
        </p:spPr>
        <p:txBody>
          <a:bodyPr>
            <a:normAutofit/>
          </a:bodyPr>
          <a:lstStyle/>
          <a:p>
            <a:pPr>
              <a:defRPr/>
            </a:pPr>
            <a:r>
              <a:rPr lang="en-US"/>
              <a:t>In-memory database the same as an embedded database.</a:t>
            </a:r>
            <a:endParaRPr/>
          </a:p>
          <a:p>
            <a:pPr>
              <a:defRPr/>
            </a:pPr>
            <a:endParaRPr lang="en-US" b="1"/>
          </a:p>
          <a:p>
            <a:pPr>
              <a:defRPr/>
            </a:pPr>
            <a:endParaRPr lang="en-US" b="1"/>
          </a:p>
          <a:p>
            <a:pPr>
              <a:defRPr/>
            </a:pPr>
            <a:r>
              <a:rPr lang="en-US"/>
              <a:t>Since RAM size is limited, sizes of IMDBs are also limited.</a:t>
            </a:r>
            <a:endParaRPr/>
          </a:p>
          <a:p>
            <a:pPr>
              <a:buNone/>
              <a:defRPr/>
            </a:pPr>
            <a:endParaRPr lang="en-US" b="1"/>
          </a:p>
          <a:p>
            <a:pPr>
              <a:buNone/>
              <a:defRPr/>
            </a:pPr>
            <a:endParaRPr lang="en-US" b="1"/>
          </a:p>
          <a:p>
            <a:pPr>
              <a:defRPr/>
            </a:pPr>
            <a:endParaRPr lang="en-US"/>
          </a:p>
        </p:txBody>
      </p:sp>
      <p:pic>
        <p:nvPicPr>
          <p:cNvPr id="4" name="Picture 3" descr="1465081_734276653269101_1625854443_n.jpg"/>
          <p:cNvPicPr>
            <a:picLocks noChangeAspect="1"/>
          </p:cNvPicPr>
          <p:nvPr/>
        </p:nvPicPr>
        <p:blipFill>
          <a:blip r:embed="rId3"/>
          <a:stretch/>
        </p:blipFill>
        <p:spPr bwMode="auto">
          <a:xfrm>
            <a:off x="6096000" y="4572000"/>
            <a:ext cx="1890858" cy="1187133"/>
          </a:xfrm>
          <a:prstGeom prst="rect">
            <a:avLst/>
          </a:prstGeom>
        </p:spPr>
      </p:pic>
      <p:pic>
        <p:nvPicPr>
          <p:cNvPr id="5" name="Picture 4" descr="1465081_734276653269101_1625854443_n.jpg"/>
          <p:cNvPicPr>
            <a:picLocks noChangeAspect="1"/>
          </p:cNvPicPr>
          <p:nvPr/>
        </p:nvPicPr>
        <p:blipFill>
          <a:blip r:embed="rId3"/>
          <a:stretch/>
        </p:blipFill>
        <p:spPr bwMode="auto">
          <a:xfrm>
            <a:off x="5791200" y="2362199"/>
            <a:ext cx="1890858" cy="118713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Arial"/>
        <a:cs typeface="Arial"/>
      </a:majorFont>
      <a:minorFont>
        <a:latin typeface="Constantia"/>
        <a:ea typeface="Arial"/>
        <a:cs typeface="Arial"/>
      </a:minorFont>
    </a:fontScheme>
    <a:fmtScheme name="Flow">
      <a:fillStyleLst>
        <a:solidFill>
          <a:schemeClr val="phClr"/>
        </a:solidFill>
        <a:gradFill>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gradFill>
        <a:gradFill>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80000"/>
                <a:satMod val="400000"/>
              </a:schemeClr>
            </a:gs>
            <a:gs pos="25000">
              <a:schemeClr val="phClr">
                <a:tint val="83000"/>
                <a:satMod val="320000"/>
              </a:schemeClr>
            </a:gs>
            <a:gs pos="100000">
              <a:schemeClr val="phClr">
                <a:shade val="15000"/>
                <a:satMod val="320000"/>
              </a:schemeClr>
            </a:gs>
          </a:gsLst>
          <a:path path="circle"/>
        </a:gradFill>
        <a:blipFill>
          <a:blip r:embed="rId1">
            <a:duotone>
              <a:schemeClr val="phClr">
                <a:shade val="90000"/>
                <a:satMod val="150000"/>
              </a:schemeClr>
              <a:schemeClr val="phClr">
                <a:tint val="88000"/>
                <a:satMod val="150000"/>
              </a:schemeClr>
            </a:duotone>
          </a:blip>
          <a:tile algn="tl" flip="none" sx="65000" sy="65000" tx="0" ty="0"/>
        </a:blip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Flow</Template>
  <TotalTime>0</TotalTime>
  <Words>0</Words>
  <Application>ONLYOFFICE/7.5.1.23</Application>
  <DocSecurity>0</DocSecurity>
  <PresentationFormat>On-screen Show (4:3)</PresentationFormat>
  <Paragraphs>0</Paragraphs>
  <Slides>21</Slides>
  <Notes>21</Notes>
  <HiddenSlides>0</HiddenSlides>
  <MMClips>2</MMClips>
  <ScaleCrop>0</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Memory Database (IMDB)</dc:title>
  <dc:subject/>
  <dc:creator>Pridhvi</dc:creator>
  <cp:keywords/>
  <dc:description/>
  <dc:identifier/>
  <dc:language/>
  <cp:lastModifiedBy/>
  <cp:revision>388</cp:revision>
  <dcterms:created xsi:type="dcterms:W3CDTF">2006-08-16T00:00:00Z</dcterms:created>
  <dcterms:modified xsi:type="dcterms:W3CDTF">2024-01-18T09:17:31Z</dcterms:modified>
  <cp:category/>
  <cp:contentStatus/>
  <cp:version/>
</cp:coreProperties>
</file>