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301" r:id="rId14"/>
    <p:sldId id="295" r:id="rId15"/>
    <p:sldId id="296" r:id="rId16"/>
    <p:sldId id="302" r:id="rId17"/>
    <p:sldId id="270" r:id="rId18"/>
    <p:sldId id="300" r:id="rId19"/>
    <p:sldId id="271" r:id="rId20"/>
    <p:sldId id="304" r:id="rId21"/>
    <p:sldId id="306" r:id="rId22"/>
    <p:sldId id="309" r:id="rId23"/>
    <p:sldId id="311" r:id="rId24"/>
    <p:sldId id="280" r:id="rId25"/>
    <p:sldId id="286" r:id="rId26"/>
    <p:sldId id="276" r:id="rId27"/>
    <p:sldId id="277" r:id="rId28"/>
    <p:sldId id="279" r:id="rId29"/>
    <p:sldId id="287" r:id="rId30"/>
    <p:sldId id="288" r:id="rId31"/>
    <p:sldId id="289" r:id="rId32"/>
    <p:sldId id="268" r:id="rId33"/>
  </p:sldIdLst>
  <p:sldSz cx="12192000" cy="6858000"/>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8" d="100"/>
          <a:sy n="78" d="100"/>
        </p:scale>
        <p:origin x="778"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2F05EA9E-3752-460A-961D-AB7CF2D6D7EF}" type="datetimeFigureOut">
              <a:rPr lang="en-IN"/>
              <a:t>30-01-2024</a:t>
            </a:fld>
            <a:endParaRPr lang="en-IN"/>
          </a:p>
        </p:txBody>
      </p:sp>
      <p:sp>
        <p:nvSpPr>
          <p:cNvPr id="4" name="Slide Image Placeholder 3"/>
          <p:cNvSpPr>
            <a:spLocks noGrp="1" noRot="1" noChangeAspec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IN"/>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IN"/>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IN"/>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8B02C004-ED9B-48B7-9D39-FDF72A8D9154}" type="slidenum">
              <a:rPr lang="en-IN"/>
              <a:t>‹#›</a:t>
            </a:fld>
            <a:endParaRPr lang="en-IN"/>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B206DBE-F114-34D0-43D0-3CF79C0F024A}" type="slidenum">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8F946EC-B7AF-162A-08CF-426DA03DB9E4}" type="slidenum">
              <a:r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49FB021-88B2-0DA6-2F27-2119B22D37AD}" type="slidenum">
              <a:r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B586D88-56CE-AA12-1545-1F1769F3272A}" type="slidenum">
              <a:r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31">
            <a:extLst>
              <a:ext uri="{FF2B5EF4-FFF2-40B4-BE49-F238E27FC236}">
                <a16:creationId xmlns:a16="http://schemas.microsoft.com/office/drawing/2014/main" id="{62A4E88B-6BBC-4263-8B98-37ACF9BC9A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6058845C-E5DE-48AF-B072-9C972A5E4A9F}" type="slidenum">
              <a:rPr lang="en-US" altLang="en-US" sz="1200">
                <a:latin typeface="Times New Roman" panose="02020603050405020304" pitchFamily="18" charset="0"/>
              </a:rPr>
              <a:pPr eaLnBrk="1" hangingPunct="1"/>
              <a:t>20</a:t>
            </a:fld>
            <a:endParaRPr lang="en-US" altLang="en-US" sz="1200">
              <a:latin typeface="Times New Roman" panose="02020603050405020304" pitchFamily="18" charset="0"/>
            </a:endParaRPr>
          </a:p>
        </p:txBody>
      </p:sp>
      <p:sp>
        <p:nvSpPr>
          <p:cNvPr id="35843" name="Rectangle 2">
            <a:extLst>
              <a:ext uri="{FF2B5EF4-FFF2-40B4-BE49-F238E27FC236}">
                <a16:creationId xmlns:a16="http://schemas.microsoft.com/office/drawing/2014/main" id="{3E6187C3-6B46-D6EF-B813-A739F0700439}"/>
              </a:ext>
            </a:extLst>
          </p:cNvPr>
          <p:cNvSpPr>
            <a:spLocks noChangeArrowheads="1" noTextEdit="1"/>
          </p:cNvSpPr>
          <p:nvPr>
            <p:ph type="sldImg"/>
          </p:nvPr>
        </p:nvSpPr>
        <p:spPr>
          <a:ln/>
        </p:spPr>
      </p:sp>
      <p:sp>
        <p:nvSpPr>
          <p:cNvPr id="35844" name="Rectangle 3">
            <a:extLst>
              <a:ext uri="{FF2B5EF4-FFF2-40B4-BE49-F238E27FC236}">
                <a16:creationId xmlns:a16="http://schemas.microsoft.com/office/drawing/2014/main" id="{B03806C6-C1EE-9C63-CDEA-5B61BCC355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GIS: Geographic Information Systems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31">
            <a:extLst>
              <a:ext uri="{FF2B5EF4-FFF2-40B4-BE49-F238E27FC236}">
                <a16:creationId xmlns:a16="http://schemas.microsoft.com/office/drawing/2014/main" id="{13C1A747-FADA-8820-93BF-AB09BA21CF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62333F8A-8876-48BE-A919-919540053D05}" type="slidenum">
              <a:rPr lang="en-US" altLang="en-US" sz="1200">
                <a:latin typeface="Times New Roman" panose="02020603050405020304" pitchFamily="18" charset="0"/>
              </a:rPr>
              <a:pPr eaLnBrk="1" hangingPunct="1"/>
              <a:t>21</a:t>
            </a:fld>
            <a:endParaRPr lang="en-US" altLang="en-US" sz="1200">
              <a:latin typeface="Times New Roman" panose="02020603050405020304" pitchFamily="18" charset="0"/>
            </a:endParaRPr>
          </a:p>
        </p:txBody>
      </p:sp>
      <p:sp>
        <p:nvSpPr>
          <p:cNvPr id="36867" name="Rectangle 2">
            <a:extLst>
              <a:ext uri="{FF2B5EF4-FFF2-40B4-BE49-F238E27FC236}">
                <a16:creationId xmlns:a16="http://schemas.microsoft.com/office/drawing/2014/main" id="{85DCC3F8-B0A4-422B-885A-D1015170DA35}"/>
              </a:ext>
            </a:extLst>
          </p:cNvPr>
          <p:cNvSpPr>
            <a:spLocks noChangeArrowheads="1" noTextEdit="1"/>
          </p:cNvSpPr>
          <p:nvPr>
            <p:ph type="sldImg"/>
          </p:nvPr>
        </p:nvSpPr>
        <p:spPr>
          <a:ln/>
        </p:spPr>
      </p:sp>
      <p:sp>
        <p:nvSpPr>
          <p:cNvPr id="36868" name="Rectangle 3">
            <a:extLst>
              <a:ext uri="{FF2B5EF4-FFF2-40B4-BE49-F238E27FC236}">
                <a16:creationId xmlns:a16="http://schemas.microsoft.com/office/drawing/2014/main" id="{B55B19FD-DC8B-C011-7A2D-5F8F5490F4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GIS: Geographic Information Systems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Minimum bounding rectangles</a:t>
            </a:r>
            <a:endParaRPr lang="en-IN" dirty="0"/>
          </a:p>
        </p:txBody>
      </p:sp>
      <p:sp>
        <p:nvSpPr>
          <p:cNvPr id="4" name="Slide Number Placeholder 3"/>
          <p:cNvSpPr>
            <a:spLocks noGrp="1"/>
          </p:cNvSpPr>
          <p:nvPr>
            <p:ph type="sldNum" sz="quarter" idx="5"/>
          </p:nvPr>
        </p:nvSpPr>
        <p:spPr/>
        <p:txBody>
          <a:bodyPr/>
          <a:lstStyle/>
          <a:p>
            <a:pPr>
              <a:defRPr/>
            </a:pPr>
            <a:fld id="{8B02C004-ED9B-48B7-9D39-FDF72A8D9154}" type="slidenum">
              <a:rPr lang="en-IN" smtClean="0"/>
              <a:t>27</a:t>
            </a:fld>
            <a:endParaRPr lang="en-IN"/>
          </a:p>
        </p:txBody>
      </p:sp>
    </p:spTree>
    <p:extLst>
      <p:ext uri="{BB962C8B-B14F-4D97-AF65-F5344CB8AC3E}">
        <p14:creationId xmlns:p14="http://schemas.microsoft.com/office/powerpoint/2010/main" val="1697853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The primary goal of an R-tree is to store and index spatial objects, such as points, rectangles, or other geometric shapes, in a way that facilitates spatial queries. The structure of an R-tree is hierarchical and consists of nodes, each representing a bounding box that encloses a group of spatial objects. The leaves of the tree contain the actual spatial objects along with their corresponding data.</a:t>
            </a:r>
            <a:endParaRPr lang="en-IN" dirty="0"/>
          </a:p>
        </p:txBody>
      </p:sp>
      <p:sp>
        <p:nvSpPr>
          <p:cNvPr id="4" name="Slide Number Placeholder 3"/>
          <p:cNvSpPr>
            <a:spLocks noGrp="1"/>
          </p:cNvSpPr>
          <p:nvPr>
            <p:ph type="sldNum" sz="quarter" idx="5"/>
          </p:nvPr>
        </p:nvSpPr>
        <p:spPr/>
        <p:txBody>
          <a:bodyPr/>
          <a:lstStyle/>
          <a:p>
            <a:fld id="{E37494FC-389B-4CCD-A337-5515180DC7C4}" type="slidenum">
              <a:rPr lang="en-US" altLang="en-US" smtClean="0"/>
              <a:pPr/>
              <a:t>28</a:t>
            </a:fld>
            <a:endParaRPr lang="en-US" altLang="en-US"/>
          </a:p>
        </p:txBody>
      </p:sp>
    </p:spTree>
    <p:extLst>
      <p:ext uri="{BB962C8B-B14F-4D97-AF65-F5344CB8AC3E}">
        <p14:creationId xmlns:p14="http://schemas.microsoft.com/office/powerpoint/2010/main" val="40478646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4D82ECC-93BA-BEE9-825F-AAB481A83EB9}" type="slidenum">
              <a:rPr/>
              <a:t>32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58BDC58-D23C-D9DB-1AD2-2F4DD5B5D76A}" type="slidenum">
              <a:r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6D7DDC1-60E5-2065-4A62-9B5C2484974C}" type="slidenum">
              <a:r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rPr lang="en-US"/>
              <a:t>Vector data level of details is very less compare to raster data</a:t>
            </a:r>
            <a:endParaRPr lang="en-IN"/>
          </a:p>
        </p:txBody>
      </p:sp>
      <p:sp>
        <p:nvSpPr>
          <p:cNvPr id="4" name="Slide Number Placeholder 3"/>
          <p:cNvSpPr>
            <a:spLocks noGrp="1"/>
          </p:cNvSpPr>
          <p:nvPr>
            <p:ph type="sldNum" sz="quarter" idx="5"/>
          </p:nvPr>
        </p:nvSpPr>
        <p:spPr bwMode="auto"/>
        <p:txBody>
          <a:bodyPr/>
          <a:lstStyle/>
          <a:p>
            <a:pPr>
              <a:defRPr/>
            </a:pPr>
            <a:fld id="{8B02C004-ED9B-48B7-9D39-FDF72A8D9154}" type="slidenum">
              <a:rPr lang="en-IN"/>
              <a:t>4</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93B2A8C-6A8F-9A18-DAD3-3E9CE047EE4E}" type="slidenum">
              <a:r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6C246C8-942E-5474-9191-B38DDDCCEFD5}" type="slidenum">
              <a:r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41A6BCB-0264-3559-4027-AF29D5BCEA33}" type="slidenum">
              <a:r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8E948AE-0178-3BB3-FEF5-04159807AC3C}" type="slidenum">
              <a:r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53A0BAA-2907-96F3-A4EE-B39966ECCFE3}" type="slidenum">
              <a:r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en-US"/>
              <a:t>Click to edit Master title style</a:t>
            </a:r>
            <a:endParaRPr lang="en-IN"/>
          </a:p>
        </p:txBody>
      </p:sp>
      <p:sp>
        <p:nvSpPr>
          <p:cNvPr id="3" name="Subtitle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lang="en-IN"/>
          </a:p>
        </p:txBody>
      </p:sp>
      <p:sp>
        <p:nvSpPr>
          <p:cNvPr id="4" name="Date Placeholder 3"/>
          <p:cNvSpPr>
            <a:spLocks noGrp="1"/>
          </p:cNvSpPr>
          <p:nvPr>
            <p:ph type="dt" sz="half" idx="10"/>
          </p:nvPr>
        </p:nvSpPr>
        <p:spPr bwMode="auto"/>
        <p:txBody>
          <a:bodyPr/>
          <a:lstStyle/>
          <a:p>
            <a:pPr>
              <a:defRPr/>
            </a:pPr>
            <a:fld id="{A47C6B1E-D179-4CEB-B6C1-0C3C9AAD69F3}" type="datetimeFigureOut">
              <a:rPr lang="en-IN"/>
              <a:t>30-01-2024</a:t>
            </a:fld>
            <a:endParaRPr lang="en-IN"/>
          </a:p>
        </p:txBody>
      </p:sp>
      <p:sp>
        <p:nvSpPr>
          <p:cNvPr id="5" name="Footer Placeholder 4"/>
          <p:cNvSpPr>
            <a:spLocks noGrp="1"/>
          </p:cNvSpPr>
          <p:nvPr>
            <p:ph type="ftr" sz="quarter" idx="11"/>
          </p:nvPr>
        </p:nvSpPr>
        <p:spPr bwMode="auto"/>
        <p:txBody>
          <a:bodyPr/>
          <a:lstStyle/>
          <a:p>
            <a:pPr>
              <a:defRPr/>
            </a:pPr>
            <a:endParaRPr lang="en-IN"/>
          </a:p>
        </p:txBody>
      </p:sp>
      <p:sp>
        <p:nvSpPr>
          <p:cNvPr id="6" name="Slide Number Placeholder 5"/>
          <p:cNvSpPr>
            <a:spLocks noGrp="1"/>
          </p:cNvSpPr>
          <p:nvPr>
            <p:ph type="sldNum" sz="quarter" idx="12"/>
          </p:nvPr>
        </p:nvSpPr>
        <p:spPr bwMode="auto"/>
        <p:txBody>
          <a:bodyPr/>
          <a:lstStyle/>
          <a:p>
            <a:pPr>
              <a:defRPr/>
            </a:pPr>
            <a:fld id="{8291E396-EEFD-4E26-8EE6-5B3B47C7D12E}" type="slidenum">
              <a:rPr lang="en-IN"/>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IN"/>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IN"/>
          </a:p>
        </p:txBody>
      </p:sp>
      <p:sp>
        <p:nvSpPr>
          <p:cNvPr id="4" name="Date Placeholder 3"/>
          <p:cNvSpPr>
            <a:spLocks noGrp="1"/>
          </p:cNvSpPr>
          <p:nvPr>
            <p:ph type="dt" sz="half" idx="10"/>
          </p:nvPr>
        </p:nvSpPr>
        <p:spPr bwMode="auto"/>
        <p:txBody>
          <a:bodyPr/>
          <a:lstStyle/>
          <a:p>
            <a:pPr>
              <a:defRPr/>
            </a:pPr>
            <a:fld id="{A47C6B1E-D179-4CEB-B6C1-0C3C9AAD69F3}" type="datetimeFigureOut">
              <a:rPr lang="en-IN"/>
              <a:t>30-01-2024</a:t>
            </a:fld>
            <a:endParaRPr lang="en-IN"/>
          </a:p>
        </p:txBody>
      </p:sp>
      <p:sp>
        <p:nvSpPr>
          <p:cNvPr id="5" name="Footer Placeholder 4"/>
          <p:cNvSpPr>
            <a:spLocks noGrp="1"/>
          </p:cNvSpPr>
          <p:nvPr>
            <p:ph type="ftr" sz="quarter" idx="11"/>
          </p:nvPr>
        </p:nvSpPr>
        <p:spPr bwMode="auto"/>
        <p:txBody>
          <a:bodyPr/>
          <a:lstStyle/>
          <a:p>
            <a:pPr>
              <a:defRPr/>
            </a:pPr>
            <a:endParaRPr lang="en-IN"/>
          </a:p>
        </p:txBody>
      </p:sp>
      <p:sp>
        <p:nvSpPr>
          <p:cNvPr id="6" name="Slide Number Placeholder 5"/>
          <p:cNvSpPr>
            <a:spLocks noGrp="1"/>
          </p:cNvSpPr>
          <p:nvPr>
            <p:ph type="sldNum" sz="quarter" idx="12"/>
          </p:nvPr>
        </p:nvSpPr>
        <p:spPr bwMode="auto"/>
        <p:txBody>
          <a:bodyPr/>
          <a:lstStyle/>
          <a:p>
            <a:pPr>
              <a:defRPr/>
            </a:pPr>
            <a:fld id="{8291E396-EEFD-4E26-8EE6-5B3B47C7D12E}" type="slidenum">
              <a:rPr lang="en-IN"/>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724900" y="365125"/>
            <a:ext cx="2628900" cy="5811838"/>
          </a:xfrm>
        </p:spPr>
        <p:txBody>
          <a:bodyPr vert="eaVert"/>
          <a:lstStyle/>
          <a:p>
            <a:pPr>
              <a:defRPr/>
            </a:pPr>
            <a:r>
              <a:rPr lang="en-US"/>
              <a:t>Click to edit Master title style</a:t>
            </a:r>
            <a:endParaRPr lang="en-IN"/>
          </a:p>
        </p:txBody>
      </p:sp>
      <p:sp>
        <p:nvSpPr>
          <p:cNvPr id="3" name="Vertical Text Placeholder 2"/>
          <p:cNvSpPr>
            <a:spLocks noGrp="1"/>
          </p:cNvSpPr>
          <p:nvPr>
            <p:ph type="body" orient="vert" idx="1"/>
          </p:nvPr>
        </p:nvSpPr>
        <p:spPr bwMode="auto">
          <a:xfrm>
            <a:off x="838200" y="365125"/>
            <a:ext cx="7734300" cy="581183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IN"/>
          </a:p>
        </p:txBody>
      </p:sp>
      <p:sp>
        <p:nvSpPr>
          <p:cNvPr id="4" name="Date Placeholder 3"/>
          <p:cNvSpPr>
            <a:spLocks noGrp="1"/>
          </p:cNvSpPr>
          <p:nvPr>
            <p:ph type="dt" sz="half" idx="10"/>
          </p:nvPr>
        </p:nvSpPr>
        <p:spPr bwMode="auto"/>
        <p:txBody>
          <a:bodyPr/>
          <a:lstStyle/>
          <a:p>
            <a:pPr>
              <a:defRPr/>
            </a:pPr>
            <a:fld id="{A47C6B1E-D179-4CEB-B6C1-0C3C9AAD69F3}" type="datetimeFigureOut">
              <a:rPr lang="en-IN"/>
              <a:t>30-01-2024</a:t>
            </a:fld>
            <a:endParaRPr lang="en-IN"/>
          </a:p>
        </p:txBody>
      </p:sp>
      <p:sp>
        <p:nvSpPr>
          <p:cNvPr id="5" name="Footer Placeholder 4"/>
          <p:cNvSpPr>
            <a:spLocks noGrp="1"/>
          </p:cNvSpPr>
          <p:nvPr>
            <p:ph type="ftr" sz="quarter" idx="11"/>
          </p:nvPr>
        </p:nvSpPr>
        <p:spPr bwMode="auto"/>
        <p:txBody>
          <a:bodyPr/>
          <a:lstStyle/>
          <a:p>
            <a:pPr>
              <a:defRPr/>
            </a:pPr>
            <a:endParaRPr lang="en-IN"/>
          </a:p>
        </p:txBody>
      </p:sp>
      <p:sp>
        <p:nvSpPr>
          <p:cNvPr id="6" name="Slide Number Placeholder 5"/>
          <p:cNvSpPr>
            <a:spLocks noGrp="1"/>
          </p:cNvSpPr>
          <p:nvPr>
            <p:ph type="sldNum" sz="quarter" idx="12"/>
          </p:nvPr>
        </p:nvSpPr>
        <p:spPr bwMode="auto"/>
        <p:txBody>
          <a:bodyPr/>
          <a:lstStyle/>
          <a:p>
            <a:pPr>
              <a:defRPr/>
            </a:pPr>
            <a:fld id="{8291E396-EEFD-4E26-8EE6-5B3B47C7D12E}" type="slidenum">
              <a:rPr lang="en-IN"/>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711200" y="762000"/>
            <a:ext cx="10441517" cy="533400"/>
          </a:xfrm>
        </p:spPr>
        <p:txBody>
          <a:bodyPr/>
          <a:lstStyle/>
          <a:p>
            <a:r>
              <a:rPr lang="en-US"/>
              <a:t>Click to edit Master title style</a:t>
            </a:r>
          </a:p>
        </p:txBody>
      </p:sp>
      <p:sp>
        <p:nvSpPr>
          <p:cNvPr id="3" name="Text Placeholder 2"/>
          <p:cNvSpPr>
            <a:spLocks noGrp="1"/>
          </p:cNvSpPr>
          <p:nvPr>
            <p:ph type="body" sz="half" idx="1"/>
          </p:nvPr>
        </p:nvSpPr>
        <p:spPr>
          <a:xfrm>
            <a:off x="711200" y="1371600"/>
            <a:ext cx="52324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146800" y="1371600"/>
            <a:ext cx="5232400" cy="4876800"/>
          </a:xfrm>
        </p:spPr>
        <p:txBody>
          <a:bodyPr/>
          <a:lstStyle/>
          <a:p>
            <a:pPr lvl="0"/>
            <a:endParaRPr lang="en-US" noProof="0"/>
          </a:p>
        </p:txBody>
      </p:sp>
      <p:sp>
        <p:nvSpPr>
          <p:cNvPr id="5" name="Rectangle 4">
            <a:extLst>
              <a:ext uri="{FF2B5EF4-FFF2-40B4-BE49-F238E27FC236}">
                <a16:creationId xmlns:a16="http://schemas.microsoft.com/office/drawing/2014/main" id="{6D321B84-6591-A2FA-E14D-661235E0853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BD8BE112-55DC-A29F-9617-8F672A65934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EB5ACC8-8836-FAD8-EF45-86B58452DC4B}"/>
              </a:ext>
            </a:extLst>
          </p:cNvPr>
          <p:cNvSpPr>
            <a:spLocks noGrp="1" noChangeArrowheads="1"/>
          </p:cNvSpPr>
          <p:nvPr>
            <p:ph type="sldNum" sz="quarter" idx="12"/>
          </p:nvPr>
        </p:nvSpPr>
        <p:spPr>
          <a:ln/>
        </p:spPr>
        <p:txBody>
          <a:bodyPr/>
          <a:lstStyle>
            <a:lvl1pPr>
              <a:defRPr/>
            </a:lvl1pPr>
          </a:lstStyle>
          <a:p>
            <a:fld id="{5E6B2E37-9385-40E5-9241-CD526B3A7787}" type="slidenum">
              <a:rPr lang="en-US" altLang="en-US"/>
              <a:pPr/>
              <a:t>‹#›</a:t>
            </a:fld>
            <a:endParaRPr lang="en-US" altLang="en-US"/>
          </a:p>
        </p:txBody>
      </p:sp>
    </p:spTree>
    <p:extLst>
      <p:ext uri="{BB962C8B-B14F-4D97-AF65-F5344CB8AC3E}">
        <p14:creationId xmlns:p14="http://schemas.microsoft.com/office/powerpoint/2010/main" val="505481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711200" y="762000"/>
            <a:ext cx="10441517" cy="533400"/>
          </a:xfrm>
        </p:spPr>
        <p:txBody>
          <a:bodyPr/>
          <a:lstStyle/>
          <a:p>
            <a:r>
              <a:rPr lang="en-US"/>
              <a:t>Click to edit Master title style</a:t>
            </a:r>
          </a:p>
        </p:txBody>
      </p:sp>
      <p:sp>
        <p:nvSpPr>
          <p:cNvPr id="3" name="ClipArt Placeholder 2"/>
          <p:cNvSpPr>
            <a:spLocks noGrp="1"/>
          </p:cNvSpPr>
          <p:nvPr>
            <p:ph type="clipArt" sz="half" idx="1"/>
          </p:nvPr>
        </p:nvSpPr>
        <p:spPr>
          <a:xfrm>
            <a:off x="711200" y="1371600"/>
            <a:ext cx="5232400" cy="4876800"/>
          </a:xfrm>
        </p:spPr>
        <p:txBody>
          <a:bodyPr/>
          <a:lstStyle/>
          <a:p>
            <a:pPr lvl="0"/>
            <a:endParaRPr lang="en-US" noProof="0"/>
          </a:p>
        </p:txBody>
      </p:sp>
      <p:sp>
        <p:nvSpPr>
          <p:cNvPr id="4" name="Text Placeholder 3"/>
          <p:cNvSpPr>
            <a:spLocks noGrp="1"/>
          </p:cNvSpPr>
          <p:nvPr>
            <p:ph type="body" sz="half" idx="2"/>
          </p:nvPr>
        </p:nvSpPr>
        <p:spPr>
          <a:xfrm>
            <a:off x="6146800" y="1371600"/>
            <a:ext cx="52324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A46883B6-6612-0622-B538-443E23F5BD9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2D73591-8713-3734-2C9B-CF7F67831C2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99F8BD4-BB54-9691-5B11-475407BC9090}"/>
              </a:ext>
            </a:extLst>
          </p:cNvPr>
          <p:cNvSpPr>
            <a:spLocks noGrp="1" noChangeArrowheads="1"/>
          </p:cNvSpPr>
          <p:nvPr>
            <p:ph type="sldNum" sz="quarter" idx="12"/>
          </p:nvPr>
        </p:nvSpPr>
        <p:spPr>
          <a:ln/>
        </p:spPr>
        <p:txBody>
          <a:bodyPr/>
          <a:lstStyle>
            <a:lvl1pPr>
              <a:defRPr/>
            </a:lvl1pPr>
          </a:lstStyle>
          <a:p>
            <a:fld id="{18BEBA97-D842-4D09-9D55-DD755796DC53}" type="slidenum">
              <a:rPr lang="en-US" altLang="en-US"/>
              <a:pPr/>
              <a:t>‹#›</a:t>
            </a:fld>
            <a:endParaRPr lang="en-US" altLang="en-US"/>
          </a:p>
        </p:txBody>
      </p:sp>
    </p:spTree>
    <p:extLst>
      <p:ext uri="{BB962C8B-B14F-4D97-AF65-F5344CB8AC3E}">
        <p14:creationId xmlns:p14="http://schemas.microsoft.com/office/powerpoint/2010/main" val="304342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IN"/>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IN"/>
          </a:p>
        </p:txBody>
      </p:sp>
      <p:sp>
        <p:nvSpPr>
          <p:cNvPr id="4" name="Date Placeholder 3"/>
          <p:cNvSpPr>
            <a:spLocks noGrp="1"/>
          </p:cNvSpPr>
          <p:nvPr>
            <p:ph type="dt" sz="half" idx="10"/>
          </p:nvPr>
        </p:nvSpPr>
        <p:spPr bwMode="auto"/>
        <p:txBody>
          <a:bodyPr/>
          <a:lstStyle/>
          <a:p>
            <a:pPr>
              <a:defRPr/>
            </a:pPr>
            <a:fld id="{A47C6B1E-D179-4CEB-B6C1-0C3C9AAD69F3}" type="datetimeFigureOut">
              <a:rPr lang="en-IN"/>
              <a:t>30-01-2024</a:t>
            </a:fld>
            <a:endParaRPr lang="en-IN"/>
          </a:p>
        </p:txBody>
      </p:sp>
      <p:sp>
        <p:nvSpPr>
          <p:cNvPr id="5" name="Footer Placeholder 4"/>
          <p:cNvSpPr>
            <a:spLocks noGrp="1"/>
          </p:cNvSpPr>
          <p:nvPr>
            <p:ph type="ftr" sz="quarter" idx="11"/>
          </p:nvPr>
        </p:nvSpPr>
        <p:spPr bwMode="auto"/>
        <p:txBody>
          <a:bodyPr/>
          <a:lstStyle/>
          <a:p>
            <a:pPr>
              <a:defRPr/>
            </a:pPr>
            <a:endParaRPr lang="en-IN"/>
          </a:p>
        </p:txBody>
      </p:sp>
      <p:sp>
        <p:nvSpPr>
          <p:cNvPr id="6" name="Slide Number Placeholder 5"/>
          <p:cNvSpPr>
            <a:spLocks noGrp="1"/>
          </p:cNvSpPr>
          <p:nvPr>
            <p:ph type="sldNum" sz="quarter" idx="12"/>
          </p:nvPr>
        </p:nvSpPr>
        <p:spPr bwMode="auto"/>
        <p:txBody>
          <a:bodyPr/>
          <a:lstStyle/>
          <a:p>
            <a:pPr>
              <a:defRPr/>
            </a:pPr>
            <a:fld id="{8291E396-EEFD-4E26-8EE6-5B3B47C7D12E}" type="slidenum">
              <a:rPr lang="en-IN"/>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1850" y="1709738"/>
            <a:ext cx="10515600" cy="2852737"/>
          </a:xfrm>
        </p:spPr>
        <p:txBody>
          <a:bodyPr anchor="b"/>
          <a:lstStyle>
            <a:lvl1pPr>
              <a:defRPr sz="6000"/>
            </a:lvl1pPr>
          </a:lstStyle>
          <a:p>
            <a:pPr>
              <a:defRPr/>
            </a:pPr>
            <a:r>
              <a:rPr lang="en-US"/>
              <a:t>Click to edit Master title style</a:t>
            </a:r>
            <a:endParaRPr lang="en-IN"/>
          </a:p>
        </p:txBody>
      </p:sp>
      <p:sp>
        <p:nvSpPr>
          <p:cNvPr id="3" name="Text Placeholder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A47C6B1E-D179-4CEB-B6C1-0C3C9AAD69F3}" type="datetimeFigureOut">
              <a:rPr lang="en-IN"/>
              <a:t>30-01-2024</a:t>
            </a:fld>
            <a:endParaRPr lang="en-IN"/>
          </a:p>
        </p:txBody>
      </p:sp>
      <p:sp>
        <p:nvSpPr>
          <p:cNvPr id="5" name="Footer Placeholder 4"/>
          <p:cNvSpPr>
            <a:spLocks noGrp="1"/>
          </p:cNvSpPr>
          <p:nvPr>
            <p:ph type="ftr" sz="quarter" idx="11"/>
          </p:nvPr>
        </p:nvSpPr>
        <p:spPr bwMode="auto"/>
        <p:txBody>
          <a:bodyPr/>
          <a:lstStyle/>
          <a:p>
            <a:pPr>
              <a:defRPr/>
            </a:pPr>
            <a:endParaRPr lang="en-IN"/>
          </a:p>
        </p:txBody>
      </p:sp>
      <p:sp>
        <p:nvSpPr>
          <p:cNvPr id="6" name="Slide Number Placeholder 5"/>
          <p:cNvSpPr>
            <a:spLocks noGrp="1"/>
          </p:cNvSpPr>
          <p:nvPr>
            <p:ph type="sldNum" sz="quarter" idx="12"/>
          </p:nvPr>
        </p:nvSpPr>
        <p:spPr bwMode="auto"/>
        <p:txBody>
          <a:bodyPr/>
          <a:lstStyle/>
          <a:p>
            <a:pPr>
              <a:defRPr/>
            </a:pPr>
            <a:fld id="{8291E396-EEFD-4E26-8EE6-5B3B47C7D12E}" type="slidenum">
              <a:rPr lang="en-IN"/>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IN"/>
          </a:p>
        </p:txBody>
      </p:sp>
      <p:sp>
        <p:nvSpPr>
          <p:cNvPr id="3" name="Content Placeholder 2"/>
          <p:cNvSpPr>
            <a:spLocks noGrp="1"/>
          </p:cNvSpPr>
          <p:nvPr>
            <p:ph sz="half" idx="1"/>
          </p:nvPr>
        </p:nvSpPr>
        <p:spPr bwMode="auto">
          <a:xfrm>
            <a:off x="838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IN"/>
          </a:p>
        </p:txBody>
      </p:sp>
      <p:sp>
        <p:nvSpPr>
          <p:cNvPr id="4" name="Content Placeholder 3"/>
          <p:cNvSpPr>
            <a:spLocks noGrp="1"/>
          </p:cNvSpPr>
          <p:nvPr>
            <p:ph sz="half" idx="2"/>
          </p:nvPr>
        </p:nvSpPr>
        <p:spPr bwMode="auto">
          <a:xfrm>
            <a:off x="6172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IN"/>
          </a:p>
        </p:txBody>
      </p:sp>
      <p:sp>
        <p:nvSpPr>
          <p:cNvPr id="5" name="Date Placeholder 4"/>
          <p:cNvSpPr>
            <a:spLocks noGrp="1"/>
          </p:cNvSpPr>
          <p:nvPr>
            <p:ph type="dt" sz="half" idx="10"/>
          </p:nvPr>
        </p:nvSpPr>
        <p:spPr bwMode="auto"/>
        <p:txBody>
          <a:bodyPr/>
          <a:lstStyle/>
          <a:p>
            <a:pPr>
              <a:defRPr/>
            </a:pPr>
            <a:fld id="{A47C6B1E-D179-4CEB-B6C1-0C3C9AAD69F3}" type="datetimeFigureOut">
              <a:rPr lang="en-IN"/>
              <a:t>30-01-2024</a:t>
            </a:fld>
            <a:endParaRPr lang="en-IN"/>
          </a:p>
        </p:txBody>
      </p:sp>
      <p:sp>
        <p:nvSpPr>
          <p:cNvPr id="6" name="Footer Placeholder 5"/>
          <p:cNvSpPr>
            <a:spLocks noGrp="1"/>
          </p:cNvSpPr>
          <p:nvPr>
            <p:ph type="ftr" sz="quarter" idx="11"/>
          </p:nvPr>
        </p:nvSpPr>
        <p:spPr bwMode="auto"/>
        <p:txBody>
          <a:bodyPr/>
          <a:lstStyle/>
          <a:p>
            <a:pPr>
              <a:defRPr/>
            </a:pPr>
            <a:endParaRPr lang="en-IN"/>
          </a:p>
        </p:txBody>
      </p:sp>
      <p:sp>
        <p:nvSpPr>
          <p:cNvPr id="7" name="Slide Number Placeholder 6"/>
          <p:cNvSpPr>
            <a:spLocks noGrp="1"/>
          </p:cNvSpPr>
          <p:nvPr>
            <p:ph type="sldNum" sz="quarter" idx="12"/>
          </p:nvPr>
        </p:nvSpPr>
        <p:spPr bwMode="auto"/>
        <p:txBody>
          <a:bodyPr/>
          <a:lstStyle/>
          <a:p>
            <a:pPr>
              <a:defRPr/>
            </a:pPr>
            <a:fld id="{8291E396-EEFD-4E26-8EE6-5B3B47C7D12E}" type="slidenum">
              <a:rPr lang="en-IN"/>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365125"/>
            <a:ext cx="10515600" cy="1325563"/>
          </a:xfrm>
        </p:spPr>
        <p:txBody>
          <a:bodyPr/>
          <a:lstStyle/>
          <a:p>
            <a:pPr>
              <a:defRPr/>
            </a:pPr>
            <a:r>
              <a:rPr lang="en-US"/>
              <a:t>Click to edit Master title style</a:t>
            </a:r>
            <a:endParaRPr lang="en-IN"/>
          </a:p>
        </p:txBody>
      </p:sp>
      <p:sp>
        <p:nvSpPr>
          <p:cNvPr id="3" name="Text Placeholder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839788" y="2505074"/>
            <a:ext cx="5157787"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IN"/>
          </a:p>
        </p:txBody>
      </p:sp>
      <p:sp>
        <p:nvSpPr>
          <p:cNvPr id="5" name="Text Placeholder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172200" y="2505074"/>
            <a:ext cx="5183188"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IN"/>
          </a:p>
        </p:txBody>
      </p:sp>
      <p:sp>
        <p:nvSpPr>
          <p:cNvPr id="7" name="Date Placeholder 6"/>
          <p:cNvSpPr>
            <a:spLocks noGrp="1"/>
          </p:cNvSpPr>
          <p:nvPr>
            <p:ph type="dt" sz="half" idx="10"/>
          </p:nvPr>
        </p:nvSpPr>
        <p:spPr bwMode="auto"/>
        <p:txBody>
          <a:bodyPr/>
          <a:lstStyle/>
          <a:p>
            <a:pPr>
              <a:defRPr/>
            </a:pPr>
            <a:fld id="{A47C6B1E-D179-4CEB-B6C1-0C3C9AAD69F3}" type="datetimeFigureOut">
              <a:rPr lang="en-IN"/>
              <a:t>30-01-2024</a:t>
            </a:fld>
            <a:endParaRPr lang="en-IN"/>
          </a:p>
        </p:txBody>
      </p:sp>
      <p:sp>
        <p:nvSpPr>
          <p:cNvPr id="8" name="Footer Placeholder 7"/>
          <p:cNvSpPr>
            <a:spLocks noGrp="1"/>
          </p:cNvSpPr>
          <p:nvPr>
            <p:ph type="ftr" sz="quarter" idx="11"/>
          </p:nvPr>
        </p:nvSpPr>
        <p:spPr bwMode="auto"/>
        <p:txBody>
          <a:bodyPr/>
          <a:lstStyle/>
          <a:p>
            <a:pPr>
              <a:defRPr/>
            </a:pPr>
            <a:endParaRPr lang="en-IN"/>
          </a:p>
        </p:txBody>
      </p:sp>
      <p:sp>
        <p:nvSpPr>
          <p:cNvPr id="9" name="Slide Number Placeholder 8"/>
          <p:cNvSpPr>
            <a:spLocks noGrp="1"/>
          </p:cNvSpPr>
          <p:nvPr>
            <p:ph type="sldNum" sz="quarter" idx="12"/>
          </p:nvPr>
        </p:nvSpPr>
        <p:spPr bwMode="auto"/>
        <p:txBody>
          <a:bodyPr/>
          <a:lstStyle/>
          <a:p>
            <a:pPr>
              <a:defRPr/>
            </a:pPr>
            <a:fld id="{8291E396-EEFD-4E26-8EE6-5B3B47C7D12E}" type="slidenum">
              <a:rPr lang="en-IN"/>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IN"/>
          </a:p>
        </p:txBody>
      </p:sp>
      <p:sp>
        <p:nvSpPr>
          <p:cNvPr id="3" name="Date Placeholder 2"/>
          <p:cNvSpPr>
            <a:spLocks noGrp="1"/>
          </p:cNvSpPr>
          <p:nvPr>
            <p:ph type="dt" sz="half" idx="10"/>
          </p:nvPr>
        </p:nvSpPr>
        <p:spPr bwMode="auto"/>
        <p:txBody>
          <a:bodyPr/>
          <a:lstStyle/>
          <a:p>
            <a:pPr>
              <a:defRPr/>
            </a:pPr>
            <a:fld id="{A47C6B1E-D179-4CEB-B6C1-0C3C9AAD69F3}" type="datetimeFigureOut">
              <a:rPr lang="en-IN"/>
              <a:t>30-01-2024</a:t>
            </a:fld>
            <a:endParaRPr lang="en-IN"/>
          </a:p>
        </p:txBody>
      </p:sp>
      <p:sp>
        <p:nvSpPr>
          <p:cNvPr id="4" name="Footer Placeholder 3"/>
          <p:cNvSpPr>
            <a:spLocks noGrp="1"/>
          </p:cNvSpPr>
          <p:nvPr>
            <p:ph type="ftr" sz="quarter" idx="11"/>
          </p:nvPr>
        </p:nvSpPr>
        <p:spPr bwMode="auto"/>
        <p:txBody>
          <a:bodyPr/>
          <a:lstStyle/>
          <a:p>
            <a:pPr>
              <a:defRPr/>
            </a:pPr>
            <a:endParaRPr lang="en-IN"/>
          </a:p>
        </p:txBody>
      </p:sp>
      <p:sp>
        <p:nvSpPr>
          <p:cNvPr id="5" name="Slide Number Placeholder 4"/>
          <p:cNvSpPr>
            <a:spLocks noGrp="1"/>
          </p:cNvSpPr>
          <p:nvPr>
            <p:ph type="sldNum" sz="quarter" idx="12"/>
          </p:nvPr>
        </p:nvSpPr>
        <p:spPr bwMode="auto"/>
        <p:txBody>
          <a:bodyPr/>
          <a:lstStyle/>
          <a:p>
            <a:pPr>
              <a:defRPr/>
            </a:pPr>
            <a:fld id="{8291E396-EEFD-4E26-8EE6-5B3B47C7D12E}" type="slidenum">
              <a:rPr lang="en-IN"/>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A47C6B1E-D179-4CEB-B6C1-0C3C9AAD69F3}" type="datetimeFigureOut">
              <a:rPr lang="en-IN"/>
              <a:t>30-01-2024</a:t>
            </a:fld>
            <a:endParaRPr lang="en-IN"/>
          </a:p>
        </p:txBody>
      </p:sp>
      <p:sp>
        <p:nvSpPr>
          <p:cNvPr id="3" name="Footer Placeholder 2"/>
          <p:cNvSpPr>
            <a:spLocks noGrp="1"/>
          </p:cNvSpPr>
          <p:nvPr>
            <p:ph type="ftr" sz="quarter" idx="11"/>
          </p:nvPr>
        </p:nvSpPr>
        <p:spPr bwMode="auto"/>
        <p:txBody>
          <a:bodyPr/>
          <a:lstStyle/>
          <a:p>
            <a:pPr>
              <a:defRPr/>
            </a:pPr>
            <a:endParaRPr lang="en-IN"/>
          </a:p>
        </p:txBody>
      </p:sp>
      <p:sp>
        <p:nvSpPr>
          <p:cNvPr id="4" name="Slide Number Placeholder 3"/>
          <p:cNvSpPr>
            <a:spLocks noGrp="1"/>
          </p:cNvSpPr>
          <p:nvPr>
            <p:ph type="sldNum" sz="quarter" idx="12"/>
          </p:nvPr>
        </p:nvSpPr>
        <p:spPr bwMode="auto"/>
        <p:txBody>
          <a:bodyPr/>
          <a:lstStyle/>
          <a:p>
            <a:pPr>
              <a:defRPr/>
            </a:pPr>
            <a:fld id="{8291E396-EEFD-4E26-8EE6-5B3B47C7D12E}" type="slidenum">
              <a:rPr lang="en-IN"/>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IN"/>
          </a:p>
        </p:txBody>
      </p:sp>
      <p:sp>
        <p:nvSpPr>
          <p:cNvPr id="3" name="Content Placeholder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IN"/>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A47C6B1E-D179-4CEB-B6C1-0C3C9AAD69F3}" type="datetimeFigureOut">
              <a:rPr lang="en-IN"/>
              <a:t>30-01-2024</a:t>
            </a:fld>
            <a:endParaRPr lang="en-IN"/>
          </a:p>
        </p:txBody>
      </p:sp>
      <p:sp>
        <p:nvSpPr>
          <p:cNvPr id="6" name="Footer Placeholder 5"/>
          <p:cNvSpPr>
            <a:spLocks noGrp="1"/>
          </p:cNvSpPr>
          <p:nvPr>
            <p:ph type="ftr" sz="quarter" idx="11"/>
          </p:nvPr>
        </p:nvSpPr>
        <p:spPr bwMode="auto"/>
        <p:txBody>
          <a:bodyPr/>
          <a:lstStyle/>
          <a:p>
            <a:pPr>
              <a:defRPr/>
            </a:pPr>
            <a:endParaRPr lang="en-IN"/>
          </a:p>
        </p:txBody>
      </p:sp>
      <p:sp>
        <p:nvSpPr>
          <p:cNvPr id="7" name="Slide Number Placeholder 6"/>
          <p:cNvSpPr>
            <a:spLocks noGrp="1"/>
          </p:cNvSpPr>
          <p:nvPr>
            <p:ph type="sldNum" sz="quarter" idx="12"/>
          </p:nvPr>
        </p:nvSpPr>
        <p:spPr bwMode="auto"/>
        <p:txBody>
          <a:bodyPr/>
          <a:lstStyle/>
          <a:p>
            <a:pPr>
              <a:defRPr/>
            </a:pPr>
            <a:fld id="{8291E396-EEFD-4E26-8EE6-5B3B47C7D12E}" type="slidenum">
              <a:rPr lang="en-IN"/>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IN"/>
          </a:p>
        </p:txBody>
      </p:sp>
      <p:sp>
        <p:nvSpPr>
          <p:cNvPr id="3" name="Picture Placeholder 2"/>
          <p:cNvSpPr>
            <a:spLocks noGrp="1"/>
          </p:cNvSpPr>
          <p:nvPr>
            <p:ph type="pic" idx="1"/>
          </p:nvPr>
        </p:nvSpPr>
        <p:spPr bwMode="auto">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IN"/>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A47C6B1E-D179-4CEB-B6C1-0C3C9AAD69F3}" type="datetimeFigureOut">
              <a:rPr lang="en-IN"/>
              <a:t>30-01-2024</a:t>
            </a:fld>
            <a:endParaRPr lang="en-IN"/>
          </a:p>
        </p:txBody>
      </p:sp>
      <p:sp>
        <p:nvSpPr>
          <p:cNvPr id="6" name="Footer Placeholder 5"/>
          <p:cNvSpPr>
            <a:spLocks noGrp="1"/>
          </p:cNvSpPr>
          <p:nvPr>
            <p:ph type="ftr" sz="quarter" idx="11"/>
          </p:nvPr>
        </p:nvSpPr>
        <p:spPr bwMode="auto"/>
        <p:txBody>
          <a:bodyPr/>
          <a:lstStyle/>
          <a:p>
            <a:pPr>
              <a:defRPr/>
            </a:pPr>
            <a:endParaRPr lang="en-IN"/>
          </a:p>
        </p:txBody>
      </p:sp>
      <p:sp>
        <p:nvSpPr>
          <p:cNvPr id="7" name="Slide Number Placeholder 6"/>
          <p:cNvSpPr>
            <a:spLocks noGrp="1"/>
          </p:cNvSpPr>
          <p:nvPr>
            <p:ph type="sldNum" sz="quarter" idx="12"/>
          </p:nvPr>
        </p:nvSpPr>
        <p:spPr bwMode="auto"/>
        <p:txBody>
          <a:bodyPr/>
          <a:lstStyle/>
          <a:p>
            <a:pPr>
              <a:defRPr/>
            </a:pPr>
            <a:fld id="{8291E396-EEFD-4E26-8EE6-5B3B47C7D12E}" type="slidenum">
              <a:rPr lang="en-IN"/>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en-US"/>
              <a:t>Click to edit Master title style</a:t>
            </a:r>
            <a:endParaRPr lang="en-IN"/>
          </a:p>
        </p:txBody>
      </p:sp>
      <p:sp>
        <p:nvSpPr>
          <p:cNvPr id="3" name="Text Placehold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IN"/>
          </a:p>
        </p:txBody>
      </p:sp>
      <p:sp>
        <p:nvSpPr>
          <p:cNvPr id="4" name="Date Placeholder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47C6B1E-D179-4CEB-B6C1-0C3C9AAD69F3}" type="datetimeFigureOut">
              <a:rPr lang="en-IN"/>
              <a:t>30-01-2024</a:t>
            </a:fld>
            <a:endParaRPr lang="en-IN"/>
          </a:p>
        </p:txBody>
      </p:sp>
      <p:sp>
        <p:nvSpPr>
          <p:cNvPr id="5" name="Footer Placeholder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IN"/>
          </a:p>
        </p:txBody>
      </p:sp>
      <p:sp>
        <p:nvSpPr>
          <p:cNvPr id="6" name="Slide Number Placeholder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291E396-EEFD-4E26-8EE6-5B3B47C7D12E}" type="slidenum">
              <a:rPr lang="en-IN"/>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9.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gisgeography.com/remote-sensing-earth-observation-guid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p:txBody>
          <a:bodyPr/>
          <a:lstStyle/>
          <a:p>
            <a:pPr>
              <a:defRPr/>
            </a:pPr>
            <a:endParaRPr lang="en-IN"/>
          </a:p>
        </p:txBody>
      </p:sp>
      <p:sp>
        <p:nvSpPr>
          <p:cNvPr id="3" name="Subtitle 2"/>
          <p:cNvSpPr>
            <a:spLocks noGrp="1"/>
          </p:cNvSpPr>
          <p:nvPr>
            <p:ph type="subTitle" idx="1"/>
          </p:nvPr>
        </p:nvSpPr>
        <p:spPr bwMode="auto"/>
        <p:txBody>
          <a:bodyPr/>
          <a:lstStyle/>
          <a:p>
            <a:pPr>
              <a:defRPr/>
            </a:pP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7" name="TextBox 6"/>
          <p:cNvSpPr txBox="1"/>
          <p:nvPr/>
        </p:nvSpPr>
        <p:spPr bwMode="auto">
          <a:xfrm>
            <a:off x="312515" y="266219"/>
            <a:ext cx="11470512" cy="4524315"/>
          </a:xfrm>
          <a:prstGeom prst="rect">
            <a:avLst/>
          </a:prstGeom>
          <a:noFill/>
        </p:spPr>
        <p:txBody>
          <a:bodyPr wrap="square">
            <a:spAutoFit/>
          </a:bodyPr>
          <a:lstStyle/>
          <a:p>
            <a:pPr algn="l">
              <a:defRPr/>
            </a:pPr>
            <a:r>
              <a:rPr lang="en-US" sz="2400" b="1" i="0"/>
              <a:t>Spatial Relations:</a:t>
            </a:r>
            <a:endParaRPr/>
          </a:p>
          <a:p>
            <a:pPr algn="l">
              <a:buFont typeface="+mj-lt"/>
              <a:buAutoNum type="arabicPeriod"/>
              <a:defRPr/>
            </a:pPr>
            <a:r>
              <a:rPr lang="en-US" sz="2400" b="1" i="0">
                <a:solidFill>
                  <a:srgbClr val="374151"/>
                </a:solidFill>
              </a:rPr>
              <a:t>Distance:</a:t>
            </a:r>
            <a:endParaRPr lang="en-US" sz="2400" b="0" i="0">
              <a:solidFill>
                <a:srgbClr val="374151"/>
              </a:solidFill>
            </a:endParaRPr>
          </a:p>
          <a:p>
            <a:pPr marL="742950" lvl="1" indent="-285750" algn="l">
              <a:buFont typeface="+mj-lt"/>
              <a:buAutoNum type="arabicPeriod"/>
              <a:defRPr/>
            </a:pPr>
            <a:r>
              <a:rPr lang="en-US" sz="2400" b="0" i="0">
                <a:solidFill>
                  <a:srgbClr val="374151"/>
                </a:solidFill>
              </a:rPr>
              <a:t>Measures the spatial separation between two or more spatial objects.</a:t>
            </a:r>
            <a:endParaRPr/>
          </a:p>
          <a:p>
            <a:pPr algn="l">
              <a:buFont typeface="+mj-lt"/>
              <a:buAutoNum type="arabicPeriod"/>
              <a:defRPr/>
            </a:pPr>
            <a:r>
              <a:rPr lang="en-US" sz="2400" b="1" i="0">
                <a:solidFill>
                  <a:srgbClr val="374151"/>
                </a:solidFill>
              </a:rPr>
              <a:t>Intersection:</a:t>
            </a:r>
            <a:endParaRPr lang="en-US" sz="2400" b="0" i="0">
              <a:solidFill>
                <a:srgbClr val="374151"/>
              </a:solidFill>
            </a:endParaRPr>
          </a:p>
          <a:p>
            <a:pPr marL="742950" lvl="1" indent="-285750" algn="l">
              <a:buFont typeface="+mj-lt"/>
              <a:buAutoNum type="arabicPeriod"/>
              <a:defRPr/>
            </a:pPr>
            <a:r>
              <a:rPr lang="en-US" sz="2400" b="0" i="0">
                <a:solidFill>
                  <a:srgbClr val="374151"/>
                </a:solidFill>
              </a:rPr>
              <a:t>Determines whether two spatial objects share a common area or point.</a:t>
            </a:r>
            <a:endParaRPr/>
          </a:p>
          <a:p>
            <a:pPr algn="l">
              <a:buFont typeface="+mj-lt"/>
              <a:buAutoNum type="arabicPeriod"/>
              <a:defRPr/>
            </a:pPr>
            <a:r>
              <a:rPr lang="en-US" sz="2400" b="1" i="0">
                <a:solidFill>
                  <a:srgbClr val="374151"/>
                </a:solidFill>
              </a:rPr>
              <a:t>Containment:</a:t>
            </a:r>
            <a:endParaRPr lang="en-US" sz="2400" b="0" i="0">
              <a:solidFill>
                <a:srgbClr val="374151"/>
              </a:solidFill>
            </a:endParaRPr>
          </a:p>
          <a:p>
            <a:pPr marL="742950" lvl="1" indent="-285750" algn="l">
              <a:buFont typeface="+mj-lt"/>
              <a:buAutoNum type="arabicPeriod"/>
              <a:defRPr/>
            </a:pPr>
            <a:r>
              <a:rPr lang="en-US" sz="2400" b="0" i="0">
                <a:solidFill>
                  <a:srgbClr val="374151"/>
                </a:solidFill>
              </a:rPr>
              <a:t>Checks if one spatial object is entirely within another.</a:t>
            </a:r>
            <a:endParaRPr/>
          </a:p>
          <a:p>
            <a:pPr algn="l">
              <a:buFont typeface="+mj-lt"/>
              <a:buAutoNum type="arabicPeriod"/>
              <a:defRPr/>
            </a:pPr>
            <a:r>
              <a:rPr lang="en-US" sz="2400" b="1" i="0">
                <a:solidFill>
                  <a:srgbClr val="374151"/>
                </a:solidFill>
              </a:rPr>
              <a:t>Proximity:</a:t>
            </a:r>
            <a:endParaRPr lang="en-US" sz="2400" b="0" i="0">
              <a:solidFill>
                <a:srgbClr val="374151"/>
              </a:solidFill>
            </a:endParaRPr>
          </a:p>
          <a:p>
            <a:pPr marL="742950" lvl="1" indent="-285750" algn="l">
              <a:buFont typeface="+mj-lt"/>
              <a:buAutoNum type="arabicPeriod"/>
              <a:defRPr/>
            </a:pPr>
            <a:r>
              <a:rPr lang="en-US" sz="2400" b="0" i="0">
                <a:solidFill>
                  <a:srgbClr val="374151"/>
                </a:solidFill>
              </a:rPr>
              <a:t>Identifies spatial objects that are close to each other.</a:t>
            </a:r>
            <a:endParaRPr/>
          </a:p>
          <a:p>
            <a:pPr algn="l">
              <a:buFont typeface="+mj-lt"/>
              <a:buAutoNum type="arabicPeriod"/>
              <a:defRPr/>
            </a:pPr>
            <a:r>
              <a:rPr lang="en-US" sz="2400" b="1" i="0">
                <a:solidFill>
                  <a:srgbClr val="374151"/>
                </a:solidFill>
              </a:rPr>
              <a:t>Topological Relations:</a:t>
            </a:r>
            <a:endParaRPr lang="en-US" sz="2400" b="0" i="0">
              <a:solidFill>
                <a:srgbClr val="374151"/>
              </a:solidFill>
            </a:endParaRPr>
          </a:p>
          <a:p>
            <a:pPr marL="742950" lvl="1" indent="-285750" algn="l">
              <a:buFont typeface="+mj-lt"/>
              <a:buAutoNum type="arabicPeriod"/>
              <a:defRPr/>
            </a:pPr>
            <a:r>
              <a:rPr lang="en-US" sz="2400" b="0" i="0">
                <a:solidFill>
                  <a:srgbClr val="374151"/>
                </a:solidFill>
              </a:rPr>
              <a:t>Describes the spatial relationships in terms of boundaries, interiors, and exteriors.</a:t>
            </a:r>
            <a:endParaRPr/>
          </a:p>
          <a:p>
            <a:pPr algn="l">
              <a:defRPr/>
            </a:pPr>
            <a:r>
              <a:rPr lang="en-US" sz="2400" b="0" i="0">
                <a:solidFill>
                  <a:srgbClr val="374151"/>
                </a:solidFill>
              </a:rPr>
              <a:t>services.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7" name="TextBox 6"/>
          <p:cNvSpPr txBox="1"/>
          <p:nvPr/>
        </p:nvSpPr>
        <p:spPr bwMode="auto">
          <a:xfrm>
            <a:off x="266218" y="338739"/>
            <a:ext cx="11655706" cy="6370975"/>
          </a:xfrm>
          <a:prstGeom prst="rect">
            <a:avLst/>
          </a:prstGeom>
          <a:noFill/>
        </p:spPr>
        <p:txBody>
          <a:bodyPr wrap="square">
            <a:spAutoFit/>
          </a:bodyPr>
          <a:lstStyle/>
          <a:p>
            <a:pPr algn="l">
              <a:defRPr/>
            </a:pPr>
            <a:r>
              <a:rPr lang="en-US" sz="2400" b="1" i="0"/>
              <a:t>Spatial SQL Queries:</a:t>
            </a:r>
          </a:p>
          <a:p>
            <a:pPr algn="l">
              <a:buFont typeface="+mj-lt"/>
              <a:buAutoNum type="arabicPeriod"/>
              <a:defRPr/>
            </a:pPr>
            <a:r>
              <a:rPr lang="en-US" sz="2400" b="1" i="0">
                <a:solidFill>
                  <a:srgbClr val="374151"/>
                </a:solidFill>
              </a:rPr>
              <a:t>SELECT Statements:</a:t>
            </a:r>
            <a:endParaRPr lang="en-US" sz="2400" b="0" i="0">
              <a:solidFill>
                <a:srgbClr val="374151"/>
              </a:solidFill>
            </a:endParaRPr>
          </a:p>
          <a:p>
            <a:pPr marL="742950" lvl="1" indent="-285750" algn="l">
              <a:buFont typeface="+mj-lt"/>
              <a:buAutoNum type="arabicPeriod"/>
              <a:defRPr/>
            </a:pPr>
            <a:r>
              <a:rPr lang="en-US" sz="2400" b="0" i="0">
                <a:solidFill>
                  <a:srgbClr val="374151"/>
                </a:solidFill>
              </a:rPr>
              <a:t>Retrieve spatial data from the database.</a:t>
            </a:r>
            <a:endParaRPr/>
          </a:p>
          <a:p>
            <a:pPr algn="l">
              <a:buFont typeface="+mj-lt"/>
              <a:buAutoNum type="arabicPeriod"/>
              <a:defRPr/>
            </a:pPr>
            <a:r>
              <a:rPr lang="en-US" sz="2400" b="1" i="0">
                <a:solidFill>
                  <a:srgbClr val="374151"/>
                </a:solidFill>
              </a:rPr>
              <a:t>Spatial Operators:</a:t>
            </a:r>
            <a:endParaRPr lang="en-US" sz="2400" b="0" i="0">
              <a:solidFill>
                <a:srgbClr val="374151"/>
              </a:solidFill>
            </a:endParaRPr>
          </a:p>
          <a:p>
            <a:pPr marL="742950" lvl="1" indent="-285750" algn="l">
              <a:buFont typeface="+mj-lt"/>
              <a:buAutoNum type="arabicPeriod"/>
              <a:defRPr/>
            </a:pPr>
            <a:r>
              <a:rPr lang="en-US" sz="2400" b="0" i="0">
                <a:solidFill>
                  <a:srgbClr val="374151"/>
                </a:solidFill>
              </a:rPr>
              <a:t>Use operators like ST_Within, ST_Intersects to perform spatial operations in queries.</a:t>
            </a:r>
            <a:endParaRPr/>
          </a:p>
          <a:p>
            <a:pPr algn="l">
              <a:buFont typeface="+mj-lt"/>
              <a:buAutoNum type="arabicPeriod"/>
              <a:defRPr/>
            </a:pPr>
            <a:r>
              <a:rPr lang="en-US" sz="2400" b="1" i="0">
                <a:solidFill>
                  <a:srgbClr val="374151"/>
                </a:solidFill>
              </a:rPr>
              <a:t>Index Utilization:</a:t>
            </a:r>
            <a:endParaRPr lang="en-US" sz="2400" b="0" i="0">
              <a:solidFill>
                <a:srgbClr val="374151"/>
              </a:solidFill>
            </a:endParaRPr>
          </a:p>
          <a:p>
            <a:pPr marL="742950" lvl="1" indent="-285750" algn="l">
              <a:buFont typeface="+mj-lt"/>
              <a:buAutoNum type="arabicPeriod"/>
              <a:defRPr/>
            </a:pPr>
            <a:r>
              <a:rPr lang="en-US" sz="2400" b="0" i="0">
                <a:solidFill>
                  <a:srgbClr val="374151"/>
                </a:solidFill>
              </a:rPr>
              <a:t>Leverage spatial indexing for optimized query performance.</a:t>
            </a:r>
            <a:endParaRPr/>
          </a:p>
          <a:p>
            <a:pPr algn="l">
              <a:buFont typeface="+mj-lt"/>
              <a:buAutoNum type="arabicPeriod"/>
              <a:defRPr/>
            </a:pPr>
            <a:r>
              <a:rPr lang="en-US" sz="2400" b="1" i="0">
                <a:solidFill>
                  <a:srgbClr val="374151"/>
                </a:solidFill>
              </a:rPr>
              <a:t>Aggregation Functions:</a:t>
            </a:r>
            <a:endParaRPr lang="en-US" sz="2400" b="0" i="0">
              <a:solidFill>
                <a:srgbClr val="374151"/>
              </a:solidFill>
            </a:endParaRPr>
          </a:p>
          <a:p>
            <a:pPr marL="742950" lvl="1" indent="-285750" algn="l">
              <a:buFont typeface="+mj-lt"/>
              <a:buAutoNum type="arabicPeriod"/>
              <a:defRPr/>
            </a:pPr>
            <a:r>
              <a:rPr lang="en-US" sz="2400" b="0" i="0">
                <a:solidFill>
                  <a:srgbClr val="374151"/>
                </a:solidFill>
              </a:rPr>
              <a:t>Calculate spatial statistics or aggregate spatial data.</a:t>
            </a:r>
            <a:endParaRPr/>
          </a:p>
          <a:p>
            <a:pPr algn="l">
              <a:buFont typeface="+mj-lt"/>
              <a:buAutoNum type="arabicPeriod"/>
              <a:defRPr/>
            </a:pPr>
            <a:r>
              <a:rPr lang="en-US" sz="2400" b="1" i="0">
                <a:solidFill>
                  <a:srgbClr val="374151"/>
                </a:solidFill>
              </a:rPr>
              <a:t>Join Operations:</a:t>
            </a:r>
            <a:endParaRPr lang="en-US" sz="2400" b="0" i="0">
              <a:solidFill>
                <a:srgbClr val="374151"/>
              </a:solidFill>
            </a:endParaRPr>
          </a:p>
          <a:p>
            <a:pPr marL="742950" lvl="1" indent="-285750" algn="l">
              <a:buFont typeface="+mj-lt"/>
              <a:buAutoNum type="arabicPeriod"/>
              <a:defRPr/>
            </a:pPr>
            <a:r>
              <a:rPr lang="en-US" sz="2400" b="0" i="0">
                <a:solidFill>
                  <a:srgbClr val="374151"/>
                </a:solidFill>
              </a:rPr>
              <a:t>Combine spatial data from multiple tables based on spatial relationships.</a:t>
            </a:r>
            <a:endParaRPr/>
          </a:p>
          <a:p>
            <a:pPr algn="l">
              <a:buFont typeface="+mj-lt"/>
              <a:buAutoNum type="arabicPeriod"/>
              <a:defRPr/>
            </a:pPr>
            <a:r>
              <a:rPr lang="en-US" sz="2400" b="1" i="0">
                <a:solidFill>
                  <a:srgbClr val="374151"/>
                </a:solidFill>
              </a:rPr>
              <a:t>Spatial Analysis Functions:</a:t>
            </a:r>
            <a:endParaRPr lang="en-US" sz="2400" b="0" i="0">
              <a:solidFill>
                <a:srgbClr val="374151"/>
              </a:solidFill>
            </a:endParaRPr>
          </a:p>
          <a:p>
            <a:pPr marL="742950" lvl="1" indent="-285750" algn="l">
              <a:buFont typeface="+mj-lt"/>
              <a:buAutoNum type="arabicPeriod"/>
              <a:defRPr/>
            </a:pPr>
            <a:r>
              <a:rPr lang="en-US" sz="2400" b="0" i="0">
                <a:solidFill>
                  <a:srgbClr val="374151"/>
                </a:solidFill>
              </a:rPr>
              <a:t>Perform spatial analyses, such as buffering, overlay, and nearest neighbor search.</a:t>
            </a:r>
            <a:endParaRPr/>
          </a:p>
          <a:p>
            <a:pPr algn="l">
              <a:defRPr/>
            </a:pPr>
            <a:r>
              <a:rPr lang="en-US" sz="2400" b="0" i="0">
                <a:solidFill>
                  <a:srgbClr val="374151"/>
                </a:solidFill>
              </a:rPr>
              <a:t>Spatial databases, such as PostgreSQL with PostGIS, Oracle Spatial, or Microsoft SQL Server with Spatial Extensions, are popular choices for managing and querying spatial data. They play a crucial role in applications like Geographic Information Systems (GIS) and location-based services.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endParaRPr lang="en-IN"/>
          </a:p>
        </p:txBody>
      </p:sp>
      <p:sp>
        <p:nvSpPr>
          <p:cNvPr id="3" name="Content Placeholder 2"/>
          <p:cNvSpPr>
            <a:spLocks noGrp="1"/>
          </p:cNvSpPr>
          <p:nvPr>
            <p:ph idx="1"/>
          </p:nvPr>
        </p:nvSpPr>
        <p:spPr bwMode="auto"/>
        <p:txBody>
          <a:bodyPr/>
          <a:lstStyle/>
          <a:p>
            <a:pPr algn="just">
              <a:defRPr/>
            </a:pPr>
            <a:r>
              <a:rPr lang="en-US" b="0" i="0">
                <a:solidFill>
                  <a:srgbClr val="610B4B"/>
                </a:solidFill>
                <a:latin typeface="erdana"/>
              </a:rPr>
              <a:t>Geodatabase:</a:t>
            </a:r>
            <a:endParaRPr/>
          </a:p>
          <a:p>
            <a:pPr algn="just">
              <a:defRPr/>
            </a:pPr>
            <a:r>
              <a:rPr lang="en-US" b="0" i="0">
                <a:solidFill>
                  <a:srgbClr val="333333"/>
                </a:solidFill>
                <a:latin typeface="inter-regular"/>
              </a:rPr>
              <a:t>A Geographic Database, sometimes known as a Geodatabase, is a </a:t>
            </a:r>
            <a:r>
              <a:rPr lang="en-US" b="1" i="0">
                <a:solidFill>
                  <a:srgbClr val="333333"/>
                </a:solidFill>
                <a:latin typeface="inter-regular"/>
              </a:rPr>
              <a:t>Georeferenced Spatial Database </a:t>
            </a:r>
            <a:r>
              <a:rPr lang="en-US" b="0" i="0">
                <a:solidFill>
                  <a:srgbClr val="333333"/>
                </a:solidFill>
                <a:latin typeface="inter-regular"/>
              </a:rPr>
              <a:t>that is used to store and modify geodata or information about a specific place on Earth. </a:t>
            </a:r>
            <a:endParaRPr/>
          </a:p>
          <a:p>
            <a:pPr algn="just">
              <a:defRPr/>
            </a:pPr>
            <a:r>
              <a:rPr lang="en-US" b="0" i="0">
                <a:solidFill>
                  <a:srgbClr val="333333"/>
                </a:solidFill>
                <a:latin typeface="inter-regular"/>
              </a:rPr>
              <a:t>Additionally, the term "geodatabase" can refer to a collection of exclusive geographic database formats called </a:t>
            </a:r>
            <a:r>
              <a:rPr lang="en-US" b="1" i="0">
                <a:solidFill>
                  <a:srgbClr val="333333"/>
                </a:solidFill>
                <a:latin typeface="inter-bold"/>
              </a:rPr>
              <a:t>Geodatabase (Esri)</a:t>
            </a:r>
            <a:r>
              <a:rPr lang="en-US" b="0" i="0">
                <a:solidFill>
                  <a:srgbClr val="333333"/>
                </a:solidFill>
                <a:latin typeface="inter-regular"/>
              </a:rPr>
              <a:t>.</a:t>
            </a:r>
            <a:endParaRPr/>
          </a:p>
          <a:p>
            <a:pPr marL="0" indent="0" algn="just">
              <a:buNone/>
              <a:defRPr/>
            </a:pPr>
            <a:r>
              <a:rPr lang="en-US" b="0" i="0">
                <a:solidFill>
                  <a:srgbClr val="333333"/>
                </a:solidFill>
                <a:latin typeface="inter-regular"/>
              </a:rPr>
              <a:t>For instance, a city might connect and use datasets from common spatial databases for its wastewater department, land registry, transportation, and fire services.</a:t>
            </a:r>
            <a:endParaRPr/>
          </a:p>
          <a:p>
            <a:pPr>
              <a:defRPr/>
            </a:pP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0253DFA-D8EE-E835-E3E2-704CE608F92C}"/>
              </a:ext>
            </a:extLst>
          </p:cNvPr>
          <p:cNvSpPr>
            <a:spLocks noGrp="1" noChangeArrowheads="1"/>
          </p:cNvSpPr>
          <p:nvPr>
            <p:ph type="title"/>
          </p:nvPr>
        </p:nvSpPr>
        <p:spPr/>
        <p:txBody>
          <a:bodyPr/>
          <a:lstStyle/>
          <a:p>
            <a:pPr eaLnBrk="1" hangingPunct="1"/>
            <a:r>
              <a:rPr lang="en-US" altLang="en-US"/>
              <a:t>Value of SDBMS</a:t>
            </a:r>
          </a:p>
        </p:txBody>
      </p:sp>
      <p:sp>
        <p:nvSpPr>
          <p:cNvPr id="5123" name="Rectangle 3">
            <a:extLst>
              <a:ext uri="{FF2B5EF4-FFF2-40B4-BE49-F238E27FC236}">
                <a16:creationId xmlns:a16="http://schemas.microsoft.com/office/drawing/2014/main" id="{E379173E-CBB3-7046-C449-E0E4D09416EE}"/>
              </a:ext>
            </a:extLst>
          </p:cNvPr>
          <p:cNvSpPr>
            <a:spLocks noGrp="1" noChangeArrowheads="1"/>
          </p:cNvSpPr>
          <p:nvPr>
            <p:ph type="body" idx="1"/>
          </p:nvPr>
        </p:nvSpPr>
        <p:spPr/>
        <p:txBody>
          <a:bodyPr/>
          <a:lstStyle/>
          <a:p>
            <a:pPr eaLnBrk="1" hangingPunct="1"/>
            <a:r>
              <a:rPr lang="en-US" altLang="en-US" sz="1800"/>
              <a:t>Traditional (non-spatial) database management systems provide:</a:t>
            </a:r>
          </a:p>
          <a:p>
            <a:pPr lvl="1" eaLnBrk="1" hangingPunct="1"/>
            <a:r>
              <a:rPr lang="en-US" altLang="en-US" sz="1800"/>
              <a:t>Persistence across failures</a:t>
            </a:r>
          </a:p>
          <a:p>
            <a:pPr lvl="1" eaLnBrk="1" hangingPunct="1"/>
            <a:r>
              <a:rPr lang="en-US" altLang="en-US" sz="1800"/>
              <a:t>Allows concurrent access to data</a:t>
            </a:r>
          </a:p>
          <a:p>
            <a:pPr lvl="1" eaLnBrk="1" hangingPunct="1"/>
            <a:r>
              <a:rPr lang="en-US" altLang="en-US" sz="1800"/>
              <a:t>Scalability to search queries on very large datasets which do not fit inside main memories of computers</a:t>
            </a:r>
          </a:p>
          <a:p>
            <a:pPr lvl="1" eaLnBrk="1" hangingPunct="1"/>
            <a:r>
              <a:rPr lang="en-US" altLang="en-US" sz="1800"/>
              <a:t>Efficient for non-spatial queries, but not for spatial queries</a:t>
            </a:r>
          </a:p>
          <a:p>
            <a:pPr eaLnBrk="1" hangingPunct="1"/>
            <a:r>
              <a:rPr lang="en-US" altLang="en-US" sz="2000"/>
              <a:t>Non-spatial queries:</a:t>
            </a:r>
          </a:p>
          <a:p>
            <a:pPr lvl="1" eaLnBrk="1" hangingPunct="1"/>
            <a:r>
              <a:rPr lang="en-US" altLang="en-US" sz="1800"/>
              <a:t>List the names of all bookstore with more than ten thousand titles.</a:t>
            </a:r>
          </a:p>
          <a:p>
            <a:pPr lvl="1" eaLnBrk="1" hangingPunct="1"/>
            <a:r>
              <a:rPr lang="en-US" altLang="en-US" sz="1800"/>
              <a:t>List the names of ten customers, in terms of sales, in the year 2001</a:t>
            </a:r>
          </a:p>
          <a:p>
            <a:pPr eaLnBrk="1" hangingPunct="1"/>
            <a:r>
              <a:rPr lang="en-US" altLang="en-US" sz="2000"/>
              <a:t>Spatial Queries:</a:t>
            </a:r>
          </a:p>
          <a:p>
            <a:pPr lvl="1" eaLnBrk="1" hangingPunct="1"/>
            <a:r>
              <a:rPr lang="en-US" altLang="en-US" sz="1800"/>
              <a:t>List the names of all bookstores with ten miles of Minneapolis</a:t>
            </a:r>
            <a:endParaRPr lang="en-US" altLang="en-US" sz="2000"/>
          </a:p>
          <a:p>
            <a:pPr lvl="1" eaLnBrk="1" hangingPunct="1"/>
            <a:r>
              <a:rPr lang="en-US" altLang="en-US" sz="1800"/>
              <a:t>List all  customers who live in Tennessee and its adjoining states</a:t>
            </a:r>
          </a:p>
          <a:p>
            <a:pPr eaLnBrk="1" hangingPunct="1">
              <a:buFontTx/>
              <a:buNone/>
            </a:pPr>
            <a:endParaRPr lang="en-US" altLang="en-US" sz="1800"/>
          </a:p>
          <a:p>
            <a:pPr lvl="1" eaLnBrk="1" hangingPunct="1"/>
            <a:endParaRPr lang="en-US" alt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8C3A888-0742-FB34-4A99-96B3DBFEC62A}"/>
              </a:ext>
            </a:extLst>
          </p:cNvPr>
          <p:cNvSpPr>
            <a:spLocks noGrp="1" noChangeArrowheads="1"/>
          </p:cNvSpPr>
          <p:nvPr>
            <p:ph type="title"/>
          </p:nvPr>
        </p:nvSpPr>
        <p:spPr/>
        <p:txBody>
          <a:bodyPr/>
          <a:lstStyle/>
          <a:p>
            <a:pPr eaLnBrk="1" hangingPunct="1"/>
            <a:r>
              <a:rPr lang="en-US" altLang="en-US"/>
              <a:t>Value of SDBMS – Spatial Data Examples </a:t>
            </a:r>
          </a:p>
        </p:txBody>
      </p:sp>
      <p:sp>
        <p:nvSpPr>
          <p:cNvPr id="6147" name="Rectangle 3">
            <a:extLst>
              <a:ext uri="{FF2B5EF4-FFF2-40B4-BE49-F238E27FC236}">
                <a16:creationId xmlns:a16="http://schemas.microsoft.com/office/drawing/2014/main" id="{2FEED4EA-9254-CF0F-4210-6BF1CDCCF23A}"/>
              </a:ext>
            </a:extLst>
          </p:cNvPr>
          <p:cNvSpPr>
            <a:spLocks noGrp="1" noChangeArrowheads="1"/>
          </p:cNvSpPr>
          <p:nvPr>
            <p:ph type="body" idx="1"/>
          </p:nvPr>
        </p:nvSpPr>
        <p:spPr/>
        <p:txBody>
          <a:bodyPr/>
          <a:lstStyle/>
          <a:p>
            <a:pPr eaLnBrk="1" hangingPunct="1"/>
            <a:r>
              <a:rPr lang="en-US" altLang="en-US" sz="2000"/>
              <a:t>Examples of non-spatial data</a:t>
            </a:r>
          </a:p>
          <a:p>
            <a:pPr lvl="1" eaLnBrk="1" hangingPunct="1"/>
            <a:r>
              <a:rPr lang="en-US" altLang="en-US" sz="2000"/>
              <a:t>Names, phone numbers, email addresses of people</a:t>
            </a:r>
          </a:p>
          <a:p>
            <a:pPr eaLnBrk="1" hangingPunct="1"/>
            <a:r>
              <a:rPr lang="en-US" altLang="en-US" sz="2000"/>
              <a:t>Examples of Spatial data</a:t>
            </a:r>
          </a:p>
          <a:p>
            <a:pPr lvl="1" eaLnBrk="1" hangingPunct="1"/>
            <a:r>
              <a:rPr lang="en-US" altLang="en-US" sz="2000"/>
              <a:t>Census Data</a:t>
            </a:r>
          </a:p>
          <a:p>
            <a:pPr lvl="1" eaLnBrk="1" hangingPunct="1"/>
            <a:r>
              <a:rPr lang="en-US" altLang="en-US" sz="2000"/>
              <a:t>NASA satellites imagery - terabytes of data per day</a:t>
            </a:r>
          </a:p>
          <a:p>
            <a:pPr lvl="1" eaLnBrk="1" hangingPunct="1"/>
            <a:r>
              <a:rPr lang="en-US" altLang="en-US" sz="2000"/>
              <a:t>Weather and Climate Data</a:t>
            </a:r>
          </a:p>
          <a:p>
            <a:pPr lvl="1" eaLnBrk="1" hangingPunct="1"/>
            <a:r>
              <a:rPr lang="en-US" altLang="en-US" sz="2000"/>
              <a:t>Rivers, Farms,  ecological impact</a:t>
            </a:r>
          </a:p>
          <a:p>
            <a:pPr lvl="1" eaLnBrk="1" hangingPunct="1"/>
            <a:r>
              <a:rPr lang="en-US" altLang="en-US" sz="2000"/>
              <a:t>Medical  Imaging</a:t>
            </a:r>
          </a:p>
          <a:p>
            <a:pPr eaLnBrk="1" hangingPunct="1"/>
            <a:r>
              <a:rPr lang="en-US" altLang="en-US" sz="2000"/>
              <a:t>Exercise: Identify spatial and non-spatial data items in</a:t>
            </a:r>
          </a:p>
          <a:p>
            <a:pPr lvl="1" eaLnBrk="1" hangingPunct="1"/>
            <a:r>
              <a:rPr lang="en-US" altLang="en-US" sz="2000"/>
              <a:t>A phone book </a:t>
            </a:r>
          </a:p>
          <a:p>
            <a:pPr lvl="1" eaLnBrk="1" hangingPunct="1"/>
            <a:r>
              <a:rPr lang="en-US" altLang="en-US" sz="2000"/>
              <a:t>A cookbook with recipes</a:t>
            </a:r>
          </a:p>
          <a:p>
            <a:pPr lvl="1" eaLnBrk="1" hangingPunct="1"/>
            <a:endParaRPr lang="en-US" altLang="en-US"/>
          </a:p>
          <a:p>
            <a:pPr lvl="1" eaLnBrk="1" hangingPunct="1"/>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00C5142-1238-D4C7-8C4A-826BDF0A14D9}"/>
              </a:ext>
            </a:extLst>
          </p:cNvPr>
          <p:cNvSpPr>
            <a:spLocks noGrp="1" noChangeArrowheads="1"/>
          </p:cNvSpPr>
          <p:nvPr>
            <p:ph type="title"/>
          </p:nvPr>
        </p:nvSpPr>
        <p:spPr/>
        <p:txBody>
          <a:bodyPr/>
          <a:lstStyle/>
          <a:p>
            <a:pPr eaLnBrk="1" hangingPunct="1"/>
            <a:r>
              <a:rPr lang="en-US" altLang="en-US"/>
              <a:t>Value of SDBMS – Users, Application Domains</a:t>
            </a:r>
          </a:p>
        </p:txBody>
      </p:sp>
      <p:sp>
        <p:nvSpPr>
          <p:cNvPr id="7171" name="Rectangle 3">
            <a:extLst>
              <a:ext uri="{FF2B5EF4-FFF2-40B4-BE49-F238E27FC236}">
                <a16:creationId xmlns:a16="http://schemas.microsoft.com/office/drawing/2014/main" id="{06DAF524-C41A-2499-3F67-04F33D1554E6}"/>
              </a:ext>
            </a:extLst>
          </p:cNvPr>
          <p:cNvSpPr>
            <a:spLocks noGrp="1" noChangeArrowheads="1"/>
          </p:cNvSpPr>
          <p:nvPr>
            <p:ph type="body" idx="1"/>
          </p:nvPr>
        </p:nvSpPr>
        <p:spPr/>
        <p:txBody>
          <a:bodyPr/>
          <a:lstStyle/>
          <a:p>
            <a:pPr eaLnBrk="1" hangingPunct="1">
              <a:lnSpc>
                <a:spcPct val="90000"/>
              </a:lnSpc>
            </a:pPr>
            <a:r>
              <a:rPr lang="en-US" altLang="en-US" sz="2000" dirty="0"/>
              <a:t>Many important application domains have spatial data and queries. Some Examples follow:</a:t>
            </a:r>
          </a:p>
          <a:p>
            <a:pPr lvl="1" eaLnBrk="1" hangingPunct="1">
              <a:lnSpc>
                <a:spcPct val="90000"/>
              </a:lnSpc>
            </a:pPr>
            <a:r>
              <a:rPr lang="en-US" altLang="en-US" sz="2000" b="1" dirty="0"/>
              <a:t>Army Field Commander</a:t>
            </a:r>
            <a:r>
              <a:rPr lang="en-US" altLang="en-US" sz="2000" dirty="0"/>
              <a:t>: Has there been any significant enemy troop movement since last night?</a:t>
            </a:r>
          </a:p>
          <a:p>
            <a:pPr lvl="1" eaLnBrk="1" hangingPunct="1">
              <a:lnSpc>
                <a:spcPct val="90000"/>
              </a:lnSpc>
            </a:pPr>
            <a:r>
              <a:rPr lang="en-US" altLang="en-US" sz="2000" b="1" dirty="0"/>
              <a:t>Insurance Risk Manager</a:t>
            </a:r>
            <a:r>
              <a:rPr lang="en-US" altLang="en-US" sz="2000" dirty="0"/>
              <a:t>: Which homes are most likely to be affected in the next great flood on the Mississippi?</a:t>
            </a:r>
          </a:p>
          <a:p>
            <a:pPr lvl="1" eaLnBrk="1" hangingPunct="1">
              <a:lnSpc>
                <a:spcPct val="90000"/>
              </a:lnSpc>
            </a:pPr>
            <a:r>
              <a:rPr lang="en-US" altLang="en-US" sz="2000" b="1" dirty="0"/>
              <a:t>Medical Doctor</a:t>
            </a:r>
            <a:r>
              <a:rPr lang="en-US" altLang="en-US" sz="2000" dirty="0"/>
              <a:t>: Based on this patient's  MRI,  have we treated somebody with a similar condition ?</a:t>
            </a:r>
          </a:p>
          <a:p>
            <a:pPr lvl="1" eaLnBrk="1" hangingPunct="1">
              <a:lnSpc>
                <a:spcPct val="90000"/>
              </a:lnSpc>
            </a:pPr>
            <a:r>
              <a:rPr lang="en-US" altLang="en-US" sz="2000" b="1" dirty="0"/>
              <a:t>Molecular </a:t>
            </a:r>
            <a:r>
              <a:rPr lang="en-US" altLang="en-US" sz="2000" b="1" dirty="0" err="1"/>
              <a:t>Biologist</a:t>
            </a:r>
            <a:r>
              <a:rPr lang="en-US" altLang="en-US" sz="2000" dirty="0" err="1"/>
              <a:t>:Is</a:t>
            </a:r>
            <a:r>
              <a:rPr lang="en-US" altLang="en-US" sz="2000" dirty="0"/>
              <a:t> the topology of the amino acid biosynthesis gene in the genome found in any other sequence feature map in the database ?</a:t>
            </a:r>
            <a:endParaRPr lang="en-US" altLang="en-US" sz="2000" b="1" dirty="0"/>
          </a:p>
          <a:p>
            <a:pPr lvl="1" eaLnBrk="1" hangingPunct="1">
              <a:lnSpc>
                <a:spcPct val="90000"/>
              </a:lnSpc>
            </a:pPr>
            <a:r>
              <a:rPr lang="en-US" altLang="en-US" sz="2000" b="1" dirty="0" err="1"/>
              <a:t>Astronomer</a:t>
            </a:r>
            <a:r>
              <a:rPr lang="en-US" altLang="en-US" sz="2000" dirty="0" err="1"/>
              <a:t>:Find</a:t>
            </a:r>
            <a:r>
              <a:rPr lang="en-US" altLang="en-US" sz="2000" dirty="0"/>
              <a:t> all blue galaxies within 2 arcmin of quasars. </a:t>
            </a:r>
          </a:p>
          <a:p>
            <a:pPr eaLnBrk="1" hangingPunct="1">
              <a:lnSpc>
                <a:spcPct val="90000"/>
              </a:lnSpc>
            </a:pPr>
            <a:endParaRPr lang="en-US" alt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F2B7CAB-8DF2-411C-31E3-24C7A9C1A8B0}"/>
              </a:ext>
            </a:extLst>
          </p:cNvPr>
          <p:cNvSpPr>
            <a:spLocks noGrp="1" noChangeArrowheads="1"/>
          </p:cNvSpPr>
          <p:nvPr>
            <p:ph type="title"/>
          </p:nvPr>
        </p:nvSpPr>
        <p:spPr/>
        <p:txBody>
          <a:bodyPr>
            <a:normAutofit fontScale="90000"/>
          </a:bodyPr>
          <a:lstStyle/>
          <a:p>
            <a:pPr eaLnBrk="1" hangingPunct="1"/>
            <a:r>
              <a:rPr lang="en-US" altLang="en-US"/>
              <a:t>SDBMS Example</a:t>
            </a:r>
          </a:p>
        </p:txBody>
      </p:sp>
      <p:sp>
        <p:nvSpPr>
          <p:cNvPr id="10243" name="Rectangle 3">
            <a:extLst>
              <a:ext uri="{FF2B5EF4-FFF2-40B4-BE49-F238E27FC236}">
                <a16:creationId xmlns:a16="http://schemas.microsoft.com/office/drawing/2014/main" id="{FFAE7D50-1E2F-8812-95B7-F89C0702B3C2}"/>
              </a:ext>
            </a:extLst>
          </p:cNvPr>
          <p:cNvSpPr>
            <a:spLocks noGrp="1" noChangeArrowheads="1"/>
          </p:cNvSpPr>
          <p:nvPr>
            <p:ph type="body" sz="half" idx="1"/>
          </p:nvPr>
        </p:nvSpPr>
        <p:spPr>
          <a:xfrm>
            <a:off x="1524000" y="1371600"/>
            <a:ext cx="5334000" cy="4876800"/>
          </a:xfrm>
        </p:spPr>
        <p:txBody>
          <a:bodyPr/>
          <a:lstStyle/>
          <a:p>
            <a:pPr eaLnBrk="1" hangingPunct="1"/>
            <a:r>
              <a:rPr lang="en-US" altLang="en-US" sz="2000" dirty="0"/>
              <a:t>Consider a spatial dataset with:</a:t>
            </a:r>
          </a:p>
          <a:p>
            <a:pPr lvl="1" eaLnBrk="1" hangingPunct="1"/>
            <a:r>
              <a:rPr lang="en-US" altLang="en-US" sz="2000" dirty="0"/>
              <a:t>County boundary (dashed white line) </a:t>
            </a:r>
          </a:p>
          <a:p>
            <a:pPr lvl="1" eaLnBrk="1" hangingPunct="1"/>
            <a:r>
              <a:rPr lang="en-US" altLang="en-US" sz="2000" dirty="0"/>
              <a:t>Census block - name, area, population, boundary (dark line)</a:t>
            </a:r>
          </a:p>
          <a:p>
            <a:pPr lvl="1" eaLnBrk="1" hangingPunct="1"/>
            <a:r>
              <a:rPr lang="en-US" altLang="en-US" sz="2000" dirty="0"/>
              <a:t>Water bodies (dark polygons)</a:t>
            </a:r>
          </a:p>
          <a:p>
            <a:pPr lvl="1" eaLnBrk="1" hangingPunct="1"/>
            <a:r>
              <a:rPr lang="en-US" altLang="en-US" sz="2000" dirty="0"/>
              <a:t>Other objects in Satellite Imagery (gray scale pixels)</a:t>
            </a:r>
          </a:p>
          <a:p>
            <a:pPr lvl="1" eaLnBrk="1" hangingPunct="1"/>
            <a:endParaRPr lang="en-US" altLang="en-US" sz="2000" dirty="0"/>
          </a:p>
          <a:p>
            <a:pPr eaLnBrk="1" hangingPunct="1"/>
            <a:r>
              <a:rPr lang="en-US" altLang="en-US" sz="2000" dirty="0"/>
              <a:t>Storage in a SDBMS table:</a:t>
            </a:r>
          </a:p>
          <a:p>
            <a:pPr eaLnBrk="1" hangingPunct="1">
              <a:buFontTx/>
              <a:buNone/>
            </a:pPr>
            <a:r>
              <a:rPr lang="en-US" altLang="en-US" sz="1600" dirty="0"/>
              <a:t>    create table </a:t>
            </a:r>
            <a:r>
              <a:rPr lang="en-US" altLang="en-US" sz="1600" b="1" dirty="0" err="1"/>
              <a:t>census_blocks</a:t>
            </a:r>
            <a:r>
              <a:rPr lang="en-US" altLang="en-US" sz="1600" dirty="0"/>
              <a:t> (</a:t>
            </a:r>
          </a:p>
          <a:p>
            <a:pPr eaLnBrk="1" hangingPunct="1">
              <a:buFontTx/>
              <a:buNone/>
            </a:pPr>
            <a:r>
              <a:rPr lang="en-US" altLang="en-US" sz="1600" dirty="0"/>
              <a:t>	 name 	string,</a:t>
            </a:r>
          </a:p>
          <a:p>
            <a:pPr eaLnBrk="1" hangingPunct="1">
              <a:buFontTx/>
              <a:buNone/>
            </a:pPr>
            <a:r>
              <a:rPr lang="en-US" altLang="en-US" sz="1600" dirty="0"/>
              <a:t>  	 area 		float,</a:t>
            </a:r>
          </a:p>
          <a:p>
            <a:pPr eaLnBrk="1" hangingPunct="1">
              <a:buFontTx/>
              <a:buNone/>
            </a:pPr>
            <a:r>
              <a:rPr lang="en-US" altLang="en-US" sz="1600" dirty="0"/>
              <a:t>       population 	number,</a:t>
            </a:r>
          </a:p>
          <a:p>
            <a:pPr eaLnBrk="1" hangingPunct="1">
              <a:buFontTx/>
              <a:buNone/>
            </a:pPr>
            <a:r>
              <a:rPr lang="en-US" altLang="en-US" sz="1600" dirty="0"/>
              <a:t>     	  boundary	polygon );</a:t>
            </a:r>
            <a:endParaRPr lang="en-US" altLang="en-US" sz="2000" dirty="0"/>
          </a:p>
          <a:p>
            <a:pPr lvl="1" eaLnBrk="1" hangingPunct="1"/>
            <a:endParaRPr lang="en-US" altLang="en-US" sz="2000" dirty="0"/>
          </a:p>
        </p:txBody>
      </p:sp>
      <p:pic>
        <p:nvPicPr>
          <p:cNvPr id="10244" name="Picture 5">
            <a:extLst>
              <a:ext uri="{FF2B5EF4-FFF2-40B4-BE49-F238E27FC236}">
                <a16:creationId xmlns:a16="http://schemas.microsoft.com/office/drawing/2014/main" id="{DB28F03B-5B94-C608-88DA-8A037F4344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1447801"/>
            <a:ext cx="3429000" cy="454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Text Box 6">
            <a:extLst>
              <a:ext uri="{FF2B5EF4-FFF2-40B4-BE49-F238E27FC236}">
                <a16:creationId xmlns:a16="http://schemas.microsoft.com/office/drawing/2014/main" id="{E3A204DC-175D-ABE1-DCFA-576179881767}"/>
              </a:ext>
            </a:extLst>
          </p:cNvPr>
          <p:cNvSpPr txBox="1">
            <a:spLocks noChangeArrowheads="1"/>
          </p:cNvSpPr>
          <p:nvPr/>
        </p:nvSpPr>
        <p:spPr bwMode="auto">
          <a:xfrm>
            <a:off x="7467600" y="6019800"/>
            <a:ext cx="104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latin typeface="Times New Roman" panose="02020603050405020304" pitchFamily="18" charset="0"/>
              </a:rPr>
              <a:t>Fig 1.2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B950277-522A-CD7F-F410-3720F2829258}"/>
              </a:ext>
            </a:extLst>
          </p:cNvPr>
          <p:cNvSpPr>
            <a:spLocks noGrp="1" noChangeArrowheads="1"/>
          </p:cNvSpPr>
          <p:nvPr>
            <p:ph type="title"/>
          </p:nvPr>
        </p:nvSpPr>
        <p:spPr/>
        <p:txBody>
          <a:bodyPr/>
          <a:lstStyle/>
          <a:p>
            <a:pPr eaLnBrk="1" hangingPunct="1"/>
            <a:r>
              <a:rPr lang="en-US" altLang="en-US"/>
              <a:t>Modeling Spatial Data in Traditional DBMS</a:t>
            </a:r>
          </a:p>
        </p:txBody>
      </p:sp>
      <p:pic>
        <p:nvPicPr>
          <p:cNvPr id="11267" name="Picture 4" descr="C:\Documents and Settings\Sanjay\spatial\book\BookPPT\Chap1\Fig13.eps">
            <a:extLst>
              <a:ext uri="{FF2B5EF4-FFF2-40B4-BE49-F238E27FC236}">
                <a16:creationId xmlns:a16="http://schemas.microsoft.com/office/drawing/2014/main" id="{BA438D66-DD42-EED7-0B26-217FB9696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276600"/>
            <a:ext cx="6858000" cy="288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ext Box 5">
            <a:extLst>
              <a:ext uri="{FF2B5EF4-FFF2-40B4-BE49-F238E27FC236}">
                <a16:creationId xmlns:a16="http://schemas.microsoft.com/office/drawing/2014/main" id="{56EDD05F-DEC3-6268-82A0-24BEFF1965C5}"/>
              </a:ext>
            </a:extLst>
          </p:cNvPr>
          <p:cNvSpPr txBox="1">
            <a:spLocks noChangeArrowheads="1"/>
          </p:cNvSpPr>
          <p:nvPr/>
        </p:nvSpPr>
        <p:spPr bwMode="auto">
          <a:xfrm>
            <a:off x="2209800" y="1828801"/>
            <a:ext cx="7848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buFontTx/>
              <a:buChar char="•"/>
            </a:pPr>
            <a:r>
              <a:rPr lang="en-US" altLang="en-US"/>
              <a:t>A row in the table census_blocks</a:t>
            </a:r>
            <a:r>
              <a:rPr lang="en-US" altLang="en-US">
                <a:latin typeface="Times New Roman" panose="02020603050405020304" pitchFamily="18" charset="0"/>
              </a:rPr>
              <a:t> (Figure 1.3)</a:t>
            </a:r>
          </a:p>
          <a:p>
            <a:pPr eaLnBrk="1" hangingPunct="1">
              <a:buFontTx/>
              <a:buChar char="•"/>
            </a:pPr>
            <a:r>
              <a:rPr lang="en-US" altLang="en-US">
                <a:latin typeface="Times New Roman" panose="02020603050405020304" pitchFamily="18" charset="0"/>
              </a:rPr>
              <a:t> Question: Is </a:t>
            </a:r>
            <a:r>
              <a:rPr lang="en-US" altLang="en-US">
                <a:solidFill>
                  <a:schemeClr val="tx2"/>
                </a:solidFill>
                <a:latin typeface="Times New Roman" panose="02020603050405020304" pitchFamily="18" charset="0"/>
              </a:rPr>
              <a:t>Polyline</a:t>
            </a:r>
            <a:r>
              <a:rPr lang="en-US" altLang="en-US">
                <a:latin typeface="Times New Roman" panose="02020603050405020304" pitchFamily="18" charset="0"/>
              </a:rPr>
              <a:t> datatype supported in DBMS?</a:t>
            </a:r>
          </a:p>
        </p:txBody>
      </p:sp>
      <p:sp>
        <p:nvSpPr>
          <p:cNvPr id="11269" name="Text Box 6">
            <a:extLst>
              <a:ext uri="{FF2B5EF4-FFF2-40B4-BE49-F238E27FC236}">
                <a16:creationId xmlns:a16="http://schemas.microsoft.com/office/drawing/2014/main" id="{0BE2ACC9-1E56-DC8E-BC27-0F3211C6FA8E}"/>
              </a:ext>
            </a:extLst>
          </p:cNvPr>
          <p:cNvSpPr txBox="1">
            <a:spLocks noChangeArrowheads="1"/>
          </p:cNvSpPr>
          <p:nvPr/>
        </p:nvSpPr>
        <p:spPr bwMode="auto">
          <a:xfrm>
            <a:off x="7924800" y="6096000"/>
            <a:ext cx="1436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latin typeface="Times New Roman" panose="02020603050405020304" pitchFamily="18" charset="0"/>
              </a:rPr>
              <a:t>Figure 1.3</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3B5626E-8981-A1BC-494B-2E4306D76173}"/>
              </a:ext>
            </a:extLst>
          </p:cNvPr>
          <p:cNvSpPr>
            <a:spLocks noGrp="1" noChangeArrowheads="1"/>
          </p:cNvSpPr>
          <p:nvPr>
            <p:ph type="title"/>
          </p:nvPr>
        </p:nvSpPr>
        <p:spPr/>
        <p:txBody>
          <a:bodyPr>
            <a:normAutofit fontScale="90000"/>
          </a:bodyPr>
          <a:lstStyle/>
          <a:p>
            <a:pPr eaLnBrk="1" hangingPunct="1"/>
            <a:r>
              <a:rPr lang="en-US" altLang="en-US"/>
              <a:t>Spatial Data Types and Traditional Databases</a:t>
            </a:r>
          </a:p>
        </p:txBody>
      </p:sp>
      <p:sp>
        <p:nvSpPr>
          <p:cNvPr id="12291" name="Rectangle 3">
            <a:extLst>
              <a:ext uri="{FF2B5EF4-FFF2-40B4-BE49-F238E27FC236}">
                <a16:creationId xmlns:a16="http://schemas.microsoft.com/office/drawing/2014/main" id="{F10C5B09-25EB-2866-297B-A7989885A3A5}"/>
              </a:ext>
            </a:extLst>
          </p:cNvPr>
          <p:cNvSpPr>
            <a:spLocks noGrp="1" noChangeArrowheads="1"/>
          </p:cNvSpPr>
          <p:nvPr>
            <p:ph type="body" sz="half" idx="1"/>
          </p:nvPr>
        </p:nvSpPr>
        <p:spPr>
          <a:xfrm>
            <a:off x="2057400" y="1371600"/>
            <a:ext cx="8229600" cy="4876800"/>
          </a:xfrm>
        </p:spPr>
        <p:txBody>
          <a:bodyPr/>
          <a:lstStyle/>
          <a:p>
            <a:pPr eaLnBrk="1" hangingPunct="1"/>
            <a:r>
              <a:rPr lang="en-US" altLang="en-US" sz="2000" dirty="0"/>
              <a:t>Traditional relational DBMS</a:t>
            </a:r>
          </a:p>
          <a:p>
            <a:pPr lvl="1" eaLnBrk="1" hangingPunct="1"/>
            <a:r>
              <a:rPr lang="en-US" altLang="en-US" sz="2000" dirty="0"/>
              <a:t>Support simple data types, e.g. number, strings, date</a:t>
            </a:r>
          </a:p>
          <a:p>
            <a:pPr lvl="1" eaLnBrk="1" hangingPunct="1"/>
            <a:r>
              <a:rPr lang="en-US" altLang="en-US" sz="2000" dirty="0"/>
              <a:t>Modeling Spatial data types is tedious</a:t>
            </a:r>
          </a:p>
          <a:p>
            <a:pPr eaLnBrk="1" hangingPunct="1"/>
            <a:r>
              <a:rPr lang="en-US" altLang="en-US" sz="2000" dirty="0"/>
              <a:t>Example: Figure 1.4 shows modeling of polygon using numbers</a:t>
            </a:r>
          </a:p>
          <a:p>
            <a:pPr lvl="1" eaLnBrk="1" hangingPunct="1"/>
            <a:r>
              <a:rPr lang="en-US" altLang="en-US" sz="2000" dirty="0"/>
              <a:t>Three new tables: polygon, edge, points</a:t>
            </a:r>
          </a:p>
          <a:p>
            <a:pPr lvl="2" eaLnBrk="1" hangingPunct="1"/>
            <a:r>
              <a:rPr lang="en-US" altLang="en-US" sz="1800" dirty="0"/>
              <a:t>Note: Polygon is a polyline where last point and first point are same</a:t>
            </a:r>
          </a:p>
          <a:p>
            <a:pPr lvl="1" eaLnBrk="1" hangingPunct="1"/>
            <a:r>
              <a:rPr lang="en-US" altLang="en-US" sz="2000" dirty="0"/>
              <a:t>A simple unit </a:t>
            </a:r>
            <a:r>
              <a:rPr lang="en-US" altLang="en-US" sz="2000" dirty="0" err="1"/>
              <a:t>sqaure</a:t>
            </a:r>
            <a:r>
              <a:rPr lang="en-US" altLang="en-US" sz="2000" dirty="0"/>
              <a:t> represented as 16 rows across 3 tables</a:t>
            </a:r>
          </a:p>
          <a:p>
            <a:pPr lvl="1" eaLnBrk="1" hangingPunct="1"/>
            <a:r>
              <a:rPr lang="en-US" altLang="en-US" sz="2000" dirty="0"/>
              <a:t>Simple spatial operators, e.g. area(), require joining tables</a:t>
            </a:r>
          </a:p>
          <a:p>
            <a:pPr lvl="1" eaLnBrk="1" hangingPunct="1"/>
            <a:r>
              <a:rPr lang="en-US" altLang="en-US" sz="2000" dirty="0"/>
              <a:t>Tedious and computationally inefficient</a:t>
            </a:r>
          </a:p>
          <a:p>
            <a:pPr lvl="1" eaLnBrk="1" hangingPunct="1"/>
            <a:endParaRPr lang="en-US" altLang="en-US" sz="2000" dirty="0"/>
          </a:p>
          <a:p>
            <a:pPr marL="0" indent="0" eaLnBrk="1" hangingPunct="1">
              <a:buNone/>
            </a:pPr>
            <a:r>
              <a:rPr lang="en-US" altLang="en-US" sz="2000"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DD6D353-9400-4E43-67B9-847149B4F481}"/>
              </a:ext>
            </a:extLst>
          </p:cNvPr>
          <p:cNvSpPr>
            <a:spLocks noGrp="1" noChangeArrowheads="1"/>
          </p:cNvSpPr>
          <p:nvPr>
            <p:ph type="title"/>
          </p:nvPr>
        </p:nvSpPr>
        <p:spPr/>
        <p:txBody>
          <a:bodyPr/>
          <a:lstStyle/>
          <a:p>
            <a:pPr eaLnBrk="1" hangingPunct="1"/>
            <a:r>
              <a:rPr lang="en-US" altLang="en-US"/>
              <a:t>Mapping “census_table” into a Relational Database </a:t>
            </a:r>
          </a:p>
        </p:txBody>
      </p:sp>
      <p:pic>
        <p:nvPicPr>
          <p:cNvPr id="13315" name="Picture 4" descr="C:\Documents and Settings\Sanjay\spatial\book\BookPPT\Chap1\Fig14.eps">
            <a:extLst>
              <a:ext uri="{FF2B5EF4-FFF2-40B4-BE49-F238E27FC236}">
                <a16:creationId xmlns:a16="http://schemas.microsoft.com/office/drawing/2014/main" id="{7D91DB3A-3D54-3328-3BA0-0D3CC134D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508126"/>
            <a:ext cx="7391400"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 Box 5">
            <a:extLst>
              <a:ext uri="{FF2B5EF4-FFF2-40B4-BE49-F238E27FC236}">
                <a16:creationId xmlns:a16="http://schemas.microsoft.com/office/drawing/2014/main" id="{4050CC90-6531-68BB-A66B-EB6DC9AFA831}"/>
              </a:ext>
            </a:extLst>
          </p:cNvPr>
          <p:cNvSpPr txBox="1">
            <a:spLocks noChangeArrowheads="1"/>
          </p:cNvSpPr>
          <p:nvPr/>
        </p:nvSpPr>
        <p:spPr bwMode="auto">
          <a:xfrm>
            <a:off x="8763000" y="6096000"/>
            <a:ext cx="104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latin typeface="Times New Roman" panose="02020603050405020304" pitchFamily="18" charset="0"/>
              </a:rPr>
              <a:t>Fig 1.4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330200" y="-3938"/>
            <a:ext cx="10515600" cy="549275"/>
          </a:xfrm>
        </p:spPr>
        <p:txBody>
          <a:bodyPr>
            <a:normAutofit/>
          </a:bodyPr>
          <a:lstStyle/>
          <a:p>
            <a:pPr>
              <a:defRPr/>
            </a:pPr>
            <a:r>
              <a:rPr lang="en-US" sz="2400" b="1" i="0">
                <a:solidFill>
                  <a:srgbClr val="333333"/>
                </a:solidFill>
                <a:latin typeface="inter-bold"/>
              </a:rPr>
              <a:t>Spatial Database</a:t>
            </a:r>
            <a:endParaRPr lang="en-IN" sz="2400"/>
          </a:p>
        </p:txBody>
      </p:sp>
      <p:sp>
        <p:nvSpPr>
          <p:cNvPr id="3" name="Content Placeholder 2"/>
          <p:cNvSpPr>
            <a:spLocks noGrp="1"/>
          </p:cNvSpPr>
          <p:nvPr>
            <p:ph idx="1"/>
          </p:nvPr>
        </p:nvSpPr>
        <p:spPr bwMode="auto">
          <a:xfrm>
            <a:off x="330200" y="545337"/>
            <a:ext cx="11704782" cy="1923618"/>
          </a:xfrm>
        </p:spPr>
        <p:txBody>
          <a:bodyPr>
            <a:normAutofit/>
          </a:bodyPr>
          <a:lstStyle/>
          <a:p>
            <a:pPr>
              <a:defRPr/>
            </a:pPr>
            <a:r>
              <a:rPr lang="en-US" sz="2000" b="0" i="0">
                <a:solidFill>
                  <a:srgbClr val="333333"/>
                </a:solidFill>
                <a:latin typeface="inter-regular"/>
              </a:rPr>
              <a:t>A general-purpose database (often a relational database) improved to contain spatial information that represents </a:t>
            </a:r>
            <a:endParaRPr/>
          </a:p>
          <a:p>
            <a:pPr marL="514350" indent="288924">
              <a:buFont typeface="+mj-lt"/>
              <a:buAutoNum type="romanLcPeriod"/>
              <a:defRPr/>
            </a:pPr>
            <a:r>
              <a:rPr lang="en-US" sz="2000">
                <a:solidFill>
                  <a:srgbClr val="333333"/>
                </a:solidFill>
                <a:latin typeface="inter-regular"/>
              </a:rPr>
              <a:t>O</a:t>
            </a:r>
            <a:r>
              <a:rPr lang="en-US" sz="2000" b="0" i="0">
                <a:solidFill>
                  <a:srgbClr val="333333"/>
                </a:solidFill>
                <a:latin typeface="inter-regular"/>
              </a:rPr>
              <a:t>bjects specified in a geometric space and</a:t>
            </a:r>
            <a:endParaRPr/>
          </a:p>
          <a:p>
            <a:pPr marL="514350" indent="288924">
              <a:buFont typeface="+mj-lt"/>
              <a:buAutoNum type="romanLcPeriod"/>
              <a:defRPr/>
            </a:pPr>
            <a:r>
              <a:rPr lang="en-US" sz="2000">
                <a:solidFill>
                  <a:srgbClr val="333333"/>
                </a:solidFill>
                <a:latin typeface="inter-regular"/>
              </a:rPr>
              <a:t>T</a:t>
            </a:r>
            <a:r>
              <a:rPr lang="en-US" sz="2000" b="0" i="0">
                <a:solidFill>
                  <a:srgbClr val="333333"/>
                </a:solidFill>
                <a:latin typeface="inter-regular"/>
              </a:rPr>
              <a:t>ools for searching and analyzing such data </a:t>
            </a:r>
            <a:endParaRPr lang="en-IN" sz="2000"/>
          </a:p>
        </p:txBody>
      </p:sp>
      <p:sp>
        <p:nvSpPr>
          <p:cNvPr id="5" name="TextBox 4"/>
          <p:cNvSpPr txBox="1"/>
          <p:nvPr/>
        </p:nvSpPr>
        <p:spPr bwMode="auto">
          <a:xfrm>
            <a:off x="277091" y="1945329"/>
            <a:ext cx="11584709" cy="4924425"/>
          </a:xfrm>
          <a:prstGeom prst="rect">
            <a:avLst/>
          </a:prstGeom>
          <a:noFill/>
        </p:spPr>
        <p:txBody>
          <a:bodyPr wrap="square">
            <a:spAutoFit/>
          </a:bodyPr>
          <a:lstStyle/>
          <a:p>
            <a:pPr algn="l">
              <a:defRPr/>
            </a:pPr>
            <a:r>
              <a:rPr lang="en-IN" sz="2400" b="1" i="0">
                <a:latin typeface="Söhne"/>
              </a:rPr>
              <a:t>Spatial Database Components</a:t>
            </a:r>
            <a:endParaRPr lang="en-IN" sz="2400" b="1">
              <a:latin typeface="Söhne"/>
            </a:endParaRPr>
          </a:p>
          <a:p>
            <a:pPr algn="l">
              <a:defRPr/>
            </a:pPr>
            <a:r>
              <a:rPr lang="en-IN" sz="2000" b="1" i="0">
                <a:solidFill>
                  <a:srgbClr val="374151"/>
                </a:solidFill>
                <a:latin typeface="Söhne"/>
              </a:rPr>
              <a:t>1. Spatial Data Storage:</a:t>
            </a:r>
            <a:endParaRPr lang="en-IN" sz="2000" b="0" i="0">
              <a:solidFill>
                <a:srgbClr val="374151"/>
              </a:solidFill>
              <a:latin typeface="Söhne"/>
            </a:endParaRPr>
          </a:p>
          <a:p>
            <a:pPr marL="742950" lvl="1" indent="-285750" algn="l">
              <a:buFont typeface="+mj-lt"/>
              <a:buAutoNum type="arabicPeriod"/>
              <a:defRPr/>
            </a:pPr>
            <a:r>
              <a:rPr lang="en-IN" sz="2000" b="0" i="0">
                <a:solidFill>
                  <a:srgbClr val="374151"/>
                </a:solidFill>
                <a:latin typeface="Söhne"/>
              </a:rPr>
              <a:t>Spatial databases store and manage basic geometric objects  such as points, lines, polygons, and other geometric shapes</a:t>
            </a:r>
            <a:r>
              <a:rPr lang="en-IN" sz="2000">
                <a:solidFill>
                  <a:srgbClr val="374151"/>
                </a:solidFill>
                <a:latin typeface="Söhne"/>
              </a:rPr>
              <a:t> specified by open geospatial consortium(OGC)</a:t>
            </a:r>
            <a:endParaRPr lang="en-IN" sz="2000" b="0" i="0">
              <a:solidFill>
                <a:srgbClr val="374151"/>
              </a:solidFill>
              <a:latin typeface="Söhne"/>
            </a:endParaRPr>
          </a:p>
          <a:p>
            <a:pPr marL="742950" lvl="1" indent="-285750" algn="l">
              <a:buFont typeface="+mj-lt"/>
              <a:buAutoNum type="arabicPeriod"/>
              <a:defRPr/>
            </a:pPr>
            <a:r>
              <a:rPr lang="en-US" sz="2000" b="0" i="0">
                <a:solidFill>
                  <a:srgbClr val="333333"/>
                </a:solidFill>
                <a:latin typeface="inter-regular"/>
              </a:rPr>
              <a:t>Some Spatial Databases can handle more complicated structures, including triangulated irregular networks, topological coverages, and 3D objects. </a:t>
            </a:r>
            <a:endParaRPr lang="en-IN" sz="2000" b="0" i="0">
              <a:solidFill>
                <a:srgbClr val="374151"/>
              </a:solidFill>
              <a:latin typeface="Söhne"/>
            </a:endParaRPr>
          </a:p>
          <a:p>
            <a:pPr marL="742950" lvl="1" indent="-285750" algn="l">
              <a:buFont typeface="+mj-lt"/>
              <a:buAutoNum type="arabicPeriod"/>
              <a:defRPr/>
            </a:pPr>
            <a:r>
              <a:rPr lang="en-IN" sz="2000" b="0" i="0">
                <a:solidFill>
                  <a:srgbClr val="374151"/>
                </a:solidFill>
                <a:latin typeface="Söhne"/>
              </a:rPr>
              <a:t>These databases use specialized indexing and data structures to efficiently handle spatial data.</a:t>
            </a:r>
            <a:endParaRPr/>
          </a:p>
          <a:p>
            <a:pPr marL="742950" lvl="1" indent="-285750">
              <a:buFont typeface="+mj-lt"/>
              <a:buAutoNum type="arabicPeriod"/>
              <a:defRPr/>
            </a:pPr>
            <a:r>
              <a:rPr lang="en-US" sz="2000" b="0" i="0">
                <a:solidFill>
                  <a:srgbClr val="000000"/>
                </a:solidFill>
                <a:latin typeface="Inter"/>
              </a:rPr>
              <a:t>Spatial Databases must support the tracking and manipulation of coordinate systems since every geographic place must be described using a spatial reference system. In many systems, a choice of a coordinate system is included when a spatial column is defined in a table. This choice is made from a list of possible systems that are kept in a lookup table.</a:t>
            </a:r>
            <a:endParaRPr lang="en-IN" sz="2000" b="0" i="0">
              <a:solidFill>
                <a:srgbClr val="374151"/>
              </a:solidFill>
              <a:latin typeface="Söhne"/>
            </a:endParaRPr>
          </a:p>
          <a:p>
            <a:pPr lvl="1" algn="l">
              <a:defRPr/>
            </a:pPr>
            <a:r>
              <a:rPr lang="en-IN">
                <a:solidFill>
                  <a:srgbClr val="374151"/>
                </a:solidFill>
                <a:latin typeface="Söhne"/>
              </a:rPr>
              <a:t>T</a:t>
            </a:r>
            <a:r>
              <a:rPr lang="en-US" b="0" i="0">
                <a:solidFill>
                  <a:srgbClr val="333333"/>
                </a:solidFill>
                <a:latin typeface="inter-regular"/>
              </a:rPr>
              <a:t>raditional databases have evolved to manage a variety of character and numeric data types, but to process spatial data types effectively, and these databases need additional capability, which is why developers frequently include geometries or feature data types. </a:t>
            </a:r>
            <a:endParaRPr/>
          </a:p>
          <a:p>
            <a:pPr lvl="1" algn="l">
              <a:defRPr/>
            </a:pPr>
            <a:r>
              <a:rPr lang="en-US" b="0" i="0">
                <a:solidFill>
                  <a:srgbClr val="333333"/>
                </a:solidFill>
                <a:latin typeface="inter-regular"/>
              </a:rPr>
              <a:t>Nearly all relational and Object-relational Database Management Systems currently in use have spatial extensions, and a few </a:t>
            </a:r>
            <a:r>
              <a:rPr lang="en-US" b="1" i="0">
                <a:solidFill>
                  <a:srgbClr val="333333"/>
                </a:solidFill>
                <a:latin typeface="inter-bold"/>
              </a:rPr>
              <a:t>GIS</a:t>
            </a:r>
            <a:r>
              <a:rPr lang="en-US" b="0" i="0">
                <a:solidFill>
                  <a:srgbClr val="333333"/>
                </a:solidFill>
                <a:latin typeface="inter-regular"/>
              </a:rPr>
              <a:t> software companies have created their own spatial extensions for Database Management Systems.</a:t>
            </a:r>
            <a:endParaRPr lang="en-IN">
              <a:solidFill>
                <a:srgbClr val="374151"/>
              </a:solidFill>
              <a:latin typeface="Söhn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C77A96B-2AC8-59E3-0191-FFFA1898FB75}"/>
              </a:ext>
            </a:extLst>
          </p:cNvPr>
          <p:cNvSpPr>
            <a:spLocks noGrp="1" noChangeArrowheads="1"/>
          </p:cNvSpPr>
          <p:nvPr>
            <p:ph type="title"/>
          </p:nvPr>
        </p:nvSpPr>
        <p:spPr/>
        <p:txBody>
          <a:bodyPr/>
          <a:lstStyle/>
          <a:p>
            <a:pPr eaLnBrk="1" hangingPunct="1"/>
            <a:r>
              <a:rPr lang="en-US" altLang="en-US"/>
              <a:t>How is a SDBMS different from a GIS ?</a:t>
            </a:r>
          </a:p>
        </p:txBody>
      </p:sp>
      <p:sp>
        <p:nvSpPr>
          <p:cNvPr id="16387" name="Rectangle 3">
            <a:extLst>
              <a:ext uri="{FF2B5EF4-FFF2-40B4-BE49-F238E27FC236}">
                <a16:creationId xmlns:a16="http://schemas.microsoft.com/office/drawing/2014/main" id="{4003FF7E-0143-B1D6-7E50-A0BB38FFE219}"/>
              </a:ext>
            </a:extLst>
          </p:cNvPr>
          <p:cNvSpPr>
            <a:spLocks noGrp="1" noChangeArrowheads="1"/>
          </p:cNvSpPr>
          <p:nvPr>
            <p:ph type="body" idx="1"/>
          </p:nvPr>
        </p:nvSpPr>
        <p:spPr/>
        <p:txBody>
          <a:bodyPr/>
          <a:lstStyle/>
          <a:p>
            <a:pPr eaLnBrk="1" hangingPunct="1"/>
            <a:r>
              <a:rPr lang="en-US" altLang="en-US"/>
              <a:t>GIS is a software to visualize and analyze spatial data using spatial analysis functions such as</a:t>
            </a:r>
          </a:p>
          <a:p>
            <a:pPr lvl="1" eaLnBrk="1" hangingPunct="1"/>
            <a:r>
              <a:rPr lang="en-US" altLang="en-US" sz="1800" b="1">
                <a:latin typeface="Times-Bold" charset="0"/>
              </a:rPr>
              <a:t>Search </a:t>
            </a:r>
            <a:r>
              <a:rPr lang="en-US" altLang="en-US" sz="1800">
                <a:latin typeface="Times-Roman" charset="0"/>
              </a:rPr>
              <a:t>Thematic search, search by region, (re-)classification</a:t>
            </a:r>
          </a:p>
          <a:p>
            <a:pPr lvl="1" eaLnBrk="1" hangingPunct="1"/>
            <a:r>
              <a:rPr lang="en-US" altLang="en-US" sz="1800" b="1">
                <a:latin typeface="Times-Bold" charset="0"/>
              </a:rPr>
              <a:t>Location analysis </a:t>
            </a:r>
            <a:r>
              <a:rPr lang="en-US" altLang="en-US" sz="1800">
                <a:latin typeface="Times-Roman" charset="0"/>
              </a:rPr>
              <a:t>Buffer, corridor, overlay</a:t>
            </a:r>
          </a:p>
          <a:p>
            <a:pPr lvl="1" eaLnBrk="1" hangingPunct="1"/>
            <a:r>
              <a:rPr lang="en-US" altLang="en-US" sz="1800" b="1">
                <a:latin typeface="Times-Bold" charset="0"/>
              </a:rPr>
              <a:t>Terrain analysis </a:t>
            </a:r>
            <a:r>
              <a:rPr lang="en-US" altLang="en-US" sz="1800">
                <a:latin typeface="Times-Roman" charset="0"/>
              </a:rPr>
              <a:t>Slope/aspect, catchment, drainage network</a:t>
            </a:r>
          </a:p>
          <a:p>
            <a:pPr lvl="1" eaLnBrk="1" hangingPunct="1"/>
            <a:r>
              <a:rPr lang="en-US" altLang="en-US" sz="1800" b="1">
                <a:latin typeface="Times-Bold" charset="0"/>
              </a:rPr>
              <a:t>Flow analysis </a:t>
            </a:r>
            <a:r>
              <a:rPr lang="en-US" altLang="en-US" sz="1800">
                <a:latin typeface="Times-Roman" charset="0"/>
              </a:rPr>
              <a:t>Connectivity, shortest path</a:t>
            </a:r>
          </a:p>
          <a:p>
            <a:pPr lvl="1" eaLnBrk="1" hangingPunct="1"/>
            <a:r>
              <a:rPr lang="en-US" altLang="en-US" sz="1800" b="1">
                <a:latin typeface="Times-Bold" charset="0"/>
              </a:rPr>
              <a:t>Distribution </a:t>
            </a:r>
            <a:r>
              <a:rPr lang="en-US" altLang="en-US" sz="1800">
                <a:latin typeface="Times-Roman" charset="0"/>
              </a:rPr>
              <a:t>Change detection, proximity, nearest neighbor</a:t>
            </a:r>
          </a:p>
          <a:p>
            <a:pPr lvl="1" eaLnBrk="1" hangingPunct="1"/>
            <a:r>
              <a:rPr lang="en-US" altLang="en-US" sz="1800" b="1">
                <a:latin typeface="Times-Bold" charset="0"/>
              </a:rPr>
              <a:t>Spatial analysis/Statistics </a:t>
            </a:r>
            <a:r>
              <a:rPr lang="en-US" altLang="en-US" sz="1800">
                <a:latin typeface="Times-Roman" charset="0"/>
              </a:rPr>
              <a:t>Pattern, centrality, autocorrelation, indices of similarity, topology: hole description</a:t>
            </a:r>
          </a:p>
          <a:p>
            <a:pPr lvl="1" eaLnBrk="1" hangingPunct="1"/>
            <a:r>
              <a:rPr lang="en-US" altLang="en-US" sz="1800" b="1">
                <a:latin typeface="Times-Bold" charset="0"/>
              </a:rPr>
              <a:t>Measurements </a:t>
            </a:r>
            <a:r>
              <a:rPr lang="en-US" altLang="en-US" sz="1800">
                <a:latin typeface="Times-Roman" charset="0"/>
              </a:rPr>
              <a:t>Distance, perimeter, shape, adjacency, direction</a:t>
            </a:r>
            <a:endParaRPr lang="en-US" altLang="en-US"/>
          </a:p>
          <a:p>
            <a:pPr eaLnBrk="1" hangingPunct="1"/>
            <a:r>
              <a:rPr lang="en-US" altLang="en-US"/>
              <a:t>GIS uses SDBMS </a:t>
            </a:r>
          </a:p>
          <a:p>
            <a:pPr lvl="1" eaLnBrk="1" hangingPunct="1"/>
            <a:r>
              <a:rPr lang="en-US" altLang="en-US"/>
              <a:t>to store, search, query, share large spatial data sets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7205108-8459-4FE4-EBA5-F54BD529299D}"/>
              </a:ext>
            </a:extLst>
          </p:cNvPr>
          <p:cNvSpPr>
            <a:spLocks noGrp="1" noChangeArrowheads="1"/>
          </p:cNvSpPr>
          <p:nvPr>
            <p:ph type="title"/>
          </p:nvPr>
        </p:nvSpPr>
        <p:spPr/>
        <p:txBody>
          <a:bodyPr/>
          <a:lstStyle/>
          <a:p>
            <a:pPr eaLnBrk="1" hangingPunct="1"/>
            <a:r>
              <a:rPr lang="en-US" altLang="en-US"/>
              <a:t>How is a SDBMS different from a GIS ?</a:t>
            </a:r>
          </a:p>
        </p:txBody>
      </p:sp>
      <p:sp>
        <p:nvSpPr>
          <p:cNvPr id="17411" name="Rectangle 3">
            <a:extLst>
              <a:ext uri="{FF2B5EF4-FFF2-40B4-BE49-F238E27FC236}">
                <a16:creationId xmlns:a16="http://schemas.microsoft.com/office/drawing/2014/main" id="{F92720F5-CDC0-9EB8-FBC7-0304462AAC01}"/>
              </a:ext>
            </a:extLst>
          </p:cNvPr>
          <p:cNvSpPr>
            <a:spLocks noGrp="1" noChangeArrowheads="1"/>
          </p:cNvSpPr>
          <p:nvPr>
            <p:ph type="body" idx="1"/>
          </p:nvPr>
        </p:nvSpPr>
        <p:spPr/>
        <p:txBody>
          <a:bodyPr/>
          <a:lstStyle/>
          <a:p>
            <a:pPr eaLnBrk="1" hangingPunct="1"/>
            <a:r>
              <a:rPr lang="en-US" altLang="en-US"/>
              <a:t>SDBMS focusses on</a:t>
            </a:r>
          </a:p>
          <a:p>
            <a:pPr lvl="1" eaLnBrk="1" hangingPunct="1"/>
            <a:r>
              <a:rPr lang="en-US" altLang="en-US" sz="2000"/>
              <a:t>Efficient storage, querying, sharing of large spatial datasets</a:t>
            </a:r>
          </a:p>
          <a:p>
            <a:pPr lvl="1" eaLnBrk="1" hangingPunct="1"/>
            <a:r>
              <a:rPr lang="en-US" altLang="en-US" sz="2000"/>
              <a:t>Provides simpler set based query operations </a:t>
            </a:r>
          </a:p>
          <a:p>
            <a:pPr lvl="1" eaLnBrk="1" hangingPunct="1"/>
            <a:r>
              <a:rPr lang="en-US" altLang="en-US" sz="2000"/>
              <a:t>Example operations: search by region, overlay, nearest neighbor, distance, adjacency, perimeter etc.</a:t>
            </a:r>
          </a:p>
          <a:p>
            <a:pPr lvl="1" eaLnBrk="1" hangingPunct="1"/>
            <a:r>
              <a:rPr lang="en-US" altLang="en-US" sz="2000"/>
              <a:t>Uses spatial indices and query optimization to speedup queries over large spatial datasets.</a:t>
            </a:r>
            <a:endParaRPr lang="en-US" altLang="en-US"/>
          </a:p>
          <a:p>
            <a:pPr eaLnBrk="1" hangingPunct="1"/>
            <a:r>
              <a:rPr lang="en-US" altLang="en-US"/>
              <a:t>SDBMS may be used by applications other than GIS</a:t>
            </a:r>
          </a:p>
          <a:p>
            <a:pPr lvl="1" eaLnBrk="1" hangingPunct="1"/>
            <a:r>
              <a:rPr lang="en-US" altLang="en-US" sz="2000"/>
              <a:t>Astronomy, Genomics, Multimedia information systems, ...</a:t>
            </a:r>
          </a:p>
          <a:p>
            <a:pPr eaLnBrk="1" hangingPunct="1"/>
            <a:r>
              <a:rPr lang="en-US" altLang="en-US"/>
              <a:t>Will one use a GIS or a SDBM to answer the following:</a:t>
            </a:r>
          </a:p>
          <a:p>
            <a:pPr lvl="1" eaLnBrk="1" hangingPunct="1"/>
            <a:r>
              <a:rPr lang="en-US" altLang="en-US" sz="2000"/>
              <a:t>How many neighboring countries does USA have?</a:t>
            </a:r>
          </a:p>
          <a:p>
            <a:pPr lvl="1" eaLnBrk="1" hangingPunct="1"/>
            <a:r>
              <a:rPr lang="en-US" altLang="en-US" sz="2000"/>
              <a:t>Which country has highest number of neighbors?</a:t>
            </a:r>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5619B3E0-8433-3101-B971-97D084234A6B}"/>
              </a:ext>
            </a:extLst>
          </p:cNvPr>
          <p:cNvSpPr>
            <a:spLocks noGrp="1" noChangeArrowheads="1"/>
          </p:cNvSpPr>
          <p:nvPr>
            <p:ph type="title"/>
          </p:nvPr>
        </p:nvSpPr>
        <p:spPr/>
        <p:txBody>
          <a:bodyPr/>
          <a:lstStyle/>
          <a:p>
            <a:pPr eaLnBrk="1" hangingPunct="1"/>
            <a:r>
              <a:rPr lang="en-US" altLang="en-US"/>
              <a:t>Components of a SDBMS</a:t>
            </a:r>
          </a:p>
        </p:txBody>
      </p:sp>
      <p:sp>
        <p:nvSpPr>
          <p:cNvPr id="21507" name="Rectangle 3">
            <a:extLst>
              <a:ext uri="{FF2B5EF4-FFF2-40B4-BE49-F238E27FC236}">
                <a16:creationId xmlns:a16="http://schemas.microsoft.com/office/drawing/2014/main" id="{9B510AF4-40BA-9BCC-6193-DB6AEC69764D}"/>
              </a:ext>
            </a:extLst>
          </p:cNvPr>
          <p:cNvSpPr>
            <a:spLocks noGrp="1" noChangeArrowheads="1"/>
          </p:cNvSpPr>
          <p:nvPr>
            <p:ph type="body" idx="1"/>
          </p:nvPr>
        </p:nvSpPr>
        <p:spPr/>
        <p:txBody>
          <a:bodyPr/>
          <a:lstStyle/>
          <a:p>
            <a:pPr eaLnBrk="1" hangingPunct="1"/>
            <a:r>
              <a:rPr lang="en-US" altLang="en-US"/>
              <a:t>Recall: a SDBMS is a software module that</a:t>
            </a:r>
          </a:p>
          <a:p>
            <a:pPr lvl="1" eaLnBrk="1" hangingPunct="1"/>
            <a:r>
              <a:rPr lang="en-US" altLang="en-US" sz="2000"/>
              <a:t>can work with an underlying DBMS</a:t>
            </a:r>
          </a:p>
          <a:p>
            <a:pPr lvl="1" eaLnBrk="1" hangingPunct="1"/>
            <a:r>
              <a:rPr lang="en-US" altLang="en-US" sz="2000"/>
              <a:t>supports spatial data models, spatial ADTs and a query language from which these ADTs are callable</a:t>
            </a:r>
          </a:p>
          <a:p>
            <a:pPr lvl="1" eaLnBrk="1" hangingPunct="1"/>
            <a:r>
              <a:rPr lang="en-US" altLang="en-US" sz="2000"/>
              <a:t>supports spatial indexing, algorithms for processing spatial operations, and domain specific rules for query optimization</a:t>
            </a:r>
          </a:p>
          <a:p>
            <a:pPr eaLnBrk="1" hangingPunct="1"/>
            <a:r>
              <a:rPr lang="en-US" altLang="en-US"/>
              <a:t>Components include</a:t>
            </a:r>
          </a:p>
          <a:p>
            <a:pPr lvl="1" eaLnBrk="1" hangingPunct="1"/>
            <a:r>
              <a:rPr lang="en-US" altLang="en-US" sz="2000"/>
              <a:t>spatial data model, query language, query processing, file organization and indices, query optimization, etc.</a:t>
            </a:r>
          </a:p>
          <a:p>
            <a:pPr lvl="1" eaLnBrk="1" hangingPunct="1"/>
            <a:r>
              <a:rPr lang="en-US" altLang="en-US" sz="2000"/>
              <a:t>Figure 1.6 shows these components</a:t>
            </a:r>
          </a:p>
          <a:p>
            <a:pPr lvl="1" eaLnBrk="1" hangingPunct="1"/>
            <a:r>
              <a:rPr lang="en-US" altLang="en-US" sz="2000"/>
              <a:t>We discuss each component briefly in chapter 1.6 and in more detail in later chapters.</a:t>
            </a:r>
            <a:endParaRPr lang="en-US" altLang="en-US"/>
          </a:p>
          <a:p>
            <a:pPr eaLnBrk="1" hangingPunct="1"/>
            <a:endParaRPr lang="en-US" altLang="en-US"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32B715D-F44F-C8E7-8C57-21976B4266FF}"/>
              </a:ext>
            </a:extLst>
          </p:cNvPr>
          <p:cNvSpPr>
            <a:spLocks noGrp="1" noChangeArrowheads="1"/>
          </p:cNvSpPr>
          <p:nvPr>
            <p:ph type="title"/>
          </p:nvPr>
        </p:nvSpPr>
        <p:spPr/>
        <p:txBody>
          <a:bodyPr/>
          <a:lstStyle/>
          <a:p>
            <a:pPr eaLnBrk="1" hangingPunct="1"/>
            <a:r>
              <a:rPr lang="en-US" altLang="en-US"/>
              <a:t>Three Layer Architecture</a:t>
            </a:r>
          </a:p>
        </p:txBody>
      </p:sp>
      <p:pic>
        <p:nvPicPr>
          <p:cNvPr id="22531" name="Picture 3" descr="C:\Documents and Settings\Sanjay\spatial\book\BookPPT\Chap1\Fig16.eps">
            <a:extLst>
              <a:ext uri="{FF2B5EF4-FFF2-40B4-BE49-F238E27FC236}">
                <a16:creationId xmlns:a16="http://schemas.microsoft.com/office/drawing/2014/main" id="{5F3956DC-FA4A-CEBB-A494-3929C5DB72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55726"/>
            <a:ext cx="8915400" cy="550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 Box 4">
            <a:extLst>
              <a:ext uri="{FF2B5EF4-FFF2-40B4-BE49-F238E27FC236}">
                <a16:creationId xmlns:a16="http://schemas.microsoft.com/office/drawing/2014/main" id="{3DAF908E-049D-0FD3-CDE1-48DF7F3350D2}"/>
              </a:ext>
            </a:extLst>
          </p:cNvPr>
          <p:cNvSpPr txBox="1">
            <a:spLocks noChangeArrowheads="1"/>
          </p:cNvSpPr>
          <p:nvPr/>
        </p:nvSpPr>
        <p:spPr bwMode="auto">
          <a:xfrm>
            <a:off x="8001000" y="838200"/>
            <a:ext cx="104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latin typeface="Times New Roman" panose="02020603050405020304" pitchFamily="18" charset="0"/>
              </a:rPr>
              <a:t>Fig 1.6</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52C1EDF-8861-AB22-ED69-2B4E6ABB98E1}"/>
              </a:ext>
            </a:extLst>
          </p:cNvPr>
          <p:cNvSpPr>
            <a:spLocks noGrp="1" noChangeArrowheads="1"/>
          </p:cNvSpPr>
          <p:nvPr>
            <p:ph type="title"/>
          </p:nvPr>
        </p:nvSpPr>
        <p:spPr/>
        <p:txBody>
          <a:bodyPr/>
          <a:lstStyle/>
          <a:p>
            <a:pPr eaLnBrk="1" hangingPunct="1"/>
            <a:r>
              <a:rPr lang="en-US" altLang="en-US" dirty="0"/>
              <a:t>Spatial Data Models</a:t>
            </a:r>
          </a:p>
        </p:txBody>
      </p:sp>
      <p:sp>
        <p:nvSpPr>
          <p:cNvPr id="23555" name="Rectangle 3">
            <a:extLst>
              <a:ext uri="{FF2B5EF4-FFF2-40B4-BE49-F238E27FC236}">
                <a16:creationId xmlns:a16="http://schemas.microsoft.com/office/drawing/2014/main" id="{A8699F83-BA97-7BCE-917C-950C6EFDBC48}"/>
              </a:ext>
            </a:extLst>
          </p:cNvPr>
          <p:cNvSpPr>
            <a:spLocks noGrp="1" noChangeArrowheads="1"/>
          </p:cNvSpPr>
          <p:nvPr>
            <p:ph type="body" idx="1"/>
          </p:nvPr>
        </p:nvSpPr>
        <p:spPr/>
        <p:txBody>
          <a:bodyPr/>
          <a:lstStyle/>
          <a:p>
            <a:pPr eaLnBrk="1" hangingPunct="1"/>
            <a:r>
              <a:rPr lang="en-US" altLang="en-US" dirty="0"/>
              <a:t>Spatial data models</a:t>
            </a:r>
          </a:p>
          <a:p>
            <a:pPr lvl="1" eaLnBrk="1" hangingPunct="1"/>
            <a:r>
              <a:rPr lang="en-US" altLang="en-US" sz="2000" dirty="0"/>
              <a:t>rules to identify identifiable objects and properties of space</a:t>
            </a:r>
          </a:p>
          <a:p>
            <a:pPr lvl="1" eaLnBrk="1" hangingPunct="1"/>
            <a:r>
              <a:rPr lang="en-US" altLang="en-US" sz="2000" dirty="0"/>
              <a:t>Object model help manage identifiable things, e.g. mountains, cities, land-parcels etc.</a:t>
            </a:r>
          </a:p>
          <a:p>
            <a:pPr lvl="1" eaLnBrk="1" hangingPunct="1"/>
            <a:r>
              <a:rPr lang="en-US" altLang="en-US" sz="2000" dirty="0"/>
              <a:t>Field model help manage continuous and amorphous phenomenon, e.g. wetlands, satellite imagery, snowfall etc.</a:t>
            </a:r>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FE2FD9C-36BD-05BB-F6F8-B40F59EAA433}"/>
              </a:ext>
            </a:extLst>
          </p:cNvPr>
          <p:cNvSpPr>
            <a:spLocks noGrp="1" noChangeArrowheads="1"/>
          </p:cNvSpPr>
          <p:nvPr>
            <p:ph type="title"/>
          </p:nvPr>
        </p:nvSpPr>
        <p:spPr/>
        <p:txBody>
          <a:bodyPr/>
          <a:lstStyle/>
          <a:p>
            <a:pPr eaLnBrk="1" hangingPunct="1"/>
            <a:r>
              <a:rPr lang="en-US" altLang="en-US" dirty="0"/>
              <a:t> Spatial Query Language</a:t>
            </a:r>
          </a:p>
        </p:txBody>
      </p:sp>
      <p:sp>
        <p:nvSpPr>
          <p:cNvPr id="24579" name="Text Box 3">
            <a:extLst>
              <a:ext uri="{FF2B5EF4-FFF2-40B4-BE49-F238E27FC236}">
                <a16:creationId xmlns:a16="http://schemas.microsoft.com/office/drawing/2014/main" id="{23C9BF1C-D3CB-2EC7-E43F-F8E9F6BB85F2}"/>
              </a:ext>
            </a:extLst>
          </p:cNvPr>
          <p:cNvSpPr txBox="1">
            <a:spLocks noChangeArrowheads="1"/>
          </p:cNvSpPr>
          <p:nvPr/>
        </p:nvSpPr>
        <p:spPr bwMode="auto">
          <a:xfrm>
            <a:off x="2057400" y="1447800"/>
            <a:ext cx="8077200"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eaLnBrk="0" hangingPunct="0">
              <a:defRPr sz="2400">
                <a:solidFill>
                  <a:schemeClr val="tx1"/>
                </a:solidFill>
                <a:latin typeface="Tahoma" panose="020B0604030504040204" pitchFamily="34" charset="0"/>
              </a:defRPr>
            </a:lvl2pPr>
            <a:lvl3pPr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buFontTx/>
              <a:buChar char="•"/>
            </a:pPr>
            <a:r>
              <a:rPr lang="en-US" altLang="en-US" dirty="0"/>
              <a:t> Spatial query language</a:t>
            </a:r>
          </a:p>
          <a:p>
            <a:pPr lvl="1" eaLnBrk="1" hangingPunct="1">
              <a:buFontTx/>
              <a:buChar char="•"/>
            </a:pPr>
            <a:r>
              <a:rPr lang="en-US" altLang="en-US" sz="2000" dirty="0"/>
              <a:t> Spatial data types, e.g. point, </a:t>
            </a:r>
            <a:r>
              <a:rPr lang="en-US" altLang="en-US" sz="2000" dirty="0" err="1"/>
              <a:t>linestring</a:t>
            </a:r>
            <a:r>
              <a:rPr lang="en-US" altLang="en-US" sz="2000" dirty="0"/>
              <a:t>, polygon, …</a:t>
            </a:r>
          </a:p>
          <a:p>
            <a:pPr lvl="1" eaLnBrk="1" hangingPunct="1">
              <a:buFontTx/>
              <a:buChar char="•"/>
            </a:pPr>
            <a:r>
              <a:rPr lang="en-US" altLang="en-US" sz="2000" dirty="0"/>
              <a:t> Spatial operations, e.g. overlap, distance, nearest neighbor, …</a:t>
            </a:r>
          </a:p>
          <a:p>
            <a:pPr lvl="1" eaLnBrk="1" hangingPunct="1">
              <a:buFontTx/>
              <a:buChar char="•"/>
            </a:pPr>
            <a:r>
              <a:rPr lang="en-US" altLang="en-US" sz="2000" dirty="0"/>
              <a:t> Callable from a query language (e.g. SQL3) of underlying DBMS</a:t>
            </a:r>
          </a:p>
          <a:p>
            <a:pPr lvl="2" eaLnBrk="1" hangingPunct="1"/>
            <a:r>
              <a:rPr lang="en-US" altLang="en-US" sz="2000" dirty="0"/>
              <a:t>SELECT	S.name</a:t>
            </a:r>
          </a:p>
          <a:p>
            <a:pPr lvl="2" eaLnBrk="1" hangingPunct="1"/>
            <a:r>
              <a:rPr lang="en-US" altLang="en-US" sz="2000" dirty="0"/>
              <a:t>FROM	Senator S</a:t>
            </a:r>
          </a:p>
          <a:p>
            <a:pPr lvl="2" eaLnBrk="1" hangingPunct="1"/>
            <a:r>
              <a:rPr lang="en-US" altLang="en-US" sz="2000" dirty="0"/>
              <a:t>WHERE </a:t>
            </a:r>
            <a:r>
              <a:rPr lang="en-US" altLang="en-US" sz="2000" dirty="0" err="1"/>
              <a:t>S.district.</a:t>
            </a:r>
            <a:r>
              <a:rPr lang="en-US" altLang="en-US" sz="2000" dirty="0" err="1">
                <a:solidFill>
                  <a:schemeClr val="tx2"/>
                </a:solidFill>
              </a:rPr>
              <a:t>Area</a:t>
            </a:r>
            <a:r>
              <a:rPr lang="en-US" altLang="en-US" sz="2000" dirty="0">
                <a:solidFill>
                  <a:schemeClr val="tx2"/>
                </a:solidFill>
              </a:rPr>
              <a:t>()</a:t>
            </a:r>
            <a:r>
              <a:rPr lang="en-US" altLang="en-US" sz="2000" dirty="0"/>
              <a:t> &gt; 300</a:t>
            </a:r>
          </a:p>
          <a:p>
            <a:pPr lvl="2" eaLnBrk="1" hangingPunct="1"/>
            <a:endParaRPr lang="en-US" altLang="en-US" dirty="0"/>
          </a:p>
          <a:p>
            <a:pPr eaLnBrk="1" hangingPunct="1">
              <a:buFontTx/>
              <a:buChar char="•"/>
            </a:pPr>
            <a:r>
              <a:rPr lang="en-US" altLang="en-US" dirty="0"/>
              <a:t> Standards</a:t>
            </a:r>
          </a:p>
          <a:p>
            <a:pPr lvl="1" eaLnBrk="1" hangingPunct="1">
              <a:buFontTx/>
              <a:buChar char="•"/>
            </a:pPr>
            <a:r>
              <a:rPr lang="en-US" altLang="en-US" sz="2000" dirty="0"/>
              <a:t> SQL3 (a.k.a. SQL 1999) is a standard for query languages</a:t>
            </a:r>
          </a:p>
          <a:p>
            <a:pPr lvl="1" eaLnBrk="1" hangingPunct="1">
              <a:buFontTx/>
              <a:buChar char="•"/>
            </a:pPr>
            <a:r>
              <a:rPr lang="en-US" altLang="en-US" sz="2000" dirty="0"/>
              <a:t> OGIS is a standard for spatial data types and operators</a:t>
            </a:r>
          </a:p>
          <a:p>
            <a:pPr lvl="1" eaLnBrk="1" hangingPunct="1">
              <a:buFontTx/>
              <a:buChar char="•"/>
            </a:pPr>
            <a:r>
              <a:rPr lang="en-US" altLang="en-US" sz="2000" dirty="0"/>
              <a:t> Both standards enjoy wide support in industry</a:t>
            </a:r>
          </a:p>
          <a:p>
            <a:pPr lvl="1" eaLnBrk="1" hangingPunct="1"/>
            <a:endParaRPr lang="en-US" altLang="en-US" dirty="0">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3B1217A-98CA-B078-2C16-2F452E64C187}"/>
              </a:ext>
            </a:extLst>
          </p:cNvPr>
          <p:cNvSpPr>
            <a:spLocks noGrp="1" noChangeArrowheads="1"/>
          </p:cNvSpPr>
          <p:nvPr>
            <p:ph type="title"/>
          </p:nvPr>
        </p:nvSpPr>
        <p:spPr/>
        <p:txBody>
          <a:bodyPr/>
          <a:lstStyle/>
          <a:p>
            <a:pPr eaLnBrk="1" hangingPunct="1"/>
            <a:r>
              <a:rPr lang="en-US" altLang="en-US"/>
              <a:t>Multi-scan Query Example</a:t>
            </a:r>
          </a:p>
        </p:txBody>
      </p:sp>
      <p:pic>
        <p:nvPicPr>
          <p:cNvPr id="25603" name="Picture 3" descr="C:\Documents and Settings\Sanjay\spatial\book\BookPPT\Chap1\Fig17.eps">
            <a:extLst>
              <a:ext uri="{FF2B5EF4-FFF2-40B4-BE49-F238E27FC236}">
                <a16:creationId xmlns:a16="http://schemas.microsoft.com/office/drawing/2014/main" id="{E474396E-05E3-8190-EF4F-9876BA64BF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733801"/>
            <a:ext cx="5905500"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Text Box 4">
            <a:extLst>
              <a:ext uri="{FF2B5EF4-FFF2-40B4-BE49-F238E27FC236}">
                <a16:creationId xmlns:a16="http://schemas.microsoft.com/office/drawing/2014/main" id="{F36A7A20-55FE-7716-FC96-D3CC558FE477}"/>
              </a:ext>
            </a:extLst>
          </p:cNvPr>
          <p:cNvSpPr txBox="1">
            <a:spLocks noChangeArrowheads="1"/>
          </p:cNvSpPr>
          <p:nvPr/>
        </p:nvSpPr>
        <p:spPr bwMode="auto">
          <a:xfrm>
            <a:off x="2133600" y="1295401"/>
            <a:ext cx="8069838"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buFontTx/>
              <a:buChar char="•"/>
            </a:pPr>
            <a:r>
              <a:rPr lang="en-US" altLang="en-US">
                <a:latin typeface="Times New Roman" panose="02020603050405020304" pitchFamily="18" charset="0"/>
              </a:rPr>
              <a:t> Spatial join example</a:t>
            </a:r>
          </a:p>
          <a:p>
            <a:pPr lvl="1" eaLnBrk="1" hangingPunct="1"/>
            <a:r>
              <a:rPr lang="en-US" altLang="en-US" sz="2000">
                <a:latin typeface="Times New Roman" panose="02020603050405020304" pitchFamily="18" charset="0"/>
              </a:rPr>
              <a:t>SELECT S.name 	FROM Senator S, Business B</a:t>
            </a:r>
          </a:p>
          <a:p>
            <a:pPr eaLnBrk="1" hangingPunct="1"/>
            <a:r>
              <a:rPr lang="en-US" altLang="en-US" sz="2000">
                <a:latin typeface="Times New Roman" panose="02020603050405020304" pitchFamily="18" charset="0"/>
              </a:rPr>
              <a:t>	WHERE	 S.district.Area() &gt; 300 AND Within(B.location, S.district)</a:t>
            </a:r>
          </a:p>
          <a:p>
            <a:pPr eaLnBrk="1" hangingPunct="1">
              <a:buFontTx/>
              <a:buChar char="•"/>
            </a:pPr>
            <a:r>
              <a:rPr lang="en-US" altLang="en-US">
                <a:latin typeface="Times New Roman" panose="02020603050405020304" pitchFamily="18" charset="0"/>
              </a:rPr>
              <a:t> Non-Spatial Join example</a:t>
            </a:r>
          </a:p>
          <a:p>
            <a:pPr lvl="1" eaLnBrk="1" hangingPunct="1"/>
            <a:r>
              <a:rPr lang="en-US" altLang="en-US" sz="2000">
                <a:latin typeface="Times New Roman" panose="02020603050405020304" pitchFamily="18" charset="0"/>
              </a:rPr>
              <a:t>SELECT S.name	FROM Senator S, Business B</a:t>
            </a:r>
          </a:p>
          <a:p>
            <a:pPr lvl="1" eaLnBrk="1" hangingPunct="1"/>
            <a:r>
              <a:rPr lang="en-US" altLang="en-US" sz="2000">
                <a:latin typeface="Times New Roman" panose="02020603050405020304" pitchFamily="18" charset="0"/>
              </a:rPr>
              <a:t>WHERE S.soc-sec = B.soc-sec AND S.gender = ‘Female’</a:t>
            </a:r>
            <a:endParaRPr lang="en-US" altLang="en-US">
              <a:latin typeface="Times New Roman" panose="02020603050405020304" pitchFamily="18" charset="0"/>
            </a:endParaRPr>
          </a:p>
        </p:txBody>
      </p:sp>
      <p:sp>
        <p:nvSpPr>
          <p:cNvPr id="25605" name="Text Box 5">
            <a:extLst>
              <a:ext uri="{FF2B5EF4-FFF2-40B4-BE49-F238E27FC236}">
                <a16:creationId xmlns:a16="http://schemas.microsoft.com/office/drawing/2014/main" id="{5DF537C7-20DE-E7BB-A033-DF1AB2E18D00}"/>
              </a:ext>
            </a:extLst>
          </p:cNvPr>
          <p:cNvSpPr txBox="1">
            <a:spLocks noChangeArrowheads="1"/>
          </p:cNvSpPr>
          <p:nvPr/>
        </p:nvSpPr>
        <p:spPr bwMode="auto">
          <a:xfrm>
            <a:off x="1889125" y="6213475"/>
            <a:ext cx="104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latin typeface="Times New Roman" panose="02020603050405020304" pitchFamily="18" charset="0"/>
              </a:rPr>
              <a:t>Fig 1.7</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68C44D6-0AC9-7215-897B-A198495BF2D2}"/>
              </a:ext>
            </a:extLst>
          </p:cNvPr>
          <p:cNvSpPr>
            <a:spLocks noGrp="1" noChangeArrowheads="1"/>
          </p:cNvSpPr>
          <p:nvPr>
            <p:ph type="title"/>
          </p:nvPr>
        </p:nvSpPr>
        <p:spPr/>
        <p:txBody>
          <a:bodyPr/>
          <a:lstStyle/>
          <a:p>
            <a:pPr eaLnBrk="1" hangingPunct="1"/>
            <a:r>
              <a:rPr lang="en-US" altLang="en-US" dirty="0"/>
              <a:t> Query Processing</a:t>
            </a:r>
          </a:p>
        </p:txBody>
      </p:sp>
      <p:pic>
        <p:nvPicPr>
          <p:cNvPr id="26627" name="Picture 4" descr="C:\Documents and Settings\Sanjay\spatial\book\BookPPT\Chap1\Fig110.eps">
            <a:extLst>
              <a:ext uri="{FF2B5EF4-FFF2-40B4-BE49-F238E27FC236}">
                <a16:creationId xmlns:a16="http://schemas.microsoft.com/office/drawing/2014/main" id="{7DBB1883-EC09-4B12-87CF-6FE9EF9D6D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343276"/>
            <a:ext cx="7010400"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ext Box 5">
            <a:extLst>
              <a:ext uri="{FF2B5EF4-FFF2-40B4-BE49-F238E27FC236}">
                <a16:creationId xmlns:a16="http://schemas.microsoft.com/office/drawing/2014/main" id="{E24B3DF8-A538-15B9-6828-2A95A5309EBC}"/>
              </a:ext>
            </a:extLst>
          </p:cNvPr>
          <p:cNvSpPr txBox="1">
            <a:spLocks noChangeArrowheads="1"/>
          </p:cNvSpPr>
          <p:nvPr/>
        </p:nvSpPr>
        <p:spPr bwMode="auto">
          <a:xfrm>
            <a:off x="2133600" y="1219200"/>
            <a:ext cx="835837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buFontTx/>
              <a:buChar char="•"/>
            </a:pPr>
            <a:r>
              <a:rPr lang="en-US" altLang="en-US" dirty="0">
                <a:latin typeface="Times New Roman" panose="02020603050405020304" pitchFamily="18" charset="0"/>
              </a:rPr>
              <a:t> Efficient algorithms to answer spatial queries</a:t>
            </a:r>
          </a:p>
          <a:p>
            <a:pPr eaLnBrk="1" hangingPunct="1">
              <a:buFontTx/>
              <a:buChar char="•"/>
            </a:pPr>
            <a:r>
              <a:rPr lang="en-US" altLang="en-US" dirty="0">
                <a:latin typeface="Times New Roman" panose="02020603050405020304" pitchFamily="18" charset="0"/>
              </a:rPr>
              <a:t> Common Strategy - filter and refine</a:t>
            </a:r>
          </a:p>
          <a:p>
            <a:pPr lvl="1" eaLnBrk="1" hangingPunct="1">
              <a:buFontTx/>
              <a:buChar char="•"/>
            </a:pPr>
            <a:r>
              <a:rPr lang="en-US" altLang="en-US" dirty="0">
                <a:latin typeface="Times New Roman" panose="02020603050405020304" pitchFamily="18" charset="0"/>
              </a:rPr>
              <a:t> Filter </a:t>
            </a:r>
            <a:r>
              <a:rPr lang="en-US" altLang="en-US" dirty="0" err="1">
                <a:latin typeface="Times New Roman" panose="02020603050405020304" pitchFamily="18" charset="0"/>
              </a:rPr>
              <a:t>Step:Query</a:t>
            </a:r>
            <a:r>
              <a:rPr lang="en-US" altLang="en-US" dirty="0">
                <a:latin typeface="Times New Roman" panose="02020603050405020304" pitchFamily="18" charset="0"/>
              </a:rPr>
              <a:t> Region overlaps with MBRs of  B,C and D</a:t>
            </a:r>
          </a:p>
          <a:p>
            <a:pPr lvl="1" eaLnBrk="1" hangingPunct="1">
              <a:buFontTx/>
              <a:buChar char="•"/>
            </a:pPr>
            <a:r>
              <a:rPr lang="en-US" altLang="en-US" dirty="0">
                <a:latin typeface="Times New Roman" panose="02020603050405020304" pitchFamily="18" charset="0"/>
              </a:rPr>
              <a:t> Refine Step: Query Region overlaps with B and C</a:t>
            </a:r>
          </a:p>
          <a:p>
            <a:pPr lvl="1" eaLnBrk="1" hangingPunct="1">
              <a:buFontTx/>
              <a:buChar char="•"/>
            </a:pPr>
            <a:endParaRPr lang="en-US" altLang="en-US" dirty="0">
              <a:latin typeface="Times New Roman" panose="02020603050405020304" pitchFamily="18" charset="0"/>
            </a:endParaRPr>
          </a:p>
        </p:txBody>
      </p:sp>
      <p:sp>
        <p:nvSpPr>
          <p:cNvPr id="26629" name="Text Box 7">
            <a:extLst>
              <a:ext uri="{FF2B5EF4-FFF2-40B4-BE49-F238E27FC236}">
                <a16:creationId xmlns:a16="http://schemas.microsoft.com/office/drawing/2014/main" id="{F87D2A77-75F2-81E9-5DE3-D2142DEFE3D8}"/>
              </a:ext>
            </a:extLst>
          </p:cNvPr>
          <p:cNvSpPr txBox="1">
            <a:spLocks noChangeArrowheads="1"/>
          </p:cNvSpPr>
          <p:nvPr/>
        </p:nvSpPr>
        <p:spPr bwMode="auto">
          <a:xfrm>
            <a:off x="1736725" y="6289675"/>
            <a:ext cx="104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latin typeface="Times New Roman" panose="02020603050405020304" pitchFamily="18" charset="0"/>
              </a:rPr>
              <a:t>Fig 1.8</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3AC37ED-8361-45FC-3B2A-19ED7D85D11F}"/>
              </a:ext>
            </a:extLst>
          </p:cNvPr>
          <p:cNvSpPr>
            <a:spLocks noGrp="1" noChangeArrowheads="1"/>
          </p:cNvSpPr>
          <p:nvPr>
            <p:ph type="title"/>
          </p:nvPr>
        </p:nvSpPr>
        <p:spPr/>
        <p:txBody>
          <a:bodyPr>
            <a:normAutofit fontScale="90000"/>
          </a:bodyPr>
          <a:lstStyle/>
          <a:p>
            <a:pPr eaLnBrk="1" hangingPunct="1"/>
            <a:r>
              <a:rPr lang="en-US" altLang="en-US"/>
              <a:t>Spatial Indexing: Search Data-Structures</a:t>
            </a:r>
          </a:p>
        </p:txBody>
      </p:sp>
      <p:pic>
        <p:nvPicPr>
          <p:cNvPr id="30723" name="Picture 5" descr="C:\Documents and Settings\Sanjay\spatial\book\BookPPT\Chap1\Fig113.eps">
            <a:extLst>
              <a:ext uri="{FF2B5EF4-FFF2-40B4-BE49-F238E27FC236}">
                <a16:creationId xmlns:a16="http://schemas.microsoft.com/office/drawing/2014/main" id="{D4E6EDD6-F3B1-E67B-7E65-DDF14A9BFD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3352801"/>
            <a:ext cx="4267200" cy="307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6" descr="C:\Documents and Settings\Sanjay\spatial\book\BookPPT\Chap1\Fig112.eps">
            <a:extLst>
              <a:ext uri="{FF2B5EF4-FFF2-40B4-BE49-F238E27FC236}">
                <a16:creationId xmlns:a16="http://schemas.microsoft.com/office/drawing/2014/main" id="{8ED4A07C-4204-2625-FFE7-FE276F21BE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657600"/>
            <a:ext cx="42672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Text Box 8">
            <a:extLst>
              <a:ext uri="{FF2B5EF4-FFF2-40B4-BE49-F238E27FC236}">
                <a16:creationId xmlns:a16="http://schemas.microsoft.com/office/drawing/2014/main" id="{D68BE430-5089-5404-0A0B-F1542D31C783}"/>
              </a:ext>
            </a:extLst>
          </p:cNvPr>
          <p:cNvSpPr txBox="1">
            <a:spLocks noChangeArrowheads="1"/>
          </p:cNvSpPr>
          <p:nvPr/>
        </p:nvSpPr>
        <p:spPr bwMode="auto">
          <a:xfrm>
            <a:off x="7696200" y="6172200"/>
            <a:ext cx="2273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latin typeface="Times New Roman" panose="02020603050405020304" pitchFamily="18" charset="0"/>
              </a:rPr>
              <a:t>Fig. 1.13: R- tree</a:t>
            </a:r>
          </a:p>
        </p:txBody>
      </p:sp>
      <p:sp>
        <p:nvSpPr>
          <p:cNvPr id="30726" name="Text Box 9">
            <a:extLst>
              <a:ext uri="{FF2B5EF4-FFF2-40B4-BE49-F238E27FC236}">
                <a16:creationId xmlns:a16="http://schemas.microsoft.com/office/drawing/2014/main" id="{DE6C690E-0574-0AC7-DE10-44A7FE23C590}"/>
              </a:ext>
            </a:extLst>
          </p:cNvPr>
          <p:cNvSpPr txBox="1">
            <a:spLocks noChangeArrowheads="1"/>
          </p:cNvSpPr>
          <p:nvPr/>
        </p:nvSpPr>
        <p:spPr bwMode="auto">
          <a:xfrm>
            <a:off x="1736725" y="6137275"/>
            <a:ext cx="212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latin typeface="Times New Roman" panose="02020603050405020304" pitchFamily="18" charset="0"/>
              </a:rPr>
              <a:t>Fig 1.12: B-tree</a:t>
            </a:r>
          </a:p>
        </p:txBody>
      </p:sp>
      <p:sp>
        <p:nvSpPr>
          <p:cNvPr id="30727" name="Text Box 10">
            <a:extLst>
              <a:ext uri="{FF2B5EF4-FFF2-40B4-BE49-F238E27FC236}">
                <a16:creationId xmlns:a16="http://schemas.microsoft.com/office/drawing/2014/main" id="{1E93851D-3C7B-E9A0-1C8D-218BC26D7183}"/>
              </a:ext>
            </a:extLst>
          </p:cNvPr>
          <p:cNvSpPr txBox="1">
            <a:spLocks noChangeArrowheads="1"/>
          </p:cNvSpPr>
          <p:nvPr/>
        </p:nvSpPr>
        <p:spPr bwMode="auto">
          <a:xfrm>
            <a:off x="2041525" y="1260475"/>
            <a:ext cx="8042586"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buFontTx/>
              <a:buChar char="•"/>
            </a:pPr>
            <a:r>
              <a:rPr lang="en-US" altLang="en-US">
                <a:latin typeface="Times New Roman" panose="02020603050405020304" pitchFamily="18" charset="0"/>
              </a:rPr>
              <a:t>Choice for spatial indexing:</a:t>
            </a:r>
          </a:p>
          <a:p>
            <a:pPr lvl="1" eaLnBrk="1" hangingPunct="1">
              <a:buFontTx/>
              <a:buChar char="•"/>
            </a:pPr>
            <a:r>
              <a:rPr lang="en-US" altLang="en-US" sz="2000">
                <a:latin typeface="Times New Roman" panose="02020603050405020304" pitchFamily="18" charset="0"/>
              </a:rPr>
              <a:t>B-tree is a hierarchical collection of ranges of linear keys, e.g. numbers</a:t>
            </a:r>
            <a:endParaRPr lang="en-US" altLang="en-US">
              <a:latin typeface="Times New Roman" panose="02020603050405020304" pitchFamily="18" charset="0"/>
            </a:endParaRPr>
          </a:p>
          <a:p>
            <a:pPr lvl="1" eaLnBrk="1" hangingPunct="1">
              <a:buFontTx/>
              <a:buChar char="•"/>
            </a:pPr>
            <a:r>
              <a:rPr lang="en-US" altLang="en-US" sz="2000">
                <a:latin typeface="Times New Roman" panose="02020603050405020304" pitchFamily="18" charset="0"/>
              </a:rPr>
              <a:t>B-tree index is used for efficient search of traditional data</a:t>
            </a:r>
          </a:p>
          <a:p>
            <a:pPr lvl="1" eaLnBrk="1" hangingPunct="1">
              <a:buFontTx/>
              <a:buChar char="•"/>
            </a:pPr>
            <a:r>
              <a:rPr lang="en-US" altLang="en-US" sz="2000">
                <a:latin typeface="Times New Roman" panose="02020603050405020304" pitchFamily="18" charset="0"/>
              </a:rPr>
              <a:t>B-tree can be used with space filling curve on spatial data</a:t>
            </a:r>
          </a:p>
          <a:p>
            <a:pPr lvl="1" eaLnBrk="1" hangingPunct="1">
              <a:buFontTx/>
              <a:buChar char="•"/>
            </a:pPr>
            <a:r>
              <a:rPr lang="en-US" altLang="en-US" sz="2000">
                <a:latin typeface="Times New Roman" panose="02020603050405020304" pitchFamily="18" charset="0"/>
              </a:rPr>
              <a:t>R-tree provides better search performance yet!</a:t>
            </a:r>
          </a:p>
          <a:p>
            <a:pPr lvl="1" eaLnBrk="1" hangingPunct="1">
              <a:buFontTx/>
              <a:buChar char="•"/>
            </a:pPr>
            <a:r>
              <a:rPr lang="en-US" altLang="en-US" sz="2000">
                <a:latin typeface="Times New Roman" panose="02020603050405020304" pitchFamily="18" charset="0"/>
              </a:rPr>
              <a:t>R-tree is a hierarchical collection of rectangles</a:t>
            </a:r>
          </a:p>
          <a:p>
            <a:pPr lvl="1" eaLnBrk="1" hangingPunct="1">
              <a:buFontTx/>
              <a:buChar char="•"/>
            </a:pPr>
            <a:r>
              <a:rPr lang="en-US" altLang="en-US" sz="2000">
                <a:latin typeface="Times New Roman" panose="02020603050405020304" pitchFamily="18" charset="0"/>
              </a:rPr>
              <a:t>More details in chapter 4</a:t>
            </a:r>
            <a:endParaRPr lang="en-US" altLang="en-US">
              <a:latin typeface="Times New Roman" panose="02020603050405020304" pitchFamily="18" charset="0"/>
            </a:endParaRPr>
          </a:p>
          <a:p>
            <a:pPr eaLnBrk="1" hangingPunct="1">
              <a:buFontTx/>
              <a:buChar char="•"/>
            </a:pPr>
            <a:endParaRPr lang="en-US" altLang="en-US">
              <a:latin typeface="Times New Roman" panose="02020603050405020304" pitchFamily="18" charset="0"/>
            </a:endParaRPr>
          </a:p>
          <a:p>
            <a:pPr eaLnBrk="1" hangingPunct="1"/>
            <a:endParaRPr lang="en-US" altLang="en-US">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9961BAD-87A7-BA1E-B38F-E05B9EB07E32}"/>
              </a:ext>
            </a:extLst>
          </p:cNvPr>
          <p:cNvSpPr>
            <a:spLocks noGrp="1" noChangeArrowheads="1"/>
          </p:cNvSpPr>
          <p:nvPr>
            <p:ph type="title"/>
          </p:nvPr>
        </p:nvSpPr>
        <p:spPr/>
        <p:txBody>
          <a:bodyPr/>
          <a:lstStyle/>
          <a:p>
            <a:pPr eaLnBrk="1" hangingPunct="1"/>
            <a:r>
              <a:rPr lang="en-US" altLang="en-US" dirty="0"/>
              <a:t>Query Optimization</a:t>
            </a:r>
          </a:p>
        </p:txBody>
      </p:sp>
      <p:sp>
        <p:nvSpPr>
          <p:cNvPr id="31747" name="Text Box 3">
            <a:extLst>
              <a:ext uri="{FF2B5EF4-FFF2-40B4-BE49-F238E27FC236}">
                <a16:creationId xmlns:a16="http://schemas.microsoft.com/office/drawing/2014/main" id="{62A401CE-B90D-F010-0E11-4ECCE00F8ED0}"/>
              </a:ext>
            </a:extLst>
          </p:cNvPr>
          <p:cNvSpPr txBox="1">
            <a:spLocks noChangeArrowheads="1"/>
          </p:cNvSpPr>
          <p:nvPr/>
        </p:nvSpPr>
        <p:spPr bwMode="auto">
          <a:xfrm>
            <a:off x="2209801" y="1524001"/>
            <a:ext cx="7342075"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eaLnBrk="0" hangingPunct="0">
              <a:defRPr sz="2400">
                <a:solidFill>
                  <a:schemeClr val="tx1"/>
                </a:solidFill>
                <a:latin typeface="Tahoma" panose="020B0604030504040204" pitchFamily="34" charset="0"/>
              </a:defRPr>
            </a:lvl2pPr>
            <a:lvl3pPr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buFontTx/>
              <a:buChar char="•"/>
            </a:pPr>
            <a:r>
              <a:rPr lang="en-US" altLang="en-US">
                <a:latin typeface="Times New Roman" panose="02020603050405020304" pitchFamily="18" charset="0"/>
              </a:rPr>
              <a:t>Query Optimization	</a:t>
            </a:r>
          </a:p>
          <a:p>
            <a:pPr lvl="1" eaLnBrk="1" hangingPunct="1">
              <a:buFontTx/>
              <a:buChar char="•"/>
            </a:pPr>
            <a:r>
              <a:rPr lang="en-US" altLang="en-US" sz="2000">
                <a:latin typeface="Times New Roman" panose="02020603050405020304" pitchFamily="18" charset="0"/>
              </a:rPr>
              <a:t> A spatial operation can be processed using different strategies</a:t>
            </a:r>
          </a:p>
          <a:p>
            <a:pPr lvl="1" eaLnBrk="1" hangingPunct="1">
              <a:buFontTx/>
              <a:buChar char="•"/>
            </a:pPr>
            <a:r>
              <a:rPr lang="en-US" altLang="en-US" sz="2000">
                <a:latin typeface="Times New Roman" panose="02020603050405020304" pitchFamily="18" charset="0"/>
              </a:rPr>
              <a:t> Computation cost of each strategy depends on many parameters</a:t>
            </a:r>
          </a:p>
          <a:p>
            <a:pPr lvl="1" eaLnBrk="1" hangingPunct="1">
              <a:buFontTx/>
              <a:buChar char="•"/>
            </a:pPr>
            <a:r>
              <a:rPr lang="en-US" altLang="en-US" sz="2000">
                <a:latin typeface="Times New Roman" panose="02020603050405020304" pitchFamily="18" charset="0"/>
              </a:rPr>
              <a:t>Query optimization is the process of </a:t>
            </a:r>
          </a:p>
          <a:p>
            <a:pPr lvl="2" eaLnBrk="1" hangingPunct="1">
              <a:buFontTx/>
              <a:buChar char="•"/>
            </a:pPr>
            <a:r>
              <a:rPr lang="en-US" altLang="en-US" sz="2000">
                <a:latin typeface="Times New Roman" panose="02020603050405020304" pitchFamily="18" charset="0"/>
              </a:rPr>
              <a:t>ordering operations in a query and</a:t>
            </a:r>
          </a:p>
          <a:p>
            <a:pPr lvl="2" eaLnBrk="1" hangingPunct="1">
              <a:buFontTx/>
              <a:buChar char="•"/>
            </a:pPr>
            <a:r>
              <a:rPr lang="en-US" altLang="en-US" sz="2000">
                <a:latin typeface="Times New Roman" panose="02020603050405020304" pitchFamily="18" charset="0"/>
              </a:rPr>
              <a:t>selecting efficient strategy for each operation</a:t>
            </a:r>
          </a:p>
          <a:p>
            <a:pPr lvl="2" eaLnBrk="1" hangingPunct="1">
              <a:buFontTx/>
              <a:buChar char="•"/>
            </a:pPr>
            <a:r>
              <a:rPr lang="en-US" altLang="en-US" sz="2000">
                <a:latin typeface="Times New Roman" panose="02020603050405020304" pitchFamily="18" charset="0"/>
              </a:rPr>
              <a:t>based on the details of a given dataset</a:t>
            </a:r>
          </a:p>
          <a:p>
            <a:pPr eaLnBrk="1" hangingPunct="1">
              <a:buFontTx/>
              <a:buChar char="•"/>
            </a:pPr>
            <a:r>
              <a:rPr lang="en-US" altLang="en-US">
                <a:latin typeface="Times New Roman" panose="02020603050405020304" pitchFamily="18" charset="0"/>
              </a:rPr>
              <a:t>Example Query:</a:t>
            </a:r>
          </a:p>
          <a:p>
            <a:pPr lvl="1" eaLnBrk="1" hangingPunct="1"/>
            <a:r>
              <a:rPr lang="en-US" altLang="en-US" sz="2000">
                <a:latin typeface="Times New Roman" panose="02020603050405020304" pitchFamily="18" charset="0"/>
              </a:rPr>
              <a:t>SELECT S.name	FROM Senator S, Business B</a:t>
            </a:r>
          </a:p>
          <a:p>
            <a:pPr lvl="1" eaLnBrk="1" hangingPunct="1"/>
            <a:r>
              <a:rPr lang="en-US" altLang="en-US" sz="2000">
                <a:latin typeface="Times New Roman" panose="02020603050405020304" pitchFamily="18" charset="0"/>
              </a:rPr>
              <a:t>WHERE S.soc-sec = B.soc-sec AND S.gender = ‘Female’</a:t>
            </a:r>
          </a:p>
          <a:p>
            <a:pPr eaLnBrk="1" hangingPunct="1">
              <a:buFontTx/>
              <a:buChar char="•"/>
            </a:pPr>
            <a:r>
              <a:rPr lang="en-US" altLang="en-US">
                <a:latin typeface="Times New Roman" panose="02020603050405020304" pitchFamily="18" charset="0"/>
              </a:rPr>
              <a:t>Optimization decision examples</a:t>
            </a:r>
          </a:p>
          <a:p>
            <a:pPr lvl="1" eaLnBrk="1" hangingPunct="1">
              <a:buFontTx/>
              <a:buChar char="•"/>
            </a:pPr>
            <a:r>
              <a:rPr lang="en-US" altLang="en-US" sz="2000">
                <a:latin typeface="Times New Roman" panose="02020603050405020304" pitchFamily="18" charset="0"/>
              </a:rPr>
              <a:t>Process</a:t>
            </a:r>
            <a:r>
              <a:rPr lang="en-US" altLang="en-US">
                <a:latin typeface="Times New Roman" panose="02020603050405020304" pitchFamily="18" charset="0"/>
              </a:rPr>
              <a:t> (</a:t>
            </a:r>
            <a:r>
              <a:rPr lang="en-US" altLang="en-US" sz="2000">
                <a:latin typeface="Times New Roman" panose="02020603050405020304" pitchFamily="18" charset="0"/>
              </a:rPr>
              <a:t>S.gender = ‘Female’) before (S.soc-sec = B.soc-sec )</a:t>
            </a:r>
          </a:p>
          <a:p>
            <a:pPr lvl="1" eaLnBrk="1" hangingPunct="1">
              <a:buFontTx/>
              <a:buChar char="•"/>
            </a:pPr>
            <a:r>
              <a:rPr lang="en-US" altLang="en-US" sz="2000">
                <a:latin typeface="Times New Roman" panose="02020603050405020304" pitchFamily="18" charset="0"/>
              </a:rPr>
              <a:t>Do not use index for processing </a:t>
            </a:r>
            <a:r>
              <a:rPr lang="en-US" altLang="en-US">
                <a:latin typeface="Times New Roman" panose="02020603050405020304" pitchFamily="18" charset="0"/>
              </a:rPr>
              <a:t>(</a:t>
            </a:r>
            <a:r>
              <a:rPr lang="en-US" altLang="en-US" sz="2000">
                <a:latin typeface="Times New Roman" panose="02020603050405020304" pitchFamily="18" charset="0"/>
              </a:rPr>
              <a:t>S.gender = ‘Female’)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 name="TextBox 4"/>
          <p:cNvSpPr txBox="1"/>
          <p:nvPr/>
        </p:nvSpPr>
        <p:spPr bwMode="auto">
          <a:xfrm>
            <a:off x="-1" y="61740"/>
            <a:ext cx="12002947" cy="6740307"/>
          </a:xfrm>
          <a:prstGeom prst="rect">
            <a:avLst/>
          </a:prstGeom>
          <a:noFill/>
        </p:spPr>
        <p:txBody>
          <a:bodyPr wrap="square">
            <a:spAutoFit/>
          </a:bodyPr>
          <a:lstStyle/>
          <a:p>
            <a:pPr algn="l">
              <a:defRPr/>
            </a:pPr>
            <a:r>
              <a:rPr lang="en-US" sz="2400" b="1" i="0" u="sng"/>
              <a:t>2. Spatial Objects:</a:t>
            </a:r>
            <a:endParaRPr/>
          </a:p>
          <a:p>
            <a:pPr algn="l">
              <a:buFont typeface="+mj-lt"/>
              <a:buAutoNum type="arabicPeriod"/>
              <a:defRPr/>
            </a:pPr>
            <a:r>
              <a:rPr lang="en-US" sz="2400" b="1" i="0">
                <a:solidFill>
                  <a:srgbClr val="374151"/>
                </a:solidFill>
              </a:rPr>
              <a:t>Points:</a:t>
            </a:r>
            <a:endParaRPr lang="en-US" sz="2400" b="0" i="0">
              <a:solidFill>
                <a:srgbClr val="374151"/>
              </a:solidFill>
            </a:endParaRPr>
          </a:p>
          <a:p>
            <a:pPr marL="742950" lvl="1" indent="-285750" algn="l">
              <a:buFont typeface="+mj-lt"/>
              <a:buAutoNum type="arabicPeriod"/>
              <a:defRPr/>
            </a:pPr>
            <a:r>
              <a:rPr lang="en-US" sz="2400" b="0" i="0">
                <a:solidFill>
                  <a:srgbClr val="374151"/>
                </a:solidFill>
              </a:rPr>
              <a:t>Represents a single location in space defined by coordinates.</a:t>
            </a:r>
            <a:endParaRPr/>
          </a:p>
          <a:p>
            <a:pPr algn="l">
              <a:buFont typeface="+mj-lt"/>
              <a:buAutoNum type="arabicPeriod"/>
              <a:defRPr/>
            </a:pPr>
            <a:r>
              <a:rPr lang="en-US" sz="2400" b="1" i="0">
                <a:solidFill>
                  <a:srgbClr val="374151"/>
                </a:solidFill>
              </a:rPr>
              <a:t>Lines:</a:t>
            </a:r>
            <a:endParaRPr lang="en-US" sz="2400" b="0" i="0">
              <a:solidFill>
                <a:srgbClr val="374151"/>
              </a:solidFill>
            </a:endParaRPr>
          </a:p>
          <a:p>
            <a:pPr marL="742950" lvl="1" indent="-285750" algn="l">
              <a:buFont typeface="+mj-lt"/>
              <a:buAutoNum type="arabicPeriod"/>
              <a:defRPr/>
            </a:pPr>
            <a:r>
              <a:rPr lang="en-US" sz="2400" b="0" i="0">
                <a:solidFill>
                  <a:srgbClr val="374151"/>
                </a:solidFill>
              </a:rPr>
              <a:t>Sequences of connected points forming a path or a route.</a:t>
            </a:r>
            <a:endParaRPr/>
          </a:p>
          <a:p>
            <a:pPr algn="l">
              <a:buFont typeface="+mj-lt"/>
              <a:buAutoNum type="arabicPeriod"/>
              <a:defRPr/>
            </a:pPr>
            <a:r>
              <a:rPr lang="en-US" sz="2400" b="1" i="0">
                <a:solidFill>
                  <a:srgbClr val="374151"/>
                </a:solidFill>
              </a:rPr>
              <a:t>Polygons:</a:t>
            </a:r>
            <a:endParaRPr lang="en-US" sz="2400" b="0" i="0">
              <a:solidFill>
                <a:srgbClr val="374151"/>
              </a:solidFill>
            </a:endParaRPr>
          </a:p>
          <a:p>
            <a:pPr marL="742950" lvl="1" indent="-285750" algn="l">
              <a:buFont typeface="+mj-lt"/>
              <a:buAutoNum type="arabicPeriod"/>
              <a:defRPr/>
            </a:pPr>
            <a:r>
              <a:rPr lang="en-US" sz="2400" b="0" i="0">
                <a:solidFill>
                  <a:srgbClr val="374151"/>
                </a:solidFill>
              </a:rPr>
              <a:t>Enclosed areas defined by a series of connected points, forming a closed shape.</a:t>
            </a:r>
            <a:endParaRPr/>
          </a:p>
          <a:p>
            <a:pPr algn="l">
              <a:buFont typeface="+mj-lt"/>
              <a:buAutoNum type="arabicPeriod"/>
              <a:defRPr/>
            </a:pPr>
            <a:r>
              <a:rPr lang="en-US" sz="2400" b="1" i="0">
                <a:solidFill>
                  <a:srgbClr val="374151"/>
                </a:solidFill>
              </a:rPr>
              <a:t>Geometry Collections:</a:t>
            </a:r>
            <a:endParaRPr lang="en-US" sz="2400" b="0" i="0">
              <a:solidFill>
                <a:srgbClr val="374151"/>
              </a:solidFill>
            </a:endParaRPr>
          </a:p>
          <a:p>
            <a:pPr marL="742950" lvl="1" indent="-285750" algn="l">
              <a:buFont typeface="+mj-lt"/>
              <a:buAutoNum type="arabicPeriod"/>
              <a:defRPr/>
            </a:pPr>
            <a:r>
              <a:rPr lang="en-US" sz="2400" b="0" i="0">
                <a:solidFill>
                  <a:srgbClr val="374151"/>
                </a:solidFill>
              </a:rPr>
              <a:t>Containers for multiple spatial objects of different types.</a:t>
            </a:r>
            <a:endParaRPr/>
          </a:p>
          <a:p>
            <a:pPr algn="l">
              <a:buFont typeface="+mj-lt"/>
              <a:buAutoNum type="arabicPeriod"/>
              <a:defRPr/>
            </a:pPr>
            <a:r>
              <a:rPr lang="en-US" sz="2400" b="1" i="0">
                <a:solidFill>
                  <a:srgbClr val="374151"/>
                </a:solidFill>
              </a:rPr>
              <a:t>Curves and Surfaces:</a:t>
            </a:r>
            <a:endParaRPr lang="en-US" sz="2400" b="0" i="0">
              <a:solidFill>
                <a:srgbClr val="374151"/>
              </a:solidFill>
            </a:endParaRPr>
          </a:p>
          <a:p>
            <a:pPr marL="742950" lvl="1" indent="-285750" algn="l">
              <a:buFont typeface="+mj-lt"/>
              <a:buAutoNum type="arabicPeriod"/>
              <a:defRPr/>
            </a:pPr>
            <a:r>
              <a:rPr lang="en-US" sz="2400" b="0" i="0">
                <a:solidFill>
                  <a:srgbClr val="374151"/>
                </a:solidFill>
              </a:rPr>
              <a:t>Some spatial databases support more complex shapes like curves and surfaces.</a:t>
            </a:r>
            <a:endParaRPr/>
          </a:p>
          <a:p>
            <a:pPr algn="l">
              <a:defRPr/>
            </a:pPr>
            <a:r>
              <a:rPr lang="en-US" sz="2400" b="1" i="0" u="sng"/>
              <a:t>3. Spatial Dimensions:</a:t>
            </a:r>
            <a:endParaRPr/>
          </a:p>
          <a:p>
            <a:pPr algn="l">
              <a:defRPr/>
            </a:pPr>
            <a:r>
              <a:rPr lang="en-US" sz="2400" b="1" i="0">
                <a:solidFill>
                  <a:srgbClr val="374151"/>
                </a:solidFill>
              </a:rPr>
              <a:t>2D vs. 3D Spatial Data:</a:t>
            </a:r>
            <a:endParaRPr lang="en-US" sz="2400" b="0" i="0">
              <a:solidFill>
                <a:srgbClr val="374151"/>
              </a:solidFill>
            </a:endParaRPr>
          </a:p>
          <a:p>
            <a:pPr marL="742950" lvl="1" indent="-285750" algn="l">
              <a:buFont typeface="+mj-lt"/>
              <a:buAutoNum type="arabicPeriod"/>
              <a:defRPr/>
            </a:pPr>
            <a:r>
              <a:rPr lang="en-US" sz="2400" b="0" i="0">
                <a:solidFill>
                  <a:srgbClr val="374151"/>
                </a:solidFill>
              </a:rPr>
              <a:t>Spatial databases can handle both two-dimensional (2D) and three-dimensional (3D) spatial data.</a:t>
            </a:r>
            <a:endParaRPr/>
          </a:p>
          <a:p>
            <a:pPr algn="l">
              <a:defRPr/>
            </a:pPr>
            <a:r>
              <a:rPr lang="en-US" sz="2400" b="1" i="0">
                <a:solidFill>
                  <a:srgbClr val="374151"/>
                </a:solidFill>
              </a:rPr>
              <a:t>Temporal Dimension:</a:t>
            </a:r>
            <a:endParaRPr lang="en-US" sz="2400" b="0" i="0">
              <a:solidFill>
                <a:srgbClr val="374151"/>
              </a:solidFill>
            </a:endParaRPr>
          </a:p>
          <a:p>
            <a:pPr marL="742950" lvl="1" indent="-285750" algn="l">
              <a:buFont typeface="+mj-lt"/>
              <a:buAutoNum type="arabicPeriod"/>
              <a:defRPr/>
            </a:pPr>
            <a:r>
              <a:rPr lang="en-US" sz="2400" b="0" i="0">
                <a:solidFill>
                  <a:srgbClr val="374151"/>
                </a:solidFill>
              </a:rPr>
              <a:t>Some spatial databases also incorporate time as a dimension, allowing for the storage and querying of spatiotemporal data.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98ACCA5-62FC-1D9C-EB7E-3C1E27F64A23}"/>
              </a:ext>
            </a:extLst>
          </p:cNvPr>
          <p:cNvSpPr>
            <a:spLocks noGrp="1" noChangeArrowheads="1"/>
          </p:cNvSpPr>
          <p:nvPr>
            <p:ph type="title"/>
          </p:nvPr>
        </p:nvSpPr>
        <p:spPr/>
        <p:txBody>
          <a:bodyPr/>
          <a:lstStyle/>
          <a:p>
            <a:pPr eaLnBrk="1" hangingPunct="1"/>
            <a:r>
              <a:rPr lang="en-US" altLang="en-US" dirty="0"/>
              <a:t> Data Mining</a:t>
            </a:r>
          </a:p>
        </p:txBody>
      </p:sp>
      <p:sp>
        <p:nvSpPr>
          <p:cNvPr id="32771" name="Text Box 3">
            <a:extLst>
              <a:ext uri="{FF2B5EF4-FFF2-40B4-BE49-F238E27FC236}">
                <a16:creationId xmlns:a16="http://schemas.microsoft.com/office/drawing/2014/main" id="{08EE639B-7860-913C-755E-167C05884DB0}"/>
              </a:ext>
            </a:extLst>
          </p:cNvPr>
          <p:cNvSpPr txBox="1">
            <a:spLocks noChangeArrowheads="1"/>
          </p:cNvSpPr>
          <p:nvPr/>
        </p:nvSpPr>
        <p:spPr bwMode="auto">
          <a:xfrm>
            <a:off x="2041525" y="1295401"/>
            <a:ext cx="8293100" cy="421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buFontTx/>
              <a:buChar char="•"/>
            </a:pPr>
            <a:r>
              <a:rPr lang="en-US" altLang="en-US">
                <a:latin typeface="Times New Roman" panose="02020603050405020304" pitchFamily="18" charset="0"/>
              </a:rPr>
              <a:t> Analysis of spatial data is of many types</a:t>
            </a:r>
          </a:p>
          <a:p>
            <a:pPr lvl="1" eaLnBrk="1" hangingPunct="1">
              <a:buFontTx/>
              <a:buChar char="•"/>
            </a:pPr>
            <a:r>
              <a:rPr lang="en-US" altLang="en-US" sz="2000">
                <a:latin typeface="Times New Roman" panose="02020603050405020304" pitchFamily="18" charset="0"/>
              </a:rPr>
              <a:t> Deductive Querying, e.g. searching, sorting, overlays</a:t>
            </a:r>
          </a:p>
          <a:p>
            <a:pPr lvl="1" eaLnBrk="1" hangingPunct="1">
              <a:buFontTx/>
              <a:buChar char="•"/>
            </a:pPr>
            <a:r>
              <a:rPr lang="en-US" altLang="en-US" sz="2000">
                <a:latin typeface="Times New Roman" panose="02020603050405020304" pitchFamily="18" charset="0"/>
              </a:rPr>
              <a:t> Inductive Mining, e.g. statistics, correlation, clustering,classification, …</a:t>
            </a:r>
          </a:p>
          <a:p>
            <a:pPr eaLnBrk="1" hangingPunct="1">
              <a:buFontTx/>
              <a:buChar char="•"/>
            </a:pPr>
            <a:r>
              <a:rPr lang="en-US" altLang="en-US">
                <a:latin typeface="Times New Roman" panose="02020603050405020304" pitchFamily="18" charset="0"/>
              </a:rPr>
              <a:t> Data mining is a systematic and semi-automated search for interesting non-trivial patterns in large spatial databases</a:t>
            </a:r>
          </a:p>
          <a:p>
            <a:pPr eaLnBrk="1" hangingPunct="1">
              <a:buFontTx/>
              <a:buChar char="•"/>
            </a:pPr>
            <a:endParaRPr lang="en-US" altLang="en-US">
              <a:latin typeface="Times New Roman" panose="02020603050405020304" pitchFamily="18" charset="0"/>
            </a:endParaRPr>
          </a:p>
          <a:p>
            <a:pPr eaLnBrk="1" hangingPunct="1">
              <a:buFontTx/>
              <a:buChar char="•"/>
            </a:pPr>
            <a:r>
              <a:rPr lang="en-US" altLang="en-US">
                <a:latin typeface="Times New Roman" panose="02020603050405020304" pitchFamily="18" charset="0"/>
              </a:rPr>
              <a:t>Example applications include</a:t>
            </a:r>
          </a:p>
          <a:p>
            <a:pPr lvl="1" eaLnBrk="1" hangingPunct="1">
              <a:buFontTx/>
              <a:buChar char="•"/>
            </a:pPr>
            <a:r>
              <a:rPr lang="en-US" altLang="en-US" sz="2000">
                <a:latin typeface="Times New Roman" panose="02020603050405020304" pitchFamily="18" charset="0"/>
              </a:rPr>
              <a:t>Infer land-use classification from satellite imagery</a:t>
            </a:r>
          </a:p>
          <a:p>
            <a:pPr lvl="1" eaLnBrk="1" hangingPunct="1">
              <a:buFontTx/>
              <a:buChar char="•"/>
            </a:pPr>
            <a:r>
              <a:rPr lang="en-US" altLang="en-US" sz="2000">
                <a:latin typeface="Times New Roman" panose="02020603050405020304" pitchFamily="18" charset="0"/>
              </a:rPr>
              <a:t>Identify cancer clusters and geographic factors with high correlation</a:t>
            </a:r>
          </a:p>
          <a:p>
            <a:pPr lvl="1" eaLnBrk="1" hangingPunct="1">
              <a:buFontTx/>
              <a:buChar char="•"/>
            </a:pPr>
            <a:r>
              <a:rPr lang="en-US" altLang="en-US" sz="2000">
                <a:latin typeface="Times New Roman" panose="02020603050405020304" pitchFamily="18" charset="0"/>
              </a:rPr>
              <a:t>Identify crime hotspots to assign police patrols and social workers</a:t>
            </a:r>
          </a:p>
          <a:p>
            <a:pPr eaLnBrk="1" hangingPunct="1">
              <a:buFontTx/>
              <a:buChar char="•"/>
            </a:pPr>
            <a:endParaRPr lang="en-US" altLang="en-US">
              <a:latin typeface="Times New Roman" panose="02020603050405020304" pitchFamily="18" charset="0"/>
            </a:endParaRPr>
          </a:p>
          <a:p>
            <a:pPr eaLnBrk="1" hangingPunct="1">
              <a:buFontTx/>
              <a:buChar char="•"/>
            </a:pPr>
            <a:endParaRPr lang="en-US" altLang="en-US">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3D65BD0-CEC1-E320-FBBA-E1C7F3895B6D}"/>
              </a:ext>
            </a:extLst>
          </p:cNvPr>
          <p:cNvSpPr>
            <a:spLocks noGrp="1" noChangeArrowheads="1"/>
          </p:cNvSpPr>
          <p:nvPr>
            <p:ph type="title"/>
          </p:nvPr>
        </p:nvSpPr>
        <p:spPr/>
        <p:txBody>
          <a:bodyPr/>
          <a:lstStyle/>
          <a:p>
            <a:pPr eaLnBrk="1" hangingPunct="1"/>
            <a:r>
              <a:rPr lang="en-US" altLang="en-US" dirty="0"/>
              <a:t>Summary</a:t>
            </a:r>
          </a:p>
        </p:txBody>
      </p:sp>
      <p:sp>
        <p:nvSpPr>
          <p:cNvPr id="33795" name="Rectangle 3">
            <a:extLst>
              <a:ext uri="{FF2B5EF4-FFF2-40B4-BE49-F238E27FC236}">
                <a16:creationId xmlns:a16="http://schemas.microsoft.com/office/drawing/2014/main" id="{D2C5DA98-7C25-013B-F97B-578E88D4CC15}"/>
              </a:ext>
            </a:extLst>
          </p:cNvPr>
          <p:cNvSpPr>
            <a:spLocks noGrp="1" noChangeArrowheads="1"/>
          </p:cNvSpPr>
          <p:nvPr>
            <p:ph type="body" idx="1"/>
          </p:nvPr>
        </p:nvSpPr>
        <p:spPr>
          <a:xfrm>
            <a:off x="2057400" y="1447800"/>
            <a:ext cx="8001000" cy="4800600"/>
          </a:xfrm>
        </p:spPr>
        <p:txBody>
          <a:bodyPr/>
          <a:lstStyle/>
          <a:p>
            <a:pPr eaLnBrk="1" hangingPunct="1"/>
            <a:r>
              <a:rPr lang="en-US" altLang="en-US"/>
              <a:t>SDBMS is valuable to many important applications</a:t>
            </a:r>
          </a:p>
          <a:p>
            <a:pPr eaLnBrk="1" hangingPunct="1"/>
            <a:r>
              <a:rPr lang="en-US" altLang="en-US"/>
              <a:t>SDBMS is a software module </a:t>
            </a:r>
          </a:p>
          <a:p>
            <a:pPr lvl="1" eaLnBrk="1" hangingPunct="1"/>
            <a:r>
              <a:rPr lang="en-US" altLang="en-US" sz="2000"/>
              <a:t>works with an underlying DBMS</a:t>
            </a:r>
            <a:endParaRPr lang="en-US" altLang="en-US"/>
          </a:p>
          <a:p>
            <a:pPr lvl="1" eaLnBrk="1" hangingPunct="1"/>
            <a:r>
              <a:rPr lang="en-US" altLang="en-US" sz="2000"/>
              <a:t>provides spatial ADTs callable from a query language</a:t>
            </a:r>
          </a:p>
          <a:p>
            <a:pPr lvl="1" eaLnBrk="1" hangingPunct="1"/>
            <a:r>
              <a:rPr lang="en-US" altLang="en-US" sz="2000"/>
              <a:t>provides methods for efficient processing of spatial queries</a:t>
            </a:r>
          </a:p>
          <a:p>
            <a:pPr eaLnBrk="1" hangingPunct="1"/>
            <a:r>
              <a:rPr lang="en-US" altLang="en-US"/>
              <a:t>Components of SDBMS include</a:t>
            </a:r>
          </a:p>
          <a:p>
            <a:pPr lvl="1" eaLnBrk="1" hangingPunct="1"/>
            <a:r>
              <a:rPr lang="en-US" altLang="en-US" sz="2000"/>
              <a:t>spatial data model, spatial data types and operators,</a:t>
            </a:r>
          </a:p>
          <a:p>
            <a:pPr lvl="1" eaLnBrk="1" hangingPunct="1"/>
            <a:r>
              <a:rPr lang="en-US" altLang="en-US" sz="2000"/>
              <a:t>spatial query language, processing and optimization</a:t>
            </a:r>
          </a:p>
          <a:p>
            <a:pPr lvl="1" eaLnBrk="1" hangingPunct="1"/>
            <a:r>
              <a:rPr lang="en-US" altLang="en-US" sz="2000"/>
              <a:t>spatial data mining</a:t>
            </a:r>
          </a:p>
          <a:p>
            <a:pPr eaLnBrk="1" hangingPunct="1"/>
            <a:r>
              <a:rPr lang="en-US" altLang="en-US"/>
              <a:t>SDBMS is used to store, query and share spatial data for GIS as well as other applications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360360104" name="Title 1"/>
          <p:cNvSpPr>
            <a:spLocks noGrp="1"/>
          </p:cNvSpPr>
          <p:nvPr>
            <p:ph type="title"/>
          </p:nvPr>
        </p:nvSpPr>
        <p:spPr bwMode="auto"/>
        <p:txBody>
          <a:bodyPr/>
          <a:lstStyle/>
          <a:p>
            <a:pPr>
              <a:defRPr/>
            </a:pPr>
            <a:endParaRPr/>
          </a:p>
        </p:txBody>
      </p:sp>
      <p:sp>
        <p:nvSpPr>
          <p:cNvPr id="1760195834" name="Content Placeholder 2"/>
          <p:cNvSpPr>
            <a:spLocks noGrp="1"/>
          </p:cNvSpPr>
          <p:nvPr>
            <p:ph idx="1"/>
          </p:nvPr>
        </p:nvSpPr>
        <p:spPr bwMode="auto"/>
        <p:txBody>
          <a:bodyPr/>
          <a:lstStyle/>
          <a:p>
            <a:pPr>
              <a:defRPr/>
            </a:pPr>
            <a:endParaRPr/>
          </a:p>
        </p:txBody>
      </p:sp>
      <p:pic>
        <p:nvPicPr>
          <p:cNvPr id="3" name="Picture 2">
            <a:extLst>
              <a:ext uri="{FF2B5EF4-FFF2-40B4-BE49-F238E27FC236}">
                <a16:creationId xmlns:a16="http://schemas.microsoft.com/office/drawing/2014/main" id="{FA2BF629-419E-EC86-B51D-C2DA77FA9AC2}"/>
              </a:ext>
            </a:extLst>
          </p:cNvPr>
          <p:cNvPicPr>
            <a:picLocks noChangeAspect="1"/>
          </p:cNvPicPr>
          <p:nvPr/>
        </p:nvPicPr>
        <p:blipFill>
          <a:blip r:embed="rId3"/>
          <a:stretch>
            <a:fillRect/>
          </a:stretch>
        </p:blipFill>
        <p:spPr>
          <a:xfrm>
            <a:off x="838200" y="331686"/>
            <a:ext cx="10391604" cy="584527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a:xfrm>
            <a:off x="477982" y="181552"/>
            <a:ext cx="10515600" cy="2109066"/>
          </a:xfrm>
        </p:spPr>
        <p:txBody>
          <a:bodyPr>
            <a:normAutofit lnSpcReduction="10000"/>
          </a:bodyPr>
          <a:lstStyle/>
          <a:p>
            <a:pPr>
              <a:defRPr/>
            </a:pPr>
            <a:r>
              <a:rPr lang="en-US" sz="2000"/>
              <a:t>Storage of spatial data as </a:t>
            </a:r>
            <a:r>
              <a:rPr lang="en-US" sz="2000" b="1"/>
              <a:t>vector data model or raster data model</a:t>
            </a:r>
            <a:endParaRPr/>
          </a:p>
          <a:p>
            <a:pPr>
              <a:defRPr/>
            </a:pPr>
            <a:r>
              <a:rPr lang="en-US" sz="2000"/>
              <a:t>According to the vector data model the storage of data is using </a:t>
            </a:r>
            <a:r>
              <a:rPr lang="en-US" sz="2000" b="0" i="0">
                <a:solidFill>
                  <a:srgbClr val="333333"/>
                </a:solidFill>
                <a:latin typeface="inter-regular"/>
              </a:rPr>
              <a:t>a single spatial value which is often a geometric primitive (points, lines, polygon, etc.)</a:t>
            </a:r>
            <a:endParaRPr/>
          </a:p>
          <a:p>
            <a:pPr algn="l">
              <a:defRPr/>
            </a:pPr>
            <a:r>
              <a:rPr lang="en-US" sz="2000" b="1" i="0">
                <a:solidFill>
                  <a:srgbClr val="000000"/>
                </a:solidFill>
                <a:latin typeface="Inter"/>
              </a:rPr>
              <a:t>Vectors are points, lines, and polygons</a:t>
            </a:r>
            <a:endParaRPr/>
          </a:p>
          <a:p>
            <a:pPr algn="l">
              <a:defRPr/>
            </a:pPr>
            <a:r>
              <a:rPr lang="en-US" sz="2000" b="0" i="0">
                <a:solidFill>
                  <a:srgbClr val="000000"/>
                </a:solidFill>
                <a:latin typeface="Inter"/>
              </a:rPr>
              <a:t>Vector data is </a:t>
            </a:r>
            <a:r>
              <a:rPr lang="en-US" sz="2000" b="1" i="1">
                <a:solidFill>
                  <a:srgbClr val="000000"/>
                </a:solidFill>
                <a:latin typeface="Inter"/>
              </a:rPr>
              <a:t>not</a:t>
            </a:r>
            <a:r>
              <a:rPr lang="en-US" sz="2000" b="0" i="0">
                <a:solidFill>
                  <a:srgbClr val="000000"/>
                </a:solidFill>
                <a:latin typeface="Inter"/>
              </a:rPr>
              <a:t> made up of a grid of pixels. Instead, vector graphics are comprised of </a:t>
            </a:r>
            <a:r>
              <a:rPr lang="en-US" sz="2000" b="1" i="0">
                <a:solidFill>
                  <a:srgbClr val="000000"/>
                </a:solidFill>
                <a:latin typeface="Inter"/>
              </a:rPr>
              <a:t>vertices and paths</a:t>
            </a:r>
            <a:r>
              <a:rPr lang="en-US" sz="2000" b="0" i="0">
                <a:solidFill>
                  <a:srgbClr val="000000"/>
                </a:solidFill>
                <a:latin typeface="Inter"/>
              </a:rPr>
              <a:t>.</a:t>
            </a:r>
            <a:endParaRPr/>
          </a:p>
          <a:p>
            <a:pPr>
              <a:defRPr/>
            </a:pPr>
            <a:endParaRPr lang="en-IN" sz="2000"/>
          </a:p>
        </p:txBody>
      </p:sp>
      <p:sp>
        <p:nvSpPr>
          <p:cNvPr id="5" name="Rectangle 3"/>
          <p:cNvSpPr>
            <a:spLocks noChangeArrowheads="1"/>
          </p:cNvSpPr>
          <p:nvPr/>
        </p:nvSpPr>
        <p:spPr bwMode="auto">
          <a:xfrm>
            <a:off x="730554" y="2598394"/>
            <a:ext cx="10983463" cy="1619008"/>
          </a:xfrm>
          <a:prstGeom prst="rect">
            <a:avLst/>
          </a:prstGeom>
          <a:solidFill>
            <a:srgbClr val="FFFFFF"/>
          </a:solidFill>
          <a:ln>
            <a:noFill/>
          </a:ln>
          <a:effectLst/>
        </p:spPr>
        <p:txBody>
          <a:bodyPr vert="horz" wrap="square" lIns="0" tIns="0" rIns="0" bIns="79350" numCol="1" anchor="ctr" anchorCtr="0" compatLnSpc="1">
            <a:prstTxWarp prst="textNoShape">
              <a:avLst/>
            </a:prstTxWarp>
            <a:spAutoFit/>
          </a:bodyPr>
          <a:lstStyle>
            <a:lvl1pPr>
              <a:spcBef>
                <a:spcPts val="0"/>
              </a:spcBef>
              <a:spcAft>
                <a:spcPts val="0"/>
              </a:spcAft>
              <a:defRPr>
                <a:solidFill>
                  <a:schemeClr val="tx1"/>
                </a:solidFill>
                <a:latin typeface="Arial"/>
              </a:defRPr>
            </a:lvl1pPr>
            <a:lvl2pPr>
              <a:spcBef>
                <a:spcPts val="0"/>
              </a:spcBef>
              <a:spcAft>
                <a:spcPts val="0"/>
              </a:spcAft>
              <a:defRPr>
                <a:solidFill>
                  <a:schemeClr val="tx1"/>
                </a:solidFill>
                <a:latin typeface="Arial"/>
              </a:defRPr>
            </a:lvl2pPr>
            <a:lvl3pPr>
              <a:spcBef>
                <a:spcPts val="0"/>
              </a:spcBef>
              <a:spcAft>
                <a:spcPts val="0"/>
              </a:spcAft>
              <a:defRPr>
                <a:solidFill>
                  <a:schemeClr val="tx1"/>
                </a:solidFill>
                <a:latin typeface="Arial"/>
              </a:defRPr>
            </a:lvl3pPr>
            <a:lvl4pPr>
              <a:spcBef>
                <a:spcPts val="0"/>
              </a:spcBef>
              <a:spcAft>
                <a:spcPts val="0"/>
              </a:spcAft>
              <a:defRPr>
                <a:solidFill>
                  <a:schemeClr val="tx1"/>
                </a:solidFill>
                <a:latin typeface="Arial"/>
              </a:defRPr>
            </a:lvl4pPr>
            <a:lvl5pPr>
              <a:spcBef>
                <a:spcPts val="0"/>
              </a:spcBef>
              <a:spcAft>
                <a:spcPts val="0"/>
              </a:spcAft>
              <a:defRPr>
                <a:solidFill>
                  <a:schemeClr val="tx1"/>
                </a:solidFill>
                <a:latin typeface="Arial"/>
              </a:defRPr>
            </a:lvl5pPr>
            <a:lvl6pPr>
              <a:spcBef>
                <a:spcPts val="0"/>
              </a:spcBef>
              <a:spcAft>
                <a:spcPts val="0"/>
              </a:spcAft>
              <a:defRPr>
                <a:solidFill>
                  <a:schemeClr val="tx1"/>
                </a:solidFill>
                <a:latin typeface="Arial"/>
              </a:defRPr>
            </a:lvl6pPr>
            <a:lvl7pPr>
              <a:spcBef>
                <a:spcPts val="0"/>
              </a:spcBef>
              <a:spcAft>
                <a:spcPts val="0"/>
              </a:spcAft>
              <a:defRPr>
                <a:solidFill>
                  <a:schemeClr val="tx1"/>
                </a:solidFill>
                <a:latin typeface="Arial"/>
              </a:defRPr>
            </a:lvl7pPr>
            <a:lvl8pPr>
              <a:spcBef>
                <a:spcPts val="0"/>
              </a:spcBef>
              <a:spcAft>
                <a:spcPts val="0"/>
              </a:spcAft>
              <a:defRPr>
                <a:solidFill>
                  <a:schemeClr val="tx1"/>
                </a:solidFill>
                <a:latin typeface="Arial"/>
              </a:defRPr>
            </a:lvl8pPr>
            <a:lvl9pPr>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1" i="0" u="none" strike="noStrike" cap="none">
                <a:ln>
                  <a:noFill/>
                </a:ln>
                <a:solidFill>
                  <a:srgbClr val="000000"/>
                </a:solidFill>
                <a:latin typeface="Inter"/>
              </a:rPr>
              <a:t>Vector points</a:t>
            </a:r>
            <a:r>
              <a:rPr lang="en-US" sz="2000" b="0" i="0" u="none" strike="noStrike" cap="none">
                <a:ln>
                  <a:noFill/>
                </a:ln>
                <a:solidFill>
                  <a:srgbClr val="000000"/>
                </a:solidFill>
                <a:latin typeface="Inter"/>
              </a:rPr>
              <a:t> are simply XY coordinates. Generally, they are latitude and longitude with a </a:t>
            </a:r>
            <a:r>
              <a:rPr lang="en-US" sz="2000" b="1" i="0" u="none" strike="noStrike" cap="none">
                <a:ln>
                  <a:noFill/>
                </a:ln>
                <a:solidFill>
                  <a:srgbClr val="000000"/>
                </a:solidFill>
                <a:latin typeface="Inter"/>
              </a:rPr>
              <a:t>spatial reference frame</a:t>
            </a:r>
            <a:r>
              <a:rPr lang="en-US" sz="2000" b="0" i="0" u="none" strike="noStrike" cap="none">
                <a:ln>
                  <a:noFill/>
                </a:ln>
                <a:solidFill>
                  <a:srgbClr val="000000"/>
                </a:solidFill>
                <a:latin typeface="Inter"/>
              </a:rPr>
              <a:t>.</a:t>
            </a:r>
            <a:endParaRPr/>
          </a:p>
          <a:p>
            <a:pPr marL="0" marR="0" lvl="0" indent="0" algn="l" defTabSz="914400">
              <a:lnSpc>
                <a:spcPct val="100000"/>
              </a:lnSpc>
              <a:spcBef>
                <a:spcPts val="0"/>
              </a:spcBef>
              <a:spcAft>
                <a:spcPts val="0"/>
              </a:spcAft>
              <a:buClrTx/>
              <a:buSzTx/>
              <a:buFontTx/>
              <a:buNone/>
              <a:defRPr/>
            </a:pPr>
            <a:r>
              <a:rPr lang="en-US" sz="2000" b="0" i="0" u="none" strike="noStrike" cap="none">
                <a:ln>
                  <a:noFill/>
                </a:ln>
                <a:solidFill>
                  <a:srgbClr val="000000"/>
                </a:solidFill>
                <a:latin typeface="Inter"/>
              </a:rPr>
              <a:t>When features are too small to be represented as polygons, points are used.</a:t>
            </a:r>
            <a:endParaRPr/>
          </a:p>
          <a:p>
            <a:pPr marL="0" marR="0" lvl="0" indent="0" algn="l" defTabSz="914400">
              <a:lnSpc>
                <a:spcPct val="100000"/>
              </a:lnSpc>
              <a:spcBef>
                <a:spcPts val="0"/>
              </a:spcBef>
              <a:spcAft>
                <a:spcPts val="0"/>
              </a:spcAft>
              <a:buClrTx/>
              <a:buSzTx/>
              <a:buFontTx/>
              <a:buNone/>
              <a:defRPr/>
            </a:pPr>
            <a:r>
              <a:rPr lang="en-US" sz="2000" b="0" i="0" u="none" strike="noStrike" cap="none">
                <a:ln>
                  <a:noFill/>
                </a:ln>
                <a:solidFill>
                  <a:srgbClr val="000000"/>
                </a:solidFill>
                <a:latin typeface="Inter"/>
              </a:rPr>
              <a:t>For example, you can’t see city boundary lines on a global scale. In this case, maps often use points to display cities.</a:t>
            </a:r>
            <a:endParaRPr lang="en-US" sz="2000" b="0" i="0" u="none" strike="noStrike" cap="none">
              <a:ln>
                <a:noFill/>
              </a:ln>
              <a:solidFill>
                <a:schemeClr val="tx1"/>
              </a:solidFill>
            </a:endParaRPr>
          </a:p>
        </p:txBody>
      </p:sp>
      <p:pic>
        <p:nvPicPr>
          <p:cNvPr id="1029" name="Picture 5" descr="Point Vector Data Type"/>
          <p:cNvPicPr>
            <a:picLocks noChangeAspect="1" noChangeArrowheads="1"/>
          </p:cNvPicPr>
          <p:nvPr/>
        </p:nvPicPr>
        <p:blipFill>
          <a:blip r:embed="rId3"/>
          <a:stretch/>
        </p:blipFill>
        <p:spPr bwMode="auto">
          <a:xfrm>
            <a:off x="6096000" y="3936995"/>
            <a:ext cx="1450282" cy="991026"/>
          </a:xfrm>
          <a:prstGeom prst="rect">
            <a:avLst/>
          </a:prstGeom>
          <a:noFill/>
        </p:spPr>
      </p:pic>
      <p:pic>
        <p:nvPicPr>
          <p:cNvPr id="1032" name="Picture 8"/>
          <p:cNvPicPr>
            <a:picLocks noChangeAspect="1" noChangeArrowheads="1"/>
          </p:cNvPicPr>
          <p:nvPr/>
        </p:nvPicPr>
        <p:blipFill>
          <a:blip r:embed="rId4"/>
          <a:stretch/>
        </p:blipFill>
        <p:spPr bwMode="auto">
          <a:xfrm>
            <a:off x="7771468" y="4132038"/>
            <a:ext cx="3502989" cy="2278367"/>
          </a:xfrm>
          <a:prstGeom prst="rect">
            <a:avLst/>
          </a:prstGeom>
          <a:noFill/>
        </p:spPr>
      </p:pic>
      <p:sp>
        <p:nvSpPr>
          <p:cNvPr id="8" name="TextBox 7"/>
          <p:cNvSpPr txBox="1"/>
          <p:nvPr/>
        </p:nvSpPr>
        <p:spPr bwMode="auto">
          <a:xfrm>
            <a:off x="730554" y="4294910"/>
            <a:ext cx="5140260" cy="2031325"/>
          </a:xfrm>
          <a:prstGeom prst="rect">
            <a:avLst/>
          </a:prstGeom>
          <a:noFill/>
        </p:spPr>
        <p:txBody>
          <a:bodyPr wrap="square">
            <a:spAutoFit/>
          </a:bodyPr>
          <a:lstStyle/>
          <a:p>
            <a:pPr>
              <a:defRPr/>
            </a:pPr>
            <a:r>
              <a:rPr lang="en-US" b="0" i="0">
                <a:solidFill>
                  <a:srgbClr val="000000"/>
                </a:solidFill>
                <a:latin typeface="Inter"/>
              </a:rPr>
              <a:t>Continuous data is poorly stored and displayed as vectors. If you want to display continuous data as a vector, it would require substantial generalization. Although topology is useful for vector data, it is often processing intensive. Any feature edits require updates on topology. With a lot of features, vector manipulation algorithms are complex</a:t>
            </a: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a:xfrm>
            <a:off x="295563" y="406400"/>
            <a:ext cx="9587346" cy="5924260"/>
          </a:xfrm>
        </p:spPr>
        <p:txBody>
          <a:bodyPr>
            <a:normAutofit fontScale="92500" lnSpcReduction="20000"/>
          </a:bodyPr>
          <a:lstStyle/>
          <a:p>
            <a:pPr marL="0" marR="0" lvl="0" indent="0" algn="l" defTabSz="914400">
              <a:lnSpc>
                <a:spcPct val="100000"/>
              </a:lnSpc>
              <a:spcBef>
                <a:spcPts val="0"/>
              </a:spcBef>
              <a:spcAft>
                <a:spcPts val="0"/>
              </a:spcAft>
              <a:buClrTx/>
              <a:buSzTx/>
              <a:buFontTx/>
              <a:buNone/>
              <a:defRPr/>
            </a:pPr>
            <a:r>
              <a:rPr lang="en-US" sz="2900" b="1" i="0" u="none" strike="noStrike" cap="none">
                <a:ln>
                  <a:noFill/>
                </a:ln>
                <a:solidFill>
                  <a:srgbClr val="000000"/>
                </a:solidFill>
                <a:latin typeface="var(--global-heading-font-family)"/>
              </a:rPr>
              <a:t>Lines connect vertices</a:t>
            </a:r>
            <a:endParaRPr/>
          </a:p>
          <a:p>
            <a:pPr marL="0" marR="0" lvl="0" indent="0" algn="l" defTabSz="914400">
              <a:lnSpc>
                <a:spcPct val="100000"/>
              </a:lnSpc>
              <a:spcBef>
                <a:spcPts val="0"/>
              </a:spcBef>
              <a:spcAft>
                <a:spcPts val="0"/>
              </a:spcAft>
              <a:buClrTx/>
              <a:buSzTx/>
              <a:buFontTx/>
              <a:buNone/>
              <a:defRPr/>
            </a:pPr>
            <a:r>
              <a:rPr lang="en-US" sz="2900" b="0" i="0" u="none" strike="noStrike" cap="none">
                <a:ln>
                  <a:noFill/>
                </a:ln>
                <a:solidFill>
                  <a:srgbClr val="000000"/>
                </a:solidFill>
                <a:latin typeface="Inter"/>
              </a:rPr>
              <a:t>Vector lines connect each vertex with paths. Basically, you’re connecting the dots in a set order and it becomes a </a:t>
            </a:r>
            <a:r>
              <a:rPr lang="en-US" sz="2900" b="1" i="0" u="none" strike="noStrike" cap="none">
                <a:ln>
                  <a:noFill/>
                </a:ln>
                <a:solidFill>
                  <a:srgbClr val="000000"/>
                </a:solidFill>
                <a:latin typeface="Inter"/>
              </a:rPr>
              <a:t>vector line</a:t>
            </a:r>
            <a:r>
              <a:rPr lang="en-US" sz="2900" b="0" i="0" u="none" strike="noStrike" cap="none">
                <a:ln>
                  <a:noFill/>
                </a:ln>
                <a:solidFill>
                  <a:srgbClr val="000000"/>
                </a:solidFill>
                <a:latin typeface="Inter"/>
              </a:rPr>
              <a:t> with each dot representing a vertex.     </a:t>
            </a:r>
            <a:endParaRPr/>
          </a:p>
          <a:p>
            <a:pPr marL="0" marR="0" lvl="0" indent="0" algn="l" defTabSz="914400">
              <a:lnSpc>
                <a:spcPct val="100000"/>
              </a:lnSpc>
              <a:spcBef>
                <a:spcPts val="0"/>
              </a:spcBef>
              <a:spcAft>
                <a:spcPts val="0"/>
              </a:spcAft>
              <a:buClrTx/>
              <a:buSzTx/>
              <a:buFontTx/>
              <a:buNone/>
              <a:defRPr/>
            </a:pPr>
            <a:r>
              <a:rPr lang="en-US" sz="2900" b="0" i="0" u="none" strike="noStrike" cap="none">
                <a:ln>
                  <a:noFill/>
                </a:ln>
                <a:solidFill>
                  <a:srgbClr val="000000"/>
                </a:solidFill>
                <a:latin typeface="Inter"/>
              </a:rPr>
              <a:t>Lines usually represent features that are linear in nature.</a:t>
            </a:r>
            <a:endParaRPr/>
          </a:p>
          <a:p>
            <a:pPr marL="0" marR="0" lvl="0" indent="0" algn="l" defTabSz="914400">
              <a:lnSpc>
                <a:spcPct val="100000"/>
              </a:lnSpc>
              <a:spcBef>
                <a:spcPts val="0"/>
              </a:spcBef>
              <a:spcAft>
                <a:spcPts val="0"/>
              </a:spcAft>
              <a:buClrTx/>
              <a:buSzTx/>
              <a:buFontTx/>
              <a:buNone/>
              <a:defRPr/>
            </a:pPr>
            <a:endParaRPr lang="en-US" sz="2900" b="0" i="0" u="none" strike="noStrike" cap="none">
              <a:ln>
                <a:noFill/>
              </a:ln>
              <a:solidFill>
                <a:srgbClr val="000000"/>
              </a:solidFill>
              <a:latin typeface="Inter"/>
            </a:endParaRPr>
          </a:p>
          <a:p>
            <a:pPr marL="0" marR="0" lvl="0" indent="0" algn="l" defTabSz="914400">
              <a:lnSpc>
                <a:spcPct val="100000"/>
              </a:lnSpc>
              <a:spcBef>
                <a:spcPts val="0"/>
              </a:spcBef>
              <a:spcAft>
                <a:spcPts val="0"/>
              </a:spcAft>
              <a:buClrTx/>
              <a:buSzTx/>
              <a:buFontTx/>
              <a:buNone/>
              <a:defRPr/>
            </a:pPr>
            <a:r>
              <a:rPr lang="en-US" sz="2900" b="0" i="0" u="none" strike="noStrike" cap="none">
                <a:ln>
                  <a:noFill/>
                </a:ln>
                <a:solidFill>
                  <a:srgbClr val="000000"/>
                </a:solidFill>
                <a:latin typeface="Inter"/>
              </a:rPr>
              <a:t>For example, maps show rivers, roads, and pipelines as vector lines. Often, busier highways have thicker lines than abandoned roads.</a:t>
            </a:r>
            <a:endParaRPr/>
          </a:p>
          <a:p>
            <a:pPr marL="0" marR="0" lvl="0" indent="0" algn="l" defTabSz="914400">
              <a:lnSpc>
                <a:spcPct val="100000"/>
              </a:lnSpc>
              <a:spcBef>
                <a:spcPts val="0"/>
              </a:spcBef>
              <a:spcAft>
                <a:spcPts val="0"/>
              </a:spcAft>
              <a:buClrTx/>
              <a:buSzTx/>
              <a:buFontTx/>
              <a:buNone/>
              <a:defRPr/>
            </a:pPr>
            <a:endParaRPr lang="en-US" sz="2900" b="0" i="0" u="none" strike="noStrike" cap="none">
              <a:ln>
                <a:noFill/>
              </a:ln>
              <a:solidFill>
                <a:srgbClr val="000000"/>
              </a:solidFill>
              <a:latin typeface="Inter"/>
            </a:endParaRPr>
          </a:p>
          <a:p>
            <a:pPr marL="0" marR="0" lvl="0" indent="0" algn="l" defTabSz="914400">
              <a:lnSpc>
                <a:spcPct val="100000"/>
              </a:lnSpc>
              <a:spcBef>
                <a:spcPts val="0"/>
              </a:spcBef>
              <a:spcAft>
                <a:spcPts val="0"/>
              </a:spcAft>
              <a:buClrTx/>
              <a:buSzTx/>
              <a:buFontTx/>
              <a:buNone/>
              <a:defRPr/>
            </a:pPr>
            <a:r>
              <a:rPr lang="en-US" sz="2900" b="0" i="0" u="none" strike="noStrike" cap="none">
                <a:ln>
                  <a:noFill/>
                </a:ln>
                <a:solidFill>
                  <a:srgbClr val="000000"/>
                </a:solidFill>
                <a:latin typeface="Inter"/>
              </a:rPr>
              <a:t>On the other hand, networks are line data sets but they are often considered to be different. This is because linear networks are topologically connected elements. They consist of junctions and turns with connectivity.</a:t>
            </a:r>
            <a:endParaRPr/>
          </a:p>
          <a:p>
            <a:pPr marL="0" marR="0" lvl="0" indent="0" algn="l" defTabSz="914400">
              <a:lnSpc>
                <a:spcPct val="100000"/>
              </a:lnSpc>
              <a:spcBef>
                <a:spcPts val="0"/>
              </a:spcBef>
              <a:spcAft>
                <a:spcPts val="0"/>
              </a:spcAft>
              <a:buClrTx/>
              <a:buSzTx/>
              <a:buFontTx/>
              <a:buNone/>
              <a:defRPr/>
            </a:pPr>
            <a:endParaRPr lang="en-US" sz="2900" b="0" i="0" u="none" strike="noStrike" cap="none">
              <a:ln>
                <a:noFill/>
              </a:ln>
              <a:solidFill>
                <a:srgbClr val="000000"/>
              </a:solidFill>
              <a:latin typeface="Inter"/>
            </a:endParaRPr>
          </a:p>
          <a:p>
            <a:pPr marL="0" marR="0" lvl="0" indent="0" algn="l" defTabSz="914400">
              <a:lnSpc>
                <a:spcPct val="100000"/>
              </a:lnSpc>
              <a:spcBef>
                <a:spcPts val="0"/>
              </a:spcBef>
              <a:spcAft>
                <a:spcPts val="0"/>
              </a:spcAft>
              <a:buClrTx/>
              <a:buSzTx/>
              <a:buFontTx/>
              <a:buNone/>
              <a:defRPr/>
            </a:pPr>
            <a:r>
              <a:rPr lang="en-US" sz="2900" b="0" i="0" u="none" strike="noStrike" cap="none">
                <a:ln>
                  <a:noFill/>
                </a:ln>
                <a:solidFill>
                  <a:srgbClr val="000000"/>
                </a:solidFill>
                <a:latin typeface="Inter"/>
              </a:rPr>
              <a:t>If you were to find an optimal route using a traffic line network, it would follow set rules. For example, it can restrict turns and movement on one-way streets.</a:t>
            </a:r>
            <a:endParaRPr/>
          </a:p>
          <a:p>
            <a:pPr marL="0" marR="0" lvl="0" indent="0" algn="l" defTabSz="914400">
              <a:lnSpc>
                <a:spcPct val="100000"/>
              </a:lnSpc>
              <a:spcBef>
                <a:spcPts val="0"/>
              </a:spcBef>
              <a:spcAft>
                <a:spcPts val="0"/>
              </a:spcAft>
              <a:buClrTx/>
              <a:buSzTx/>
              <a:buFontTx/>
              <a:buNone/>
              <a:defRPr/>
            </a:pPr>
            <a:endParaRPr lang="en-US" sz="3600" b="1" i="0" u="none" strike="noStrike" cap="none">
              <a:ln>
                <a:noFill/>
              </a:ln>
              <a:solidFill>
                <a:srgbClr val="000000"/>
              </a:solidFill>
              <a:latin typeface="var(--global-heading-font-family)"/>
            </a:endParaRPr>
          </a:p>
          <a:p>
            <a:pPr marL="0" marR="0" lvl="0" indent="0" algn="l" defTabSz="914400">
              <a:lnSpc>
                <a:spcPct val="100000"/>
              </a:lnSpc>
              <a:spcBef>
                <a:spcPts val="0"/>
              </a:spcBef>
              <a:spcAft>
                <a:spcPts val="0"/>
              </a:spcAft>
              <a:buClrTx/>
              <a:buSzTx/>
              <a:buFontTx/>
              <a:buNone/>
              <a:defRPr/>
            </a:pPr>
            <a:endParaRPr lang="en-US" sz="3600" b="1" i="0" u="none" strike="noStrike" cap="none">
              <a:ln>
                <a:noFill/>
              </a:ln>
              <a:solidFill>
                <a:srgbClr val="000000"/>
              </a:solidFill>
              <a:latin typeface="var(--global-heading-font-family)"/>
            </a:endParaRPr>
          </a:p>
        </p:txBody>
      </p:sp>
      <p:pic>
        <p:nvPicPr>
          <p:cNvPr id="1028" name="Picture 4" descr="Vector Data Type Line"/>
          <p:cNvPicPr>
            <a:picLocks noChangeAspect="1" noChangeArrowheads="1"/>
          </p:cNvPicPr>
          <p:nvPr/>
        </p:nvPicPr>
        <p:blipFill>
          <a:blip r:embed="rId3"/>
          <a:stretch/>
        </p:blipFill>
        <p:spPr bwMode="auto">
          <a:xfrm>
            <a:off x="9593851" y="527339"/>
            <a:ext cx="2147876" cy="146771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endParaRPr lang="en-IN"/>
          </a:p>
        </p:txBody>
      </p:sp>
      <p:sp>
        <p:nvSpPr>
          <p:cNvPr id="4" name="Rectangle 1"/>
          <p:cNvSpPr>
            <a:spLocks noChangeArrowheads="1"/>
          </p:cNvSpPr>
          <p:nvPr/>
        </p:nvSpPr>
        <p:spPr bwMode="auto">
          <a:xfrm>
            <a:off x="660400" y="343967"/>
            <a:ext cx="8497455" cy="2542337"/>
          </a:xfrm>
          <a:prstGeom prst="rect">
            <a:avLst/>
          </a:prstGeom>
          <a:solidFill>
            <a:srgbClr val="FFFFFF"/>
          </a:solidFill>
          <a:ln>
            <a:noFill/>
          </a:ln>
          <a:effectLst/>
        </p:spPr>
        <p:txBody>
          <a:bodyPr vert="horz" wrap="square" lIns="0" tIns="0" rIns="0" bIns="79350" numCol="1" anchor="ctr" anchorCtr="0" compatLnSpc="1">
            <a:prstTxWarp prst="textNoShape">
              <a:avLst/>
            </a:prstTxWarp>
            <a:spAutoFit/>
          </a:bodyPr>
          <a:lstStyle>
            <a:lvl1pPr>
              <a:spcBef>
                <a:spcPts val="0"/>
              </a:spcBef>
              <a:spcAft>
                <a:spcPts val="0"/>
              </a:spcAft>
              <a:defRPr>
                <a:solidFill>
                  <a:schemeClr val="tx1"/>
                </a:solidFill>
                <a:latin typeface="Arial"/>
              </a:defRPr>
            </a:lvl1pPr>
            <a:lvl2pPr>
              <a:spcBef>
                <a:spcPts val="0"/>
              </a:spcBef>
              <a:spcAft>
                <a:spcPts val="0"/>
              </a:spcAft>
              <a:defRPr>
                <a:solidFill>
                  <a:schemeClr val="tx1"/>
                </a:solidFill>
                <a:latin typeface="Arial"/>
              </a:defRPr>
            </a:lvl2pPr>
            <a:lvl3pPr>
              <a:spcBef>
                <a:spcPts val="0"/>
              </a:spcBef>
              <a:spcAft>
                <a:spcPts val="0"/>
              </a:spcAft>
              <a:defRPr>
                <a:solidFill>
                  <a:schemeClr val="tx1"/>
                </a:solidFill>
                <a:latin typeface="Arial"/>
              </a:defRPr>
            </a:lvl3pPr>
            <a:lvl4pPr>
              <a:spcBef>
                <a:spcPts val="0"/>
              </a:spcBef>
              <a:spcAft>
                <a:spcPts val="0"/>
              </a:spcAft>
              <a:defRPr>
                <a:solidFill>
                  <a:schemeClr val="tx1"/>
                </a:solidFill>
                <a:latin typeface="Arial"/>
              </a:defRPr>
            </a:lvl4pPr>
            <a:lvl5pPr>
              <a:spcBef>
                <a:spcPts val="0"/>
              </a:spcBef>
              <a:spcAft>
                <a:spcPts val="0"/>
              </a:spcAft>
              <a:defRPr>
                <a:solidFill>
                  <a:schemeClr val="tx1"/>
                </a:solidFill>
                <a:latin typeface="Arial"/>
              </a:defRPr>
            </a:lvl5pPr>
            <a:lvl6pPr>
              <a:spcBef>
                <a:spcPts val="0"/>
              </a:spcBef>
              <a:spcAft>
                <a:spcPts val="0"/>
              </a:spcAft>
              <a:defRPr>
                <a:solidFill>
                  <a:schemeClr val="tx1"/>
                </a:solidFill>
                <a:latin typeface="Arial"/>
              </a:defRPr>
            </a:lvl6pPr>
            <a:lvl7pPr>
              <a:spcBef>
                <a:spcPts val="0"/>
              </a:spcBef>
              <a:spcAft>
                <a:spcPts val="0"/>
              </a:spcAft>
              <a:defRPr>
                <a:solidFill>
                  <a:schemeClr val="tx1"/>
                </a:solidFill>
                <a:latin typeface="Arial"/>
              </a:defRPr>
            </a:lvl7pPr>
            <a:lvl8pPr>
              <a:spcBef>
                <a:spcPts val="0"/>
              </a:spcBef>
              <a:spcAft>
                <a:spcPts val="0"/>
              </a:spcAft>
              <a:defRPr>
                <a:solidFill>
                  <a:schemeClr val="tx1"/>
                </a:solidFill>
                <a:latin typeface="Arial"/>
              </a:defRPr>
            </a:lvl8pPr>
            <a:lvl9pPr>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1" i="0" u="none" strike="noStrike" cap="none">
                <a:ln>
                  <a:noFill/>
                </a:ln>
                <a:solidFill>
                  <a:srgbClr val="000000"/>
                </a:solidFill>
                <a:latin typeface="Inter"/>
              </a:rPr>
              <a:t>Polygons connect vertices and close the path</a:t>
            </a:r>
            <a:r>
              <a:rPr lang="en-US" sz="2000" b="0" i="0" u="none" strike="noStrike" cap="none">
                <a:ln>
                  <a:noFill/>
                </a:ln>
                <a:solidFill>
                  <a:srgbClr val="000000"/>
                </a:solidFill>
                <a:latin typeface="Inter"/>
              </a:rPr>
              <a:t>   </a:t>
            </a:r>
            <a:endParaRPr lang="en-US" sz="2000" b="0" i="0" u="none" strike="noStrike" cap="none">
              <a:ln>
                <a:noFill/>
              </a:ln>
              <a:solidFill>
                <a:schemeClr val="tx1"/>
              </a:solidFill>
            </a:endParaRPr>
          </a:p>
          <a:p>
            <a:pPr marL="0" marR="0" lvl="0" indent="0" algn="l" defTabSz="914400">
              <a:lnSpc>
                <a:spcPct val="100000"/>
              </a:lnSpc>
              <a:spcBef>
                <a:spcPts val="0"/>
              </a:spcBef>
              <a:spcAft>
                <a:spcPts val="0"/>
              </a:spcAft>
              <a:buClrTx/>
              <a:buSzTx/>
              <a:buFontTx/>
              <a:buNone/>
              <a:defRPr/>
            </a:pPr>
            <a:r>
              <a:rPr lang="en-US" sz="2000" b="0" i="0" u="none" strike="noStrike" cap="none">
                <a:ln>
                  <a:noFill/>
                </a:ln>
                <a:solidFill>
                  <a:srgbClr val="000000"/>
                </a:solidFill>
                <a:latin typeface="Inter"/>
              </a:rPr>
              <a:t>When you join a set of vertices in a particular order and close it, this is now a </a:t>
            </a:r>
            <a:r>
              <a:rPr lang="en-US" sz="2000" b="1" i="0" u="none" strike="noStrike" cap="none">
                <a:ln>
                  <a:noFill/>
                </a:ln>
                <a:solidFill>
                  <a:srgbClr val="000000"/>
                </a:solidFill>
                <a:latin typeface="Inter"/>
              </a:rPr>
              <a:t>vector polygon</a:t>
            </a:r>
            <a:r>
              <a:rPr lang="en-US" sz="2000" b="0" i="0" u="none" strike="noStrike" cap="none">
                <a:ln>
                  <a:noFill/>
                </a:ln>
                <a:solidFill>
                  <a:srgbClr val="000000"/>
                </a:solidFill>
                <a:latin typeface="Inter"/>
              </a:rPr>
              <a:t> feature. When you create a polygon, the first and last coordinate pairs are the same.</a:t>
            </a:r>
            <a:endParaRPr lang="en-US" sz="2000" b="0" i="0" u="none" strike="noStrike" cap="none">
              <a:ln>
                <a:noFill/>
              </a:ln>
              <a:solidFill>
                <a:schemeClr val="tx1"/>
              </a:solidFill>
            </a:endParaRPr>
          </a:p>
          <a:p>
            <a:pPr marL="0" marR="0" lvl="0" indent="0" algn="l" defTabSz="914400">
              <a:lnSpc>
                <a:spcPct val="100000"/>
              </a:lnSpc>
              <a:spcBef>
                <a:spcPts val="0"/>
              </a:spcBef>
              <a:spcAft>
                <a:spcPts val="0"/>
              </a:spcAft>
              <a:buClrTx/>
              <a:buSzTx/>
              <a:buFontTx/>
              <a:buNone/>
              <a:defRPr/>
            </a:pPr>
            <a:r>
              <a:rPr lang="en-US" sz="2000" b="0" i="0" u="none" strike="noStrike" cap="none">
                <a:ln>
                  <a:noFill/>
                </a:ln>
                <a:solidFill>
                  <a:srgbClr val="000000"/>
                </a:solidFill>
                <a:latin typeface="Inter"/>
              </a:rPr>
              <a:t>Cartographers use polygons to show boundaries and they all have an area. </a:t>
            </a:r>
            <a:endParaRPr/>
          </a:p>
          <a:p>
            <a:pPr marL="0" marR="0" lvl="0" indent="0" algn="l" defTabSz="914400">
              <a:lnSpc>
                <a:spcPct val="100000"/>
              </a:lnSpc>
              <a:spcBef>
                <a:spcPts val="0"/>
              </a:spcBef>
              <a:spcAft>
                <a:spcPts val="0"/>
              </a:spcAft>
              <a:buClrTx/>
              <a:buSzTx/>
              <a:buFontTx/>
              <a:buNone/>
              <a:defRPr/>
            </a:pPr>
            <a:endParaRPr lang="en-US" sz="2000">
              <a:solidFill>
                <a:srgbClr val="000000"/>
              </a:solidFill>
              <a:latin typeface="Inter"/>
            </a:endParaRPr>
          </a:p>
          <a:p>
            <a:pPr marL="0" marR="0" lvl="0" indent="0" algn="l" defTabSz="914400">
              <a:lnSpc>
                <a:spcPct val="100000"/>
              </a:lnSpc>
              <a:spcBef>
                <a:spcPts val="0"/>
              </a:spcBef>
              <a:spcAft>
                <a:spcPts val="0"/>
              </a:spcAft>
              <a:buClrTx/>
              <a:buSzTx/>
              <a:buFontTx/>
              <a:buNone/>
              <a:defRPr/>
            </a:pPr>
            <a:r>
              <a:rPr lang="en-US" sz="2000" b="0" i="0" u="none" strike="noStrike" cap="none">
                <a:ln>
                  <a:noFill/>
                </a:ln>
                <a:solidFill>
                  <a:srgbClr val="000000"/>
                </a:solidFill>
                <a:latin typeface="Inter"/>
              </a:rPr>
              <a:t>For example, a building footprint has square footage and agricultural fields have acreage.</a:t>
            </a:r>
            <a:endParaRPr lang="en-US" sz="2000" b="0" i="0" u="none" strike="noStrike" cap="none">
              <a:ln>
                <a:noFill/>
              </a:ln>
              <a:solidFill>
                <a:schemeClr val="tx1"/>
              </a:solidFill>
              <a:latin typeface="Arial"/>
            </a:endParaRPr>
          </a:p>
        </p:txBody>
      </p:sp>
      <p:pic>
        <p:nvPicPr>
          <p:cNvPr id="3074" name="Picture 2" descr="Vector Data Type Polygon"/>
          <p:cNvPicPr>
            <a:picLocks noChangeAspect="1" noChangeArrowheads="1"/>
          </p:cNvPicPr>
          <p:nvPr/>
        </p:nvPicPr>
        <p:blipFill>
          <a:blip r:embed="rId3"/>
          <a:stretch/>
        </p:blipFill>
        <p:spPr bwMode="auto">
          <a:xfrm>
            <a:off x="9026236" y="531523"/>
            <a:ext cx="2857500" cy="1952625"/>
          </a:xfrm>
          <a:prstGeom prst="rect">
            <a:avLst/>
          </a:prstGeom>
          <a:noFill/>
        </p:spPr>
      </p:pic>
      <p:sp>
        <p:nvSpPr>
          <p:cNvPr id="6" name="TextBox 5"/>
          <p:cNvSpPr txBox="1"/>
          <p:nvPr/>
        </p:nvSpPr>
        <p:spPr bwMode="auto">
          <a:xfrm>
            <a:off x="526473" y="3163930"/>
            <a:ext cx="11139054" cy="2246769"/>
          </a:xfrm>
          <a:prstGeom prst="rect">
            <a:avLst/>
          </a:prstGeom>
          <a:noFill/>
        </p:spPr>
        <p:txBody>
          <a:bodyPr wrap="square">
            <a:spAutoFit/>
          </a:bodyPr>
          <a:lstStyle/>
          <a:p>
            <a:pPr algn="l">
              <a:defRPr/>
            </a:pPr>
            <a:r>
              <a:rPr lang="en-US" sz="2000" b="1" i="0">
                <a:solidFill>
                  <a:srgbClr val="000000"/>
                </a:solidFill>
                <a:latin typeface="Inter"/>
              </a:rPr>
              <a:t>Raster Types: Discrete vs Continuous</a:t>
            </a:r>
            <a:endParaRPr/>
          </a:p>
          <a:p>
            <a:pPr algn="l">
              <a:defRPr/>
            </a:pPr>
            <a:r>
              <a:rPr lang="en-US" sz="2000" b="1" i="0">
                <a:solidFill>
                  <a:srgbClr val="000000"/>
                </a:solidFill>
                <a:latin typeface="Inter"/>
              </a:rPr>
              <a:t>Raster data</a:t>
            </a:r>
            <a:r>
              <a:rPr lang="en-US" sz="2000" b="0" i="0">
                <a:solidFill>
                  <a:srgbClr val="000000"/>
                </a:solidFill>
                <a:latin typeface="Inter"/>
              </a:rPr>
              <a:t> is made up of pixels (also referred to as grid cells). </a:t>
            </a:r>
            <a:endParaRPr/>
          </a:p>
          <a:p>
            <a:pPr algn="l">
              <a:defRPr/>
            </a:pPr>
            <a:r>
              <a:rPr lang="en-US" sz="2000" b="0" i="0">
                <a:solidFill>
                  <a:srgbClr val="000000"/>
                </a:solidFill>
                <a:latin typeface="Inter"/>
              </a:rPr>
              <a:t>They are usually regularly spaced and square but they don’t have to be. </a:t>
            </a:r>
            <a:endParaRPr/>
          </a:p>
          <a:p>
            <a:pPr algn="l">
              <a:defRPr/>
            </a:pPr>
            <a:r>
              <a:rPr lang="en-US" sz="2000" b="0" i="0">
                <a:solidFill>
                  <a:srgbClr val="000000"/>
                </a:solidFill>
                <a:latin typeface="Inter"/>
              </a:rPr>
              <a:t>Rasters often look pixelated because each pixel has its own value or class.</a:t>
            </a:r>
            <a:endParaRPr/>
          </a:p>
          <a:p>
            <a:pPr algn="l">
              <a:defRPr/>
            </a:pPr>
            <a:r>
              <a:rPr lang="en-US" sz="2000" b="1" i="0">
                <a:solidFill>
                  <a:srgbClr val="000000"/>
                </a:solidFill>
                <a:latin typeface="Inter"/>
              </a:rPr>
              <a:t>For example:</a:t>
            </a:r>
            <a:endParaRPr lang="en-US" sz="2000" b="0" i="0">
              <a:solidFill>
                <a:srgbClr val="000000"/>
              </a:solidFill>
              <a:latin typeface="Inter"/>
            </a:endParaRPr>
          </a:p>
          <a:p>
            <a:pPr algn="l">
              <a:defRPr/>
            </a:pPr>
            <a:r>
              <a:rPr lang="en-US" sz="2000" b="0" i="0">
                <a:solidFill>
                  <a:srgbClr val="000000"/>
                </a:solidFill>
                <a:latin typeface="Inter"/>
              </a:rPr>
              <a:t>Each pixel value in a </a:t>
            </a:r>
            <a:r>
              <a:rPr lang="en-US" sz="2000" b="1" i="0">
                <a:solidFill>
                  <a:srgbClr val="000000"/>
                </a:solidFill>
                <a:latin typeface="Inter"/>
              </a:rPr>
              <a:t>satellite image</a:t>
            </a:r>
            <a:r>
              <a:rPr lang="en-US" sz="2000" b="0" i="0">
                <a:solidFill>
                  <a:srgbClr val="000000"/>
                </a:solidFill>
                <a:latin typeface="Inter"/>
              </a:rPr>
              <a:t> has a red, green, and blue value. Alternatively, each value in an elevation map represents a specific height. It could represent anything from rainfall to </a:t>
            </a:r>
            <a:r>
              <a:rPr lang="en-US" sz="2000" b="1" i="0">
                <a:solidFill>
                  <a:srgbClr val="000000"/>
                </a:solidFill>
                <a:latin typeface="Inter"/>
              </a:rPr>
              <a:t>land cover</a:t>
            </a:r>
            <a:r>
              <a:rPr lang="en-US" sz="2000" b="0" i="0">
                <a:solidFill>
                  <a:srgbClr val="000000"/>
                </a:solidFill>
                <a:latin typeface="Inter"/>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Rectangle 1"/>
          <p:cNvSpPr>
            <a:spLocks noChangeArrowheads="1"/>
          </p:cNvSpPr>
          <p:nvPr/>
        </p:nvSpPr>
        <p:spPr bwMode="auto">
          <a:xfrm>
            <a:off x="443060" y="478631"/>
            <a:ext cx="11161336" cy="1015663"/>
          </a:xfrm>
          <a:prstGeom prst="rect">
            <a:avLst/>
          </a:prstGeom>
          <a:solidFill>
            <a:srgbClr val="FFFFFF"/>
          </a:solidFill>
          <a:ln>
            <a:noFill/>
          </a:ln>
          <a:effectLst/>
        </p:spPr>
        <p:txBody>
          <a:bodyPr vert="horz" wrap="square" lIns="91440" tIns="45720" rIns="91440" bIns="45720" numCol="1" anchor="ctr" anchorCtr="0" compatLnSpc="1">
            <a:prstTxWarp prst="textNoShape">
              <a:avLst/>
            </a:prstTxWarp>
            <a:spAutoFit/>
          </a:bodyPr>
          <a:lstStyle>
            <a:lvl1pPr>
              <a:spcBef>
                <a:spcPts val="0"/>
              </a:spcBef>
              <a:spcAft>
                <a:spcPts val="0"/>
              </a:spcAft>
              <a:defRPr>
                <a:solidFill>
                  <a:schemeClr val="tx1"/>
                </a:solidFill>
                <a:latin typeface="Arial"/>
              </a:defRPr>
            </a:lvl1pPr>
            <a:lvl2pPr>
              <a:spcBef>
                <a:spcPts val="0"/>
              </a:spcBef>
              <a:spcAft>
                <a:spcPts val="0"/>
              </a:spcAft>
              <a:defRPr>
                <a:solidFill>
                  <a:schemeClr val="tx1"/>
                </a:solidFill>
                <a:latin typeface="Arial"/>
              </a:defRPr>
            </a:lvl2pPr>
            <a:lvl3pPr>
              <a:spcBef>
                <a:spcPts val="0"/>
              </a:spcBef>
              <a:spcAft>
                <a:spcPts val="0"/>
              </a:spcAft>
              <a:defRPr>
                <a:solidFill>
                  <a:schemeClr val="tx1"/>
                </a:solidFill>
                <a:latin typeface="Arial"/>
              </a:defRPr>
            </a:lvl3pPr>
            <a:lvl4pPr>
              <a:spcBef>
                <a:spcPts val="0"/>
              </a:spcBef>
              <a:spcAft>
                <a:spcPts val="0"/>
              </a:spcAft>
              <a:defRPr>
                <a:solidFill>
                  <a:schemeClr val="tx1"/>
                </a:solidFill>
                <a:latin typeface="Arial"/>
              </a:defRPr>
            </a:lvl4pPr>
            <a:lvl5pPr>
              <a:spcBef>
                <a:spcPts val="0"/>
              </a:spcBef>
              <a:spcAft>
                <a:spcPts val="0"/>
              </a:spcAft>
              <a:defRPr>
                <a:solidFill>
                  <a:schemeClr val="tx1"/>
                </a:solidFill>
                <a:latin typeface="Arial"/>
              </a:defRPr>
            </a:lvl5pPr>
            <a:lvl6pPr>
              <a:spcBef>
                <a:spcPts val="0"/>
              </a:spcBef>
              <a:spcAft>
                <a:spcPts val="0"/>
              </a:spcAft>
              <a:defRPr>
                <a:solidFill>
                  <a:schemeClr val="tx1"/>
                </a:solidFill>
                <a:latin typeface="Arial"/>
              </a:defRPr>
            </a:lvl6pPr>
            <a:lvl7pPr>
              <a:spcBef>
                <a:spcPts val="0"/>
              </a:spcBef>
              <a:spcAft>
                <a:spcPts val="0"/>
              </a:spcAft>
              <a:defRPr>
                <a:solidFill>
                  <a:schemeClr val="tx1"/>
                </a:solidFill>
                <a:latin typeface="Arial"/>
              </a:defRPr>
            </a:lvl7pPr>
            <a:lvl8pPr>
              <a:spcBef>
                <a:spcPts val="0"/>
              </a:spcBef>
              <a:spcAft>
                <a:spcPts val="0"/>
              </a:spcAft>
              <a:defRPr>
                <a:solidFill>
                  <a:schemeClr val="tx1"/>
                </a:solidFill>
                <a:latin typeface="Arial"/>
              </a:defRPr>
            </a:lvl8pPr>
            <a:lvl9pPr>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000" b="1" i="0" u="none" strike="noStrike" cap="none">
                <a:ln>
                  <a:noFill/>
                </a:ln>
                <a:solidFill>
                  <a:srgbClr val="000000"/>
                </a:solidFill>
                <a:latin typeface="Inter"/>
              </a:rPr>
              <a:t>Raster models </a:t>
            </a:r>
            <a:r>
              <a:rPr lang="en-US" sz="2000" b="0" i="0" u="none" strike="noStrike" cap="none">
                <a:ln>
                  <a:noFill/>
                </a:ln>
                <a:solidFill>
                  <a:srgbClr val="000000"/>
                </a:solidFill>
                <a:latin typeface="Inter"/>
              </a:rPr>
              <a:t>are useful for storing data that varies continuously. </a:t>
            </a:r>
            <a:endParaRPr/>
          </a:p>
          <a:p>
            <a:pPr marL="0" marR="0" lvl="0" indent="0" algn="l" defTabSz="914400">
              <a:lnSpc>
                <a:spcPct val="100000"/>
              </a:lnSpc>
              <a:spcBef>
                <a:spcPts val="0"/>
              </a:spcBef>
              <a:spcAft>
                <a:spcPts val="0"/>
              </a:spcAft>
              <a:buClrTx/>
              <a:buSzTx/>
              <a:buFontTx/>
              <a:buNone/>
              <a:defRPr/>
            </a:pPr>
            <a:r>
              <a:rPr lang="en-US" sz="2000" b="0" i="0" u="none" strike="noStrike" cap="none">
                <a:ln>
                  <a:noFill/>
                </a:ln>
                <a:solidFill>
                  <a:srgbClr val="000000"/>
                </a:solidFill>
                <a:latin typeface="Inter"/>
              </a:rPr>
              <a:t>For example, </a:t>
            </a:r>
            <a:r>
              <a:rPr lang="en-US" sz="2000" b="1" i="0" u="none" strike="noStrike" cap="none">
                <a:ln>
                  <a:noFill/>
                </a:ln>
                <a:solidFill>
                  <a:srgbClr val="000000"/>
                </a:solidFill>
                <a:latin typeface="Inter"/>
              </a:rPr>
              <a:t>elevation surfaces</a:t>
            </a:r>
            <a:r>
              <a:rPr lang="en-US" sz="2000" b="0" i="0" u="none" strike="noStrike" cap="none">
                <a:ln>
                  <a:noFill/>
                </a:ln>
                <a:solidFill>
                  <a:srgbClr val="000000"/>
                </a:solidFill>
                <a:latin typeface="Inter"/>
              </a:rPr>
              <a:t>, temperature, and lead contamination.    </a:t>
            </a:r>
            <a:endParaRPr lang="en-US" sz="2000" b="0" i="0" u="none" strike="noStrike" cap="none">
              <a:ln>
                <a:noFill/>
              </a:ln>
              <a:solidFill>
                <a:schemeClr val="tx1"/>
              </a:solidFill>
            </a:endParaRPr>
          </a:p>
          <a:p>
            <a:pPr marL="0" marR="0" lvl="0" indent="0" algn="l" defTabSz="914400">
              <a:lnSpc>
                <a:spcPct val="100000"/>
              </a:lnSpc>
              <a:spcBef>
                <a:spcPts val="0"/>
              </a:spcBef>
              <a:spcAft>
                <a:spcPts val="0"/>
              </a:spcAft>
              <a:buClrTx/>
              <a:buSzTx/>
              <a:buFontTx/>
              <a:buNone/>
              <a:defRPr/>
            </a:pPr>
            <a:r>
              <a:rPr lang="en-US" sz="2000" b="0" i="0" u="none" strike="noStrike" cap="none">
                <a:ln>
                  <a:noFill/>
                </a:ln>
                <a:solidFill>
                  <a:srgbClr val="000000"/>
                </a:solidFill>
                <a:latin typeface="Inter"/>
              </a:rPr>
              <a:t>Raster data models consist of 2 categories – discrete and continuous.</a:t>
            </a:r>
            <a:endParaRPr lang="en-US" sz="2000" b="0" i="0" u="none" strike="noStrike" cap="none">
              <a:ln>
                <a:noFill/>
              </a:ln>
              <a:solidFill>
                <a:schemeClr val="tx1"/>
              </a:solidFill>
            </a:endParaRPr>
          </a:p>
        </p:txBody>
      </p:sp>
      <p:pic>
        <p:nvPicPr>
          <p:cNvPr id="4098" name="Picture 2" descr="Raster Cellsize"/>
          <p:cNvPicPr>
            <a:picLocks noChangeAspect="1" noChangeArrowheads="1"/>
          </p:cNvPicPr>
          <p:nvPr/>
        </p:nvPicPr>
        <p:blipFill>
          <a:blip r:embed="rId3"/>
          <a:stretch/>
        </p:blipFill>
        <p:spPr bwMode="auto">
          <a:xfrm>
            <a:off x="1029640" y="2127988"/>
            <a:ext cx="5238750" cy="1657351"/>
          </a:xfrm>
          <a:prstGeom prst="rect">
            <a:avLst/>
          </a:prstGeom>
          <a:noFill/>
        </p:spPr>
      </p:pic>
      <p:pic>
        <p:nvPicPr>
          <p:cNvPr id="4100" name="Picture 4" descr="Free Global DEM Data Sources - Digital Elevation Models"/>
          <p:cNvPicPr>
            <a:picLocks noChangeAspect="1" noChangeArrowheads="1"/>
          </p:cNvPicPr>
          <p:nvPr/>
        </p:nvPicPr>
        <p:blipFill>
          <a:blip r:embed="rId4"/>
          <a:stretch/>
        </p:blipFill>
        <p:spPr bwMode="auto">
          <a:xfrm>
            <a:off x="7939116" y="347022"/>
            <a:ext cx="3809824" cy="1809385"/>
          </a:xfrm>
          <a:prstGeom prst="rect">
            <a:avLst/>
          </a:prstGeom>
          <a:noFill/>
        </p:spPr>
      </p:pic>
      <p:sp>
        <p:nvSpPr>
          <p:cNvPr id="6" name="TextBox 5"/>
          <p:cNvSpPr txBox="1"/>
          <p:nvPr/>
        </p:nvSpPr>
        <p:spPr bwMode="auto">
          <a:xfrm>
            <a:off x="443060" y="3818868"/>
            <a:ext cx="6094428" cy="1200329"/>
          </a:xfrm>
          <a:prstGeom prst="rect">
            <a:avLst/>
          </a:prstGeom>
          <a:noFill/>
        </p:spPr>
        <p:txBody>
          <a:bodyPr wrap="square">
            <a:spAutoFit/>
          </a:bodyPr>
          <a:lstStyle/>
          <a:p>
            <a:pPr algn="l">
              <a:defRPr/>
            </a:pPr>
            <a:r>
              <a:rPr lang="en-US" b="1" i="0">
                <a:solidFill>
                  <a:srgbClr val="000000"/>
                </a:solidFill>
                <a:latin typeface="Inter"/>
              </a:rPr>
              <a:t>Discrete Rasters have distinct values</a:t>
            </a:r>
            <a:endParaRPr/>
          </a:p>
          <a:p>
            <a:pPr algn="l">
              <a:defRPr/>
            </a:pPr>
            <a:r>
              <a:rPr lang="en-US" b="1" i="0">
                <a:solidFill>
                  <a:srgbClr val="000000"/>
                </a:solidFill>
                <a:latin typeface="Inter"/>
              </a:rPr>
              <a:t>Discrete rasters</a:t>
            </a:r>
            <a:r>
              <a:rPr lang="en-US" b="0" i="0">
                <a:solidFill>
                  <a:srgbClr val="000000"/>
                </a:solidFill>
                <a:latin typeface="Inter"/>
              </a:rPr>
              <a:t> have distinct themes or categories. For example, one grid cell represents a land cover class or a soil type.</a:t>
            </a:r>
            <a:endParaRPr/>
          </a:p>
        </p:txBody>
      </p:sp>
      <p:pic>
        <p:nvPicPr>
          <p:cNvPr id="4101" name="Picture 5" descr="Discrete raster"/>
          <p:cNvPicPr>
            <a:picLocks noChangeAspect="1" noChangeArrowheads="1"/>
          </p:cNvPicPr>
          <p:nvPr/>
        </p:nvPicPr>
        <p:blipFill>
          <a:blip r:embed="rId5"/>
          <a:stretch/>
        </p:blipFill>
        <p:spPr bwMode="auto">
          <a:xfrm rot="3673782">
            <a:off x="6689945" y="1754086"/>
            <a:ext cx="5387317" cy="5329890"/>
          </a:xfrm>
          <a:prstGeom prst="rect">
            <a:avLst/>
          </a:prstGeom>
          <a:noFill/>
        </p:spPr>
      </p:pic>
      <p:sp>
        <p:nvSpPr>
          <p:cNvPr id="9" name="TextBox 8"/>
          <p:cNvSpPr txBox="1"/>
          <p:nvPr/>
        </p:nvSpPr>
        <p:spPr bwMode="auto">
          <a:xfrm>
            <a:off x="393636" y="4992651"/>
            <a:ext cx="6510758" cy="646331"/>
          </a:xfrm>
          <a:prstGeom prst="rect">
            <a:avLst/>
          </a:prstGeom>
          <a:noFill/>
        </p:spPr>
        <p:txBody>
          <a:bodyPr wrap="square">
            <a:spAutoFit/>
          </a:bodyPr>
          <a:lstStyle/>
          <a:p>
            <a:pPr>
              <a:defRPr/>
            </a:pPr>
            <a:r>
              <a:rPr lang="en-US" b="0" i="0">
                <a:solidFill>
                  <a:srgbClr val="000000"/>
                </a:solidFill>
                <a:latin typeface="Inter"/>
              </a:rPr>
              <a:t> network analysis and proximity operations use vector data structures.</a:t>
            </a: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Rectangle 1"/>
          <p:cNvSpPr>
            <a:spLocks noChangeArrowheads="1"/>
          </p:cNvSpPr>
          <p:nvPr/>
        </p:nvSpPr>
        <p:spPr bwMode="auto">
          <a:xfrm>
            <a:off x="283579" y="139738"/>
            <a:ext cx="8102279" cy="5250771"/>
          </a:xfrm>
          <a:prstGeom prst="rect">
            <a:avLst/>
          </a:prstGeom>
          <a:solidFill>
            <a:srgbClr val="FFFFFF"/>
          </a:solidFill>
          <a:ln>
            <a:noFill/>
          </a:ln>
          <a:effectLst/>
        </p:spPr>
        <p:txBody>
          <a:bodyPr vert="horz" wrap="square" lIns="0" tIns="0" rIns="0" bIns="79350" numCol="1" anchor="ctr" anchorCtr="0" compatLnSpc="1">
            <a:prstTxWarp prst="textNoShape">
              <a:avLst/>
            </a:prstTxWarp>
            <a:spAutoFit/>
          </a:bodyPr>
          <a:lstStyle>
            <a:lvl1pPr>
              <a:spcBef>
                <a:spcPts val="0"/>
              </a:spcBef>
              <a:spcAft>
                <a:spcPts val="0"/>
              </a:spcAft>
              <a:defRPr>
                <a:solidFill>
                  <a:schemeClr val="tx1"/>
                </a:solidFill>
                <a:latin typeface="Arial"/>
              </a:defRPr>
            </a:lvl1pPr>
            <a:lvl2pPr>
              <a:spcBef>
                <a:spcPts val="0"/>
              </a:spcBef>
              <a:spcAft>
                <a:spcPts val="0"/>
              </a:spcAft>
              <a:defRPr>
                <a:solidFill>
                  <a:schemeClr val="tx1"/>
                </a:solidFill>
                <a:latin typeface="Arial"/>
              </a:defRPr>
            </a:lvl2pPr>
            <a:lvl3pPr>
              <a:spcBef>
                <a:spcPts val="0"/>
              </a:spcBef>
              <a:spcAft>
                <a:spcPts val="0"/>
              </a:spcAft>
              <a:defRPr>
                <a:solidFill>
                  <a:schemeClr val="tx1"/>
                </a:solidFill>
                <a:latin typeface="Arial"/>
              </a:defRPr>
            </a:lvl3pPr>
            <a:lvl4pPr>
              <a:spcBef>
                <a:spcPts val="0"/>
              </a:spcBef>
              <a:spcAft>
                <a:spcPts val="0"/>
              </a:spcAft>
              <a:defRPr>
                <a:solidFill>
                  <a:schemeClr val="tx1"/>
                </a:solidFill>
                <a:latin typeface="Arial"/>
              </a:defRPr>
            </a:lvl4pPr>
            <a:lvl5pPr>
              <a:spcBef>
                <a:spcPts val="0"/>
              </a:spcBef>
              <a:spcAft>
                <a:spcPts val="0"/>
              </a:spcAft>
              <a:defRPr>
                <a:solidFill>
                  <a:schemeClr val="tx1"/>
                </a:solidFill>
                <a:latin typeface="Arial"/>
              </a:defRPr>
            </a:lvl5pPr>
            <a:lvl6pPr>
              <a:spcBef>
                <a:spcPts val="0"/>
              </a:spcBef>
              <a:spcAft>
                <a:spcPts val="0"/>
              </a:spcAft>
              <a:defRPr>
                <a:solidFill>
                  <a:schemeClr val="tx1"/>
                </a:solidFill>
                <a:latin typeface="Arial"/>
              </a:defRPr>
            </a:lvl6pPr>
            <a:lvl7pPr>
              <a:spcBef>
                <a:spcPts val="0"/>
              </a:spcBef>
              <a:spcAft>
                <a:spcPts val="0"/>
              </a:spcAft>
              <a:defRPr>
                <a:solidFill>
                  <a:schemeClr val="tx1"/>
                </a:solidFill>
                <a:latin typeface="Arial"/>
              </a:defRPr>
            </a:lvl7pPr>
            <a:lvl8pPr>
              <a:spcBef>
                <a:spcPts val="0"/>
              </a:spcBef>
              <a:spcAft>
                <a:spcPts val="0"/>
              </a:spcAft>
              <a:defRPr>
                <a:solidFill>
                  <a:schemeClr val="tx1"/>
                </a:solidFill>
                <a:latin typeface="Arial"/>
              </a:defRPr>
            </a:lvl8pPr>
            <a:lvl9pPr>
              <a:spcBef>
                <a:spcPts val="0"/>
              </a:spcBef>
              <a:spcAft>
                <a:spcPts val="0"/>
              </a:spcAft>
              <a:defRPr>
                <a:solidFill>
                  <a:schemeClr val="tx1"/>
                </a:solidFill>
                <a:latin typeface="Arial"/>
              </a:defRPr>
            </a:lvl9pPr>
          </a:lstStyle>
          <a:p>
            <a:pPr marL="0" marR="0" lvl="0" indent="0" algn="l" defTabSz="914400">
              <a:lnSpc>
                <a:spcPct val="100000"/>
              </a:lnSpc>
              <a:spcBef>
                <a:spcPts val="0"/>
              </a:spcBef>
              <a:spcAft>
                <a:spcPts val="0"/>
              </a:spcAft>
              <a:buClrTx/>
              <a:buSzTx/>
              <a:buFontTx/>
              <a:buNone/>
              <a:defRPr/>
            </a:pPr>
            <a:r>
              <a:rPr lang="en-US" sz="2400" b="1" i="0" u="none" strike="noStrike" cap="none">
                <a:ln>
                  <a:noFill/>
                </a:ln>
                <a:solidFill>
                  <a:srgbClr val="000000"/>
                </a:solidFill>
                <a:latin typeface="Inter"/>
              </a:rPr>
              <a:t>Continuous Rasters have a gradual change</a:t>
            </a:r>
            <a:endParaRPr/>
          </a:p>
          <a:p>
            <a:pPr marL="0" marR="0" lvl="0" indent="0" algn="l" defTabSz="914400">
              <a:lnSpc>
                <a:spcPct val="100000"/>
              </a:lnSpc>
              <a:spcBef>
                <a:spcPts val="0"/>
              </a:spcBef>
              <a:spcAft>
                <a:spcPts val="0"/>
              </a:spcAft>
              <a:buClrTx/>
              <a:buSzTx/>
              <a:buFontTx/>
              <a:buNone/>
              <a:defRPr/>
            </a:pPr>
            <a:r>
              <a:rPr lang="en-US" sz="2400" b="1" i="0" u="none" strike="noStrike" cap="none">
                <a:ln>
                  <a:noFill/>
                </a:ln>
                <a:solidFill>
                  <a:srgbClr val="000000"/>
                </a:solidFill>
                <a:latin typeface="Inter"/>
              </a:rPr>
              <a:t>Continuous rasters</a:t>
            </a:r>
            <a:r>
              <a:rPr lang="en-US" sz="2400" b="0" i="0" u="none" strike="noStrike" cap="none">
                <a:ln>
                  <a:noFill/>
                </a:ln>
                <a:solidFill>
                  <a:srgbClr val="000000"/>
                </a:solidFill>
                <a:latin typeface="Inter"/>
              </a:rPr>
              <a:t> (non-discrete) are grid cells with gradually changing data such as elevation, temperature</a:t>
            </a:r>
            <a:endParaRPr lang="en-US" sz="2400" b="0" i="0" u="none" strike="noStrike" cap="none">
              <a:ln>
                <a:noFill/>
              </a:ln>
              <a:solidFill>
                <a:schemeClr val="tx1"/>
              </a:solidFill>
            </a:endParaRPr>
          </a:p>
          <a:p>
            <a:pPr marL="0" marR="0" lvl="0" indent="0" algn="l" defTabSz="914400">
              <a:lnSpc>
                <a:spcPct val="100000"/>
              </a:lnSpc>
              <a:spcBef>
                <a:spcPts val="0"/>
              </a:spcBef>
              <a:spcAft>
                <a:spcPts val="0"/>
              </a:spcAft>
              <a:buClrTx/>
              <a:buSzTx/>
              <a:buFontTx/>
              <a:buNone/>
              <a:defRPr/>
            </a:pPr>
            <a:r>
              <a:rPr lang="en-US" sz="2400" b="0" i="0" u="none" strike="noStrike" cap="none">
                <a:ln>
                  <a:noFill/>
                </a:ln>
                <a:solidFill>
                  <a:srgbClr val="000000"/>
                </a:solidFill>
                <a:latin typeface="Inter"/>
              </a:rPr>
              <a:t>  </a:t>
            </a:r>
            <a:endParaRPr lang="en-US" sz="2400" b="0" i="0" u="none" strike="noStrike" cap="none">
              <a:ln>
                <a:noFill/>
              </a:ln>
              <a:solidFill>
                <a:schemeClr val="tx1"/>
              </a:solidFill>
            </a:endParaRPr>
          </a:p>
          <a:p>
            <a:pPr marL="0" marR="0" lvl="0" indent="0" algn="l" defTabSz="914400">
              <a:lnSpc>
                <a:spcPct val="100000"/>
              </a:lnSpc>
              <a:spcBef>
                <a:spcPts val="0"/>
              </a:spcBef>
              <a:spcAft>
                <a:spcPts val="0"/>
              </a:spcAft>
              <a:buClrTx/>
              <a:buSzTx/>
              <a:buFontTx/>
              <a:buNone/>
              <a:defRPr/>
            </a:pPr>
            <a:r>
              <a:rPr lang="en-US" sz="2400" b="0" i="0" u="none" strike="noStrike" cap="none">
                <a:ln>
                  <a:noFill/>
                </a:ln>
                <a:solidFill>
                  <a:srgbClr val="000000"/>
                </a:solidFill>
                <a:latin typeface="Inter"/>
              </a:rPr>
              <a:t>A continuous raster surface can be derived from a </a:t>
            </a:r>
            <a:r>
              <a:rPr lang="en-US" sz="2400" b="1" i="0" u="none" strike="noStrike" cap="none">
                <a:ln>
                  <a:noFill/>
                </a:ln>
                <a:solidFill>
                  <a:srgbClr val="000000"/>
                </a:solidFill>
                <a:latin typeface="Inter"/>
              </a:rPr>
              <a:t>fixed registration point</a:t>
            </a:r>
            <a:r>
              <a:rPr lang="en-US" sz="2400" b="0" i="0" u="none" strike="noStrike" cap="none">
                <a:ln>
                  <a:noFill/>
                </a:ln>
                <a:solidFill>
                  <a:srgbClr val="000000"/>
                </a:solidFill>
                <a:latin typeface="Inter"/>
              </a:rPr>
              <a:t>. For example, digital elevation models use sea level as a registration point.</a:t>
            </a:r>
            <a:endParaRPr lang="en-US" sz="2400" b="0" i="0" u="none" strike="noStrike" cap="none">
              <a:ln>
                <a:noFill/>
              </a:ln>
              <a:solidFill>
                <a:schemeClr val="tx1"/>
              </a:solidFill>
            </a:endParaRPr>
          </a:p>
          <a:p>
            <a:pPr marL="0" marR="0" lvl="0" indent="0" algn="l" defTabSz="914400">
              <a:lnSpc>
                <a:spcPct val="100000"/>
              </a:lnSpc>
              <a:spcBef>
                <a:spcPts val="0"/>
              </a:spcBef>
              <a:spcAft>
                <a:spcPts val="0"/>
              </a:spcAft>
              <a:buClrTx/>
              <a:buSzTx/>
              <a:buFontTx/>
              <a:buNone/>
              <a:defRPr/>
            </a:pPr>
            <a:r>
              <a:rPr lang="en-US" sz="2400" b="0" i="0" u="none" strike="noStrike" cap="none">
                <a:ln>
                  <a:noFill/>
                </a:ln>
                <a:solidFill>
                  <a:srgbClr val="000000"/>
                </a:solidFill>
                <a:latin typeface="Inter"/>
              </a:rPr>
              <a:t>Each cell represents a value above or below sea level. </a:t>
            </a:r>
            <a:endParaRPr/>
          </a:p>
          <a:p>
            <a:pPr marL="0" marR="0" lvl="0" indent="0" algn="l" defTabSz="914400">
              <a:lnSpc>
                <a:spcPct val="100000"/>
              </a:lnSpc>
              <a:spcBef>
                <a:spcPts val="0"/>
              </a:spcBef>
              <a:spcAft>
                <a:spcPts val="0"/>
              </a:spcAft>
              <a:buClrTx/>
              <a:buSzTx/>
              <a:buFontTx/>
              <a:buNone/>
              <a:defRPr/>
            </a:pPr>
            <a:r>
              <a:rPr lang="en-US" sz="2400" b="0" i="0" u="none" strike="noStrike" cap="none">
                <a:ln>
                  <a:noFill/>
                </a:ln>
                <a:solidFill>
                  <a:srgbClr val="000000"/>
                </a:solidFill>
                <a:latin typeface="Inter"/>
              </a:rPr>
              <a:t>Phenomena can gradually vary along a continuous raster from a </a:t>
            </a:r>
            <a:r>
              <a:rPr lang="en-US" sz="2400" b="1" i="0" u="none" strike="noStrike" cap="none">
                <a:ln>
                  <a:noFill/>
                </a:ln>
                <a:solidFill>
                  <a:srgbClr val="000000"/>
                </a:solidFill>
                <a:latin typeface="Inter"/>
              </a:rPr>
              <a:t>specific source</a:t>
            </a:r>
            <a:r>
              <a:rPr lang="en-US" sz="2400" b="0" i="0" u="none" strike="noStrike" cap="none">
                <a:ln>
                  <a:noFill/>
                </a:ln>
                <a:solidFill>
                  <a:srgbClr val="000000"/>
                </a:solidFill>
                <a:latin typeface="Inter"/>
              </a:rPr>
              <a:t>. </a:t>
            </a:r>
            <a:endParaRPr/>
          </a:p>
          <a:p>
            <a:pPr marL="0" marR="0" lvl="0" indent="0" algn="l" defTabSz="914400">
              <a:lnSpc>
                <a:spcPct val="100000"/>
              </a:lnSpc>
              <a:spcBef>
                <a:spcPts val="0"/>
              </a:spcBef>
              <a:spcAft>
                <a:spcPts val="0"/>
              </a:spcAft>
              <a:buClrTx/>
              <a:buSzTx/>
              <a:buFontTx/>
              <a:buNone/>
              <a:defRPr/>
            </a:pPr>
            <a:r>
              <a:rPr lang="en-US" sz="2400" b="0" i="0" u="none" strike="noStrike" cap="none">
                <a:ln>
                  <a:noFill/>
                </a:ln>
                <a:solidFill>
                  <a:srgbClr val="000000"/>
                </a:solidFill>
                <a:latin typeface="Inter"/>
              </a:rPr>
              <a:t>A raster depicting an oil spill can show how the fluid moves from high</a:t>
            </a:r>
            <a:r>
              <a:rPr lang="en-US" sz="2400">
                <a:solidFill>
                  <a:srgbClr val="000000"/>
                </a:solidFill>
                <a:latin typeface="Inter"/>
              </a:rPr>
              <a:t> </a:t>
            </a:r>
            <a:r>
              <a:rPr lang="en-US" sz="2400" b="0" i="0" u="none" strike="noStrike" cap="none">
                <a:ln>
                  <a:noFill/>
                </a:ln>
                <a:solidFill>
                  <a:srgbClr val="000000"/>
                </a:solidFill>
                <a:latin typeface="Inter"/>
              </a:rPr>
              <a:t>concentration to low concentration. At the source of the oil spill, concentration is higher and diffuses outwards with diminishing values as a function of distance.</a:t>
            </a:r>
            <a:endParaRPr lang="en-US" sz="2400" b="0" i="0" u="none" strike="noStrike" cap="none">
              <a:ln>
                <a:noFill/>
              </a:ln>
              <a:solidFill>
                <a:schemeClr val="tx1"/>
              </a:solidFill>
            </a:endParaRPr>
          </a:p>
        </p:txBody>
      </p:sp>
      <p:pic>
        <p:nvPicPr>
          <p:cNvPr id="6146" name="Picture 2" descr="Continuous raster"/>
          <p:cNvPicPr>
            <a:picLocks noChangeAspect="1" noChangeArrowheads="1"/>
          </p:cNvPicPr>
          <p:nvPr/>
        </p:nvPicPr>
        <p:blipFill>
          <a:blip r:embed="rId3"/>
          <a:stretch/>
        </p:blipFill>
        <p:spPr bwMode="auto">
          <a:xfrm rot="3671839">
            <a:off x="7639292" y="1199161"/>
            <a:ext cx="5096599" cy="3990210"/>
          </a:xfrm>
          <a:prstGeom prst="rect">
            <a:avLst/>
          </a:prstGeom>
          <a:noFill/>
        </p:spPr>
      </p:pic>
      <p:sp>
        <p:nvSpPr>
          <p:cNvPr id="6" name="TextBox 5"/>
          <p:cNvSpPr txBox="1"/>
          <p:nvPr/>
        </p:nvSpPr>
        <p:spPr bwMode="auto">
          <a:xfrm>
            <a:off x="283579" y="5926867"/>
            <a:ext cx="11503307" cy="646331"/>
          </a:xfrm>
          <a:prstGeom prst="rect">
            <a:avLst/>
          </a:prstGeom>
          <a:noFill/>
        </p:spPr>
        <p:txBody>
          <a:bodyPr wrap="square">
            <a:spAutoFit/>
          </a:bodyPr>
          <a:lstStyle/>
          <a:p>
            <a:pPr>
              <a:defRPr/>
            </a:pPr>
            <a:r>
              <a:rPr lang="en-US" b="0" i="0">
                <a:solidFill>
                  <a:srgbClr val="000000"/>
                </a:solidFill>
                <a:latin typeface="Inter"/>
              </a:rPr>
              <a:t>A raster grid format is a data model for satellite data and other </a:t>
            </a:r>
            <a:r>
              <a:rPr lang="en-US" b="1" i="0" u="sng">
                <a:latin typeface="Inter"/>
                <a:hlinkClick r:id="rId4" tooltip="https://gisgeography.com/remote-sensing-earth-observation-guide/"/>
              </a:rPr>
              <a:t>remote sensing</a:t>
            </a:r>
            <a:r>
              <a:rPr lang="en-US" b="0" i="0">
                <a:solidFill>
                  <a:srgbClr val="000000"/>
                </a:solidFill>
                <a:latin typeface="Inter"/>
              </a:rPr>
              <a:t> data. For raster positions, it’s simple to understand cell size.</a:t>
            </a: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endParaRPr lang="en-IN"/>
          </a:p>
        </p:txBody>
      </p:sp>
      <p:pic>
        <p:nvPicPr>
          <p:cNvPr id="5122" name="Picture 2"/>
          <p:cNvPicPr>
            <a:picLocks noChangeAspect="1" noChangeArrowheads="1"/>
          </p:cNvPicPr>
          <p:nvPr/>
        </p:nvPicPr>
        <p:blipFill>
          <a:blip r:embed="rId3"/>
          <a:stretch/>
        </p:blipFill>
        <p:spPr bwMode="auto">
          <a:xfrm>
            <a:off x="838200" y="1455158"/>
            <a:ext cx="5114925" cy="1704975"/>
          </a:xfrm>
          <a:prstGeom prst="rect">
            <a:avLst/>
          </a:prstGeom>
          <a:noFill/>
        </p:spPr>
      </p:pic>
      <p:pic>
        <p:nvPicPr>
          <p:cNvPr id="5124" name="Picture 4"/>
          <p:cNvPicPr>
            <a:picLocks noGrp="1" noChangeAspect="1" noChangeArrowheads="1"/>
          </p:cNvPicPr>
          <p:nvPr>
            <p:ph idx="1"/>
          </p:nvPr>
        </p:nvPicPr>
        <p:blipFill>
          <a:blip r:embed="rId4"/>
          <a:stretch/>
        </p:blipFill>
        <p:spPr bwMode="auto">
          <a:xfrm>
            <a:off x="712018" y="3292927"/>
            <a:ext cx="3080465" cy="3009428"/>
          </a:xfrm>
          <a:prstGeom prst="rect">
            <a:avLst/>
          </a:prstGeom>
          <a:noFill/>
        </p:spPr>
      </p:pic>
      <p:pic>
        <p:nvPicPr>
          <p:cNvPr id="5126" name="Picture 6"/>
          <p:cNvPicPr>
            <a:picLocks noChangeAspect="1" noChangeArrowheads="1"/>
          </p:cNvPicPr>
          <p:nvPr/>
        </p:nvPicPr>
        <p:blipFill>
          <a:blip r:embed="rId5"/>
          <a:stretch/>
        </p:blipFill>
        <p:spPr bwMode="auto">
          <a:xfrm>
            <a:off x="4712767" y="2886469"/>
            <a:ext cx="6155861" cy="3415886"/>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385</TotalTime>
  <Words>2965</Words>
  <Application>Microsoft Office PowerPoint</Application>
  <DocSecurity>0</DocSecurity>
  <PresentationFormat>Widescreen</PresentationFormat>
  <Paragraphs>295</Paragraphs>
  <Slides>32</Slides>
  <Notes>17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32</vt:i4>
      </vt:variant>
    </vt:vector>
  </HeadingPairs>
  <TitlesOfParts>
    <vt:vector size="45" baseType="lpstr">
      <vt:lpstr>Arial</vt:lpstr>
      <vt:lpstr>Calibri</vt:lpstr>
      <vt:lpstr>Calibri Light</vt:lpstr>
      <vt:lpstr>erdana</vt:lpstr>
      <vt:lpstr>Inter</vt:lpstr>
      <vt:lpstr>inter-bold</vt:lpstr>
      <vt:lpstr>inter-regular</vt:lpstr>
      <vt:lpstr>Söhne</vt:lpstr>
      <vt:lpstr>Times New Roman</vt:lpstr>
      <vt:lpstr>Times-Bold</vt:lpstr>
      <vt:lpstr>Times-Roman</vt:lpstr>
      <vt:lpstr>var(--global-heading-font-family)</vt:lpstr>
      <vt:lpstr>Office Theme</vt:lpstr>
      <vt:lpstr>PowerPoint Presentation</vt:lpstr>
      <vt:lpstr>Spatial 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Value of SDBMS</vt:lpstr>
      <vt:lpstr>Value of SDBMS – Spatial Data Examples </vt:lpstr>
      <vt:lpstr>Value of SDBMS – Users, Application Domains</vt:lpstr>
      <vt:lpstr>SDBMS Example</vt:lpstr>
      <vt:lpstr>Modeling Spatial Data in Traditional DBMS</vt:lpstr>
      <vt:lpstr>Spatial Data Types and Traditional Databases</vt:lpstr>
      <vt:lpstr>Mapping “census_table” into a Relational Database </vt:lpstr>
      <vt:lpstr>How is a SDBMS different from a GIS ?</vt:lpstr>
      <vt:lpstr>How is a SDBMS different from a GIS ?</vt:lpstr>
      <vt:lpstr>Components of a SDBMS</vt:lpstr>
      <vt:lpstr>Three Layer Architecture</vt:lpstr>
      <vt:lpstr>Spatial Data Models</vt:lpstr>
      <vt:lpstr> Spatial Query Language</vt:lpstr>
      <vt:lpstr>Multi-scan Query Example</vt:lpstr>
      <vt:lpstr> Query Processing</vt:lpstr>
      <vt:lpstr>Spatial Indexing: Search Data-Structures</vt:lpstr>
      <vt:lpstr>Query Optimization</vt:lpstr>
      <vt:lpstr> Data Mining</vt:lpstr>
      <vt:lpstr>Summary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Suchitra Patil</dc:creator>
  <cp:keywords/>
  <dc:description/>
  <cp:lastModifiedBy>Suchitra Patil</cp:lastModifiedBy>
  <cp:revision>21</cp:revision>
  <dcterms:created xsi:type="dcterms:W3CDTF">2024-01-27T12:51:55Z</dcterms:created>
  <dcterms:modified xsi:type="dcterms:W3CDTF">2024-01-30T10:37:04Z</dcterms:modified>
  <cp:category/>
  <dc:identifier/>
  <cp:contentStatus/>
  <dc:language/>
  <cp:version/>
</cp:coreProperties>
</file>