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80" r:id="rId2"/>
    <p:sldId id="393" r:id="rId3"/>
    <p:sldId id="394" r:id="rId4"/>
    <p:sldId id="379" r:id="rId5"/>
    <p:sldId id="382" r:id="rId6"/>
    <p:sldId id="383" r:id="rId7"/>
    <p:sldId id="387" r:id="rId8"/>
    <p:sldId id="395" r:id="rId9"/>
    <p:sldId id="385" r:id="rId10"/>
    <p:sldId id="388" r:id="rId11"/>
    <p:sldId id="389" r:id="rId12"/>
    <p:sldId id="390" r:id="rId13"/>
    <p:sldId id="391" r:id="rId14"/>
    <p:sldId id="259" r:id="rId15"/>
    <p:sldId id="260" r:id="rId16"/>
    <p:sldId id="261" r:id="rId17"/>
    <p:sldId id="630" r:id="rId18"/>
    <p:sldId id="262" r:id="rId19"/>
    <p:sldId id="263" r:id="rId20"/>
    <p:sldId id="687" r:id="rId21"/>
    <p:sldId id="688" r:id="rId22"/>
    <p:sldId id="704" r:id="rId23"/>
    <p:sldId id="264" r:id="rId24"/>
    <p:sldId id="705" r:id="rId25"/>
    <p:sldId id="706" r:id="rId26"/>
    <p:sldId id="707" r:id="rId27"/>
    <p:sldId id="708" r:id="rId28"/>
    <p:sldId id="709" r:id="rId29"/>
    <p:sldId id="710" r:id="rId30"/>
    <p:sldId id="711" r:id="rId31"/>
    <p:sldId id="712" r:id="rId32"/>
    <p:sldId id="713" r:id="rId33"/>
    <p:sldId id="71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33" d="100"/>
          <a:sy n="33" d="100"/>
        </p:scale>
        <p:origin x="-1920" y="-8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B5DCDF-3961-4E15-BAB5-7D8CCCB5F999}"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C882094B-6988-4833-AD3E-294B7D4706C7}">
      <dgm:prSet/>
      <dgm:spPr/>
      <dgm:t>
        <a:bodyPr/>
        <a:lstStyle/>
        <a:p>
          <a:pPr rtl="0"/>
          <a:r>
            <a:rPr lang="en-US"/>
            <a:t>Entity-Relationship Modeling</a:t>
          </a:r>
        </a:p>
      </dgm:t>
    </dgm:pt>
    <dgm:pt modelId="{EE0B0457-DC9A-45BC-948B-0392A2C2168A}" type="parTrans" cxnId="{BEF03E89-EB84-4C15-A1D2-D0E9D69CC8BA}">
      <dgm:prSet/>
      <dgm:spPr/>
      <dgm:t>
        <a:bodyPr/>
        <a:lstStyle/>
        <a:p>
          <a:endParaRPr lang="en-US"/>
        </a:p>
      </dgm:t>
    </dgm:pt>
    <dgm:pt modelId="{00E56BE5-F74B-47AF-80BA-C9C83DE257A2}" type="sibTrans" cxnId="{BEF03E89-EB84-4C15-A1D2-D0E9D69CC8BA}">
      <dgm:prSet/>
      <dgm:spPr/>
      <dgm:t>
        <a:bodyPr/>
        <a:lstStyle/>
        <a:p>
          <a:endParaRPr lang="en-US"/>
        </a:p>
      </dgm:t>
    </dgm:pt>
    <dgm:pt modelId="{4CD05CC3-E15F-4A9D-9BE5-394C517B40C6}">
      <dgm:prSet/>
      <dgm:spPr/>
      <dgm:t>
        <a:bodyPr/>
        <a:lstStyle/>
        <a:p>
          <a:pPr rtl="0"/>
          <a:r>
            <a:rPr lang="en-US"/>
            <a:t>Removes data redundancy</a:t>
          </a:r>
        </a:p>
      </dgm:t>
    </dgm:pt>
    <dgm:pt modelId="{BE674214-8E69-401C-8256-F6BA7BDBF033}" type="parTrans" cxnId="{20EF9D4F-E913-4F52-BA3C-8ABB1A25DF5A}">
      <dgm:prSet/>
      <dgm:spPr/>
      <dgm:t>
        <a:bodyPr/>
        <a:lstStyle/>
        <a:p>
          <a:endParaRPr lang="en-US"/>
        </a:p>
      </dgm:t>
    </dgm:pt>
    <dgm:pt modelId="{61CD481D-0697-48BD-9097-2F59792B4750}" type="sibTrans" cxnId="{20EF9D4F-E913-4F52-BA3C-8ABB1A25DF5A}">
      <dgm:prSet/>
      <dgm:spPr/>
      <dgm:t>
        <a:bodyPr/>
        <a:lstStyle/>
        <a:p>
          <a:endParaRPr lang="en-US"/>
        </a:p>
      </dgm:t>
    </dgm:pt>
    <dgm:pt modelId="{51453C55-1E16-4F6C-90A4-341D88515927}">
      <dgm:prSet/>
      <dgm:spPr/>
      <dgm:t>
        <a:bodyPr/>
        <a:lstStyle/>
        <a:p>
          <a:pPr rtl="0"/>
          <a:r>
            <a:rPr lang="en-US"/>
            <a:t>Ensures data consistency</a:t>
          </a:r>
        </a:p>
      </dgm:t>
    </dgm:pt>
    <dgm:pt modelId="{33C44E7C-03F4-4630-9F40-36FEFB333D79}" type="parTrans" cxnId="{482B2B0F-771B-4A17-B4E9-7FB5D48F5BF5}">
      <dgm:prSet/>
      <dgm:spPr/>
      <dgm:t>
        <a:bodyPr/>
        <a:lstStyle/>
        <a:p>
          <a:endParaRPr lang="en-US"/>
        </a:p>
      </dgm:t>
    </dgm:pt>
    <dgm:pt modelId="{8080DDBB-B0C0-4964-A96E-F13BF4EBF41D}" type="sibTrans" cxnId="{482B2B0F-771B-4A17-B4E9-7FB5D48F5BF5}">
      <dgm:prSet/>
      <dgm:spPr/>
      <dgm:t>
        <a:bodyPr/>
        <a:lstStyle/>
        <a:p>
          <a:endParaRPr lang="en-US"/>
        </a:p>
      </dgm:t>
    </dgm:pt>
    <dgm:pt modelId="{9B2F41A4-A066-47D0-B8BD-F9632986B613}">
      <dgm:prSet/>
      <dgm:spPr/>
      <dgm:t>
        <a:bodyPr/>
        <a:lstStyle/>
        <a:p>
          <a:pPr rtl="0"/>
          <a:r>
            <a:rPr lang="en-US"/>
            <a:t>Expresses microscopic relationships</a:t>
          </a:r>
        </a:p>
      </dgm:t>
    </dgm:pt>
    <dgm:pt modelId="{23E775BC-D6ED-4419-BDD3-FA93D39B8844}" type="parTrans" cxnId="{2A13F3BD-A7A2-4494-A80F-C3819919480C}">
      <dgm:prSet/>
      <dgm:spPr/>
      <dgm:t>
        <a:bodyPr/>
        <a:lstStyle/>
        <a:p>
          <a:endParaRPr lang="en-US"/>
        </a:p>
      </dgm:t>
    </dgm:pt>
    <dgm:pt modelId="{20348855-8DF3-4287-BFCD-7D55D94D65AD}" type="sibTrans" cxnId="{2A13F3BD-A7A2-4494-A80F-C3819919480C}">
      <dgm:prSet/>
      <dgm:spPr/>
      <dgm:t>
        <a:bodyPr/>
        <a:lstStyle/>
        <a:p>
          <a:endParaRPr lang="en-US"/>
        </a:p>
      </dgm:t>
    </dgm:pt>
    <dgm:pt modelId="{B91DFFE5-5FF2-4121-987D-E06BE67267E5}" type="pres">
      <dgm:prSet presAssocID="{DAB5DCDF-3961-4E15-BAB5-7D8CCCB5F999}" presName="Name0" presStyleCnt="0">
        <dgm:presLayoutVars>
          <dgm:dir/>
          <dgm:animLvl val="lvl"/>
          <dgm:resizeHandles val="exact"/>
        </dgm:presLayoutVars>
      </dgm:prSet>
      <dgm:spPr/>
      <dgm:t>
        <a:bodyPr/>
        <a:lstStyle/>
        <a:p>
          <a:endParaRPr lang="en-IN"/>
        </a:p>
      </dgm:t>
    </dgm:pt>
    <dgm:pt modelId="{E692BBC2-997B-4657-BF9C-C429B4AEB973}" type="pres">
      <dgm:prSet presAssocID="{C882094B-6988-4833-AD3E-294B7D4706C7}" presName="linNode" presStyleCnt="0"/>
      <dgm:spPr/>
    </dgm:pt>
    <dgm:pt modelId="{C4F1B08A-1992-480D-8DFB-01ABA8CF3DF5}" type="pres">
      <dgm:prSet presAssocID="{C882094B-6988-4833-AD3E-294B7D4706C7}" presName="parentText" presStyleLbl="node1" presStyleIdx="0" presStyleCnt="1">
        <dgm:presLayoutVars>
          <dgm:chMax val="1"/>
          <dgm:bulletEnabled val="1"/>
        </dgm:presLayoutVars>
      </dgm:prSet>
      <dgm:spPr/>
      <dgm:t>
        <a:bodyPr/>
        <a:lstStyle/>
        <a:p>
          <a:endParaRPr lang="en-IN"/>
        </a:p>
      </dgm:t>
    </dgm:pt>
    <dgm:pt modelId="{606D6CF9-DEDF-4BAF-B9C1-6470EA393085}" type="pres">
      <dgm:prSet presAssocID="{C882094B-6988-4833-AD3E-294B7D4706C7}" presName="descendantText" presStyleLbl="alignAccFollowNode1" presStyleIdx="0" presStyleCnt="1">
        <dgm:presLayoutVars>
          <dgm:bulletEnabled val="1"/>
        </dgm:presLayoutVars>
      </dgm:prSet>
      <dgm:spPr/>
      <dgm:t>
        <a:bodyPr/>
        <a:lstStyle/>
        <a:p>
          <a:endParaRPr lang="en-IN"/>
        </a:p>
      </dgm:t>
    </dgm:pt>
  </dgm:ptLst>
  <dgm:cxnLst>
    <dgm:cxn modelId="{2B3CD270-0CA1-4ED7-A778-1EE39F4B7285}" type="presOf" srcId="{4CD05CC3-E15F-4A9D-9BE5-394C517B40C6}" destId="{606D6CF9-DEDF-4BAF-B9C1-6470EA393085}" srcOrd="0" destOrd="0" presId="urn:microsoft.com/office/officeart/2005/8/layout/vList5"/>
    <dgm:cxn modelId="{9AB024F7-93D9-4502-BED0-A9625A44D822}" type="presOf" srcId="{DAB5DCDF-3961-4E15-BAB5-7D8CCCB5F999}" destId="{B91DFFE5-5FF2-4121-987D-E06BE67267E5}" srcOrd="0" destOrd="0" presId="urn:microsoft.com/office/officeart/2005/8/layout/vList5"/>
    <dgm:cxn modelId="{96B0B3D0-4FA8-4416-9C69-D05C7846CCE6}" type="presOf" srcId="{9B2F41A4-A066-47D0-B8BD-F9632986B613}" destId="{606D6CF9-DEDF-4BAF-B9C1-6470EA393085}" srcOrd="0" destOrd="2" presId="urn:microsoft.com/office/officeart/2005/8/layout/vList5"/>
    <dgm:cxn modelId="{BC25F8A7-9C3F-40B2-A1F2-1B872127BE28}" type="presOf" srcId="{C882094B-6988-4833-AD3E-294B7D4706C7}" destId="{C4F1B08A-1992-480D-8DFB-01ABA8CF3DF5}" srcOrd="0" destOrd="0" presId="urn:microsoft.com/office/officeart/2005/8/layout/vList5"/>
    <dgm:cxn modelId="{5303DF0B-307C-45F9-A3B5-423563A4BE0D}" type="presOf" srcId="{51453C55-1E16-4F6C-90A4-341D88515927}" destId="{606D6CF9-DEDF-4BAF-B9C1-6470EA393085}" srcOrd="0" destOrd="1" presId="urn:microsoft.com/office/officeart/2005/8/layout/vList5"/>
    <dgm:cxn modelId="{20EF9D4F-E913-4F52-BA3C-8ABB1A25DF5A}" srcId="{C882094B-6988-4833-AD3E-294B7D4706C7}" destId="{4CD05CC3-E15F-4A9D-9BE5-394C517B40C6}" srcOrd="0" destOrd="0" parTransId="{BE674214-8E69-401C-8256-F6BA7BDBF033}" sibTransId="{61CD481D-0697-48BD-9097-2F59792B4750}"/>
    <dgm:cxn modelId="{482B2B0F-771B-4A17-B4E9-7FB5D48F5BF5}" srcId="{C882094B-6988-4833-AD3E-294B7D4706C7}" destId="{51453C55-1E16-4F6C-90A4-341D88515927}" srcOrd="1" destOrd="0" parTransId="{33C44E7C-03F4-4630-9F40-36FEFB333D79}" sibTransId="{8080DDBB-B0C0-4964-A96E-F13BF4EBF41D}"/>
    <dgm:cxn modelId="{2A13F3BD-A7A2-4494-A80F-C3819919480C}" srcId="{C882094B-6988-4833-AD3E-294B7D4706C7}" destId="{9B2F41A4-A066-47D0-B8BD-F9632986B613}" srcOrd="2" destOrd="0" parTransId="{23E775BC-D6ED-4419-BDD3-FA93D39B8844}" sibTransId="{20348855-8DF3-4287-BFCD-7D55D94D65AD}"/>
    <dgm:cxn modelId="{BEF03E89-EB84-4C15-A1D2-D0E9D69CC8BA}" srcId="{DAB5DCDF-3961-4E15-BAB5-7D8CCCB5F999}" destId="{C882094B-6988-4833-AD3E-294B7D4706C7}" srcOrd="0" destOrd="0" parTransId="{EE0B0457-DC9A-45BC-948B-0392A2C2168A}" sibTransId="{00E56BE5-F74B-47AF-80BA-C9C83DE257A2}"/>
    <dgm:cxn modelId="{EFA23D88-D343-461E-B023-377135348A6E}" type="presParOf" srcId="{B91DFFE5-5FF2-4121-987D-E06BE67267E5}" destId="{E692BBC2-997B-4657-BF9C-C429B4AEB973}" srcOrd="0" destOrd="0" presId="urn:microsoft.com/office/officeart/2005/8/layout/vList5"/>
    <dgm:cxn modelId="{17A21753-F428-483F-8B27-63566831EDB1}" type="presParOf" srcId="{E692BBC2-997B-4657-BF9C-C429B4AEB973}" destId="{C4F1B08A-1992-480D-8DFB-01ABA8CF3DF5}" srcOrd="0" destOrd="0" presId="urn:microsoft.com/office/officeart/2005/8/layout/vList5"/>
    <dgm:cxn modelId="{D3DB7080-1C39-40E5-B268-ED3959E8400C}" type="presParOf" srcId="{E692BBC2-997B-4657-BF9C-C429B4AEB973}" destId="{606D6CF9-DEDF-4BAF-B9C1-6470EA39308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C986D9-BE70-46E4-B73F-588FA62F7B91}"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93CD9386-5894-4C5A-BB73-E03D207BBF3D}">
      <dgm:prSet/>
      <dgm:spPr/>
      <dgm:t>
        <a:bodyPr/>
        <a:lstStyle/>
        <a:p>
          <a:pPr rtl="0"/>
          <a:r>
            <a:rPr lang="en-US" b="1"/>
            <a:t>Dimensional Modeling</a:t>
          </a:r>
          <a:endParaRPr lang="en-US"/>
        </a:p>
      </dgm:t>
    </dgm:pt>
    <dgm:pt modelId="{C18EC403-92CB-4C00-9FFC-C74AD1E2118E}" type="parTrans" cxnId="{95DA7766-6318-47DD-A173-53E0B8FD99DB}">
      <dgm:prSet/>
      <dgm:spPr/>
      <dgm:t>
        <a:bodyPr/>
        <a:lstStyle/>
        <a:p>
          <a:endParaRPr lang="en-US"/>
        </a:p>
      </dgm:t>
    </dgm:pt>
    <dgm:pt modelId="{D93E4DD3-6722-4755-8889-B14587F5D424}" type="sibTrans" cxnId="{95DA7766-6318-47DD-A173-53E0B8FD99DB}">
      <dgm:prSet/>
      <dgm:spPr/>
      <dgm:t>
        <a:bodyPr/>
        <a:lstStyle/>
        <a:p>
          <a:endParaRPr lang="en-US"/>
        </a:p>
      </dgm:t>
    </dgm:pt>
    <dgm:pt modelId="{C8A7DD31-C132-4645-BF3A-AA0C4AB4E8B4}">
      <dgm:prSet/>
      <dgm:spPr/>
      <dgm:t>
        <a:bodyPr/>
        <a:lstStyle/>
        <a:p>
          <a:pPr rtl="0"/>
          <a:r>
            <a:rPr lang="en-US"/>
            <a:t>Captures critical measures</a:t>
          </a:r>
        </a:p>
      </dgm:t>
    </dgm:pt>
    <dgm:pt modelId="{C93ABB2B-C995-45A4-AAC6-B1887456A0D0}" type="parTrans" cxnId="{B629F622-4829-4090-8148-68B51896E97C}">
      <dgm:prSet/>
      <dgm:spPr/>
      <dgm:t>
        <a:bodyPr/>
        <a:lstStyle/>
        <a:p>
          <a:endParaRPr lang="en-US"/>
        </a:p>
      </dgm:t>
    </dgm:pt>
    <dgm:pt modelId="{5A65CC8B-9860-4D02-9EC8-67EBCF350C71}" type="sibTrans" cxnId="{B629F622-4829-4090-8148-68B51896E97C}">
      <dgm:prSet/>
      <dgm:spPr/>
      <dgm:t>
        <a:bodyPr/>
        <a:lstStyle/>
        <a:p>
          <a:endParaRPr lang="en-US"/>
        </a:p>
      </dgm:t>
    </dgm:pt>
    <dgm:pt modelId="{AED6B7C7-9970-4607-90C3-68243C047A0D}">
      <dgm:prSet/>
      <dgm:spPr/>
      <dgm:t>
        <a:bodyPr/>
        <a:lstStyle/>
        <a:p>
          <a:pPr rtl="0"/>
          <a:r>
            <a:rPr lang="en-US"/>
            <a:t>Views along dimensions</a:t>
          </a:r>
        </a:p>
      </dgm:t>
    </dgm:pt>
    <dgm:pt modelId="{A36A38E1-F04E-4C4E-8D4C-A85F58E2AF17}" type="parTrans" cxnId="{2C451DAB-469E-4D71-B352-F351AED1D0CC}">
      <dgm:prSet/>
      <dgm:spPr/>
      <dgm:t>
        <a:bodyPr/>
        <a:lstStyle/>
        <a:p>
          <a:endParaRPr lang="en-US"/>
        </a:p>
      </dgm:t>
    </dgm:pt>
    <dgm:pt modelId="{0C8DF283-CB55-4BC8-BB99-4A5A29EE6F50}" type="sibTrans" cxnId="{2C451DAB-469E-4D71-B352-F351AED1D0CC}">
      <dgm:prSet/>
      <dgm:spPr/>
      <dgm:t>
        <a:bodyPr/>
        <a:lstStyle/>
        <a:p>
          <a:endParaRPr lang="en-US"/>
        </a:p>
      </dgm:t>
    </dgm:pt>
    <dgm:pt modelId="{7B744D80-ED53-4485-86F5-BDFFF014AF35}">
      <dgm:prSet/>
      <dgm:spPr/>
      <dgm:t>
        <a:bodyPr/>
        <a:lstStyle/>
        <a:p>
          <a:pPr rtl="0"/>
          <a:r>
            <a:rPr lang="en-US" dirty="0"/>
            <a:t>Intuitive to business users</a:t>
          </a:r>
        </a:p>
      </dgm:t>
    </dgm:pt>
    <dgm:pt modelId="{24D76262-6244-4DBF-AA84-0BFBF43B8B49}" type="parTrans" cxnId="{19E2C048-4E77-44C7-92B3-D71E58D94AE2}">
      <dgm:prSet/>
      <dgm:spPr/>
      <dgm:t>
        <a:bodyPr/>
        <a:lstStyle/>
        <a:p>
          <a:endParaRPr lang="en-US"/>
        </a:p>
      </dgm:t>
    </dgm:pt>
    <dgm:pt modelId="{236C7C4E-180E-43EB-87A6-862F5DEA1EB4}" type="sibTrans" cxnId="{19E2C048-4E77-44C7-92B3-D71E58D94AE2}">
      <dgm:prSet/>
      <dgm:spPr/>
      <dgm:t>
        <a:bodyPr/>
        <a:lstStyle/>
        <a:p>
          <a:endParaRPr lang="en-US"/>
        </a:p>
      </dgm:t>
    </dgm:pt>
    <dgm:pt modelId="{9A30DF23-EB5B-45CC-AAD0-80487FDA05E3}" type="pres">
      <dgm:prSet presAssocID="{B0C986D9-BE70-46E4-B73F-588FA62F7B91}" presName="Name0" presStyleCnt="0">
        <dgm:presLayoutVars>
          <dgm:dir/>
          <dgm:animLvl val="lvl"/>
          <dgm:resizeHandles val="exact"/>
        </dgm:presLayoutVars>
      </dgm:prSet>
      <dgm:spPr/>
      <dgm:t>
        <a:bodyPr/>
        <a:lstStyle/>
        <a:p>
          <a:endParaRPr lang="en-IN"/>
        </a:p>
      </dgm:t>
    </dgm:pt>
    <dgm:pt modelId="{D22F92F6-71BC-4572-B349-3D82E1FA6314}" type="pres">
      <dgm:prSet presAssocID="{93CD9386-5894-4C5A-BB73-E03D207BBF3D}" presName="linNode" presStyleCnt="0"/>
      <dgm:spPr/>
    </dgm:pt>
    <dgm:pt modelId="{2BC602FF-F19F-4F9B-9376-D743AD65FBC0}" type="pres">
      <dgm:prSet presAssocID="{93CD9386-5894-4C5A-BB73-E03D207BBF3D}" presName="parentText" presStyleLbl="node1" presStyleIdx="0" presStyleCnt="1">
        <dgm:presLayoutVars>
          <dgm:chMax val="1"/>
          <dgm:bulletEnabled val="1"/>
        </dgm:presLayoutVars>
      </dgm:prSet>
      <dgm:spPr/>
      <dgm:t>
        <a:bodyPr/>
        <a:lstStyle/>
        <a:p>
          <a:endParaRPr lang="en-IN"/>
        </a:p>
      </dgm:t>
    </dgm:pt>
    <dgm:pt modelId="{FC60B6D2-9865-47FE-9666-776B56957704}" type="pres">
      <dgm:prSet presAssocID="{93CD9386-5894-4C5A-BB73-E03D207BBF3D}" presName="descendantText" presStyleLbl="alignAccFollowNode1" presStyleIdx="0" presStyleCnt="1">
        <dgm:presLayoutVars>
          <dgm:bulletEnabled val="1"/>
        </dgm:presLayoutVars>
      </dgm:prSet>
      <dgm:spPr/>
      <dgm:t>
        <a:bodyPr/>
        <a:lstStyle/>
        <a:p>
          <a:endParaRPr lang="en-IN"/>
        </a:p>
      </dgm:t>
    </dgm:pt>
  </dgm:ptLst>
  <dgm:cxnLst>
    <dgm:cxn modelId="{3B846A76-4442-4769-BC92-EE03846537CE}" type="presOf" srcId="{AED6B7C7-9970-4607-90C3-68243C047A0D}" destId="{FC60B6D2-9865-47FE-9666-776B56957704}" srcOrd="0" destOrd="1" presId="urn:microsoft.com/office/officeart/2005/8/layout/vList5"/>
    <dgm:cxn modelId="{5E21C1F3-2176-407F-B18E-76D69FFF87BD}" type="presOf" srcId="{93CD9386-5894-4C5A-BB73-E03D207BBF3D}" destId="{2BC602FF-F19F-4F9B-9376-D743AD65FBC0}" srcOrd="0" destOrd="0" presId="urn:microsoft.com/office/officeart/2005/8/layout/vList5"/>
    <dgm:cxn modelId="{19E2C048-4E77-44C7-92B3-D71E58D94AE2}" srcId="{93CD9386-5894-4C5A-BB73-E03D207BBF3D}" destId="{7B744D80-ED53-4485-86F5-BDFFF014AF35}" srcOrd="2" destOrd="0" parTransId="{24D76262-6244-4DBF-AA84-0BFBF43B8B49}" sibTransId="{236C7C4E-180E-43EB-87A6-862F5DEA1EB4}"/>
    <dgm:cxn modelId="{465BDFD2-F869-45F8-A10A-E9F6B5222F7C}" type="presOf" srcId="{7B744D80-ED53-4485-86F5-BDFFF014AF35}" destId="{FC60B6D2-9865-47FE-9666-776B56957704}" srcOrd="0" destOrd="2" presId="urn:microsoft.com/office/officeart/2005/8/layout/vList5"/>
    <dgm:cxn modelId="{CF3E3BA1-82E5-478E-8A9F-1AFB64D5688F}" type="presOf" srcId="{C8A7DD31-C132-4645-BF3A-AA0C4AB4E8B4}" destId="{FC60B6D2-9865-47FE-9666-776B56957704}" srcOrd="0" destOrd="0" presId="urn:microsoft.com/office/officeart/2005/8/layout/vList5"/>
    <dgm:cxn modelId="{B629F622-4829-4090-8148-68B51896E97C}" srcId="{93CD9386-5894-4C5A-BB73-E03D207BBF3D}" destId="{C8A7DD31-C132-4645-BF3A-AA0C4AB4E8B4}" srcOrd="0" destOrd="0" parTransId="{C93ABB2B-C995-45A4-AAC6-B1887456A0D0}" sibTransId="{5A65CC8B-9860-4D02-9EC8-67EBCF350C71}"/>
    <dgm:cxn modelId="{95DA7766-6318-47DD-A173-53E0B8FD99DB}" srcId="{B0C986D9-BE70-46E4-B73F-588FA62F7B91}" destId="{93CD9386-5894-4C5A-BB73-E03D207BBF3D}" srcOrd="0" destOrd="0" parTransId="{C18EC403-92CB-4C00-9FFC-C74AD1E2118E}" sibTransId="{D93E4DD3-6722-4755-8889-B14587F5D424}"/>
    <dgm:cxn modelId="{2C451DAB-469E-4D71-B352-F351AED1D0CC}" srcId="{93CD9386-5894-4C5A-BB73-E03D207BBF3D}" destId="{AED6B7C7-9970-4607-90C3-68243C047A0D}" srcOrd="1" destOrd="0" parTransId="{A36A38E1-F04E-4C4E-8D4C-A85F58E2AF17}" sibTransId="{0C8DF283-CB55-4BC8-BB99-4A5A29EE6F50}"/>
    <dgm:cxn modelId="{E89E406D-99FE-4C24-A64C-8FEA242B96E4}" type="presOf" srcId="{B0C986D9-BE70-46E4-B73F-588FA62F7B91}" destId="{9A30DF23-EB5B-45CC-AAD0-80487FDA05E3}" srcOrd="0" destOrd="0" presId="urn:microsoft.com/office/officeart/2005/8/layout/vList5"/>
    <dgm:cxn modelId="{FEEED14C-C277-46CB-99C6-A25328082037}" type="presParOf" srcId="{9A30DF23-EB5B-45CC-AAD0-80487FDA05E3}" destId="{D22F92F6-71BC-4572-B349-3D82E1FA6314}" srcOrd="0" destOrd="0" presId="urn:microsoft.com/office/officeart/2005/8/layout/vList5"/>
    <dgm:cxn modelId="{3438B812-822E-42DA-8DC7-87DC57F81B30}" type="presParOf" srcId="{D22F92F6-71BC-4572-B349-3D82E1FA6314}" destId="{2BC602FF-F19F-4F9B-9376-D743AD65FBC0}" srcOrd="0" destOrd="0" presId="urn:microsoft.com/office/officeart/2005/8/layout/vList5"/>
    <dgm:cxn modelId="{18712418-BC42-440B-9CFD-600BCF2044A9}" type="presParOf" srcId="{D22F92F6-71BC-4572-B349-3D82E1FA6314}" destId="{FC60B6D2-9865-47FE-9666-776B5695770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D6CF9-DEDF-4BAF-B9C1-6470EA393085}">
      <dsp:nvSpPr>
        <dsp:cNvPr id="0" name=""/>
        <dsp:cNvSpPr/>
      </dsp:nvSpPr>
      <dsp:spPr>
        <a:xfrm rot="5400000">
          <a:off x="3840353" y="-438753"/>
          <a:ext cx="3511549" cy="526694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66675" rIns="133350" bIns="66675" numCol="1" spcCol="1270" anchor="ctr" anchorCtr="0">
          <a:noAutofit/>
        </a:bodyPr>
        <a:lstStyle/>
        <a:p>
          <a:pPr marL="285750" lvl="1" indent="-285750" algn="l" defTabSz="1555750" rtl="0">
            <a:lnSpc>
              <a:spcPct val="90000"/>
            </a:lnSpc>
            <a:spcBef>
              <a:spcPct val="0"/>
            </a:spcBef>
            <a:spcAft>
              <a:spcPct val="15000"/>
            </a:spcAft>
            <a:buChar char="••"/>
          </a:pPr>
          <a:r>
            <a:rPr lang="en-US" sz="3500" kern="1200"/>
            <a:t>Removes data redundancy</a:t>
          </a:r>
        </a:p>
        <a:p>
          <a:pPr marL="285750" lvl="1" indent="-285750" algn="l" defTabSz="1555750" rtl="0">
            <a:lnSpc>
              <a:spcPct val="90000"/>
            </a:lnSpc>
            <a:spcBef>
              <a:spcPct val="0"/>
            </a:spcBef>
            <a:spcAft>
              <a:spcPct val="15000"/>
            </a:spcAft>
            <a:buChar char="••"/>
          </a:pPr>
          <a:r>
            <a:rPr lang="en-US" sz="3500" kern="1200"/>
            <a:t>Ensures data consistency</a:t>
          </a:r>
        </a:p>
        <a:p>
          <a:pPr marL="285750" lvl="1" indent="-285750" algn="l" defTabSz="1555750" rtl="0">
            <a:lnSpc>
              <a:spcPct val="90000"/>
            </a:lnSpc>
            <a:spcBef>
              <a:spcPct val="0"/>
            </a:spcBef>
            <a:spcAft>
              <a:spcPct val="15000"/>
            </a:spcAft>
            <a:buChar char="••"/>
          </a:pPr>
          <a:r>
            <a:rPr lang="en-US" sz="3500" kern="1200"/>
            <a:t>Expresses microscopic relationships</a:t>
          </a:r>
        </a:p>
      </dsp:txBody>
      <dsp:txXfrm rot="-5400000">
        <a:off x="2962656" y="610364"/>
        <a:ext cx="5095524" cy="3168709"/>
      </dsp:txXfrm>
    </dsp:sp>
    <dsp:sp modelId="{C4F1B08A-1992-480D-8DFB-01ABA8CF3DF5}">
      <dsp:nvSpPr>
        <dsp:cNvPr id="0" name=""/>
        <dsp:cNvSpPr/>
      </dsp:nvSpPr>
      <dsp:spPr>
        <a:xfrm>
          <a:off x="0" y="0"/>
          <a:ext cx="2962656" cy="43894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rtl="0">
            <a:lnSpc>
              <a:spcPct val="90000"/>
            </a:lnSpc>
            <a:spcBef>
              <a:spcPct val="0"/>
            </a:spcBef>
            <a:spcAft>
              <a:spcPct val="35000"/>
            </a:spcAft>
          </a:pPr>
          <a:r>
            <a:rPr lang="en-US" sz="3700" kern="1200"/>
            <a:t>Entity-Relationship Modeling</a:t>
          </a:r>
        </a:p>
      </dsp:txBody>
      <dsp:txXfrm>
        <a:off x="144625" y="144625"/>
        <a:ext cx="2673406" cy="41001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0B6D2-9865-47FE-9666-776B56957704}">
      <dsp:nvSpPr>
        <dsp:cNvPr id="0" name=""/>
        <dsp:cNvSpPr/>
      </dsp:nvSpPr>
      <dsp:spPr>
        <a:xfrm rot="5400000">
          <a:off x="3840353" y="-438753"/>
          <a:ext cx="3511549" cy="526694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285750" lvl="1" indent="-285750" algn="l" defTabSz="1600200" rtl="0">
            <a:lnSpc>
              <a:spcPct val="90000"/>
            </a:lnSpc>
            <a:spcBef>
              <a:spcPct val="0"/>
            </a:spcBef>
            <a:spcAft>
              <a:spcPct val="15000"/>
            </a:spcAft>
            <a:buChar char="••"/>
          </a:pPr>
          <a:r>
            <a:rPr lang="en-US" sz="3600" kern="1200"/>
            <a:t>Captures critical measures</a:t>
          </a:r>
        </a:p>
        <a:p>
          <a:pPr marL="285750" lvl="1" indent="-285750" algn="l" defTabSz="1600200" rtl="0">
            <a:lnSpc>
              <a:spcPct val="90000"/>
            </a:lnSpc>
            <a:spcBef>
              <a:spcPct val="0"/>
            </a:spcBef>
            <a:spcAft>
              <a:spcPct val="15000"/>
            </a:spcAft>
            <a:buChar char="••"/>
          </a:pPr>
          <a:r>
            <a:rPr lang="en-US" sz="3600" kern="1200"/>
            <a:t>Views along dimensions</a:t>
          </a:r>
        </a:p>
        <a:p>
          <a:pPr marL="285750" lvl="1" indent="-285750" algn="l" defTabSz="1600200" rtl="0">
            <a:lnSpc>
              <a:spcPct val="90000"/>
            </a:lnSpc>
            <a:spcBef>
              <a:spcPct val="0"/>
            </a:spcBef>
            <a:spcAft>
              <a:spcPct val="15000"/>
            </a:spcAft>
            <a:buChar char="••"/>
          </a:pPr>
          <a:r>
            <a:rPr lang="en-US" sz="3600" kern="1200" dirty="0"/>
            <a:t>Intuitive to business users</a:t>
          </a:r>
        </a:p>
      </dsp:txBody>
      <dsp:txXfrm rot="-5400000">
        <a:off x="2962656" y="610364"/>
        <a:ext cx="5095524" cy="3168709"/>
      </dsp:txXfrm>
    </dsp:sp>
    <dsp:sp modelId="{2BC602FF-F19F-4F9B-9376-D743AD65FBC0}">
      <dsp:nvSpPr>
        <dsp:cNvPr id="0" name=""/>
        <dsp:cNvSpPr/>
      </dsp:nvSpPr>
      <dsp:spPr>
        <a:xfrm>
          <a:off x="0" y="0"/>
          <a:ext cx="2962656" cy="43894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rtl="0">
            <a:lnSpc>
              <a:spcPct val="90000"/>
            </a:lnSpc>
            <a:spcBef>
              <a:spcPct val="0"/>
            </a:spcBef>
            <a:spcAft>
              <a:spcPct val="35000"/>
            </a:spcAft>
          </a:pPr>
          <a:r>
            <a:rPr lang="en-US" sz="3600" b="1" kern="1200"/>
            <a:t>Dimensional Modeling</a:t>
          </a:r>
          <a:endParaRPr lang="en-US" sz="3600" kern="1200"/>
        </a:p>
      </dsp:txBody>
      <dsp:txXfrm>
        <a:off x="144625" y="144625"/>
        <a:ext cx="2673406" cy="410018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BC6C8-D159-47FB-9CFF-0C818D32E066}" type="datetimeFigureOut">
              <a:rPr lang="en-IN" smtClean="0"/>
              <a:t>04-03-2024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ECF4F-8B2A-4C01-8F94-F505B2FA3746}" type="slidenum">
              <a:rPr lang="en-IN" smtClean="0"/>
              <a:t>‹#›</a:t>
            </a:fld>
            <a:endParaRPr lang="en-IN"/>
          </a:p>
        </p:txBody>
      </p:sp>
    </p:spTree>
    <p:extLst>
      <p:ext uri="{BB962C8B-B14F-4D97-AF65-F5344CB8AC3E}">
        <p14:creationId xmlns:p14="http://schemas.microsoft.com/office/powerpoint/2010/main" val="355750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xmlns="" id="{7980DAAC-8045-01F3-3869-8447F76D072B}"/>
              </a:ext>
            </a:extLst>
          </p:cNvPr>
          <p:cNvSpPr>
            <a:spLocks noGrp="1" noRot="1" noChangeAspect="1" noTextEdit="1"/>
          </p:cNvSpPr>
          <p:nvPr>
            <p:ph type="sldImg"/>
          </p:nvPr>
        </p:nvSpPr>
        <p:spPr>
          <a:ln/>
        </p:spPr>
      </p:sp>
      <p:sp>
        <p:nvSpPr>
          <p:cNvPr id="20483" name="Notes Placeholder 2">
            <a:extLst>
              <a:ext uri="{FF2B5EF4-FFF2-40B4-BE49-F238E27FC236}">
                <a16:creationId xmlns:a16="http://schemas.microsoft.com/office/drawing/2014/main" xmlns="" id="{87B92375-2949-DD10-CC0F-7AA1D500C2C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xmlns="" id="{B73508D1-501C-D5CB-D0B4-3E762ABA6F8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AC26F6-B7D2-4682-B2C1-6F940A1032C2}" type="slidenum">
              <a:rPr lang="en-US" altLang="en-GB" sz="1200"/>
              <a:pPr/>
              <a:t>4</a:t>
            </a:fld>
            <a:endParaRPr lang="en-US" altLang="en-GB"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xmlns="" id="{7A50035D-D11B-0216-D281-36C1F94461C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D109AF-4122-4177-9871-261A0C9EEB14}" type="slidenum">
              <a:rPr lang="en-US" altLang="en-US" sz="1200"/>
              <a:pPr/>
              <a:t>5</a:t>
            </a:fld>
            <a:endParaRPr lang="en-US" altLang="en-US" sz="1200"/>
          </a:p>
        </p:txBody>
      </p:sp>
      <p:sp>
        <p:nvSpPr>
          <p:cNvPr id="21507" name="Rectangle 2">
            <a:extLst>
              <a:ext uri="{FF2B5EF4-FFF2-40B4-BE49-F238E27FC236}">
                <a16:creationId xmlns:a16="http://schemas.microsoft.com/office/drawing/2014/main" xmlns="" id="{AD2980B7-9603-5AD6-397C-7DA8E80E4EE7}"/>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xmlns="" id="{22ED4440-E70F-29DF-3E18-BC48D61C9C9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xmlns="" id="{A84C31FF-1108-A761-EA1C-2D689372F24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261F61-E45B-4894-95D6-87A4D44A21DB}" type="slidenum">
              <a:rPr lang="en-US" altLang="en-US" sz="1200"/>
              <a:pPr/>
              <a:t>6</a:t>
            </a:fld>
            <a:endParaRPr lang="en-US" altLang="en-US" sz="1200"/>
          </a:p>
        </p:txBody>
      </p:sp>
      <p:sp>
        <p:nvSpPr>
          <p:cNvPr id="22531" name="Rectangle 2">
            <a:extLst>
              <a:ext uri="{FF2B5EF4-FFF2-40B4-BE49-F238E27FC236}">
                <a16:creationId xmlns:a16="http://schemas.microsoft.com/office/drawing/2014/main" xmlns="" id="{548FD5DB-4006-BEFE-9647-C35CA65E760D}"/>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xmlns="" id="{7392F226-39E1-6754-86CD-8FDBDB4B7BA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xmlns="" id="{588607CF-7043-E396-6363-C617605E0E3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97BD5D-06F1-41B3-8801-BED5CDA9FB61}" type="slidenum">
              <a:rPr lang="en-US" altLang="en-GB" sz="1200"/>
              <a:pPr/>
              <a:t>8</a:t>
            </a:fld>
            <a:endParaRPr lang="en-US" altLang="en-GB" sz="1200"/>
          </a:p>
        </p:txBody>
      </p:sp>
      <p:sp>
        <p:nvSpPr>
          <p:cNvPr id="23555" name="Rectangle 2">
            <a:extLst>
              <a:ext uri="{FF2B5EF4-FFF2-40B4-BE49-F238E27FC236}">
                <a16:creationId xmlns:a16="http://schemas.microsoft.com/office/drawing/2014/main" xmlns="" id="{2597A91F-E55A-5455-D4E4-35873D982537}"/>
              </a:ext>
            </a:extLst>
          </p:cNvPr>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6" name="Rectangle 3">
            <a:extLst>
              <a:ext uri="{FF2B5EF4-FFF2-40B4-BE49-F238E27FC236}">
                <a16:creationId xmlns:a16="http://schemas.microsoft.com/office/drawing/2014/main" xmlns="" id="{E3CA25C4-292A-B95D-7977-DF948F7F2171}"/>
              </a:ext>
            </a:extLst>
          </p:cNvPr>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GB" sz="1000" i="1"/>
              <a:t>1</a:t>
            </a:r>
          </a:p>
        </p:txBody>
      </p:sp>
      <p:sp>
        <p:nvSpPr>
          <p:cNvPr id="23557" name="Rectangle 4">
            <a:extLst>
              <a:ext uri="{FF2B5EF4-FFF2-40B4-BE49-F238E27FC236}">
                <a16:creationId xmlns:a16="http://schemas.microsoft.com/office/drawing/2014/main" xmlns="" id="{A4524A35-D3E0-48ED-5327-B38015CFCC8F}"/>
              </a:ext>
            </a:extLst>
          </p:cNvPr>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8" name="Rectangle 5">
            <a:extLst>
              <a:ext uri="{FF2B5EF4-FFF2-40B4-BE49-F238E27FC236}">
                <a16:creationId xmlns:a16="http://schemas.microsoft.com/office/drawing/2014/main" xmlns="" id="{3C417EBF-0B8E-4F4D-9C81-545AAC1858F3}"/>
              </a:ext>
            </a:extLst>
          </p:cNvPr>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9" name="Rectangle 6">
            <a:extLst>
              <a:ext uri="{FF2B5EF4-FFF2-40B4-BE49-F238E27FC236}">
                <a16:creationId xmlns:a16="http://schemas.microsoft.com/office/drawing/2014/main" xmlns="" id="{9ABEA7A3-3239-5B42-C625-163B163D51D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p>
            <a:r>
              <a:rPr lang="en-GB" altLang="en-GB"/>
              <a:t>The simple model we will use to demonstrate the various design alternatives is composed of three dimensions. Only two are shown, Store and Product. The third, Time, is composed of the following attribute hierarchy: date -&gt; month -&gt; quarter -&gt; year. </a:t>
            </a:r>
          </a:p>
          <a:p>
            <a:endParaRPr lang="en-GB" altLang="en-GB"/>
          </a:p>
          <a:p>
            <a:r>
              <a:rPr lang="en-GB" altLang="en-GB"/>
              <a:t>The Store dimension has an attribute hierarchy of store -&gt; district -&gt; region. Products is composed of products -&gt; brand -&gt; manufacturer. </a:t>
            </a:r>
          </a:p>
          <a:p>
            <a:r>
              <a:rPr lang="en-GB" altLang="en-GB"/>
              <a:t>Based on this simple model, we can see that the granularity of data is products sold in stores by day. </a:t>
            </a:r>
          </a:p>
          <a:p>
            <a:endParaRPr lang="en-GB" altLang="en-GB"/>
          </a:p>
        </p:txBody>
      </p:sp>
      <p:sp>
        <p:nvSpPr>
          <p:cNvPr id="23560" name="Rectangle 7">
            <a:extLst>
              <a:ext uri="{FF2B5EF4-FFF2-40B4-BE49-F238E27FC236}">
                <a16:creationId xmlns:a16="http://schemas.microsoft.com/office/drawing/2014/main" xmlns="" id="{D266ECC5-6DE9-9FDB-4C3F-09334F7DC7CF}"/>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xmlns="" id="{26A58CE8-F7D1-AC5A-0A20-9797C595184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6BD926-460B-4888-B584-23DC2BE8A873}" type="slidenum">
              <a:rPr lang="en-US" altLang="en-US" sz="1200"/>
              <a:pPr/>
              <a:t>9</a:t>
            </a:fld>
            <a:endParaRPr lang="en-US" altLang="en-US" sz="1200"/>
          </a:p>
        </p:txBody>
      </p:sp>
      <p:sp>
        <p:nvSpPr>
          <p:cNvPr id="24579" name="Rectangle 2">
            <a:extLst>
              <a:ext uri="{FF2B5EF4-FFF2-40B4-BE49-F238E27FC236}">
                <a16:creationId xmlns:a16="http://schemas.microsoft.com/office/drawing/2014/main" xmlns="" id="{9B755AD2-091A-3518-2CA0-30D868F08B7D}"/>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xmlns="" id="{C390AA6D-9028-88F1-09F4-EEC94D75DEC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1B3C31-D2E0-4C1E-0A81-4FE3CDC8D7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E2F79F9-1F68-DD63-651E-AAB6580646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17C9F08-416F-187F-D6B7-CB97DF43F966}"/>
              </a:ext>
            </a:extLst>
          </p:cNvPr>
          <p:cNvSpPr>
            <a:spLocks noGrp="1"/>
          </p:cNvSpPr>
          <p:nvPr>
            <p:ph type="dt" sz="half" idx="10"/>
          </p:nvPr>
        </p:nvSpPr>
        <p:spPr/>
        <p:txBody>
          <a:bodyPr/>
          <a:lstStyle/>
          <a:p>
            <a:fld id="{D90538EB-B2B5-41C3-867D-CC6728278BE8}" type="datetimeFigureOut">
              <a:rPr lang="en-IN" smtClean="0"/>
              <a:t>04-03-2024</a:t>
            </a:fld>
            <a:endParaRPr lang="en-IN"/>
          </a:p>
        </p:txBody>
      </p:sp>
      <p:sp>
        <p:nvSpPr>
          <p:cNvPr id="5" name="Footer Placeholder 4">
            <a:extLst>
              <a:ext uri="{FF2B5EF4-FFF2-40B4-BE49-F238E27FC236}">
                <a16:creationId xmlns:a16="http://schemas.microsoft.com/office/drawing/2014/main" xmlns="" id="{0E776251-DD37-776C-F4EE-3590E3C019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1028181-70FC-C3C6-049A-85CF29020884}"/>
              </a:ext>
            </a:extLst>
          </p:cNvPr>
          <p:cNvSpPr>
            <a:spLocks noGrp="1"/>
          </p:cNvSpPr>
          <p:nvPr>
            <p:ph type="sldNum" sz="quarter" idx="12"/>
          </p:nvPr>
        </p:nvSpPr>
        <p:spPr/>
        <p:txBody>
          <a:bodyPr/>
          <a:lstStyle/>
          <a:p>
            <a:fld id="{D13B39BD-7E36-4C96-9F65-1DD8E4090EFB}" type="slidenum">
              <a:rPr lang="en-IN" smtClean="0"/>
              <a:t>‹#›</a:t>
            </a:fld>
            <a:endParaRPr lang="en-IN"/>
          </a:p>
        </p:txBody>
      </p:sp>
    </p:spTree>
    <p:extLst>
      <p:ext uri="{BB962C8B-B14F-4D97-AF65-F5344CB8AC3E}">
        <p14:creationId xmlns:p14="http://schemas.microsoft.com/office/powerpoint/2010/main" val="378775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23E8B9-263C-959B-9405-EF24D77EE1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7E3605E-EA96-0BC0-8C81-A203F1B9A2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52A94E4-DB37-EAE2-1B01-915DD190FDA9}"/>
              </a:ext>
            </a:extLst>
          </p:cNvPr>
          <p:cNvSpPr>
            <a:spLocks noGrp="1"/>
          </p:cNvSpPr>
          <p:nvPr>
            <p:ph type="dt" sz="half" idx="10"/>
          </p:nvPr>
        </p:nvSpPr>
        <p:spPr/>
        <p:txBody>
          <a:bodyPr/>
          <a:lstStyle/>
          <a:p>
            <a:fld id="{D90538EB-B2B5-41C3-867D-CC6728278BE8}" type="datetimeFigureOut">
              <a:rPr lang="en-IN" smtClean="0"/>
              <a:t>04-03-2024</a:t>
            </a:fld>
            <a:endParaRPr lang="en-IN"/>
          </a:p>
        </p:txBody>
      </p:sp>
      <p:sp>
        <p:nvSpPr>
          <p:cNvPr id="5" name="Footer Placeholder 4">
            <a:extLst>
              <a:ext uri="{FF2B5EF4-FFF2-40B4-BE49-F238E27FC236}">
                <a16:creationId xmlns:a16="http://schemas.microsoft.com/office/drawing/2014/main" xmlns="" id="{A41B11DD-517B-91D2-B982-0AFD8A21C5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A91569B-021C-1E79-38E4-987D0CB5D156}"/>
              </a:ext>
            </a:extLst>
          </p:cNvPr>
          <p:cNvSpPr>
            <a:spLocks noGrp="1"/>
          </p:cNvSpPr>
          <p:nvPr>
            <p:ph type="sldNum" sz="quarter" idx="12"/>
          </p:nvPr>
        </p:nvSpPr>
        <p:spPr/>
        <p:txBody>
          <a:bodyPr/>
          <a:lstStyle/>
          <a:p>
            <a:fld id="{D13B39BD-7E36-4C96-9F65-1DD8E4090EFB}" type="slidenum">
              <a:rPr lang="en-IN" smtClean="0"/>
              <a:t>‹#›</a:t>
            </a:fld>
            <a:endParaRPr lang="en-IN"/>
          </a:p>
        </p:txBody>
      </p:sp>
    </p:spTree>
    <p:extLst>
      <p:ext uri="{BB962C8B-B14F-4D97-AF65-F5344CB8AC3E}">
        <p14:creationId xmlns:p14="http://schemas.microsoft.com/office/powerpoint/2010/main" val="3708777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56CB7CC-BB2E-B8A5-BBD8-5226D937CD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7D2827E-F02D-348D-D798-2AD91411BA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E47E6BF-1E3C-E2EE-58FD-DFA994FC6507}"/>
              </a:ext>
            </a:extLst>
          </p:cNvPr>
          <p:cNvSpPr>
            <a:spLocks noGrp="1"/>
          </p:cNvSpPr>
          <p:nvPr>
            <p:ph type="dt" sz="half" idx="10"/>
          </p:nvPr>
        </p:nvSpPr>
        <p:spPr/>
        <p:txBody>
          <a:bodyPr/>
          <a:lstStyle/>
          <a:p>
            <a:fld id="{D90538EB-B2B5-41C3-867D-CC6728278BE8}" type="datetimeFigureOut">
              <a:rPr lang="en-IN" smtClean="0"/>
              <a:t>04-03-2024</a:t>
            </a:fld>
            <a:endParaRPr lang="en-IN"/>
          </a:p>
        </p:txBody>
      </p:sp>
      <p:sp>
        <p:nvSpPr>
          <p:cNvPr id="5" name="Footer Placeholder 4">
            <a:extLst>
              <a:ext uri="{FF2B5EF4-FFF2-40B4-BE49-F238E27FC236}">
                <a16:creationId xmlns:a16="http://schemas.microsoft.com/office/drawing/2014/main" xmlns="" id="{3F78854C-ECB7-D139-E148-749CB5FAD2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EA6E6BB-ED93-1263-1E42-A34A2C24D2A2}"/>
              </a:ext>
            </a:extLst>
          </p:cNvPr>
          <p:cNvSpPr>
            <a:spLocks noGrp="1"/>
          </p:cNvSpPr>
          <p:nvPr>
            <p:ph type="sldNum" sz="quarter" idx="12"/>
          </p:nvPr>
        </p:nvSpPr>
        <p:spPr/>
        <p:txBody>
          <a:bodyPr/>
          <a:lstStyle/>
          <a:p>
            <a:fld id="{D13B39BD-7E36-4C96-9F65-1DD8E4090EFB}" type="slidenum">
              <a:rPr lang="en-IN" smtClean="0"/>
              <a:t>‹#›</a:t>
            </a:fld>
            <a:endParaRPr lang="en-IN"/>
          </a:p>
        </p:txBody>
      </p:sp>
    </p:spTree>
    <p:extLst>
      <p:ext uri="{BB962C8B-B14F-4D97-AF65-F5344CB8AC3E}">
        <p14:creationId xmlns:p14="http://schemas.microsoft.com/office/powerpoint/2010/main" val="369008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53628E-C233-B1CF-BF94-B4CCF2BD86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4DBFB4D-D9D4-642F-EDE8-B8FCCBF8A2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D0722AB-F272-F3E2-4465-F871F202D191}"/>
              </a:ext>
            </a:extLst>
          </p:cNvPr>
          <p:cNvSpPr>
            <a:spLocks noGrp="1"/>
          </p:cNvSpPr>
          <p:nvPr>
            <p:ph type="dt" sz="half" idx="10"/>
          </p:nvPr>
        </p:nvSpPr>
        <p:spPr/>
        <p:txBody>
          <a:bodyPr/>
          <a:lstStyle/>
          <a:p>
            <a:fld id="{D90538EB-B2B5-41C3-867D-CC6728278BE8}" type="datetimeFigureOut">
              <a:rPr lang="en-IN" smtClean="0"/>
              <a:t>04-03-2024</a:t>
            </a:fld>
            <a:endParaRPr lang="en-IN"/>
          </a:p>
        </p:txBody>
      </p:sp>
      <p:sp>
        <p:nvSpPr>
          <p:cNvPr id="5" name="Footer Placeholder 4">
            <a:extLst>
              <a:ext uri="{FF2B5EF4-FFF2-40B4-BE49-F238E27FC236}">
                <a16:creationId xmlns:a16="http://schemas.microsoft.com/office/drawing/2014/main" xmlns="" id="{012C8FC9-856E-80E2-61BE-32700603CA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6DB0825-F2CB-9CB9-41C2-284C183C85DB}"/>
              </a:ext>
            </a:extLst>
          </p:cNvPr>
          <p:cNvSpPr>
            <a:spLocks noGrp="1"/>
          </p:cNvSpPr>
          <p:nvPr>
            <p:ph type="sldNum" sz="quarter" idx="12"/>
          </p:nvPr>
        </p:nvSpPr>
        <p:spPr/>
        <p:txBody>
          <a:bodyPr/>
          <a:lstStyle/>
          <a:p>
            <a:fld id="{D13B39BD-7E36-4C96-9F65-1DD8E4090EFB}" type="slidenum">
              <a:rPr lang="en-IN" smtClean="0"/>
              <a:t>‹#›</a:t>
            </a:fld>
            <a:endParaRPr lang="en-IN"/>
          </a:p>
        </p:txBody>
      </p:sp>
    </p:spTree>
    <p:extLst>
      <p:ext uri="{BB962C8B-B14F-4D97-AF65-F5344CB8AC3E}">
        <p14:creationId xmlns:p14="http://schemas.microsoft.com/office/powerpoint/2010/main" val="457385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200E0-B616-56A6-6E35-45262F3572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4F1F270-82F5-D003-5D69-BACFFE6B77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558B797-7D3A-D2F8-7EC2-6AE45B542801}"/>
              </a:ext>
            </a:extLst>
          </p:cNvPr>
          <p:cNvSpPr>
            <a:spLocks noGrp="1"/>
          </p:cNvSpPr>
          <p:nvPr>
            <p:ph type="dt" sz="half" idx="10"/>
          </p:nvPr>
        </p:nvSpPr>
        <p:spPr/>
        <p:txBody>
          <a:bodyPr/>
          <a:lstStyle/>
          <a:p>
            <a:fld id="{D90538EB-B2B5-41C3-867D-CC6728278BE8}" type="datetimeFigureOut">
              <a:rPr lang="en-IN" smtClean="0"/>
              <a:t>04-03-2024</a:t>
            </a:fld>
            <a:endParaRPr lang="en-IN"/>
          </a:p>
        </p:txBody>
      </p:sp>
      <p:sp>
        <p:nvSpPr>
          <p:cNvPr id="5" name="Footer Placeholder 4">
            <a:extLst>
              <a:ext uri="{FF2B5EF4-FFF2-40B4-BE49-F238E27FC236}">
                <a16:creationId xmlns:a16="http://schemas.microsoft.com/office/drawing/2014/main" xmlns="" id="{8B951E42-3CD5-0E0B-6CC9-BA44E1A5F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F3D2D98-8124-24ED-ACE8-BC3A3D9E6EA2}"/>
              </a:ext>
            </a:extLst>
          </p:cNvPr>
          <p:cNvSpPr>
            <a:spLocks noGrp="1"/>
          </p:cNvSpPr>
          <p:nvPr>
            <p:ph type="sldNum" sz="quarter" idx="12"/>
          </p:nvPr>
        </p:nvSpPr>
        <p:spPr/>
        <p:txBody>
          <a:bodyPr/>
          <a:lstStyle/>
          <a:p>
            <a:fld id="{D13B39BD-7E36-4C96-9F65-1DD8E4090EFB}" type="slidenum">
              <a:rPr lang="en-IN" smtClean="0"/>
              <a:t>‹#›</a:t>
            </a:fld>
            <a:endParaRPr lang="en-IN"/>
          </a:p>
        </p:txBody>
      </p:sp>
    </p:spTree>
    <p:extLst>
      <p:ext uri="{BB962C8B-B14F-4D97-AF65-F5344CB8AC3E}">
        <p14:creationId xmlns:p14="http://schemas.microsoft.com/office/powerpoint/2010/main" val="365245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1D607B-5352-A598-57FB-6E92A74C83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402F50A-FC54-8389-3549-488574D8A6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FDA7964-D794-86D6-E3D6-B612F2776A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2E78F33-8C92-D3EE-E31F-535E902F2FE2}"/>
              </a:ext>
            </a:extLst>
          </p:cNvPr>
          <p:cNvSpPr>
            <a:spLocks noGrp="1"/>
          </p:cNvSpPr>
          <p:nvPr>
            <p:ph type="dt" sz="half" idx="10"/>
          </p:nvPr>
        </p:nvSpPr>
        <p:spPr/>
        <p:txBody>
          <a:bodyPr/>
          <a:lstStyle/>
          <a:p>
            <a:fld id="{D90538EB-B2B5-41C3-867D-CC6728278BE8}" type="datetimeFigureOut">
              <a:rPr lang="en-IN" smtClean="0"/>
              <a:t>04-03-2024</a:t>
            </a:fld>
            <a:endParaRPr lang="en-IN"/>
          </a:p>
        </p:txBody>
      </p:sp>
      <p:sp>
        <p:nvSpPr>
          <p:cNvPr id="6" name="Footer Placeholder 5">
            <a:extLst>
              <a:ext uri="{FF2B5EF4-FFF2-40B4-BE49-F238E27FC236}">
                <a16:creationId xmlns:a16="http://schemas.microsoft.com/office/drawing/2014/main" xmlns="" id="{E251D7B6-9FD4-1ED3-DF3F-FCD48F4E8E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1B017DC-B927-092E-118C-891E82C99337}"/>
              </a:ext>
            </a:extLst>
          </p:cNvPr>
          <p:cNvSpPr>
            <a:spLocks noGrp="1"/>
          </p:cNvSpPr>
          <p:nvPr>
            <p:ph type="sldNum" sz="quarter" idx="12"/>
          </p:nvPr>
        </p:nvSpPr>
        <p:spPr/>
        <p:txBody>
          <a:bodyPr/>
          <a:lstStyle/>
          <a:p>
            <a:fld id="{D13B39BD-7E36-4C96-9F65-1DD8E4090EFB}" type="slidenum">
              <a:rPr lang="en-IN" smtClean="0"/>
              <a:t>‹#›</a:t>
            </a:fld>
            <a:endParaRPr lang="en-IN"/>
          </a:p>
        </p:txBody>
      </p:sp>
    </p:spTree>
    <p:extLst>
      <p:ext uri="{BB962C8B-B14F-4D97-AF65-F5344CB8AC3E}">
        <p14:creationId xmlns:p14="http://schemas.microsoft.com/office/powerpoint/2010/main" val="197154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F59F76-1290-45D0-4D2E-D1E6A2EA7E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8A85F29-876F-CD88-C149-76EE9E7EB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1466E03-5675-A0EA-75CD-9EF15B3E1E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B26AFE7-B94D-72E6-62D3-998F02302D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A39466D-C15F-7F04-8C96-50FD91FF55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7C0D3A4-74CE-0A74-F3EF-0768B5DCA525}"/>
              </a:ext>
            </a:extLst>
          </p:cNvPr>
          <p:cNvSpPr>
            <a:spLocks noGrp="1"/>
          </p:cNvSpPr>
          <p:nvPr>
            <p:ph type="dt" sz="half" idx="10"/>
          </p:nvPr>
        </p:nvSpPr>
        <p:spPr/>
        <p:txBody>
          <a:bodyPr/>
          <a:lstStyle/>
          <a:p>
            <a:fld id="{D90538EB-B2B5-41C3-867D-CC6728278BE8}" type="datetimeFigureOut">
              <a:rPr lang="en-IN" smtClean="0"/>
              <a:t>04-03-2024</a:t>
            </a:fld>
            <a:endParaRPr lang="en-IN"/>
          </a:p>
        </p:txBody>
      </p:sp>
      <p:sp>
        <p:nvSpPr>
          <p:cNvPr id="8" name="Footer Placeholder 7">
            <a:extLst>
              <a:ext uri="{FF2B5EF4-FFF2-40B4-BE49-F238E27FC236}">
                <a16:creationId xmlns:a16="http://schemas.microsoft.com/office/drawing/2014/main" xmlns="" id="{0300DD3A-7608-BBDA-411A-7D7E141736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6FCF79A-7C2F-F290-A57C-AA43DF04AC6C}"/>
              </a:ext>
            </a:extLst>
          </p:cNvPr>
          <p:cNvSpPr>
            <a:spLocks noGrp="1"/>
          </p:cNvSpPr>
          <p:nvPr>
            <p:ph type="sldNum" sz="quarter" idx="12"/>
          </p:nvPr>
        </p:nvSpPr>
        <p:spPr/>
        <p:txBody>
          <a:bodyPr/>
          <a:lstStyle/>
          <a:p>
            <a:fld id="{D13B39BD-7E36-4C96-9F65-1DD8E4090EFB}" type="slidenum">
              <a:rPr lang="en-IN" smtClean="0"/>
              <a:t>‹#›</a:t>
            </a:fld>
            <a:endParaRPr lang="en-IN"/>
          </a:p>
        </p:txBody>
      </p:sp>
    </p:spTree>
    <p:extLst>
      <p:ext uri="{BB962C8B-B14F-4D97-AF65-F5344CB8AC3E}">
        <p14:creationId xmlns:p14="http://schemas.microsoft.com/office/powerpoint/2010/main" val="61041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0656C-674E-0E93-D499-13BF6CFF3F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CC24D8B9-5027-7E7B-6AFA-DCCDBB83669E}"/>
              </a:ext>
            </a:extLst>
          </p:cNvPr>
          <p:cNvSpPr>
            <a:spLocks noGrp="1"/>
          </p:cNvSpPr>
          <p:nvPr>
            <p:ph type="dt" sz="half" idx="10"/>
          </p:nvPr>
        </p:nvSpPr>
        <p:spPr/>
        <p:txBody>
          <a:bodyPr/>
          <a:lstStyle/>
          <a:p>
            <a:fld id="{D90538EB-B2B5-41C3-867D-CC6728278BE8}" type="datetimeFigureOut">
              <a:rPr lang="en-IN" smtClean="0"/>
              <a:t>04-03-2024</a:t>
            </a:fld>
            <a:endParaRPr lang="en-IN"/>
          </a:p>
        </p:txBody>
      </p:sp>
      <p:sp>
        <p:nvSpPr>
          <p:cNvPr id="4" name="Footer Placeholder 3">
            <a:extLst>
              <a:ext uri="{FF2B5EF4-FFF2-40B4-BE49-F238E27FC236}">
                <a16:creationId xmlns:a16="http://schemas.microsoft.com/office/drawing/2014/main" xmlns="" id="{6838F0CE-67A8-2668-2CE6-BD0974B516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1F3FBBF-BCCF-7325-0571-3544D763F19B}"/>
              </a:ext>
            </a:extLst>
          </p:cNvPr>
          <p:cNvSpPr>
            <a:spLocks noGrp="1"/>
          </p:cNvSpPr>
          <p:nvPr>
            <p:ph type="sldNum" sz="quarter" idx="12"/>
          </p:nvPr>
        </p:nvSpPr>
        <p:spPr/>
        <p:txBody>
          <a:bodyPr/>
          <a:lstStyle/>
          <a:p>
            <a:fld id="{D13B39BD-7E36-4C96-9F65-1DD8E4090EFB}" type="slidenum">
              <a:rPr lang="en-IN" smtClean="0"/>
              <a:t>‹#›</a:t>
            </a:fld>
            <a:endParaRPr lang="en-IN"/>
          </a:p>
        </p:txBody>
      </p:sp>
    </p:spTree>
    <p:extLst>
      <p:ext uri="{BB962C8B-B14F-4D97-AF65-F5344CB8AC3E}">
        <p14:creationId xmlns:p14="http://schemas.microsoft.com/office/powerpoint/2010/main" val="371980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D9100EE-1DA0-560C-59C6-042FB0A4BF25}"/>
              </a:ext>
            </a:extLst>
          </p:cNvPr>
          <p:cNvSpPr>
            <a:spLocks noGrp="1"/>
          </p:cNvSpPr>
          <p:nvPr>
            <p:ph type="dt" sz="half" idx="10"/>
          </p:nvPr>
        </p:nvSpPr>
        <p:spPr/>
        <p:txBody>
          <a:bodyPr/>
          <a:lstStyle/>
          <a:p>
            <a:fld id="{D90538EB-B2B5-41C3-867D-CC6728278BE8}" type="datetimeFigureOut">
              <a:rPr lang="en-IN" smtClean="0"/>
              <a:t>04-03-2024</a:t>
            </a:fld>
            <a:endParaRPr lang="en-IN"/>
          </a:p>
        </p:txBody>
      </p:sp>
      <p:sp>
        <p:nvSpPr>
          <p:cNvPr id="3" name="Footer Placeholder 2">
            <a:extLst>
              <a:ext uri="{FF2B5EF4-FFF2-40B4-BE49-F238E27FC236}">
                <a16:creationId xmlns:a16="http://schemas.microsoft.com/office/drawing/2014/main" xmlns="" id="{63AF9890-DA66-5EB7-F919-D9A3CCEDC5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3FAF9F3-1253-D385-93EE-D57B667AF5AB}"/>
              </a:ext>
            </a:extLst>
          </p:cNvPr>
          <p:cNvSpPr>
            <a:spLocks noGrp="1"/>
          </p:cNvSpPr>
          <p:nvPr>
            <p:ph type="sldNum" sz="quarter" idx="12"/>
          </p:nvPr>
        </p:nvSpPr>
        <p:spPr/>
        <p:txBody>
          <a:bodyPr/>
          <a:lstStyle/>
          <a:p>
            <a:fld id="{D13B39BD-7E36-4C96-9F65-1DD8E4090EFB}" type="slidenum">
              <a:rPr lang="en-IN" smtClean="0"/>
              <a:t>‹#›</a:t>
            </a:fld>
            <a:endParaRPr lang="en-IN"/>
          </a:p>
        </p:txBody>
      </p:sp>
    </p:spTree>
    <p:extLst>
      <p:ext uri="{BB962C8B-B14F-4D97-AF65-F5344CB8AC3E}">
        <p14:creationId xmlns:p14="http://schemas.microsoft.com/office/powerpoint/2010/main" val="152156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56994-6424-3F04-7C4D-D036C3601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BA8E206-91D5-C5BC-A607-BB234634F7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6888E6A-30D2-4A1A-125A-75A21062F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90EB16F-97B7-46A1-436F-B7B20503E9AB}"/>
              </a:ext>
            </a:extLst>
          </p:cNvPr>
          <p:cNvSpPr>
            <a:spLocks noGrp="1"/>
          </p:cNvSpPr>
          <p:nvPr>
            <p:ph type="dt" sz="half" idx="10"/>
          </p:nvPr>
        </p:nvSpPr>
        <p:spPr/>
        <p:txBody>
          <a:bodyPr/>
          <a:lstStyle/>
          <a:p>
            <a:fld id="{D90538EB-B2B5-41C3-867D-CC6728278BE8}" type="datetimeFigureOut">
              <a:rPr lang="en-IN" smtClean="0"/>
              <a:t>04-03-2024</a:t>
            </a:fld>
            <a:endParaRPr lang="en-IN"/>
          </a:p>
        </p:txBody>
      </p:sp>
      <p:sp>
        <p:nvSpPr>
          <p:cNvPr id="6" name="Footer Placeholder 5">
            <a:extLst>
              <a:ext uri="{FF2B5EF4-FFF2-40B4-BE49-F238E27FC236}">
                <a16:creationId xmlns:a16="http://schemas.microsoft.com/office/drawing/2014/main" xmlns="" id="{A35BA5AC-FEF3-E305-4A2E-F133350BE1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F3C773F-0F93-0967-17C2-AB1B7D5590ED}"/>
              </a:ext>
            </a:extLst>
          </p:cNvPr>
          <p:cNvSpPr>
            <a:spLocks noGrp="1"/>
          </p:cNvSpPr>
          <p:nvPr>
            <p:ph type="sldNum" sz="quarter" idx="12"/>
          </p:nvPr>
        </p:nvSpPr>
        <p:spPr/>
        <p:txBody>
          <a:bodyPr/>
          <a:lstStyle/>
          <a:p>
            <a:fld id="{D13B39BD-7E36-4C96-9F65-1DD8E4090EFB}" type="slidenum">
              <a:rPr lang="en-IN" smtClean="0"/>
              <a:t>‹#›</a:t>
            </a:fld>
            <a:endParaRPr lang="en-IN"/>
          </a:p>
        </p:txBody>
      </p:sp>
    </p:spTree>
    <p:extLst>
      <p:ext uri="{BB962C8B-B14F-4D97-AF65-F5344CB8AC3E}">
        <p14:creationId xmlns:p14="http://schemas.microsoft.com/office/powerpoint/2010/main" val="2707505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EB61A9-08FF-3455-A039-7CA2B9B630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4CC8E95-93AA-A1CD-F9BB-1ED0D5CF67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1C538F4-83CC-A70F-82DA-C10F907C6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B23DB30-6612-A501-459C-064C08A63B56}"/>
              </a:ext>
            </a:extLst>
          </p:cNvPr>
          <p:cNvSpPr>
            <a:spLocks noGrp="1"/>
          </p:cNvSpPr>
          <p:nvPr>
            <p:ph type="dt" sz="half" idx="10"/>
          </p:nvPr>
        </p:nvSpPr>
        <p:spPr/>
        <p:txBody>
          <a:bodyPr/>
          <a:lstStyle/>
          <a:p>
            <a:fld id="{D90538EB-B2B5-41C3-867D-CC6728278BE8}" type="datetimeFigureOut">
              <a:rPr lang="en-IN" smtClean="0"/>
              <a:t>04-03-2024</a:t>
            </a:fld>
            <a:endParaRPr lang="en-IN"/>
          </a:p>
        </p:txBody>
      </p:sp>
      <p:sp>
        <p:nvSpPr>
          <p:cNvPr id="6" name="Footer Placeholder 5">
            <a:extLst>
              <a:ext uri="{FF2B5EF4-FFF2-40B4-BE49-F238E27FC236}">
                <a16:creationId xmlns:a16="http://schemas.microsoft.com/office/drawing/2014/main" xmlns="" id="{8C3F77AB-8D36-0001-A7DA-25CAD0DF9F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594B85A-83D5-1EA5-2C48-6196FAE12D09}"/>
              </a:ext>
            </a:extLst>
          </p:cNvPr>
          <p:cNvSpPr>
            <a:spLocks noGrp="1"/>
          </p:cNvSpPr>
          <p:nvPr>
            <p:ph type="sldNum" sz="quarter" idx="12"/>
          </p:nvPr>
        </p:nvSpPr>
        <p:spPr/>
        <p:txBody>
          <a:bodyPr/>
          <a:lstStyle/>
          <a:p>
            <a:fld id="{D13B39BD-7E36-4C96-9F65-1DD8E4090EFB}" type="slidenum">
              <a:rPr lang="en-IN" smtClean="0"/>
              <a:t>‹#›</a:t>
            </a:fld>
            <a:endParaRPr lang="en-IN"/>
          </a:p>
        </p:txBody>
      </p:sp>
    </p:spTree>
    <p:extLst>
      <p:ext uri="{BB962C8B-B14F-4D97-AF65-F5344CB8AC3E}">
        <p14:creationId xmlns:p14="http://schemas.microsoft.com/office/powerpoint/2010/main" val="2325526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CD2DD16-2E8E-8C11-AB20-571000DDC9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21444F7-0484-7CF4-96CF-3325D399B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4D1BCB4-CE7B-284D-3DDE-F8FDB0611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538EB-B2B5-41C3-867D-CC6728278BE8}" type="datetimeFigureOut">
              <a:rPr lang="en-IN" smtClean="0"/>
              <a:t>04-03-2024</a:t>
            </a:fld>
            <a:endParaRPr lang="en-IN"/>
          </a:p>
        </p:txBody>
      </p:sp>
      <p:sp>
        <p:nvSpPr>
          <p:cNvPr id="5" name="Footer Placeholder 4">
            <a:extLst>
              <a:ext uri="{FF2B5EF4-FFF2-40B4-BE49-F238E27FC236}">
                <a16:creationId xmlns:a16="http://schemas.microsoft.com/office/drawing/2014/main" xmlns="" id="{1646100B-E927-F6CD-447C-7BC3E7E1D5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99D7052-1BB1-C36B-F741-0B1D5CD2E6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B39BD-7E36-4C96-9F65-1DD8E4090EFB}" type="slidenum">
              <a:rPr lang="en-IN" smtClean="0"/>
              <a:t>‹#›</a:t>
            </a:fld>
            <a:endParaRPr lang="en-IN"/>
          </a:p>
        </p:txBody>
      </p:sp>
    </p:spTree>
    <p:extLst>
      <p:ext uri="{BB962C8B-B14F-4D97-AF65-F5344CB8AC3E}">
        <p14:creationId xmlns:p14="http://schemas.microsoft.com/office/powerpoint/2010/main" val="48735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www.linkedin.com/signup/cold-join?session_redirect=/advice/1/what-key-differences-between-data-warehouse?utm_source%3Dshare%26utm_medium%3Dmember_android%26utm_campaign%3Dshare_via&amp;trk=article-ssr-frontend-x-article"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8EA503-09FA-9397-581D-1FA092165CF0}"/>
              </a:ext>
            </a:extLst>
          </p:cNvPr>
          <p:cNvSpPr>
            <a:spLocks noGrp="1"/>
          </p:cNvSpPr>
          <p:nvPr>
            <p:ph type="title"/>
          </p:nvPr>
        </p:nvSpPr>
        <p:spPr>
          <a:xfrm>
            <a:off x="242454" y="429491"/>
            <a:ext cx="8534400" cy="685800"/>
          </a:xfrm>
        </p:spPr>
        <p:txBody>
          <a:bodyPr>
            <a:normAutofit fontScale="90000"/>
          </a:bodyPr>
          <a:lstStyle/>
          <a:p>
            <a:pPr>
              <a:defRPr/>
            </a:pPr>
            <a:r>
              <a:rPr lang="en-US" sz="3200" b="1" dirty="0">
                <a:solidFill>
                  <a:srgbClr val="CC3300"/>
                </a:solidFill>
                <a:latin typeface="+mn-lt"/>
              </a:rPr>
              <a:t/>
            </a:r>
            <a:br>
              <a:rPr lang="en-US" sz="3200" b="1" dirty="0">
                <a:solidFill>
                  <a:srgbClr val="CC3300"/>
                </a:solidFill>
                <a:latin typeface="+mn-lt"/>
              </a:rPr>
            </a:br>
            <a:r>
              <a:rPr lang="en-US" sz="3200" b="1" dirty="0">
                <a:solidFill>
                  <a:srgbClr val="CC3300"/>
                </a:solidFill>
                <a:latin typeface="+mn-lt"/>
              </a:rPr>
              <a:t/>
            </a:r>
            <a:br>
              <a:rPr lang="en-US" sz="3200" b="1" dirty="0">
                <a:solidFill>
                  <a:srgbClr val="CC3300"/>
                </a:solidFill>
                <a:latin typeface="+mn-lt"/>
              </a:rPr>
            </a:br>
            <a:r>
              <a:rPr lang="en-US" sz="3200" b="1" dirty="0">
                <a:solidFill>
                  <a:srgbClr val="CC3300"/>
                </a:solidFill>
                <a:latin typeface="+mn-lt"/>
              </a:rPr>
              <a:t>Designing the Data Warehouse</a:t>
            </a:r>
            <a:r>
              <a:rPr lang="en-US" b="1" dirty="0">
                <a:solidFill>
                  <a:srgbClr val="CC3300"/>
                </a:solidFill>
                <a:latin typeface="Berlin Sans FB Demi" pitchFamily="34" charset="0"/>
              </a:rPr>
              <a:t/>
            </a:r>
            <a:br>
              <a:rPr lang="en-US" b="1" dirty="0">
                <a:solidFill>
                  <a:srgbClr val="CC3300"/>
                </a:solidFill>
                <a:latin typeface="Berlin Sans FB Demi" pitchFamily="34" charset="0"/>
              </a:rPr>
            </a:br>
            <a:endParaRPr lang="en-US" b="1" dirty="0"/>
          </a:p>
        </p:txBody>
      </p:sp>
      <p:sp>
        <p:nvSpPr>
          <p:cNvPr id="6147" name="Content Placeholder 2">
            <a:extLst>
              <a:ext uri="{FF2B5EF4-FFF2-40B4-BE49-F238E27FC236}">
                <a16:creationId xmlns:a16="http://schemas.microsoft.com/office/drawing/2014/main" xmlns="" id="{CBBFFE0F-94F5-A76D-E165-F0BDD7540102}"/>
              </a:ext>
            </a:extLst>
          </p:cNvPr>
          <p:cNvSpPr>
            <a:spLocks noGrp="1"/>
          </p:cNvSpPr>
          <p:nvPr>
            <p:ph idx="1"/>
          </p:nvPr>
        </p:nvSpPr>
        <p:spPr>
          <a:xfrm>
            <a:off x="406400" y="1371600"/>
            <a:ext cx="11536218" cy="4648200"/>
          </a:xfrm>
        </p:spPr>
        <p:txBody>
          <a:bodyPr/>
          <a:lstStyle/>
          <a:p>
            <a:pPr marL="0" indent="0">
              <a:lnSpc>
                <a:spcPct val="70000"/>
              </a:lnSpc>
              <a:spcBef>
                <a:spcPct val="50000"/>
              </a:spcBef>
              <a:buNone/>
            </a:pPr>
            <a:endParaRPr lang="en-US" altLang="en-US" b="1" dirty="0">
              <a:solidFill>
                <a:srgbClr val="000000"/>
              </a:solidFill>
            </a:endParaRPr>
          </a:p>
          <a:p>
            <a:pPr marL="0" indent="0">
              <a:lnSpc>
                <a:spcPct val="70000"/>
              </a:lnSpc>
              <a:spcBef>
                <a:spcPct val="50000"/>
              </a:spcBef>
              <a:buNone/>
            </a:pPr>
            <a:r>
              <a:rPr lang="en-US" altLang="en-US" b="1" dirty="0">
                <a:solidFill>
                  <a:srgbClr val="000000"/>
                </a:solidFill>
              </a:rPr>
              <a:t>Dimensional Modeling:</a:t>
            </a:r>
          </a:p>
          <a:p>
            <a:pPr lvl="1" eaLnBrk="1" hangingPunct="1">
              <a:lnSpc>
                <a:spcPct val="70000"/>
              </a:lnSpc>
              <a:spcBef>
                <a:spcPct val="50000"/>
              </a:spcBef>
              <a:buFont typeface="Arial" panose="020B0604020202020204" pitchFamily="34" charset="0"/>
              <a:buChar char="•"/>
            </a:pPr>
            <a:r>
              <a:rPr lang="en-US" altLang="en-US" sz="3200" dirty="0">
                <a:solidFill>
                  <a:srgbClr val="000000"/>
                </a:solidFill>
              </a:rPr>
              <a:t>To create a data warehouse system we must determine how we are going to extract meaningful data and logically group the data. </a:t>
            </a:r>
          </a:p>
          <a:p>
            <a:pPr lvl="1" eaLnBrk="1" hangingPunct="1">
              <a:lnSpc>
                <a:spcPct val="70000"/>
              </a:lnSpc>
              <a:spcBef>
                <a:spcPct val="50000"/>
              </a:spcBef>
              <a:buFont typeface="Arial" panose="020B0604020202020204" pitchFamily="34" charset="0"/>
              <a:buChar char="•"/>
            </a:pPr>
            <a:r>
              <a:rPr lang="en-US" altLang="en-US" sz="3200" dirty="0">
                <a:solidFill>
                  <a:srgbClr val="000000"/>
                </a:solidFill>
              </a:rPr>
              <a:t>Multidimensional modeling is a technique for structuring data around the business concepts.</a:t>
            </a:r>
          </a:p>
          <a:p>
            <a:pPr lvl="1" eaLnBrk="1" hangingPunct="1">
              <a:lnSpc>
                <a:spcPct val="70000"/>
              </a:lnSpc>
              <a:spcBef>
                <a:spcPct val="50000"/>
              </a:spcBef>
              <a:buFont typeface="Arial" panose="020B0604020202020204" pitchFamily="34" charset="0"/>
              <a:buChar char="•"/>
            </a:pPr>
            <a:endParaRPr lang="en-US" altLang="en-US" sz="32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BAC99F06-C020-2FC2-103B-04BE62326251}"/>
              </a:ext>
            </a:extLst>
          </p:cNvPr>
          <p:cNvSpPr>
            <a:spLocks noGrp="1"/>
          </p:cNvSpPr>
          <p:nvPr>
            <p:ph type="title"/>
          </p:nvPr>
        </p:nvSpPr>
        <p:spPr>
          <a:xfrm>
            <a:off x="1981200" y="0"/>
            <a:ext cx="8229600" cy="1143000"/>
          </a:xfrm>
        </p:spPr>
        <p:txBody>
          <a:bodyPr/>
          <a:lstStyle/>
          <a:p>
            <a:pPr eaLnBrk="1" hangingPunct="1"/>
            <a:r>
              <a:rPr lang="en-US" altLang="en-US"/>
              <a:t>E-R modeling for OLTP systems</a:t>
            </a:r>
          </a:p>
        </p:txBody>
      </p:sp>
      <p:sp>
        <p:nvSpPr>
          <p:cNvPr id="14339" name="Content Placeholder 2">
            <a:extLst>
              <a:ext uri="{FF2B5EF4-FFF2-40B4-BE49-F238E27FC236}">
                <a16:creationId xmlns:a16="http://schemas.microsoft.com/office/drawing/2014/main" xmlns="" id="{6B301469-A5CD-5A19-D68F-AE5A5FA4D7CE}"/>
              </a:ext>
            </a:extLst>
          </p:cNvPr>
          <p:cNvSpPr>
            <a:spLocks noGrp="1"/>
          </p:cNvSpPr>
          <p:nvPr>
            <p:ph idx="1"/>
          </p:nvPr>
        </p:nvSpPr>
        <p:spPr>
          <a:xfrm>
            <a:off x="2209800" y="990600"/>
            <a:ext cx="7848600" cy="5638800"/>
          </a:xfrm>
        </p:spPr>
        <p:txBody>
          <a:bodyPr/>
          <a:lstStyle/>
          <a:p>
            <a:pPr eaLnBrk="1" hangingPunct="1"/>
            <a:r>
              <a:rPr lang="en-US" altLang="en-US">
                <a:solidFill>
                  <a:srgbClr val="343434"/>
                </a:solidFill>
                <a:latin typeface="Times-Roman"/>
              </a:rPr>
              <a:t>OLTP systems capture details of events or transactions</a:t>
            </a:r>
          </a:p>
          <a:p>
            <a:pPr eaLnBrk="1" hangingPunct="1"/>
            <a:r>
              <a:rPr lang="en-US" altLang="en-US">
                <a:solidFill>
                  <a:srgbClr val="787878"/>
                </a:solidFill>
                <a:latin typeface="MSTT31c82d"/>
              </a:rPr>
              <a:t> </a:t>
            </a:r>
            <a:r>
              <a:rPr lang="en-US" altLang="en-US">
                <a:solidFill>
                  <a:srgbClr val="343434"/>
                </a:solidFill>
                <a:latin typeface="Times-Roman"/>
              </a:rPr>
              <a:t>OLTP systems focus on individual events</a:t>
            </a:r>
          </a:p>
          <a:p>
            <a:pPr eaLnBrk="1" hangingPunct="1"/>
            <a:r>
              <a:rPr lang="en-US" altLang="en-US">
                <a:solidFill>
                  <a:srgbClr val="787878"/>
                </a:solidFill>
                <a:latin typeface="MSTT31c82d"/>
              </a:rPr>
              <a:t> </a:t>
            </a:r>
            <a:r>
              <a:rPr lang="en-US" altLang="en-US">
                <a:solidFill>
                  <a:srgbClr val="343434"/>
                </a:solidFill>
                <a:latin typeface="Times-Roman"/>
              </a:rPr>
              <a:t>An OLTP system is a window into micro-level transactions</a:t>
            </a:r>
          </a:p>
          <a:p>
            <a:pPr eaLnBrk="1" hangingPunct="1"/>
            <a:r>
              <a:rPr lang="en-US" altLang="en-US">
                <a:solidFill>
                  <a:srgbClr val="787878"/>
                </a:solidFill>
                <a:latin typeface="MSTT31c82d"/>
              </a:rPr>
              <a:t> </a:t>
            </a:r>
            <a:r>
              <a:rPr lang="en-US" altLang="en-US">
                <a:solidFill>
                  <a:srgbClr val="343434"/>
                </a:solidFill>
                <a:latin typeface="Times-Roman"/>
              </a:rPr>
              <a:t>Picture at detail level necessary to run the business</a:t>
            </a:r>
          </a:p>
          <a:p>
            <a:pPr eaLnBrk="1" hangingPunct="1"/>
            <a:r>
              <a:rPr lang="en-US" altLang="en-US">
                <a:solidFill>
                  <a:srgbClr val="787878"/>
                </a:solidFill>
                <a:latin typeface="MSTT31c82d"/>
              </a:rPr>
              <a:t> </a:t>
            </a:r>
            <a:r>
              <a:rPr lang="en-US" altLang="en-US">
                <a:solidFill>
                  <a:srgbClr val="343434"/>
                </a:solidFill>
                <a:latin typeface="Times-Roman"/>
              </a:rPr>
              <a:t>Suitable only for questions at transaction level</a:t>
            </a:r>
          </a:p>
          <a:p>
            <a:pPr eaLnBrk="1" hangingPunct="1"/>
            <a:r>
              <a:rPr lang="en-US" altLang="en-US">
                <a:solidFill>
                  <a:srgbClr val="787878"/>
                </a:solidFill>
                <a:latin typeface="MSTT31c82d"/>
              </a:rPr>
              <a:t> </a:t>
            </a:r>
            <a:r>
              <a:rPr lang="en-US" altLang="en-US">
                <a:solidFill>
                  <a:srgbClr val="343434"/>
                </a:solidFill>
                <a:latin typeface="Times-Roman"/>
              </a:rPr>
              <a:t>Data consistency, non-redundancy, and efficient data storage critical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7D6D3482-3B69-71E0-FF27-0E0B7CB5CCAD}"/>
              </a:ext>
            </a:extLst>
          </p:cNvPr>
          <p:cNvSpPr>
            <a:spLocks noGrp="1"/>
          </p:cNvSpPr>
          <p:nvPr>
            <p:ph type="title"/>
          </p:nvPr>
        </p:nvSpPr>
        <p:spPr/>
        <p:txBody>
          <a:bodyPr/>
          <a:lstStyle/>
          <a:p>
            <a:pPr eaLnBrk="1" hangingPunct="1"/>
            <a:r>
              <a:rPr lang="en-US" altLang="en-US"/>
              <a:t>E-R modeling for OLTP systems.</a:t>
            </a:r>
          </a:p>
        </p:txBody>
      </p:sp>
      <p:graphicFrame>
        <p:nvGraphicFramePr>
          <p:cNvPr id="2" name="Content Placeholder 1">
            <a:extLst>
              <a:ext uri="{FF2B5EF4-FFF2-40B4-BE49-F238E27FC236}">
                <a16:creationId xmlns:a16="http://schemas.microsoft.com/office/drawing/2014/main" xmlns="" id="{BB03B94B-3998-32C6-5DDC-27FA8A4F8905}"/>
              </a:ext>
            </a:extLst>
          </p:cNvPr>
          <p:cNvGraphicFramePr>
            <a:graphicFrameLocks noGrp="1"/>
          </p:cNvGraphicFramePr>
          <p:nvPr>
            <p:ph idx="1"/>
          </p:nvPr>
        </p:nvGraphicFramePr>
        <p:xfrm>
          <a:off x="1981200" y="1935164"/>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1B8E82BC-DA84-4195-1ED9-67D81B6E4B9D}"/>
              </a:ext>
            </a:extLst>
          </p:cNvPr>
          <p:cNvSpPr>
            <a:spLocks noGrp="1"/>
          </p:cNvSpPr>
          <p:nvPr>
            <p:ph type="title"/>
          </p:nvPr>
        </p:nvSpPr>
        <p:spPr>
          <a:xfrm>
            <a:off x="1625600" y="237836"/>
            <a:ext cx="8534400" cy="1371600"/>
          </a:xfrm>
        </p:spPr>
        <p:txBody>
          <a:bodyPr>
            <a:normAutofit fontScale="90000"/>
          </a:bodyPr>
          <a:lstStyle/>
          <a:p>
            <a:pPr>
              <a:defRPr/>
            </a:pPr>
            <a:r>
              <a:rPr lang="en-US" altLang="en-US" dirty="0"/>
              <a:t/>
            </a:r>
            <a:br>
              <a:rPr lang="en-US" altLang="en-US" dirty="0"/>
            </a:br>
            <a:r>
              <a:rPr lang="en-US" altLang="en-US" dirty="0"/>
              <a:t>Dimensional modeling for the data warehouse.</a:t>
            </a:r>
            <a:br>
              <a:rPr lang="en-US" altLang="en-US" dirty="0"/>
            </a:br>
            <a:endParaRPr lang="en-US" altLang="en-US" dirty="0"/>
          </a:p>
        </p:txBody>
      </p:sp>
      <p:sp>
        <p:nvSpPr>
          <p:cNvPr id="3" name="Content Placeholder 2">
            <a:extLst>
              <a:ext uri="{FF2B5EF4-FFF2-40B4-BE49-F238E27FC236}">
                <a16:creationId xmlns:a16="http://schemas.microsoft.com/office/drawing/2014/main" xmlns="" id="{694D5A47-6205-62AE-05E4-FE1161048ED8}"/>
              </a:ext>
            </a:extLst>
          </p:cNvPr>
          <p:cNvSpPr>
            <a:spLocks noGrp="1"/>
          </p:cNvSpPr>
          <p:nvPr>
            <p:ph idx="1"/>
          </p:nvPr>
        </p:nvSpPr>
        <p:spPr>
          <a:xfrm>
            <a:off x="1828800" y="1600200"/>
            <a:ext cx="8534400" cy="5257800"/>
          </a:xfrm>
        </p:spPr>
        <p:txBody>
          <a:bodyPr>
            <a:normAutofit/>
          </a:bodyPr>
          <a:lstStyle/>
          <a:p>
            <a:pPr marL="0" indent="0">
              <a:buClr>
                <a:schemeClr val="accent3"/>
              </a:buClr>
              <a:buNone/>
              <a:defRPr/>
            </a:pPr>
            <a:r>
              <a:rPr lang="en-US" dirty="0">
                <a:solidFill>
                  <a:srgbClr val="343434"/>
                </a:solidFill>
                <a:latin typeface="Times-Roman"/>
              </a:rPr>
              <a:t>DW meant to answer questions on overall process</a:t>
            </a:r>
          </a:p>
          <a:p>
            <a:pPr marL="274320" indent="-274320">
              <a:buClr>
                <a:schemeClr val="accent3"/>
              </a:buClr>
              <a:buFont typeface="Wingdings 2"/>
              <a:buChar char=""/>
              <a:defRPr/>
            </a:pPr>
            <a:r>
              <a:rPr lang="en-US" dirty="0">
                <a:solidFill>
                  <a:srgbClr val="787878"/>
                </a:solidFill>
                <a:latin typeface="MSTT31c82d"/>
              </a:rPr>
              <a:t> </a:t>
            </a:r>
            <a:r>
              <a:rPr lang="en-US" dirty="0">
                <a:solidFill>
                  <a:srgbClr val="343434"/>
                </a:solidFill>
                <a:latin typeface="Times-Roman"/>
              </a:rPr>
              <a:t>DW focus is on how managers view the business</a:t>
            </a:r>
          </a:p>
          <a:p>
            <a:pPr marL="274320" indent="-274320">
              <a:buClr>
                <a:schemeClr val="accent3"/>
              </a:buClr>
              <a:buFont typeface="Wingdings 2"/>
              <a:buChar char=""/>
              <a:defRPr/>
            </a:pPr>
            <a:r>
              <a:rPr lang="en-US" dirty="0">
                <a:solidFill>
                  <a:srgbClr val="787878"/>
                </a:solidFill>
                <a:latin typeface="MSTT31c82d"/>
              </a:rPr>
              <a:t> </a:t>
            </a:r>
            <a:r>
              <a:rPr lang="en-US" dirty="0">
                <a:solidFill>
                  <a:srgbClr val="343434"/>
                </a:solidFill>
                <a:latin typeface="Times-Roman"/>
              </a:rPr>
              <a:t>DW reveals business trends</a:t>
            </a:r>
          </a:p>
          <a:p>
            <a:pPr marL="274320" indent="-274320">
              <a:buClr>
                <a:schemeClr val="accent3"/>
              </a:buClr>
              <a:buFont typeface="Wingdings 2"/>
              <a:buChar char=""/>
              <a:defRPr/>
            </a:pPr>
            <a:r>
              <a:rPr lang="en-US" dirty="0">
                <a:solidFill>
                  <a:srgbClr val="787878"/>
                </a:solidFill>
                <a:latin typeface="MSTT31c82d"/>
              </a:rPr>
              <a:t> </a:t>
            </a:r>
            <a:r>
              <a:rPr lang="en-US" dirty="0">
                <a:solidFill>
                  <a:srgbClr val="343434"/>
                </a:solidFill>
                <a:latin typeface="Times-Roman"/>
              </a:rPr>
              <a:t>Information is centered around a business process</a:t>
            </a:r>
          </a:p>
          <a:p>
            <a:pPr marL="274320" indent="-274320">
              <a:buClr>
                <a:schemeClr val="accent3"/>
              </a:buClr>
              <a:buFont typeface="Wingdings 2"/>
              <a:buChar char=""/>
              <a:defRPr/>
            </a:pPr>
            <a:r>
              <a:rPr lang="en-US" dirty="0">
                <a:solidFill>
                  <a:srgbClr val="787878"/>
                </a:solidFill>
                <a:latin typeface="MSTT31c82d"/>
              </a:rPr>
              <a:t> </a:t>
            </a:r>
            <a:r>
              <a:rPr lang="en-US" dirty="0">
                <a:solidFill>
                  <a:srgbClr val="343434"/>
                </a:solidFill>
                <a:latin typeface="Times-Roman"/>
              </a:rPr>
              <a:t>Answers show how the business measures the process</a:t>
            </a:r>
          </a:p>
          <a:p>
            <a:pPr marL="274320" indent="-274320">
              <a:buClr>
                <a:schemeClr val="accent3"/>
              </a:buClr>
              <a:buFont typeface="Wingdings 2"/>
              <a:buChar char=""/>
              <a:defRPr/>
            </a:pPr>
            <a:r>
              <a:rPr lang="en-US" dirty="0">
                <a:solidFill>
                  <a:srgbClr val="787878"/>
                </a:solidFill>
                <a:latin typeface="MSTT31c82d"/>
              </a:rPr>
              <a:t> </a:t>
            </a:r>
            <a:r>
              <a:rPr lang="en-US" dirty="0">
                <a:solidFill>
                  <a:srgbClr val="343434"/>
                </a:solidFill>
                <a:latin typeface="Times-Roman"/>
              </a:rPr>
              <a:t>The measures to be studied in many ways along several business dimensions.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A9AD4AE8-F655-DEE5-8115-19827DE81465}"/>
              </a:ext>
            </a:extLst>
          </p:cNvPr>
          <p:cNvSpPr>
            <a:spLocks noGrp="1"/>
          </p:cNvSpPr>
          <p:nvPr>
            <p:ph type="title"/>
          </p:nvPr>
        </p:nvSpPr>
        <p:spPr>
          <a:xfrm>
            <a:off x="1828800" y="838200"/>
            <a:ext cx="8534400" cy="1219200"/>
          </a:xfrm>
        </p:spPr>
        <p:txBody>
          <a:bodyPr>
            <a:normAutofit fontScale="90000"/>
          </a:bodyPr>
          <a:lstStyle/>
          <a:p>
            <a:pPr>
              <a:defRPr/>
            </a:pPr>
            <a:r>
              <a:rPr lang="en-US" altLang="en-US" dirty="0"/>
              <a:t/>
            </a:r>
            <a:br>
              <a:rPr lang="en-US" altLang="en-US" dirty="0"/>
            </a:br>
            <a:r>
              <a:rPr lang="en-US" altLang="en-US" dirty="0"/>
              <a:t>Dimensional modeling for the data warehouse.</a:t>
            </a:r>
            <a:br>
              <a:rPr lang="en-US" altLang="en-US" dirty="0"/>
            </a:br>
            <a:endParaRPr lang="en-US" altLang="en-US" dirty="0"/>
          </a:p>
        </p:txBody>
      </p:sp>
      <p:graphicFrame>
        <p:nvGraphicFramePr>
          <p:cNvPr id="2" name="Content Placeholder 1">
            <a:extLst>
              <a:ext uri="{FF2B5EF4-FFF2-40B4-BE49-F238E27FC236}">
                <a16:creationId xmlns:a16="http://schemas.microsoft.com/office/drawing/2014/main" xmlns="" id="{541EE7D4-9286-351E-6BBC-CE042E84B0B9}"/>
              </a:ext>
            </a:extLst>
          </p:cNvPr>
          <p:cNvGraphicFramePr>
            <a:graphicFrameLocks noGrp="1"/>
          </p:cNvGraphicFramePr>
          <p:nvPr>
            <p:ph idx="1"/>
          </p:nvPr>
        </p:nvGraphicFramePr>
        <p:xfrm>
          <a:off x="1981200" y="1935164"/>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3A6BC6D9-A889-23CE-E4C1-FE892BF30486}"/>
              </a:ext>
            </a:extLst>
          </p:cNvPr>
          <p:cNvSpPr>
            <a:spLocks noGrp="1" noChangeArrowheads="1"/>
          </p:cNvSpPr>
          <p:nvPr>
            <p:ph type="title"/>
          </p:nvPr>
        </p:nvSpPr>
        <p:spPr/>
        <p:txBody>
          <a:bodyPr/>
          <a:lstStyle/>
          <a:p>
            <a:r>
              <a:rPr lang="en-US" altLang="en-US"/>
              <a:t>Data Warehouse Schema</a:t>
            </a:r>
          </a:p>
        </p:txBody>
      </p:sp>
      <p:sp>
        <p:nvSpPr>
          <p:cNvPr id="6147" name="Rectangle 3">
            <a:extLst>
              <a:ext uri="{FF2B5EF4-FFF2-40B4-BE49-F238E27FC236}">
                <a16:creationId xmlns:a16="http://schemas.microsoft.com/office/drawing/2014/main" xmlns="" id="{46FC89BB-1659-4E76-F869-FACCDDC472CF}"/>
              </a:ext>
            </a:extLst>
          </p:cNvPr>
          <p:cNvSpPr>
            <a:spLocks noGrp="1" noChangeArrowheads="1"/>
          </p:cNvSpPr>
          <p:nvPr>
            <p:ph type="body" idx="1"/>
          </p:nvPr>
        </p:nvSpPr>
        <p:spPr/>
        <p:txBody>
          <a:bodyPr>
            <a:normAutofit fontScale="92500" lnSpcReduction="10000"/>
          </a:bodyPr>
          <a:lstStyle/>
          <a:p>
            <a:pPr eaLnBrk="1" hangingPunct="1">
              <a:lnSpc>
                <a:spcPct val="130000"/>
              </a:lnSpc>
            </a:pPr>
            <a:r>
              <a:rPr lang="en-US" altLang="en-US" sz="2400" dirty="0"/>
              <a:t>Modeling data warehouses: dimensions &amp; measures</a:t>
            </a:r>
          </a:p>
          <a:p>
            <a:pPr lvl="1" eaLnBrk="1" hangingPunct="1">
              <a:lnSpc>
                <a:spcPct val="130000"/>
              </a:lnSpc>
              <a:spcBef>
                <a:spcPct val="10000"/>
              </a:spcBef>
            </a:pPr>
            <a:r>
              <a:rPr lang="en-US" altLang="en-US" sz="2400" dirty="0">
                <a:solidFill>
                  <a:schemeClr val="hlink"/>
                </a:solidFill>
              </a:rPr>
              <a:t>Star schema</a:t>
            </a:r>
            <a:r>
              <a:rPr lang="en-US" altLang="en-US" sz="2400" dirty="0"/>
              <a:t>: </a:t>
            </a:r>
            <a:r>
              <a:rPr lang="en-US" altLang="en-US" sz="2400" dirty="0">
                <a:solidFill>
                  <a:srgbClr val="006666"/>
                </a:solidFill>
              </a:rPr>
              <a:t>A fact table in the middle connected to a set of dimension tables </a:t>
            </a:r>
          </a:p>
          <a:p>
            <a:pPr lvl="1" eaLnBrk="1" hangingPunct="1">
              <a:lnSpc>
                <a:spcPct val="130000"/>
              </a:lnSpc>
              <a:spcBef>
                <a:spcPct val="10000"/>
              </a:spcBef>
            </a:pPr>
            <a:r>
              <a:rPr lang="en-US" altLang="en-US" sz="2400" dirty="0">
                <a:solidFill>
                  <a:schemeClr val="hlink"/>
                </a:solidFill>
              </a:rPr>
              <a:t>Snowflake schema</a:t>
            </a:r>
            <a:r>
              <a:rPr lang="en-US" altLang="en-US" sz="2400" dirty="0"/>
              <a:t>:  </a:t>
            </a:r>
            <a:r>
              <a:rPr lang="en-US" altLang="en-US" sz="2400" dirty="0">
                <a:solidFill>
                  <a:srgbClr val="006666"/>
                </a:solidFill>
              </a:rPr>
              <a:t>A refinement of star schema where some dimensional hierarchy is </a:t>
            </a:r>
            <a:r>
              <a:rPr lang="en-US" altLang="en-US" sz="2400" dirty="0">
                <a:solidFill>
                  <a:schemeClr val="folHlink"/>
                </a:solidFill>
              </a:rPr>
              <a:t>normalized</a:t>
            </a:r>
            <a:r>
              <a:rPr lang="en-US" altLang="en-US" sz="2400" dirty="0">
                <a:solidFill>
                  <a:srgbClr val="006666"/>
                </a:solidFill>
              </a:rPr>
              <a:t> into a set of smaller dimension tables</a:t>
            </a:r>
            <a:r>
              <a:rPr lang="en-US" altLang="en-US" sz="2400" dirty="0"/>
              <a:t>, forming a shape similar to snowflake</a:t>
            </a:r>
          </a:p>
          <a:p>
            <a:pPr lvl="1" eaLnBrk="1" hangingPunct="1">
              <a:lnSpc>
                <a:spcPct val="130000"/>
              </a:lnSpc>
              <a:spcBef>
                <a:spcPct val="10000"/>
              </a:spcBef>
            </a:pPr>
            <a:r>
              <a:rPr lang="en-US" altLang="en-US" sz="2400" dirty="0">
                <a:solidFill>
                  <a:schemeClr val="hlink"/>
                </a:solidFill>
              </a:rPr>
              <a:t>Fact constellations</a:t>
            </a:r>
            <a:r>
              <a:rPr lang="en-US" altLang="en-US" sz="2400" dirty="0"/>
              <a:t>:  </a:t>
            </a:r>
            <a:r>
              <a:rPr lang="en-US" altLang="en-US" sz="2400" dirty="0">
                <a:solidFill>
                  <a:srgbClr val="006666"/>
                </a:solidFill>
              </a:rPr>
              <a:t>Multiple fact tables share dimension tables</a:t>
            </a:r>
            <a:r>
              <a:rPr lang="en-US" altLang="en-US" sz="2400" dirty="0"/>
              <a:t>, viewed as a collection of stars, therefore called </a:t>
            </a:r>
            <a:r>
              <a:rPr lang="en-US" altLang="en-US" sz="2400" dirty="0">
                <a:solidFill>
                  <a:schemeClr val="folHlink"/>
                </a:solidFill>
              </a:rPr>
              <a:t>galaxy schema</a:t>
            </a:r>
            <a:r>
              <a:rPr lang="en-US" altLang="en-US" sz="2400" dirty="0"/>
              <a:t> or fact constellation</a:t>
            </a:r>
            <a:r>
              <a:rPr lang="en-US" altLang="en-US" dirty="0"/>
              <a:t> </a:t>
            </a:r>
          </a:p>
          <a:p>
            <a:pPr>
              <a:lnSpc>
                <a:spcPct val="90000"/>
              </a:lnSpc>
            </a:pPr>
            <a:endParaRPr lang="en-US" altLang="en-US" dirty="0"/>
          </a:p>
          <a:p>
            <a:pPr>
              <a:lnSpc>
                <a:spcPct val="90000"/>
              </a:lnSpc>
            </a:pPr>
            <a:r>
              <a:rPr lang="en-US" altLang="en-US" dirty="0"/>
              <a:t>The major focus will be on the star schema which is commonly used in the design of many data warehouse.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23E77CFB-3DA1-FB1B-119D-2F332D388145}"/>
              </a:ext>
            </a:extLst>
          </p:cNvPr>
          <p:cNvSpPr>
            <a:spLocks noGrp="1" noChangeArrowheads="1"/>
          </p:cNvSpPr>
          <p:nvPr>
            <p:ph type="title"/>
          </p:nvPr>
        </p:nvSpPr>
        <p:spPr/>
        <p:txBody>
          <a:bodyPr/>
          <a:lstStyle/>
          <a:p>
            <a:r>
              <a:rPr lang="en-US" altLang="en-US"/>
              <a:t>Star Schema</a:t>
            </a:r>
          </a:p>
        </p:txBody>
      </p:sp>
      <p:sp>
        <p:nvSpPr>
          <p:cNvPr id="7171" name="Rectangle 3">
            <a:extLst>
              <a:ext uri="{FF2B5EF4-FFF2-40B4-BE49-F238E27FC236}">
                <a16:creationId xmlns:a16="http://schemas.microsoft.com/office/drawing/2014/main" xmlns="" id="{C5D836A9-E16C-9E68-CB75-99C4CB2D4A9F}"/>
              </a:ext>
            </a:extLst>
          </p:cNvPr>
          <p:cNvSpPr>
            <a:spLocks noGrp="1" noChangeArrowheads="1"/>
          </p:cNvSpPr>
          <p:nvPr>
            <p:ph type="body" idx="1"/>
          </p:nvPr>
        </p:nvSpPr>
        <p:spPr>
          <a:xfrm>
            <a:off x="1981200" y="1600200"/>
            <a:ext cx="8229600" cy="5029200"/>
          </a:xfrm>
        </p:spPr>
        <p:txBody>
          <a:bodyPr/>
          <a:lstStyle/>
          <a:p>
            <a:pPr>
              <a:lnSpc>
                <a:spcPct val="90000"/>
              </a:lnSpc>
            </a:pPr>
            <a:r>
              <a:rPr lang="en-US" altLang="en-US" dirty="0"/>
              <a:t>This is the most common modeling paradigm for designing data warehouse.</a:t>
            </a:r>
          </a:p>
          <a:p>
            <a:pPr>
              <a:lnSpc>
                <a:spcPct val="90000"/>
              </a:lnSpc>
            </a:pPr>
            <a:r>
              <a:rPr lang="en-US" altLang="en-US" dirty="0"/>
              <a:t>In this model a data warehouse consists of:</a:t>
            </a:r>
          </a:p>
          <a:p>
            <a:pPr lvl="1">
              <a:lnSpc>
                <a:spcPct val="90000"/>
              </a:lnSpc>
            </a:pPr>
            <a:r>
              <a:rPr lang="en-US" altLang="en-US" dirty="0"/>
              <a:t>a large central table (fact table) containing the bulk of the data, with no redundancy, </a:t>
            </a:r>
          </a:p>
          <a:p>
            <a:pPr lvl="1"/>
            <a:r>
              <a:rPr lang="en-US" altLang="en-US" dirty="0"/>
              <a:t>a set of smaller attendant tables (dimension tables), one for each dimension. D</a:t>
            </a:r>
            <a:r>
              <a:rPr lang="en-US" sz="2400" dirty="0"/>
              <a:t>imension tables are not normalized</a:t>
            </a:r>
            <a:endParaRPr lang="en-US" altLang="en-US" dirty="0"/>
          </a:p>
          <a:p>
            <a:pPr lvl="1">
              <a:lnSpc>
                <a:spcPct val="90000"/>
              </a:lnSpc>
            </a:pPr>
            <a:endParaRPr lang="en-US" altLang="en-US" dirty="0"/>
          </a:p>
          <a:p>
            <a:pPr>
              <a:lnSpc>
                <a:spcPct val="90000"/>
              </a:lnSpc>
            </a:pPr>
            <a:r>
              <a:rPr lang="en-US" altLang="en-US" dirty="0"/>
              <a:t>The diagram below show an example of star schema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2CD38D46-BF31-E3A2-7070-7B13DB5653D6}"/>
              </a:ext>
            </a:extLst>
          </p:cNvPr>
          <p:cNvSpPr>
            <a:spLocks noGrp="1" noChangeArrowheads="1"/>
          </p:cNvSpPr>
          <p:nvPr>
            <p:ph type="title"/>
          </p:nvPr>
        </p:nvSpPr>
        <p:spPr/>
        <p:txBody>
          <a:bodyPr/>
          <a:lstStyle/>
          <a:p>
            <a:r>
              <a:rPr lang="en-US" altLang="en-US"/>
              <a:t>Star Schema</a:t>
            </a:r>
          </a:p>
        </p:txBody>
      </p:sp>
      <p:sp>
        <p:nvSpPr>
          <p:cNvPr id="8195" name="Rectangle 3">
            <a:extLst>
              <a:ext uri="{FF2B5EF4-FFF2-40B4-BE49-F238E27FC236}">
                <a16:creationId xmlns:a16="http://schemas.microsoft.com/office/drawing/2014/main" xmlns="" id="{A408F87E-8181-721F-9C1C-6E0BA4001BEC}"/>
              </a:ext>
            </a:extLst>
          </p:cNvPr>
          <p:cNvSpPr>
            <a:spLocks noGrp="1" noChangeArrowheads="1"/>
          </p:cNvSpPr>
          <p:nvPr>
            <p:ph type="body" idx="1"/>
          </p:nvPr>
        </p:nvSpPr>
        <p:spPr>
          <a:xfrm>
            <a:off x="1981200" y="5562600"/>
            <a:ext cx="8229600" cy="838200"/>
          </a:xfrm>
        </p:spPr>
        <p:txBody>
          <a:bodyPr/>
          <a:lstStyle/>
          <a:p>
            <a:r>
              <a:rPr lang="en-US" altLang="en-US"/>
              <a:t>Star schema of a data warehouse for sales.</a:t>
            </a:r>
          </a:p>
        </p:txBody>
      </p:sp>
      <p:pic>
        <p:nvPicPr>
          <p:cNvPr id="8196" name="Picture 4">
            <a:extLst>
              <a:ext uri="{FF2B5EF4-FFF2-40B4-BE49-F238E27FC236}">
                <a16:creationId xmlns:a16="http://schemas.microsoft.com/office/drawing/2014/main" xmlns="" id="{A4F640A1-4AAD-46B3-7F3B-14E26E464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00200"/>
            <a:ext cx="80010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xmlns="" id="{5A302F9E-CCF5-F652-E724-991B7C7D49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1092AA50-AD07-4B07-9DB7-542F975AB70E}" type="slidenum">
              <a:rPr lang="en-US" altLang="en-US" sz="1200"/>
              <a:pPr eaLnBrk="1" hangingPunct="1"/>
              <a:t>17</a:t>
            </a:fld>
            <a:endParaRPr lang="en-US" altLang="en-US" sz="1200"/>
          </a:p>
        </p:txBody>
      </p:sp>
      <p:sp>
        <p:nvSpPr>
          <p:cNvPr id="9219" name="Rectangle 2">
            <a:extLst>
              <a:ext uri="{FF2B5EF4-FFF2-40B4-BE49-F238E27FC236}">
                <a16:creationId xmlns:a16="http://schemas.microsoft.com/office/drawing/2014/main" xmlns="" id="{9270107B-CE87-8C3A-5681-9D633D22DA57}"/>
              </a:ext>
            </a:extLst>
          </p:cNvPr>
          <p:cNvSpPr>
            <a:spLocks noGrp="1" noChangeArrowheads="1"/>
          </p:cNvSpPr>
          <p:nvPr>
            <p:ph type="title"/>
          </p:nvPr>
        </p:nvSpPr>
        <p:spPr>
          <a:xfrm>
            <a:off x="2773363" y="782638"/>
            <a:ext cx="7226300" cy="442912"/>
          </a:xfrm>
        </p:spPr>
        <p:txBody>
          <a:bodyPr>
            <a:normAutofit fontScale="90000"/>
          </a:bodyPr>
          <a:lstStyle/>
          <a:p>
            <a:pPr eaLnBrk="1" hangingPunct="1"/>
            <a:r>
              <a:rPr lang="en-US" altLang="en-US"/>
              <a:t>Example of Star Schema</a:t>
            </a:r>
            <a:endParaRPr lang="en-US" altLang="en-US" sz="2800"/>
          </a:p>
        </p:txBody>
      </p:sp>
      <p:sp>
        <p:nvSpPr>
          <p:cNvPr id="9220" name="Rectangle 3">
            <a:extLst>
              <a:ext uri="{FF2B5EF4-FFF2-40B4-BE49-F238E27FC236}">
                <a16:creationId xmlns:a16="http://schemas.microsoft.com/office/drawing/2014/main" xmlns="" id="{D4A4AEB8-2A74-C431-F6C0-DF64EA16CA8F}"/>
              </a:ext>
            </a:extLst>
          </p:cNvPr>
          <p:cNvSpPr>
            <a:spLocks noGrp="1" noChangeArrowheads="1"/>
          </p:cNvSpPr>
          <p:nvPr>
            <p:ph type="body" idx="1"/>
          </p:nvPr>
        </p:nvSpPr>
        <p:spPr>
          <a:xfrm>
            <a:off x="7943850" y="1676400"/>
            <a:ext cx="2495550" cy="4305300"/>
          </a:xfrm>
        </p:spPr>
        <p:txBody>
          <a:bodyPr/>
          <a:lstStyle/>
          <a:p>
            <a:pPr eaLnBrk="1" hangingPunct="1">
              <a:buFont typeface="Wingdings" panose="05000000000000000000" pitchFamily="2" charset="2"/>
              <a:buNone/>
            </a:pPr>
            <a:endParaRPr lang="en-US" altLang="en-US" sz="2000"/>
          </a:p>
        </p:txBody>
      </p:sp>
      <p:sp>
        <p:nvSpPr>
          <p:cNvPr id="9221" name="Rectangle 5">
            <a:extLst>
              <a:ext uri="{FF2B5EF4-FFF2-40B4-BE49-F238E27FC236}">
                <a16:creationId xmlns:a16="http://schemas.microsoft.com/office/drawing/2014/main" xmlns="" id="{A18621D3-14A5-9460-06C4-25D949F9803A}"/>
              </a:ext>
            </a:extLst>
          </p:cNvPr>
          <p:cNvSpPr>
            <a:spLocks noChangeArrowheads="1"/>
          </p:cNvSpPr>
          <p:nvPr/>
        </p:nvSpPr>
        <p:spPr bwMode="auto">
          <a:xfrm>
            <a:off x="5072064" y="3162300"/>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9222" name="Group 6">
            <a:extLst>
              <a:ext uri="{FF2B5EF4-FFF2-40B4-BE49-F238E27FC236}">
                <a16:creationId xmlns:a16="http://schemas.microsoft.com/office/drawing/2014/main" xmlns="" id="{7EEC8675-BB33-EC0B-7FAA-CD0F9FC4C354}"/>
              </a:ext>
            </a:extLst>
          </p:cNvPr>
          <p:cNvGrpSpPr>
            <a:grpSpLocks/>
          </p:cNvGrpSpPr>
          <p:nvPr/>
        </p:nvGrpSpPr>
        <p:grpSpPr bwMode="auto">
          <a:xfrm>
            <a:off x="1828801" y="1295401"/>
            <a:ext cx="1819275" cy="2163763"/>
            <a:chOff x="277" y="1164"/>
            <a:chExt cx="1133" cy="1341"/>
          </a:xfrm>
        </p:grpSpPr>
        <p:sp>
          <p:nvSpPr>
            <p:cNvPr id="9252" name="Rectangle 7">
              <a:extLst>
                <a:ext uri="{FF2B5EF4-FFF2-40B4-BE49-F238E27FC236}">
                  <a16:creationId xmlns:a16="http://schemas.microsoft.com/office/drawing/2014/main" xmlns="" id="{C326EB3E-974C-9DA6-221E-88E141BBB325}"/>
                </a:ext>
              </a:extLst>
            </p:cNvPr>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time_key</a:t>
              </a:r>
            </a:p>
            <a:p>
              <a:r>
                <a:rPr lang="en-US" altLang="en-US" sz="1800">
                  <a:latin typeface="Times New Roman" panose="02020603050405020304" pitchFamily="18" charset="0"/>
                </a:rPr>
                <a:t>day</a:t>
              </a:r>
            </a:p>
            <a:p>
              <a:r>
                <a:rPr lang="en-US" altLang="en-US" sz="1800">
                  <a:latin typeface="Times New Roman" panose="02020603050405020304" pitchFamily="18" charset="0"/>
                </a:rPr>
                <a:t>day_of_the_week</a:t>
              </a:r>
            </a:p>
            <a:p>
              <a:r>
                <a:rPr lang="en-US" altLang="en-US" sz="1800">
                  <a:latin typeface="Times New Roman" panose="02020603050405020304" pitchFamily="18" charset="0"/>
                </a:rPr>
                <a:t>month</a:t>
              </a:r>
            </a:p>
            <a:p>
              <a:r>
                <a:rPr lang="en-US" altLang="en-US" sz="1800">
                  <a:latin typeface="Times New Roman" panose="02020603050405020304" pitchFamily="18" charset="0"/>
                </a:rPr>
                <a:t>quarter</a:t>
              </a:r>
            </a:p>
            <a:p>
              <a:r>
                <a:rPr lang="en-US" altLang="en-US" sz="1800">
                  <a:latin typeface="Times New Roman" panose="02020603050405020304" pitchFamily="18" charset="0"/>
                </a:rPr>
                <a:t>year</a:t>
              </a:r>
            </a:p>
          </p:txBody>
        </p:sp>
        <p:sp>
          <p:nvSpPr>
            <p:cNvPr id="9253" name="Rectangle 8">
              <a:extLst>
                <a:ext uri="{FF2B5EF4-FFF2-40B4-BE49-F238E27FC236}">
                  <a16:creationId xmlns:a16="http://schemas.microsoft.com/office/drawing/2014/main" xmlns="" id="{BD49B04E-BEF7-E6BA-D6F4-817B87044BBE}"/>
                </a:ext>
              </a:extLst>
            </p:cNvPr>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time</a:t>
              </a:r>
            </a:p>
          </p:txBody>
        </p:sp>
      </p:grpSp>
      <p:grpSp>
        <p:nvGrpSpPr>
          <p:cNvPr id="9223" name="Group 9">
            <a:extLst>
              <a:ext uri="{FF2B5EF4-FFF2-40B4-BE49-F238E27FC236}">
                <a16:creationId xmlns:a16="http://schemas.microsoft.com/office/drawing/2014/main" xmlns="" id="{480DA8D2-28C0-9629-E897-1E528AD79091}"/>
              </a:ext>
            </a:extLst>
          </p:cNvPr>
          <p:cNvGrpSpPr>
            <a:grpSpLocks/>
          </p:cNvGrpSpPr>
          <p:nvPr/>
        </p:nvGrpSpPr>
        <p:grpSpPr bwMode="auto">
          <a:xfrm>
            <a:off x="8128000" y="3867150"/>
            <a:ext cx="1377950" cy="1887538"/>
            <a:chOff x="684" y="2196"/>
            <a:chExt cx="859" cy="1170"/>
          </a:xfrm>
        </p:grpSpPr>
        <p:sp>
          <p:nvSpPr>
            <p:cNvPr id="9250" name="Rectangle 10">
              <a:extLst>
                <a:ext uri="{FF2B5EF4-FFF2-40B4-BE49-F238E27FC236}">
                  <a16:creationId xmlns:a16="http://schemas.microsoft.com/office/drawing/2014/main" xmlns="" id="{240AB89D-C7DA-8824-ED70-FE9F8290F14C}"/>
                </a:ext>
              </a:extLst>
            </p:cNvPr>
            <p:cNvSpPr>
              <a:spLocks noChangeArrowheads="1"/>
            </p:cNvSpPr>
            <p:nvPr/>
          </p:nvSpPr>
          <p:spPr bwMode="auto">
            <a:xfrm>
              <a:off x="684" y="2450"/>
              <a:ext cx="859" cy="916"/>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location_key</a:t>
              </a:r>
            </a:p>
            <a:p>
              <a:r>
                <a:rPr lang="en-US" altLang="en-US" sz="1800">
                  <a:latin typeface="Times New Roman" panose="02020603050405020304" pitchFamily="18" charset="0"/>
                </a:rPr>
                <a:t>street</a:t>
              </a:r>
            </a:p>
            <a:p>
              <a:r>
                <a:rPr lang="en-US" altLang="en-US" sz="1800">
                  <a:latin typeface="Times New Roman" panose="02020603050405020304" pitchFamily="18" charset="0"/>
                </a:rPr>
                <a:t>City</a:t>
              </a:r>
            </a:p>
            <a:p>
              <a:r>
                <a:rPr lang="en-US" altLang="en-US" sz="1800">
                  <a:latin typeface="Times New Roman" panose="02020603050405020304" pitchFamily="18" charset="0"/>
                </a:rPr>
                <a:t>state</a:t>
              </a:r>
            </a:p>
            <a:p>
              <a:r>
                <a:rPr lang="en-US" altLang="en-US" sz="1800">
                  <a:latin typeface="Times New Roman" panose="02020603050405020304" pitchFamily="18" charset="0"/>
                </a:rPr>
                <a:t>country</a:t>
              </a:r>
            </a:p>
          </p:txBody>
        </p:sp>
        <p:sp>
          <p:nvSpPr>
            <p:cNvPr id="9251" name="Rectangle 11">
              <a:extLst>
                <a:ext uri="{FF2B5EF4-FFF2-40B4-BE49-F238E27FC236}">
                  <a16:creationId xmlns:a16="http://schemas.microsoft.com/office/drawing/2014/main" xmlns="" id="{4484B32D-7C62-C3CD-53F1-80D0B30A10FF}"/>
                </a:ext>
              </a:extLst>
            </p:cNvPr>
            <p:cNvSpPr>
              <a:spLocks noChangeArrowheads="1"/>
            </p:cNvSpPr>
            <p:nvPr/>
          </p:nvSpPr>
          <p:spPr bwMode="auto">
            <a:xfrm>
              <a:off x="684" y="2196"/>
              <a:ext cx="630" cy="252"/>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location</a:t>
              </a:r>
            </a:p>
          </p:txBody>
        </p:sp>
      </p:grpSp>
      <p:sp>
        <p:nvSpPr>
          <p:cNvPr id="9224" name="Rectangle 12">
            <a:extLst>
              <a:ext uri="{FF2B5EF4-FFF2-40B4-BE49-F238E27FC236}">
                <a16:creationId xmlns:a16="http://schemas.microsoft.com/office/drawing/2014/main" xmlns="" id="{20FC0AC1-251C-046E-5265-91AF4FE28D6C}"/>
              </a:ext>
            </a:extLst>
          </p:cNvPr>
          <p:cNvSpPr>
            <a:spLocks noChangeArrowheads="1"/>
          </p:cNvSpPr>
          <p:nvPr/>
        </p:nvSpPr>
        <p:spPr bwMode="auto">
          <a:xfrm>
            <a:off x="4975225" y="2279650"/>
            <a:ext cx="185621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Sales Fact Table</a:t>
            </a:r>
          </a:p>
        </p:txBody>
      </p:sp>
      <p:sp>
        <p:nvSpPr>
          <p:cNvPr id="9225" name="Rectangle 13">
            <a:extLst>
              <a:ext uri="{FF2B5EF4-FFF2-40B4-BE49-F238E27FC236}">
                <a16:creationId xmlns:a16="http://schemas.microsoft.com/office/drawing/2014/main" xmlns="" id="{C2F27A8F-5ED6-1689-E754-9CC73E8E8455}"/>
              </a:ext>
            </a:extLst>
          </p:cNvPr>
          <p:cNvSpPr>
            <a:spLocks noChangeArrowheads="1"/>
          </p:cNvSpPr>
          <p:nvPr/>
        </p:nvSpPr>
        <p:spPr bwMode="auto">
          <a:xfrm>
            <a:off x="5072064" y="2697164"/>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226" name="Rectangle 14">
            <a:extLst>
              <a:ext uri="{FF2B5EF4-FFF2-40B4-BE49-F238E27FC236}">
                <a16:creationId xmlns:a16="http://schemas.microsoft.com/office/drawing/2014/main" xmlns="" id="{C3D4E4F6-D793-8B2A-6B5B-8900A0BF723C}"/>
              </a:ext>
            </a:extLst>
          </p:cNvPr>
          <p:cNvSpPr>
            <a:spLocks noChangeArrowheads="1"/>
          </p:cNvSpPr>
          <p:nvPr/>
        </p:nvSpPr>
        <p:spPr bwMode="auto">
          <a:xfrm>
            <a:off x="5105400" y="2743200"/>
            <a:ext cx="2057400" cy="400752"/>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           time_key</a:t>
            </a:r>
          </a:p>
        </p:txBody>
      </p:sp>
      <p:sp>
        <p:nvSpPr>
          <p:cNvPr id="9227" name="Rectangle 15">
            <a:extLst>
              <a:ext uri="{FF2B5EF4-FFF2-40B4-BE49-F238E27FC236}">
                <a16:creationId xmlns:a16="http://schemas.microsoft.com/office/drawing/2014/main" xmlns="" id="{88E56133-0AEF-E16D-B369-70DA5674D423}"/>
              </a:ext>
            </a:extLst>
          </p:cNvPr>
          <p:cNvSpPr>
            <a:spLocks noChangeArrowheads="1"/>
          </p:cNvSpPr>
          <p:nvPr/>
        </p:nvSpPr>
        <p:spPr bwMode="auto">
          <a:xfrm>
            <a:off x="5106988" y="3192463"/>
            <a:ext cx="2035814" cy="40075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item_key</a:t>
            </a:r>
          </a:p>
        </p:txBody>
      </p:sp>
      <p:sp>
        <p:nvSpPr>
          <p:cNvPr id="9228" name="Rectangle 16">
            <a:extLst>
              <a:ext uri="{FF2B5EF4-FFF2-40B4-BE49-F238E27FC236}">
                <a16:creationId xmlns:a16="http://schemas.microsoft.com/office/drawing/2014/main" xmlns="" id="{2700AB31-B9A8-2E9A-5D66-0790A7475EAB}"/>
              </a:ext>
            </a:extLst>
          </p:cNvPr>
          <p:cNvSpPr>
            <a:spLocks noChangeArrowheads="1"/>
          </p:cNvSpPr>
          <p:nvPr/>
        </p:nvSpPr>
        <p:spPr bwMode="auto">
          <a:xfrm>
            <a:off x="5072064" y="3627438"/>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229" name="Rectangle 17">
            <a:extLst>
              <a:ext uri="{FF2B5EF4-FFF2-40B4-BE49-F238E27FC236}">
                <a16:creationId xmlns:a16="http://schemas.microsoft.com/office/drawing/2014/main" xmlns="" id="{EBD51937-CBD2-1C53-8EF3-6387ADAF684E}"/>
              </a:ext>
            </a:extLst>
          </p:cNvPr>
          <p:cNvSpPr>
            <a:spLocks noChangeArrowheads="1"/>
          </p:cNvSpPr>
          <p:nvPr/>
        </p:nvSpPr>
        <p:spPr bwMode="auto">
          <a:xfrm>
            <a:off x="5106988" y="3638550"/>
            <a:ext cx="2087110" cy="40075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branch_key</a:t>
            </a:r>
          </a:p>
        </p:txBody>
      </p:sp>
      <p:sp>
        <p:nvSpPr>
          <p:cNvPr id="9230" name="Rectangle 18">
            <a:extLst>
              <a:ext uri="{FF2B5EF4-FFF2-40B4-BE49-F238E27FC236}">
                <a16:creationId xmlns:a16="http://schemas.microsoft.com/office/drawing/2014/main" xmlns="" id="{4512B8FE-7B70-18FA-16BF-8A3CBC591279}"/>
              </a:ext>
            </a:extLst>
          </p:cNvPr>
          <p:cNvSpPr>
            <a:spLocks noChangeArrowheads="1"/>
          </p:cNvSpPr>
          <p:nvPr/>
        </p:nvSpPr>
        <p:spPr bwMode="auto">
          <a:xfrm>
            <a:off x="5072064" y="4090989"/>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231" name="Rectangle 19">
            <a:extLst>
              <a:ext uri="{FF2B5EF4-FFF2-40B4-BE49-F238E27FC236}">
                <a16:creationId xmlns:a16="http://schemas.microsoft.com/office/drawing/2014/main" xmlns="" id="{112F012D-3039-CFF8-42C3-F48419C8041E}"/>
              </a:ext>
            </a:extLst>
          </p:cNvPr>
          <p:cNvSpPr>
            <a:spLocks noChangeArrowheads="1"/>
          </p:cNvSpPr>
          <p:nvPr/>
        </p:nvSpPr>
        <p:spPr bwMode="auto">
          <a:xfrm>
            <a:off x="5105401" y="4114800"/>
            <a:ext cx="2085507" cy="40075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location_key</a:t>
            </a:r>
          </a:p>
        </p:txBody>
      </p:sp>
      <p:sp>
        <p:nvSpPr>
          <p:cNvPr id="9232" name="Rectangle 20">
            <a:extLst>
              <a:ext uri="{FF2B5EF4-FFF2-40B4-BE49-F238E27FC236}">
                <a16:creationId xmlns:a16="http://schemas.microsoft.com/office/drawing/2014/main" xmlns="" id="{F1C30D9E-EE59-DCC9-2D78-6BFB23259BB5}"/>
              </a:ext>
            </a:extLst>
          </p:cNvPr>
          <p:cNvSpPr>
            <a:spLocks noChangeArrowheads="1"/>
          </p:cNvSpPr>
          <p:nvPr/>
        </p:nvSpPr>
        <p:spPr bwMode="auto">
          <a:xfrm>
            <a:off x="5072064" y="4556125"/>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233" name="Rectangle 21">
            <a:extLst>
              <a:ext uri="{FF2B5EF4-FFF2-40B4-BE49-F238E27FC236}">
                <a16:creationId xmlns:a16="http://schemas.microsoft.com/office/drawing/2014/main" xmlns="" id="{76B2121E-4BFC-572A-A61B-96E2C62C6876}"/>
              </a:ext>
            </a:extLst>
          </p:cNvPr>
          <p:cNvSpPr>
            <a:spLocks noChangeArrowheads="1"/>
          </p:cNvSpPr>
          <p:nvPr/>
        </p:nvSpPr>
        <p:spPr bwMode="auto">
          <a:xfrm>
            <a:off x="5106988" y="4606925"/>
            <a:ext cx="2006960" cy="40075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units_sold</a:t>
            </a:r>
          </a:p>
        </p:txBody>
      </p:sp>
      <p:sp>
        <p:nvSpPr>
          <p:cNvPr id="9234" name="Rectangle 22">
            <a:extLst>
              <a:ext uri="{FF2B5EF4-FFF2-40B4-BE49-F238E27FC236}">
                <a16:creationId xmlns:a16="http://schemas.microsoft.com/office/drawing/2014/main" xmlns="" id="{39F1C0A2-7126-18E2-2236-DF263E224818}"/>
              </a:ext>
            </a:extLst>
          </p:cNvPr>
          <p:cNvSpPr>
            <a:spLocks noChangeArrowheads="1"/>
          </p:cNvSpPr>
          <p:nvPr/>
        </p:nvSpPr>
        <p:spPr bwMode="auto">
          <a:xfrm>
            <a:off x="5072064" y="5021263"/>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235" name="Rectangle 23">
            <a:extLst>
              <a:ext uri="{FF2B5EF4-FFF2-40B4-BE49-F238E27FC236}">
                <a16:creationId xmlns:a16="http://schemas.microsoft.com/office/drawing/2014/main" xmlns="" id="{C429C7FD-9527-62D2-8AD5-FC9E9AA6A995}"/>
              </a:ext>
            </a:extLst>
          </p:cNvPr>
          <p:cNvSpPr>
            <a:spLocks noChangeArrowheads="1"/>
          </p:cNvSpPr>
          <p:nvPr/>
        </p:nvSpPr>
        <p:spPr bwMode="auto">
          <a:xfrm>
            <a:off x="5106988" y="5051425"/>
            <a:ext cx="2013372" cy="40075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dollars_sold</a:t>
            </a:r>
          </a:p>
        </p:txBody>
      </p:sp>
      <p:sp>
        <p:nvSpPr>
          <p:cNvPr id="9236" name="Rectangle 26">
            <a:extLst>
              <a:ext uri="{FF2B5EF4-FFF2-40B4-BE49-F238E27FC236}">
                <a16:creationId xmlns:a16="http://schemas.microsoft.com/office/drawing/2014/main" xmlns="" id="{10F85139-7517-1768-76B2-D29C302F9C82}"/>
              </a:ext>
            </a:extLst>
          </p:cNvPr>
          <p:cNvSpPr>
            <a:spLocks noChangeArrowheads="1"/>
          </p:cNvSpPr>
          <p:nvPr/>
        </p:nvSpPr>
        <p:spPr bwMode="auto">
          <a:xfrm>
            <a:off x="3581400" y="59055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a:latin typeface="Times New Roman" panose="02020603050405020304" pitchFamily="18" charset="0"/>
              </a:rPr>
              <a:t>Measures</a:t>
            </a:r>
          </a:p>
        </p:txBody>
      </p:sp>
      <p:sp>
        <p:nvSpPr>
          <p:cNvPr id="9237" name="Line 27">
            <a:extLst>
              <a:ext uri="{FF2B5EF4-FFF2-40B4-BE49-F238E27FC236}">
                <a16:creationId xmlns:a16="http://schemas.microsoft.com/office/drawing/2014/main" xmlns="" id="{E1DCA897-DD61-7CD8-ABE7-AE3B769FCEDE}"/>
              </a:ext>
            </a:extLst>
          </p:cNvPr>
          <p:cNvSpPr>
            <a:spLocks noChangeShapeType="1"/>
          </p:cNvSpPr>
          <p:nvPr/>
        </p:nvSpPr>
        <p:spPr bwMode="auto">
          <a:xfrm flipV="1">
            <a:off x="4295775" y="4781550"/>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9238" name="Line 28">
            <a:extLst>
              <a:ext uri="{FF2B5EF4-FFF2-40B4-BE49-F238E27FC236}">
                <a16:creationId xmlns:a16="http://schemas.microsoft.com/office/drawing/2014/main" xmlns="" id="{30734335-4CC9-881A-A472-90B5625AD48C}"/>
              </a:ext>
            </a:extLst>
          </p:cNvPr>
          <p:cNvSpPr>
            <a:spLocks noChangeShapeType="1"/>
          </p:cNvSpPr>
          <p:nvPr/>
        </p:nvSpPr>
        <p:spPr bwMode="auto">
          <a:xfrm flipV="1">
            <a:off x="4276725" y="5324476"/>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9239" name="Line 29">
            <a:extLst>
              <a:ext uri="{FF2B5EF4-FFF2-40B4-BE49-F238E27FC236}">
                <a16:creationId xmlns:a16="http://schemas.microsoft.com/office/drawing/2014/main" xmlns="" id="{51F4ACE4-7D18-B5BF-937C-6A89044C3959}"/>
              </a:ext>
            </a:extLst>
          </p:cNvPr>
          <p:cNvSpPr>
            <a:spLocks noChangeShapeType="1"/>
          </p:cNvSpPr>
          <p:nvPr/>
        </p:nvSpPr>
        <p:spPr bwMode="auto">
          <a:xfrm flipV="1">
            <a:off x="4276726" y="5692776"/>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9240" name="Line 30">
            <a:extLst>
              <a:ext uri="{FF2B5EF4-FFF2-40B4-BE49-F238E27FC236}">
                <a16:creationId xmlns:a16="http://schemas.microsoft.com/office/drawing/2014/main" xmlns="" id="{5FF79D01-B347-414E-6FDE-66B342CACEAE}"/>
              </a:ext>
            </a:extLst>
          </p:cNvPr>
          <p:cNvSpPr>
            <a:spLocks noChangeShapeType="1"/>
          </p:cNvSpPr>
          <p:nvPr/>
        </p:nvSpPr>
        <p:spPr bwMode="auto">
          <a:xfrm flipH="1">
            <a:off x="3852863" y="3949701"/>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241" name="Line 31">
            <a:extLst>
              <a:ext uri="{FF2B5EF4-FFF2-40B4-BE49-F238E27FC236}">
                <a16:creationId xmlns:a16="http://schemas.microsoft.com/office/drawing/2014/main" xmlns="" id="{A72B5E6B-640C-85FD-D732-64F6BE73E56B}"/>
              </a:ext>
            </a:extLst>
          </p:cNvPr>
          <p:cNvSpPr>
            <a:spLocks noChangeShapeType="1"/>
          </p:cNvSpPr>
          <p:nvPr/>
        </p:nvSpPr>
        <p:spPr bwMode="auto">
          <a:xfrm flipH="1" flipV="1">
            <a:off x="3657601" y="2514601"/>
            <a:ext cx="1446213" cy="485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9242" name="Line 32">
            <a:extLst>
              <a:ext uri="{FF2B5EF4-FFF2-40B4-BE49-F238E27FC236}">
                <a16:creationId xmlns:a16="http://schemas.microsoft.com/office/drawing/2014/main" xmlns="" id="{142E80D2-76C3-44B5-FC4F-E4D3235C4415}"/>
              </a:ext>
            </a:extLst>
          </p:cNvPr>
          <p:cNvSpPr>
            <a:spLocks noChangeShapeType="1"/>
          </p:cNvSpPr>
          <p:nvPr/>
        </p:nvSpPr>
        <p:spPr bwMode="auto">
          <a:xfrm>
            <a:off x="7104063" y="4356100"/>
            <a:ext cx="1039812" cy="38735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243" name="Line 33">
            <a:extLst>
              <a:ext uri="{FF2B5EF4-FFF2-40B4-BE49-F238E27FC236}">
                <a16:creationId xmlns:a16="http://schemas.microsoft.com/office/drawing/2014/main" xmlns="" id="{8B25EC19-D148-2E94-CB29-805910CBF6D7}"/>
              </a:ext>
            </a:extLst>
          </p:cNvPr>
          <p:cNvSpPr>
            <a:spLocks noChangeShapeType="1"/>
          </p:cNvSpPr>
          <p:nvPr/>
        </p:nvSpPr>
        <p:spPr bwMode="auto">
          <a:xfrm flipV="1">
            <a:off x="7104063" y="2709863"/>
            <a:ext cx="1077912" cy="677862"/>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nvGrpSpPr>
          <p:cNvPr id="9244" name="Group 34">
            <a:extLst>
              <a:ext uri="{FF2B5EF4-FFF2-40B4-BE49-F238E27FC236}">
                <a16:creationId xmlns:a16="http://schemas.microsoft.com/office/drawing/2014/main" xmlns="" id="{B6A80ED0-8C45-F7DA-40C9-57F2A254100D}"/>
              </a:ext>
            </a:extLst>
          </p:cNvPr>
          <p:cNvGrpSpPr>
            <a:grpSpLocks/>
          </p:cNvGrpSpPr>
          <p:nvPr/>
        </p:nvGrpSpPr>
        <p:grpSpPr bwMode="auto">
          <a:xfrm>
            <a:off x="8134351" y="1600200"/>
            <a:ext cx="1438275" cy="1925638"/>
            <a:chOff x="3796" y="983"/>
            <a:chExt cx="896" cy="1194"/>
          </a:xfrm>
        </p:grpSpPr>
        <p:sp>
          <p:nvSpPr>
            <p:cNvPr id="9248" name="Rectangle 35">
              <a:extLst>
                <a:ext uri="{FF2B5EF4-FFF2-40B4-BE49-F238E27FC236}">
                  <a16:creationId xmlns:a16="http://schemas.microsoft.com/office/drawing/2014/main" xmlns="" id="{A4766FB9-0AF6-E29A-024C-78D78542C450}"/>
                </a:ext>
              </a:extLst>
            </p:cNvPr>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item_key</a:t>
              </a:r>
            </a:p>
            <a:p>
              <a:r>
                <a:rPr lang="en-US" altLang="en-US" sz="1800">
                  <a:latin typeface="Times New Roman" panose="02020603050405020304" pitchFamily="18" charset="0"/>
                </a:rPr>
                <a:t>item_name</a:t>
              </a:r>
            </a:p>
            <a:p>
              <a:r>
                <a:rPr lang="en-US" altLang="en-US" sz="1800">
                  <a:latin typeface="Times New Roman" panose="02020603050405020304" pitchFamily="18" charset="0"/>
                </a:rPr>
                <a:t>brand</a:t>
              </a:r>
            </a:p>
            <a:p>
              <a:r>
                <a:rPr lang="en-US" altLang="en-US" sz="1800">
                  <a:latin typeface="Times New Roman" panose="02020603050405020304" pitchFamily="18" charset="0"/>
                </a:rPr>
                <a:t>type</a:t>
              </a:r>
            </a:p>
            <a:p>
              <a:r>
                <a:rPr lang="en-US" altLang="en-US" sz="1800">
                  <a:latin typeface="Times New Roman" panose="02020603050405020304" pitchFamily="18" charset="0"/>
                </a:rPr>
                <a:t>supplier_type</a:t>
              </a:r>
            </a:p>
          </p:txBody>
        </p:sp>
        <p:sp>
          <p:nvSpPr>
            <p:cNvPr id="9249" name="Text Box 36">
              <a:extLst>
                <a:ext uri="{FF2B5EF4-FFF2-40B4-BE49-F238E27FC236}">
                  <a16:creationId xmlns:a16="http://schemas.microsoft.com/office/drawing/2014/main" xmlns="" id="{0FEF4DDC-0629-398F-67D2-A21885BFA954}"/>
                </a:ext>
              </a:extLst>
            </p:cNvPr>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item</a:t>
              </a:r>
            </a:p>
          </p:txBody>
        </p:sp>
      </p:grpSp>
      <p:grpSp>
        <p:nvGrpSpPr>
          <p:cNvPr id="9245" name="Group 37">
            <a:extLst>
              <a:ext uri="{FF2B5EF4-FFF2-40B4-BE49-F238E27FC236}">
                <a16:creationId xmlns:a16="http://schemas.microsoft.com/office/drawing/2014/main" xmlns="" id="{E211EE86-2CF8-7EC8-5962-3F8638375D5A}"/>
              </a:ext>
            </a:extLst>
          </p:cNvPr>
          <p:cNvGrpSpPr>
            <a:grpSpLocks/>
          </p:cNvGrpSpPr>
          <p:nvPr/>
        </p:nvGrpSpPr>
        <p:grpSpPr bwMode="auto">
          <a:xfrm>
            <a:off x="2362201" y="3886201"/>
            <a:ext cx="1509713" cy="1393825"/>
            <a:chOff x="3844" y="2426"/>
            <a:chExt cx="939" cy="864"/>
          </a:xfrm>
        </p:grpSpPr>
        <p:sp>
          <p:nvSpPr>
            <p:cNvPr id="9246" name="Rectangle 38">
              <a:extLst>
                <a:ext uri="{FF2B5EF4-FFF2-40B4-BE49-F238E27FC236}">
                  <a16:creationId xmlns:a16="http://schemas.microsoft.com/office/drawing/2014/main" xmlns="" id="{ED6ABE86-979E-C6FD-B714-C30C57158AE2}"/>
                </a:ext>
              </a:extLst>
            </p:cNvPr>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branch_key</a:t>
              </a:r>
            </a:p>
            <a:p>
              <a:r>
                <a:rPr lang="en-US" altLang="en-US" sz="1800">
                  <a:latin typeface="Times New Roman" panose="02020603050405020304" pitchFamily="18" charset="0"/>
                </a:rPr>
                <a:t>branch_name</a:t>
              </a:r>
            </a:p>
            <a:p>
              <a:r>
                <a:rPr lang="en-US" altLang="en-US" sz="1800">
                  <a:latin typeface="Times New Roman" panose="02020603050405020304" pitchFamily="18" charset="0"/>
                </a:rPr>
                <a:t>branch_type</a:t>
              </a:r>
            </a:p>
          </p:txBody>
        </p:sp>
        <p:sp>
          <p:nvSpPr>
            <p:cNvPr id="9247" name="Text Box 39">
              <a:extLst>
                <a:ext uri="{FF2B5EF4-FFF2-40B4-BE49-F238E27FC236}">
                  <a16:creationId xmlns:a16="http://schemas.microsoft.com/office/drawing/2014/main" xmlns="" id="{0ABF0833-880B-5621-6D11-62C56F665084}"/>
                </a:ext>
              </a:extLst>
            </p:cNvPr>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branch</a:t>
              </a:r>
            </a:p>
          </p:txBody>
        </p:sp>
      </p:gr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xmlns="" id="{1E86448B-AEB3-6CFD-BF61-E4A478BC3BAA}"/>
              </a:ext>
            </a:extLst>
          </p:cNvPr>
          <p:cNvSpPr>
            <a:spLocks noGrp="1" noChangeArrowheads="1"/>
          </p:cNvSpPr>
          <p:nvPr>
            <p:ph type="title"/>
          </p:nvPr>
        </p:nvSpPr>
        <p:spPr/>
        <p:txBody>
          <a:bodyPr/>
          <a:lstStyle/>
          <a:p>
            <a:r>
              <a:rPr lang="en-US" altLang="en-US"/>
              <a:t>Star Schema</a:t>
            </a:r>
          </a:p>
        </p:txBody>
      </p:sp>
      <p:sp>
        <p:nvSpPr>
          <p:cNvPr id="9219" name="Rectangle 3">
            <a:extLst>
              <a:ext uri="{FF2B5EF4-FFF2-40B4-BE49-F238E27FC236}">
                <a16:creationId xmlns:a16="http://schemas.microsoft.com/office/drawing/2014/main" xmlns="" id="{AE9BF3A8-0398-9C44-41BA-730AA7E856D0}"/>
              </a:ext>
            </a:extLst>
          </p:cNvPr>
          <p:cNvSpPr>
            <a:spLocks noGrp="1" noChangeArrowheads="1"/>
          </p:cNvSpPr>
          <p:nvPr>
            <p:ph type="body" idx="1"/>
          </p:nvPr>
        </p:nvSpPr>
        <p:spPr>
          <a:xfrm>
            <a:off x="1981200" y="1600200"/>
            <a:ext cx="8229600" cy="4953000"/>
          </a:xfrm>
        </p:spPr>
        <p:txBody>
          <a:bodyPr/>
          <a:lstStyle/>
          <a:p>
            <a:pPr>
              <a:lnSpc>
                <a:spcPct val="90000"/>
              </a:lnSpc>
            </a:pPr>
            <a:r>
              <a:rPr lang="en-US" altLang="en-US" dirty="0"/>
              <a:t>A star schema for </a:t>
            </a:r>
            <a:r>
              <a:rPr lang="en-US" altLang="en-US" i="1" dirty="0" err="1"/>
              <a:t>AllElectronics</a:t>
            </a:r>
            <a:r>
              <a:rPr lang="en-US" altLang="en-US" i="1" dirty="0"/>
              <a:t> </a:t>
            </a:r>
            <a:r>
              <a:rPr lang="en-US" altLang="en-US" dirty="0"/>
              <a:t>sales is shown in Figure in the above slide. Sales are considered along four dimensions namely, </a:t>
            </a:r>
            <a:r>
              <a:rPr lang="en-US" altLang="en-US" i="1" dirty="0"/>
              <a:t>time, item, branch</a:t>
            </a:r>
            <a:r>
              <a:rPr lang="en-US" altLang="en-US" dirty="0"/>
              <a:t>, and </a:t>
            </a:r>
            <a:r>
              <a:rPr lang="en-US" altLang="en-US" i="1" dirty="0"/>
              <a:t>location</a:t>
            </a:r>
            <a:r>
              <a:rPr lang="en-US" altLang="en-US" dirty="0"/>
              <a:t>. </a:t>
            </a:r>
          </a:p>
          <a:p>
            <a:pPr>
              <a:lnSpc>
                <a:spcPct val="90000"/>
              </a:lnSpc>
            </a:pPr>
            <a:r>
              <a:rPr lang="en-US" altLang="en-US" dirty="0"/>
              <a:t>The schema contains a central fact table for </a:t>
            </a:r>
            <a:r>
              <a:rPr lang="en-US" altLang="en-US" i="1" dirty="0"/>
              <a:t>sales </a:t>
            </a:r>
            <a:r>
              <a:rPr lang="en-US" altLang="en-US" dirty="0"/>
              <a:t>that contains </a:t>
            </a:r>
            <a:r>
              <a:rPr lang="en-US" altLang="en-US" b="1" dirty="0"/>
              <a:t>keys</a:t>
            </a:r>
            <a:r>
              <a:rPr lang="en-US" altLang="en-US" dirty="0"/>
              <a:t> to each of the four dimensions, along with </a:t>
            </a:r>
            <a:r>
              <a:rPr lang="en-US" altLang="en-US" b="1" dirty="0"/>
              <a:t>two measures</a:t>
            </a:r>
            <a:r>
              <a:rPr lang="en-US" altLang="en-US" dirty="0"/>
              <a:t>: </a:t>
            </a:r>
            <a:r>
              <a:rPr lang="en-US" altLang="en-US" i="1" dirty="0"/>
              <a:t>dollars sold </a:t>
            </a:r>
            <a:r>
              <a:rPr lang="en-US" altLang="en-US" dirty="0"/>
              <a:t>and </a:t>
            </a:r>
            <a:r>
              <a:rPr lang="en-US" altLang="en-US" i="1" dirty="0"/>
              <a:t>units sold</a:t>
            </a:r>
            <a:r>
              <a:rPr lang="en-US" altLang="en-US" dirty="0"/>
              <a:t>.</a:t>
            </a:r>
          </a:p>
          <a:p>
            <a:pPr>
              <a:lnSpc>
                <a:spcPct val="90000"/>
              </a:lnSpc>
            </a:pPr>
            <a:r>
              <a:rPr lang="en-US" altLang="en-US" dirty="0"/>
              <a:t>To minimize the size of the fact table, dimension identifiers (such as </a:t>
            </a:r>
            <a:r>
              <a:rPr lang="en-US" altLang="en-US" i="1" dirty="0"/>
              <a:t>time key </a:t>
            </a:r>
            <a:r>
              <a:rPr lang="en-US" altLang="en-US" dirty="0"/>
              <a:t>and </a:t>
            </a:r>
            <a:r>
              <a:rPr lang="en-US" altLang="en-US" i="1" dirty="0"/>
              <a:t>item key</a:t>
            </a:r>
            <a:r>
              <a:rPr lang="en-US" altLang="en-US" dirty="0"/>
              <a:t>) are system-generated identifiers.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DCDC5AFF-9775-9120-8C48-5EDBE3AEA47F}"/>
              </a:ext>
            </a:extLst>
          </p:cNvPr>
          <p:cNvSpPr>
            <a:spLocks noGrp="1" noChangeArrowheads="1"/>
          </p:cNvSpPr>
          <p:nvPr>
            <p:ph type="title"/>
          </p:nvPr>
        </p:nvSpPr>
        <p:spPr/>
        <p:txBody>
          <a:bodyPr/>
          <a:lstStyle/>
          <a:p>
            <a:r>
              <a:rPr lang="en-US" altLang="en-US"/>
              <a:t>Star Schema</a:t>
            </a:r>
          </a:p>
        </p:txBody>
      </p:sp>
      <p:sp>
        <p:nvSpPr>
          <p:cNvPr id="10243" name="Rectangle 3">
            <a:extLst>
              <a:ext uri="{FF2B5EF4-FFF2-40B4-BE49-F238E27FC236}">
                <a16:creationId xmlns:a16="http://schemas.microsoft.com/office/drawing/2014/main" xmlns="" id="{B178E69A-8342-BB63-EFEE-118DC6D745B1}"/>
              </a:ext>
            </a:extLst>
          </p:cNvPr>
          <p:cNvSpPr>
            <a:spLocks noGrp="1" noChangeArrowheads="1"/>
          </p:cNvSpPr>
          <p:nvPr>
            <p:ph type="body" idx="1"/>
          </p:nvPr>
        </p:nvSpPr>
        <p:spPr/>
        <p:txBody>
          <a:bodyPr/>
          <a:lstStyle/>
          <a:p>
            <a:r>
              <a:rPr lang="en-US" altLang="en-US"/>
              <a:t>Notice that in the star schema, each dimension is represented by only one table, and each table contains a set of attributes.</a:t>
            </a:r>
          </a:p>
          <a:p>
            <a:r>
              <a:rPr lang="en-US" altLang="en-US"/>
              <a:t>For example, the </a:t>
            </a:r>
            <a:r>
              <a:rPr lang="en-US" altLang="en-US" i="1"/>
              <a:t>location </a:t>
            </a:r>
            <a:r>
              <a:rPr lang="en-US" altLang="en-US"/>
              <a:t>dimension table contains the attribute set {</a:t>
            </a:r>
            <a:r>
              <a:rPr lang="en-US" altLang="en-US" i="1"/>
              <a:t>location key, street, city, province or state, country</a:t>
            </a:r>
            <a:r>
              <a:rPr lang="en-US" alt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AD32DBB-2484-42D5-C755-043898F8132E}"/>
              </a:ext>
            </a:extLst>
          </p:cNvPr>
          <p:cNvSpPr>
            <a:spLocks noGrp="1"/>
          </p:cNvSpPr>
          <p:nvPr>
            <p:ph idx="1"/>
          </p:nvPr>
        </p:nvSpPr>
        <p:spPr>
          <a:xfrm>
            <a:off x="230909" y="1371600"/>
            <a:ext cx="11259127" cy="5486400"/>
          </a:xfrm>
        </p:spPr>
        <p:txBody>
          <a:bodyPr>
            <a:normAutofit/>
          </a:bodyPr>
          <a:lstStyle/>
          <a:p>
            <a:pPr marL="457200" lvl="1" indent="0">
              <a:lnSpc>
                <a:spcPct val="70000"/>
              </a:lnSpc>
              <a:spcBef>
                <a:spcPct val="50000"/>
              </a:spcBef>
              <a:buNone/>
              <a:defRPr/>
            </a:pPr>
            <a:endParaRPr lang="en-US" sz="3200" dirty="0">
              <a:solidFill>
                <a:srgbClr val="000000"/>
              </a:solidFill>
            </a:endParaRPr>
          </a:p>
          <a:p>
            <a:pPr marL="640080" lvl="1" indent="-246888">
              <a:lnSpc>
                <a:spcPct val="70000"/>
              </a:lnSpc>
              <a:spcBef>
                <a:spcPct val="50000"/>
              </a:spcBef>
              <a:defRPr/>
            </a:pPr>
            <a:r>
              <a:rPr lang="en-US" sz="3200" dirty="0">
                <a:solidFill>
                  <a:srgbClr val="000000"/>
                </a:solidFill>
              </a:rPr>
              <a:t>Data is modeled and viewed in multiple dimensions.</a:t>
            </a:r>
          </a:p>
          <a:p>
            <a:pPr marL="640080" lvl="1" indent="-246888">
              <a:lnSpc>
                <a:spcPct val="70000"/>
              </a:lnSpc>
              <a:spcBef>
                <a:spcPct val="50000"/>
              </a:spcBef>
              <a:defRPr/>
            </a:pPr>
            <a:r>
              <a:rPr lang="en-US" sz="3200" dirty="0">
                <a:solidFill>
                  <a:srgbClr val="000000"/>
                </a:solidFill>
              </a:rPr>
              <a:t>These dimensions are the perspectives or entities with respect to which an organization wants to keep records.</a:t>
            </a:r>
          </a:p>
          <a:p>
            <a:pPr marL="640080" lvl="1" indent="-246888">
              <a:lnSpc>
                <a:spcPct val="70000"/>
              </a:lnSpc>
              <a:spcBef>
                <a:spcPct val="50000"/>
              </a:spcBef>
              <a:defRPr/>
            </a:pPr>
            <a:r>
              <a:rPr lang="en-US" sz="3200" u="sng" dirty="0">
                <a:solidFill>
                  <a:srgbClr val="FF0000"/>
                </a:solidFill>
              </a:rPr>
              <a:t>AllElectronics</a:t>
            </a:r>
            <a:r>
              <a:rPr lang="en-US" sz="3200" u="sng" dirty="0">
                <a:solidFill>
                  <a:srgbClr val="000000"/>
                </a:solidFill>
              </a:rPr>
              <a:t> may create a sales data warehouse in order to keep records of the store’s sales with respect to the dimensions time , product , customer and store.</a:t>
            </a:r>
          </a:p>
          <a:p>
            <a:pPr marL="274320" indent="-274320">
              <a:buClr>
                <a:schemeClr val="accent3"/>
              </a:buClr>
              <a:buFont typeface="Wingdings 2"/>
              <a:buChar char=""/>
              <a:defRPr/>
            </a:pPr>
            <a:endParaRPr lang="en-US" dirty="0"/>
          </a:p>
        </p:txBody>
      </p:sp>
      <p:sp>
        <p:nvSpPr>
          <p:cNvPr id="5" name="Title 4">
            <a:extLst>
              <a:ext uri="{FF2B5EF4-FFF2-40B4-BE49-F238E27FC236}">
                <a16:creationId xmlns:a16="http://schemas.microsoft.com/office/drawing/2014/main" xmlns="" id="{EDE2B2EF-AA55-7063-32EC-3C459C7EB90F}"/>
              </a:ext>
            </a:extLst>
          </p:cNvPr>
          <p:cNvSpPr>
            <a:spLocks noGrp="1"/>
          </p:cNvSpPr>
          <p:nvPr>
            <p:ph type="title"/>
          </p:nvPr>
        </p:nvSpPr>
        <p:spPr/>
        <p:txBody>
          <a:bodyPr/>
          <a:lstStyle/>
          <a:p>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xmlns="" id="{82C3B585-4738-493F-40F7-0D43FB3927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47E0552B-6C8F-413C-A4AE-9B8621EE7B29}" type="slidenum">
              <a:rPr lang="en-US" altLang="en-US" sz="1200"/>
              <a:pPr eaLnBrk="1" hangingPunct="1"/>
              <a:t>20</a:t>
            </a:fld>
            <a:endParaRPr lang="en-US" altLang="en-US" sz="1200"/>
          </a:p>
        </p:txBody>
      </p:sp>
      <p:sp>
        <p:nvSpPr>
          <p:cNvPr id="10243" name="Rectangle 2050">
            <a:extLst>
              <a:ext uri="{FF2B5EF4-FFF2-40B4-BE49-F238E27FC236}">
                <a16:creationId xmlns:a16="http://schemas.microsoft.com/office/drawing/2014/main" xmlns="" id="{696BD039-61D0-3EC6-2EE1-63F92CC46726}"/>
              </a:ext>
            </a:extLst>
          </p:cNvPr>
          <p:cNvSpPr>
            <a:spLocks noGrp="1" noChangeArrowheads="1"/>
          </p:cNvSpPr>
          <p:nvPr>
            <p:ph type="title"/>
          </p:nvPr>
        </p:nvSpPr>
        <p:spPr>
          <a:xfrm>
            <a:off x="2773363" y="782638"/>
            <a:ext cx="7226300" cy="442912"/>
          </a:xfrm>
        </p:spPr>
        <p:txBody>
          <a:bodyPr>
            <a:normAutofit fontScale="90000"/>
          </a:bodyPr>
          <a:lstStyle/>
          <a:p>
            <a:pPr eaLnBrk="1" hangingPunct="1"/>
            <a:r>
              <a:rPr lang="en-US" altLang="en-US"/>
              <a:t>Example of Snowflake Schema</a:t>
            </a:r>
          </a:p>
        </p:txBody>
      </p:sp>
      <p:sp>
        <p:nvSpPr>
          <p:cNvPr id="10244" name="Rectangle 2052">
            <a:extLst>
              <a:ext uri="{FF2B5EF4-FFF2-40B4-BE49-F238E27FC236}">
                <a16:creationId xmlns:a16="http://schemas.microsoft.com/office/drawing/2014/main" xmlns="" id="{AD844216-E0DF-8EE7-1BAF-CC6511F737C2}"/>
              </a:ext>
            </a:extLst>
          </p:cNvPr>
          <p:cNvSpPr>
            <a:spLocks noChangeArrowheads="1"/>
          </p:cNvSpPr>
          <p:nvPr/>
        </p:nvSpPr>
        <p:spPr bwMode="auto">
          <a:xfrm>
            <a:off x="4841875" y="3105150"/>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10245" name="Group 2053">
            <a:extLst>
              <a:ext uri="{FF2B5EF4-FFF2-40B4-BE49-F238E27FC236}">
                <a16:creationId xmlns:a16="http://schemas.microsoft.com/office/drawing/2014/main" xmlns="" id="{09BE6613-9425-CA39-110F-A29316404891}"/>
              </a:ext>
            </a:extLst>
          </p:cNvPr>
          <p:cNvGrpSpPr>
            <a:grpSpLocks/>
          </p:cNvGrpSpPr>
          <p:nvPr/>
        </p:nvGrpSpPr>
        <p:grpSpPr bwMode="auto">
          <a:xfrm>
            <a:off x="1828801" y="1295401"/>
            <a:ext cx="1819275" cy="2163763"/>
            <a:chOff x="277" y="1164"/>
            <a:chExt cx="1133" cy="1341"/>
          </a:xfrm>
        </p:grpSpPr>
        <p:sp>
          <p:nvSpPr>
            <p:cNvPr id="10283" name="Rectangle 2054">
              <a:extLst>
                <a:ext uri="{FF2B5EF4-FFF2-40B4-BE49-F238E27FC236}">
                  <a16:creationId xmlns:a16="http://schemas.microsoft.com/office/drawing/2014/main" xmlns="" id="{89A2F30A-93DC-7D6D-475A-EB00DF72C822}"/>
                </a:ext>
              </a:extLst>
            </p:cNvPr>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time_key</a:t>
              </a:r>
            </a:p>
            <a:p>
              <a:r>
                <a:rPr lang="en-US" altLang="en-US" sz="1800">
                  <a:latin typeface="Times New Roman" panose="02020603050405020304" pitchFamily="18" charset="0"/>
                </a:rPr>
                <a:t>day</a:t>
              </a:r>
            </a:p>
            <a:p>
              <a:r>
                <a:rPr lang="en-US" altLang="en-US" sz="1800">
                  <a:latin typeface="Times New Roman" panose="02020603050405020304" pitchFamily="18" charset="0"/>
                </a:rPr>
                <a:t>day_of_the_week</a:t>
              </a:r>
            </a:p>
            <a:p>
              <a:r>
                <a:rPr lang="en-US" altLang="en-US" sz="1800">
                  <a:latin typeface="Times New Roman" panose="02020603050405020304" pitchFamily="18" charset="0"/>
                </a:rPr>
                <a:t>month</a:t>
              </a:r>
            </a:p>
            <a:p>
              <a:r>
                <a:rPr lang="en-US" altLang="en-US" sz="1800">
                  <a:latin typeface="Times New Roman" panose="02020603050405020304" pitchFamily="18" charset="0"/>
                </a:rPr>
                <a:t>quarter</a:t>
              </a:r>
            </a:p>
            <a:p>
              <a:r>
                <a:rPr lang="en-US" altLang="en-US" sz="1800">
                  <a:latin typeface="Times New Roman" panose="02020603050405020304" pitchFamily="18" charset="0"/>
                </a:rPr>
                <a:t>year</a:t>
              </a:r>
            </a:p>
          </p:txBody>
        </p:sp>
        <p:sp>
          <p:nvSpPr>
            <p:cNvPr id="10284" name="Rectangle 2055">
              <a:extLst>
                <a:ext uri="{FF2B5EF4-FFF2-40B4-BE49-F238E27FC236}">
                  <a16:creationId xmlns:a16="http://schemas.microsoft.com/office/drawing/2014/main" xmlns="" id="{268192F8-918A-6D84-BF28-9689A16558EC}"/>
                </a:ext>
              </a:extLst>
            </p:cNvPr>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time</a:t>
              </a:r>
            </a:p>
          </p:txBody>
        </p:sp>
      </p:grpSp>
      <p:grpSp>
        <p:nvGrpSpPr>
          <p:cNvPr id="10246" name="Group 2056">
            <a:extLst>
              <a:ext uri="{FF2B5EF4-FFF2-40B4-BE49-F238E27FC236}">
                <a16:creationId xmlns:a16="http://schemas.microsoft.com/office/drawing/2014/main" xmlns="" id="{DDDEA270-19E9-EF7A-AC61-6EF9EE0643A1}"/>
              </a:ext>
            </a:extLst>
          </p:cNvPr>
          <p:cNvGrpSpPr>
            <a:grpSpLocks/>
          </p:cNvGrpSpPr>
          <p:nvPr/>
        </p:nvGrpSpPr>
        <p:grpSpPr bwMode="auto">
          <a:xfrm>
            <a:off x="7391401" y="3810001"/>
            <a:ext cx="1374775" cy="1331913"/>
            <a:chOff x="684" y="2196"/>
            <a:chExt cx="1298" cy="834"/>
          </a:xfrm>
        </p:grpSpPr>
        <p:sp>
          <p:nvSpPr>
            <p:cNvPr id="10281" name="Rectangle 2057">
              <a:extLst>
                <a:ext uri="{FF2B5EF4-FFF2-40B4-BE49-F238E27FC236}">
                  <a16:creationId xmlns:a16="http://schemas.microsoft.com/office/drawing/2014/main" xmlns="" id="{D3B889C6-B30F-E905-35BD-1B399F44A79F}"/>
                </a:ext>
              </a:extLst>
            </p:cNvPr>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location_key</a:t>
              </a:r>
            </a:p>
            <a:p>
              <a:r>
                <a:rPr lang="en-US" altLang="en-US" sz="1800">
                  <a:latin typeface="Times New Roman" panose="02020603050405020304" pitchFamily="18" charset="0"/>
                </a:rPr>
                <a:t>street</a:t>
              </a:r>
            </a:p>
            <a:p>
              <a:r>
                <a:rPr lang="en-US" altLang="en-US" sz="1800">
                  <a:latin typeface="Times New Roman" panose="02020603050405020304" pitchFamily="18" charset="0"/>
                </a:rPr>
                <a:t>city_key</a:t>
              </a:r>
            </a:p>
          </p:txBody>
        </p:sp>
        <p:sp>
          <p:nvSpPr>
            <p:cNvPr id="10282" name="Rectangle 2058">
              <a:extLst>
                <a:ext uri="{FF2B5EF4-FFF2-40B4-BE49-F238E27FC236}">
                  <a16:creationId xmlns:a16="http://schemas.microsoft.com/office/drawing/2014/main" xmlns="" id="{657623FD-2298-F26F-99F8-233BB6F99EFD}"/>
                </a:ext>
              </a:extLst>
            </p:cNvPr>
            <p:cNvSpPr>
              <a:spLocks noChangeArrowheads="1"/>
            </p:cNvSpPr>
            <p:nvPr/>
          </p:nvSpPr>
          <p:spPr bwMode="auto">
            <a:xfrm>
              <a:off x="684" y="2196"/>
              <a:ext cx="953" cy="25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location</a:t>
              </a:r>
            </a:p>
          </p:txBody>
        </p:sp>
      </p:grpSp>
      <p:sp>
        <p:nvSpPr>
          <p:cNvPr id="10247" name="Rectangle 2059">
            <a:extLst>
              <a:ext uri="{FF2B5EF4-FFF2-40B4-BE49-F238E27FC236}">
                <a16:creationId xmlns:a16="http://schemas.microsoft.com/office/drawing/2014/main" xmlns="" id="{450690CB-FFF9-B01F-0144-3E883EEEEEBA}"/>
              </a:ext>
            </a:extLst>
          </p:cNvPr>
          <p:cNvSpPr>
            <a:spLocks noChangeArrowheads="1"/>
          </p:cNvSpPr>
          <p:nvPr/>
        </p:nvSpPr>
        <p:spPr bwMode="auto">
          <a:xfrm>
            <a:off x="4799013" y="2152650"/>
            <a:ext cx="185621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Sales Fact Table</a:t>
            </a:r>
          </a:p>
        </p:txBody>
      </p:sp>
      <p:sp>
        <p:nvSpPr>
          <p:cNvPr id="10248" name="Rectangle 2060">
            <a:extLst>
              <a:ext uri="{FF2B5EF4-FFF2-40B4-BE49-F238E27FC236}">
                <a16:creationId xmlns:a16="http://schemas.microsoft.com/office/drawing/2014/main" xmlns="" id="{06F0481C-E1AC-0056-6295-124952F557CA}"/>
              </a:ext>
            </a:extLst>
          </p:cNvPr>
          <p:cNvSpPr>
            <a:spLocks noChangeArrowheads="1"/>
          </p:cNvSpPr>
          <p:nvPr/>
        </p:nvSpPr>
        <p:spPr bwMode="auto">
          <a:xfrm>
            <a:off x="4841875" y="2640014"/>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49" name="Rectangle 2061">
            <a:extLst>
              <a:ext uri="{FF2B5EF4-FFF2-40B4-BE49-F238E27FC236}">
                <a16:creationId xmlns:a16="http://schemas.microsoft.com/office/drawing/2014/main" xmlns="" id="{58728F9C-F36F-E048-4E89-309CA3DAE70E}"/>
              </a:ext>
            </a:extLst>
          </p:cNvPr>
          <p:cNvSpPr>
            <a:spLocks noChangeArrowheads="1"/>
          </p:cNvSpPr>
          <p:nvPr/>
        </p:nvSpPr>
        <p:spPr bwMode="auto">
          <a:xfrm>
            <a:off x="4875213" y="2686050"/>
            <a:ext cx="2057400" cy="400752"/>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           time_key</a:t>
            </a:r>
          </a:p>
        </p:txBody>
      </p:sp>
      <p:sp>
        <p:nvSpPr>
          <p:cNvPr id="10250" name="Rectangle 2062">
            <a:extLst>
              <a:ext uri="{FF2B5EF4-FFF2-40B4-BE49-F238E27FC236}">
                <a16:creationId xmlns:a16="http://schemas.microsoft.com/office/drawing/2014/main" xmlns="" id="{68EA2902-BDA4-D037-4A1B-1CC4D333CFC8}"/>
              </a:ext>
            </a:extLst>
          </p:cNvPr>
          <p:cNvSpPr>
            <a:spLocks noChangeArrowheads="1"/>
          </p:cNvSpPr>
          <p:nvPr/>
        </p:nvSpPr>
        <p:spPr bwMode="auto">
          <a:xfrm>
            <a:off x="4876800" y="3135313"/>
            <a:ext cx="2035814" cy="40075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item_key</a:t>
            </a:r>
          </a:p>
        </p:txBody>
      </p:sp>
      <p:sp>
        <p:nvSpPr>
          <p:cNvPr id="10251" name="Rectangle 2063">
            <a:extLst>
              <a:ext uri="{FF2B5EF4-FFF2-40B4-BE49-F238E27FC236}">
                <a16:creationId xmlns:a16="http://schemas.microsoft.com/office/drawing/2014/main" xmlns="" id="{1966EED6-342F-7617-2268-378BE902B51A}"/>
              </a:ext>
            </a:extLst>
          </p:cNvPr>
          <p:cNvSpPr>
            <a:spLocks noChangeArrowheads="1"/>
          </p:cNvSpPr>
          <p:nvPr/>
        </p:nvSpPr>
        <p:spPr bwMode="auto">
          <a:xfrm>
            <a:off x="4841875" y="3570288"/>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52" name="Rectangle 2064">
            <a:extLst>
              <a:ext uri="{FF2B5EF4-FFF2-40B4-BE49-F238E27FC236}">
                <a16:creationId xmlns:a16="http://schemas.microsoft.com/office/drawing/2014/main" xmlns="" id="{4D6E1D17-6A73-8C87-631A-880DB07B652A}"/>
              </a:ext>
            </a:extLst>
          </p:cNvPr>
          <p:cNvSpPr>
            <a:spLocks noChangeArrowheads="1"/>
          </p:cNvSpPr>
          <p:nvPr/>
        </p:nvSpPr>
        <p:spPr bwMode="auto">
          <a:xfrm>
            <a:off x="4876800" y="3581400"/>
            <a:ext cx="2087110" cy="40075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branch_key</a:t>
            </a:r>
          </a:p>
        </p:txBody>
      </p:sp>
      <p:sp>
        <p:nvSpPr>
          <p:cNvPr id="10253" name="Rectangle 2065">
            <a:extLst>
              <a:ext uri="{FF2B5EF4-FFF2-40B4-BE49-F238E27FC236}">
                <a16:creationId xmlns:a16="http://schemas.microsoft.com/office/drawing/2014/main" xmlns="" id="{8D525F1F-7D30-0F12-000D-675B97281BCB}"/>
              </a:ext>
            </a:extLst>
          </p:cNvPr>
          <p:cNvSpPr>
            <a:spLocks noChangeArrowheads="1"/>
          </p:cNvSpPr>
          <p:nvPr/>
        </p:nvSpPr>
        <p:spPr bwMode="auto">
          <a:xfrm>
            <a:off x="4841875" y="4033839"/>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54" name="Rectangle 2066">
            <a:extLst>
              <a:ext uri="{FF2B5EF4-FFF2-40B4-BE49-F238E27FC236}">
                <a16:creationId xmlns:a16="http://schemas.microsoft.com/office/drawing/2014/main" xmlns="" id="{4DE93001-7EA6-C485-4145-45B2C3B3209A}"/>
              </a:ext>
            </a:extLst>
          </p:cNvPr>
          <p:cNvSpPr>
            <a:spLocks noChangeArrowheads="1"/>
          </p:cNvSpPr>
          <p:nvPr/>
        </p:nvSpPr>
        <p:spPr bwMode="auto">
          <a:xfrm>
            <a:off x="4875214" y="4057650"/>
            <a:ext cx="2085507" cy="40075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location_key</a:t>
            </a:r>
          </a:p>
        </p:txBody>
      </p:sp>
      <p:sp>
        <p:nvSpPr>
          <p:cNvPr id="10255" name="Rectangle 2067">
            <a:extLst>
              <a:ext uri="{FF2B5EF4-FFF2-40B4-BE49-F238E27FC236}">
                <a16:creationId xmlns:a16="http://schemas.microsoft.com/office/drawing/2014/main" xmlns="" id="{7E2806E9-0BB4-5138-9A55-72661A45CD65}"/>
              </a:ext>
            </a:extLst>
          </p:cNvPr>
          <p:cNvSpPr>
            <a:spLocks noChangeArrowheads="1"/>
          </p:cNvSpPr>
          <p:nvPr/>
        </p:nvSpPr>
        <p:spPr bwMode="auto">
          <a:xfrm>
            <a:off x="4841875" y="4498975"/>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56" name="Rectangle 2068">
            <a:extLst>
              <a:ext uri="{FF2B5EF4-FFF2-40B4-BE49-F238E27FC236}">
                <a16:creationId xmlns:a16="http://schemas.microsoft.com/office/drawing/2014/main" xmlns="" id="{248E2D91-3141-EB6D-DF36-154F9689B1ED}"/>
              </a:ext>
            </a:extLst>
          </p:cNvPr>
          <p:cNvSpPr>
            <a:spLocks noChangeArrowheads="1"/>
          </p:cNvSpPr>
          <p:nvPr/>
        </p:nvSpPr>
        <p:spPr bwMode="auto">
          <a:xfrm>
            <a:off x="4876800" y="4549775"/>
            <a:ext cx="2006960" cy="40075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units_sold</a:t>
            </a:r>
          </a:p>
        </p:txBody>
      </p:sp>
      <p:sp>
        <p:nvSpPr>
          <p:cNvPr id="10257" name="Rectangle 2069">
            <a:extLst>
              <a:ext uri="{FF2B5EF4-FFF2-40B4-BE49-F238E27FC236}">
                <a16:creationId xmlns:a16="http://schemas.microsoft.com/office/drawing/2014/main" xmlns="" id="{FBEA163D-DECA-E889-B613-1AB7653D0129}"/>
              </a:ext>
            </a:extLst>
          </p:cNvPr>
          <p:cNvSpPr>
            <a:spLocks noChangeArrowheads="1"/>
          </p:cNvSpPr>
          <p:nvPr/>
        </p:nvSpPr>
        <p:spPr bwMode="auto">
          <a:xfrm>
            <a:off x="4841875" y="4964113"/>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58" name="Rectangle 2070">
            <a:extLst>
              <a:ext uri="{FF2B5EF4-FFF2-40B4-BE49-F238E27FC236}">
                <a16:creationId xmlns:a16="http://schemas.microsoft.com/office/drawing/2014/main" xmlns="" id="{9EF218C2-1BF7-8FA2-FFEA-023AFF343C4D}"/>
              </a:ext>
            </a:extLst>
          </p:cNvPr>
          <p:cNvSpPr>
            <a:spLocks noChangeArrowheads="1"/>
          </p:cNvSpPr>
          <p:nvPr/>
        </p:nvSpPr>
        <p:spPr bwMode="auto">
          <a:xfrm>
            <a:off x="4876800" y="4994275"/>
            <a:ext cx="2013372" cy="40075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dollars_sold</a:t>
            </a:r>
          </a:p>
        </p:txBody>
      </p:sp>
      <p:sp>
        <p:nvSpPr>
          <p:cNvPr id="10259" name="Rectangle 2073">
            <a:extLst>
              <a:ext uri="{FF2B5EF4-FFF2-40B4-BE49-F238E27FC236}">
                <a16:creationId xmlns:a16="http://schemas.microsoft.com/office/drawing/2014/main" xmlns="" id="{B8E4EC2C-262D-B878-DB74-E45E444AF0B6}"/>
              </a:ext>
            </a:extLst>
          </p:cNvPr>
          <p:cNvSpPr>
            <a:spLocks noChangeArrowheads="1"/>
          </p:cNvSpPr>
          <p:nvPr/>
        </p:nvSpPr>
        <p:spPr bwMode="auto">
          <a:xfrm>
            <a:off x="3200400" y="58674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a:latin typeface="Times New Roman" panose="02020603050405020304" pitchFamily="18" charset="0"/>
              </a:rPr>
              <a:t>Measures</a:t>
            </a:r>
          </a:p>
        </p:txBody>
      </p:sp>
      <p:sp>
        <p:nvSpPr>
          <p:cNvPr id="10260" name="Line 2074">
            <a:extLst>
              <a:ext uri="{FF2B5EF4-FFF2-40B4-BE49-F238E27FC236}">
                <a16:creationId xmlns:a16="http://schemas.microsoft.com/office/drawing/2014/main" xmlns="" id="{484D18A7-8A2C-443F-17C1-F9778FAC4094}"/>
              </a:ext>
            </a:extLst>
          </p:cNvPr>
          <p:cNvSpPr>
            <a:spLocks noChangeShapeType="1"/>
          </p:cNvSpPr>
          <p:nvPr/>
        </p:nvSpPr>
        <p:spPr bwMode="auto">
          <a:xfrm flipV="1">
            <a:off x="4114800" y="4724400"/>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261" name="Line 2075">
            <a:extLst>
              <a:ext uri="{FF2B5EF4-FFF2-40B4-BE49-F238E27FC236}">
                <a16:creationId xmlns:a16="http://schemas.microsoft.com/office/drawing/2014/main" xmlns="" id="{7F496BE8-087D-E632-C100-6C5BD4A16EEF}"/>
              </a:ext>
            </a:extLst>
          </p:cNvPr>
          <p:cNvSpPr>
            <a:spLocks noChangeShapeType="1"/>
          </p:cNvSpPr>
          <p:nvPr/>
        </p:nvSpPr>
        <p:spPr bwMode="auto">
          <a:xfrm flipV="1">
            <a:off x="4095750" y="5267326"/>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262" name="Line 2076">
            <a:extLst>
              <a:ext uri="{FF2B5EF4-FFF2-40B4-BE49-F238E27FC236}">
                <a16:creationId xmlns:a16="http://schemas.microsoft.com/office/drawing/2014/main" xmlns="" id="{6B531DB3-FB3D-FD6D-3DCA-4514463FA236}"/>
              </a:ext>
            </a:extLst>
          </p:cNvPr>
          <p:cNvSpPr>
            <a:spLocks noChangeShapeType="1"/>
          </p:cNvSpPr>
          <p:nvPr/>
        </p:nvSpPr>
        <p:spPr bwMode="auto">
          <a:xfrm flipV="1">
            <a:off x="4095751" y="5635626"/>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263" name="Line 2077">
            <a:extLst>
              <a:ext uri="{FF2B5EF4-FFF2-40B4-BE49-F238E27FC236}">
                <a16:creationId xmlns:a16="http://schemas.microsoft.com/office/drawing/2014/main" xmlns="" id="{F5B972B9-A25E-ECC9-EC4B-5806C670FBD6}"/>
              </a:ext>
            </a:extLst>
          </p:cNvPr>
          <p:cNvSpPr>
            <a:spLocks noChangeShapeType="1"/>
          </p:cNvSpPr>
          <p:nvPr/>
        </p:nvSpPr>
        <p:spPr bwMode="auto">
          <a:xfrm flipH="1">
            <a:off x="3657600" y="3886201"/>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0264" name="Line 2078">
            <a:extLst>
              <a:ext uri="{FF2B5EF4-FFF2-40B4-BE49-F238E27FC236}">
                <a16:creationId xmlns:a16="http://schemas.microsoft.com/office/drawing/2014/main" xmlns="" id="{8AA719AF-F1F9-3D0D-DDF7-3FB771CBD660}"/>
              </a:ext>
            </a:extLst>
          </p:cNvPr>
          <p:cNvSpPr>
            <a:spLocks noChangeShapeType="1"/>
          </p:cNvSpPr>
          <p:nvPr/>
        </p:nvSpPr>
        <p:spPr bwMode="auto">
          <a:xfrm flipH="1" flipV="1">
            <a:off x="3657601" y="2514601"/>
            <a:ext cx="1446213" cy="485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10265" name="Line 2079">
            <a:extLst>
              <a:ext uri="{FF2B5EF4-FFF2-40B4-BE49-F238E27FC236}">
                <a16:creationId xmlns:a16="http://schemas.microsoft.com/office/drawing/2014/main" xmlns="" id="{C6C1ECA8-8A95-0E76-4E0B-0F9D20856680}"/>
              </a:ext>
            </a:extLst>
          </p:cNvPr>
          <p:cNvSpPr>
            <a:spLocks noChangeShapeType="1"/>
          </p:cNvSpPr>
          <p:nvPr/>
        </p:nvSpPr>
        <p:spPr bwMode="auto">
          <a:xfrm>
            <a:off x="6934200" y="4267200"/>
            <a:ext cx="457200" cy="533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0266" name="Line 2080">
            <a:extLst>
              <a:ext uri="{FF2B5EF4-FFF2-40B4-BE49-F238E27FC236}">
                <a16:creationId xmlns:a16="http://schemas.microsoft.com/office/drawing/2014/main" xmlns="" id="{86C6B1FB-25B8-08D1-5D4C-3577BE118A1A}"/>
              </a:ext>
            </a:extLst>
          </p:cNvPr>
          <p:cNvSpPr>
            <a:spLocks noChangeShapeType="1"/>
          </p:cNvSpPr>
          <p:nvPr/>
        </p:nvSpPr>
        <p:spPr bwMode="auto">
          <a:xfrm flipV="1">
            <a:off x="6858000" y="2819400"/>
            <a:ext cx="609600" cy="533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nvGrpSpPr>
          <p:cNvPr id="10267" name="Group 2081">
            <a:extLst>
              <a:ext uri="{FF2B5EF4-FFF2-40B4-BE49-F238E27FC236}">
                <a16:creationId xmlns:a16="http://schemas.microsoft.com/office/drawing/2014/main" xmlns="" id="{C319FED2-0D9E-B2A1-CFCA-1FEA3E023F5B}"/>
              </a:ext>
            </a:extLst>
          </p:cNvPr>
          <p:cNvGrpSpPr>
            <a:grpSpLocks/>
          </p:cNvGrpSpPr>
          <p:nvPr/>
        </p:nvGrpSpPr>
        <p:grpSpPr bwMode="auto">
          <a:xfrm>
            <a:off x="7467601" y="1524000"/>
            <a:ext cx="1374775" cy="1924050"/>
            <a:chOff x="3796" y="983"/>
            <a:chExt cx="857" cy="1193"/>
          </a:xfrm>
        </p:grpSpPr>
        <p:sp>
          <p:nvSpPr>
            <p:cNvPr id="10279" name="Rectangle 2082">
              <a:extLst>
                <a:ext uri="{FF2B5EF4-FFF2-40B4-BE49-F238E27FC236}">
                  <a16:creationId xmlns:a16="http://schemas.microsoft.com/office/drawing/2014/main" xmlns="" id="{981DFA5E-8B57-1720-8860-8012AEA604CB}"/>
                </a:ext>
              </a:extLst>
            </p:cNvPr>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item_key</a:t>
              </a:r>
            </a:p>
            <a:p>
              <a:r>
                <a:rPr lang="en-US" altLang="en-US" sz="1800">
                  <a:latin typeface="Times New Roman" panose="02020603050405020304" pitchFamily="18" charset="0"/>
                </a:rPr>
                <a:t>item_name</a:t>
              </a:r>
            </a:p>
            <a:p>
              <a:r>
                <a:rPr lang="en-US" altLang="en-US" sz="1800">
                  <a:latin typeface="Times New Roman" panose="02020603050405020304" pitchFamily="18" charset="0"/>
                </a:rPr>
                <a:t>brand</a:t>
              </a:r>
            </a:p>
            <a:p>
              <a:r>
                <a:rPr lang="en-US" altLang="en-US" sz="1800">
                  <a:latin typeface="Times New Roman" panose="02020603050405020304" pitchFamily="18" charset="0"/>
                </a:rPr>
                <a:t>type</a:t>
              </a:r>
            </a:p>
            <a:p>
              <a:r>
                <a:rPr lang="en-US" altLang="en-US" sz="1800">
                  <a:latin typeface="Times New Roman" panose="02020603050405020304" pitchFamily="18" charset="0"/>
                </a:rPr>
                <a:t>supplier_key</a:t>
              </a:r>
            </a:p>
          </p:txBody>
        </p:sp>
        <p:sp>
          <p:nvSpPr>
            <p:cNvPr id="10280" name="Text Box 2083">
              <a:extLst>
                <a:ext uri="{FF2B5EF4-FFF2-40B4-BE49-F238E27FC236}">
                  <a16:creationId xmlns:a16="http://schemas.microsoft.com/office/drawing/2014/main" xmlns="" id="{50AACC70-FF90-A308-7FF5-FB87C64E2B27}"/>
                </a:ext>
              </a:extLst>
            </p:cNvPr>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item</a:t>
              </a:r>
            </a:p>
          </p:txBody>
        </p:sp>
      </p:grpSp>
      <p:grpSp>
        <p:nvGrpSpPr>
          <p:cNvPr id="10268" name="Group 2084">
            <a:extLst>
              <a:ext uri="{FF2B5EF4-FFF2-40B4-BE49-F238E27FC236}">
                <a16:creationId xmlns:a16="http://schemas.microsoft.com/office/drawing/2014/main" xmlns="" id="{CD2102FC-9A09-C1A9-AEF5-8C97CC93AB49}"/>
              </a:ext>
            </a:extLst>
          </p:cNvPr>
          <p:cNvGrpSpPr>
            <a:grpSpLocks/>
          </p:cNvGrpSpPr>
          <p:nvPr/>
        </p:nvGrpSpPr>
        <p:grpSpPr bwMode="auto">
          <a:xfrm>
            <a:off x="2133601" y="3886201"/>
            <a:ext cx="1509713" cy="1393825"/>
            <a:chOff x="3844" y="2426"/>
            <a:chExt cx="939" cy="864"/>
          </a:xfrm>
        </p:grpSpPr>
        <p:sp>
          <p:nvSpPr>
            <p:cNvPr id="10277" name="Rectangle 2085">
              <a:extLst>
                <a:ext uri="{FF2B5EF4-FFF2-40B4-BE49-F238E27FC236}">
                  <a16:creationId xmlns:a16="http://schemas.microsoft.com/office/drawing/2014/main" xmlns="" id="{A08411F3-1469-1412-4134-08FB97598E06}"/>
                </a:ext>
              </a:extLst>
            </p:cNvPr>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branch_key</a:t>
              </a:r>
            </a:p>
            <a:p>
              <a:r>
                <a:rPr lang="en-US" altLang="en-US" sz="1800">
                  <a:latin typeface="Times New Roman" panose="02020603050405020304" pitchFamily="18" charset="0"/>
                </a:rPr>
                <a:t>branch_name</a:t>
              </a:r>
            </a:p>
            <a:p>
              <a:r>
                <a:rPr lang="en-US" altLang="en-US" sz="1800">
                  <a:latin typeface="Times New Roman" panose="02020603050405020304" pitchFamily="18" charset="0"/>
                </a:rPr>
                <a:t>branch_type</a:t>
              </a:r>
            </a:p>
          </p:txBody>
        </p:sp>
        <p:sp>
          <p:nvSpPr>
            <p:cNvPr id="10278" name="Text Box 2086">
              <a:extLst>
                <a:ext uri="{FF2B5EF4-FFF2-40B4-BE49-F238E27FC236}">
                  <a16:creationId xmlns:a16="http://schemas.microsoft.com/office/drawing/2014/main" xmlns="" id="{C8C5CA3E-6000-690A-3663-F69AC707498A}"/>
                </a:ext>
              </a:extLst>
            </p:cNvPr>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branch</a:t>
              </a:r>
            </a:p>
          </p:txBody>
        </p:sp>
      </p:grpSp>
      <p:grpSp>
        <p:nvGrpSpPr>
          <p:cNvPr id="10269" name="Group 2088">
            <a:extLst>
              <a:ext uri="{FF2B5EF4-FFF2-40B4-BE49-F238E27FC236}">
                <a16:creationId xmlns:a16="http://schemas.microsoft.com/office/drawing/2014/main" xmlns="" id="{2AE1BF90-D7EC-7E19-7FC2-0A1DC5824932}"/>
              </a:ext>
            </a:extLst>
          </p:cNvPr>
          <p:cNvGrpSpPr>
            <a:grpSpLocks/>
          </p:cNvGrpSpPr>
          <p:nvPr/>
        </p:nvGrpSpPr>
        <p:grpSpPr bwMode="auto">
          <a:xfrm>
            <a:off x="9218614" y="1981200"/>
            <a:ext cx="1449387" cy="998538"/>
            <a:chOff x="3789" y="855"/>
            <a:chExt cx="903" cy="1172"/>
          </a:xfrm>
        </p:grpSpPr>
        <p:sp>
          <p:nvSpPr>
            <p:cNvPr id="10275" name="Rectangle 2089">
              <a:extLst>
                <a:ext uri="{FF2B5EF4-FFF2-40B4-BE49-F238E27FC236}">
                  <a16:creationId xmlns:a16="http://schemas.microsoft.com/office/drawing/2014/main" xmlns="" id="{151C6980-F11D-6A38-0F8D-B3CD73C97785}"/>
                </a:ext>
              </a:extLst>
            </p:cNvPr>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supplier_key</a:t>
              </a:r>
            </a:p>
            <a:p>
              <a:r>
                <a:rPr lang="en-US" altLang="en-US" sz="1800">
                  <a:latin typeface="Times New Roman" panose="02020603050405020304" pitchFamily="18" charset="0"/>
                </a:rPr>
                <a:t>supplier_type</a:t>
              </a:r>
            </a:p>
          </p:txBody>
        </p:sp>
        <p:sp>
          <p:nvSpPr>
            <p:cNvPr id="10276" name="Text Box 2090">
              <a:extLst>
                <a:ext uri="{FF2B5EF4-FFF2-40B4-BE49-F238E27FC236}">
                  <a16:creationId xmlns:a16="http://schemas.microsoft.com/office/drawing/2014/main" xmlns="" id="{51DE3141-0732-F6D3-68F6-0FEEAEAA4F5A}"/>
                </a:ext>
              </a:extLst>
            </p:cNvPr>
            <p:cNvSpPr txBox="1">
              <a:spLocks noChangeArrowheads="1"/>
            </p:cNvSpPr>
            <p:nvPr/>
          </p:nvSpPr>
          <p:spPr bwMode="auto">
            <a:xfrm>
              <a:off x="3789" y="855"/>
              <a:ext cx="732" cy="548"/>
            </a:xfrm>
            <a:prstGeom prst="rect">
              <a:avLst/>
            </a:prstGeom>
            <a:solidFill>
              <a:srgbClr val="FFCC99"/>
            </a:solidFill>
            <a:ln w="9525">
              <a:solidFill>
                <a:schemeClr val="tx1"/>
              </a:solidFill>
              <a:miter lim="800000"/>
              <a:headEnd/>
              <a:tailEnd/>
            </a:ln>
          </p:spPr>
          <p:txBody>
            <a:bodyPr wrap="none" anchor="ct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supplier</a:t>
              </a:r>
            </a:p>
          </p:txBody>
        </p:sp>
      </p:grpSp>
      <p:sp>
        <p:nvSpPr>
          <p:cNvPr id="10270" name="Line 2091">
            <a:extLst>
              <a:ext uri="{FF2B5EF4-FFF2-40B4-BE49-F238E27FC236}">
                <a16:creationId xmlns:a16="http://schemas.microsoft.com/office/drawing/2014/main" xmlns="" id="{4D074A4E-6E15-DFD4-2CCE-78DBABAC7723}"/>
              </a:ext>
            </a:extLst>
          </p:cNvPr>
          <p:cNvSpPr>
            <a:spLocks noChangeShapeType="1"/>
          </p:cNvSpPr>
          <p:nvPr/>
        </p:nvSpPr>
        <p:spPr bwMode="auto">
          <a:xfrm flipV="1">
            <a:off x="8763000" y="2971800"/>
            <a:ext cx="533400" cy="3048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nvGrpSpPr>
          <p:cNvPr id="10271" name="Group 2093">
            <a:extLst>
              <a:ext uri="{FF2B5EF4-FFF2-40B4-BE49-F238E27FC236}">
                <a16:creationId xmlns:a16="http://schemas.microsoft.com/office/drawing/2014/main" xmlns="" id="{09A86553-E096-0385-D6EF-D74513C69B04}"/>
              </a:ext>
            </a:extLst>
          </p:cNvPr>
          <p:cNvGrpSpPr>
            <a:grpSpLocks/>
          </p:cNvGrpSpPr>
          <p:nvPr/>
        </p:nvGrpSpPr>
        <p:grpSpPr bwMode="auto">
          <a:xfrm>
            <a:off x="9067800" y="4800601"/>
            <a:ext cx="908050" cy="1484313"/>
            <a:chOff x="684" y="2196"/>
            <a:chExt cx="857" cy="929"/>
          </a:xfrm>
        </p:grpSpPr>
        <p:sp>
          <p:nvSpPr>
            <p:cNvPr id="10273" name="Rectangle 2094">
              <a:extLst>
                <a:ext uri="{FF2B5EF4-FFF2-40B4-BE49-F238E27FC236}">
                  <a16:creationId xmlns:a16="http://schemas.microsoft.com/office/drawing/2014/main" xmlns="" id="{E1318795-4BE9-85F7-539E-770F7EAF567D}"/>
                </a:ext>
              </a:extLst>
            </p:cNvPr>
            <p:cNvSpPr>
              <a:spLocks noChangeArrowheads="1"/>
            </p:cNvSpPr>
            <p:nvPr/>
          </p:nvSpPr>
          <p:spPr bwMode="auto">
            <a:xfrm>
              <a:off x="684" y="2450"/>
              <a:ext cx="857" cy="675"/>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city_key</a:t>
              </a:r>
            </a:p>
            <a:p>
              <a:r>
                <a:rPr lang="en-US" altLang="en-US" sz="1600">
                  <a:latin typeface="Times New Roman" panose="02020603050405020304" pitchFamily="18" charset="0"/>
                </a:rPr>
                <a:t>city</a:t>
              </a:r>
            </a:p>
            <a:p>
              <a:r>
                <a:rPr lang="en-US" altLang="en-US" sz="1600">
                  <a:latin typeface="Times New Roman" panose="02020603050405020304" pitchFamily="18" charset="0"/>
                </a:rPr>
                <a:t>state</a:t>
              </a:r>
            </a:p>
            <a:p>
              <a:r>
                <a:rPr lang="en-US" altLang="en-US" sz="1600">
                  <a:latin typeface="Times New Roman" panose="02020603050405020304" pitchFamily="18" charset="0"/>
                </a:rPr>
                <a:t>country</a:t>
              </a:r>
            </a:p>
          </p:txBody>
        </p:sp>
        <p:sp>
          <p:nvSpPr>
            <p:cNvPr id="10274" name="Rectangle 2095">
              <a:extLst>
                <a:ext uri="{FF2B5EF4-FFF2-40B4-BE49-F238E27FC236}">
                  <a16:creationId xmlns:a16="http://schemas.microsoft.com/office/drawing/2014/main" xmlns="" id="{34BECB1D-4A8E-B40C-9C46-296862471E49}"/>
                </a:ext>
              </a:extLst>
            </p:cNvPr>
            <p:cNvSpPr>
              <a:spLocks noChangeArrowheads="1"/>
            </p:cNvSpPr>
            <p:nvPr/>
          </p:nvSpPr>
          <p:spPr bwMode="auto">
            <a:xfrm>
              <a:off x="684" y="2196"/>
              <a:ext cx="541" cy="25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city</a:t>
              </a:r>
            </a:p>
          </p:txBody>
        </p:sp>
      </p:grpSp>
      <p:sp>
        <p:nvSpPr>
          <p:cNvPr id="10272" name="Line 2096">
            <a:extLst>
              <a:ext uri="{FF2B5EF4-FFF2-40B4-BE49-F238E27FC236}">
                <a16:creationId xmlns:a16="http://schemas.microsoft.com/office/drawing/2014/main" xmlns="" id="{873AD262-9FE3-B9F6-ED7A-94945A95CA2C}"/>
              </a:ext>
            </a:extLst>
          </p:cNvPr>
          <p:cNvSpPr>
            <a:spLocks noChangeShapeType="1"/>
          </p:cNvSpPr>
          <p:nvPr/>
        </p:nvSpPr>
        <p:spPr bwMode="auto">
          <a:xfrm>
            <a:off x="8686800" y="5105400"/>
            <a:ext cx="457200" cy="533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xmlns="" id="{AE6A83C1-08A5-1504-472B-B9D9DBEB53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E664F768-CB6B-4B8C-AA37-1E7B9276DEB9}" type="slidenum">
              <a:rPr lang="en-US" altLang="en-US" sz="1200"/>
              <a:pPr eaLnBrk="1" hangingPunct="1"/>
              <a:t>21</a:t>
            </a:fld>
            <a:endParaRPr lang="en-US" altLang="en-US" sz="1200"/>
          </a:p>
        </p:txBody>
      </p:sp>
      <p:sp>
        <p:nvSpPr>
          <p:cNvPr id="11267" name="Rectangle 1026">
            <a:extLst>
              <a:ext uri="{FF2B5EF4-FFF2-40B4-BE49-F238E27FC236}">
                <a16:creationId xmlns:a16="http://schemas.microsoft.com/office/drawing/2014/main" xmlns="" id="{FDB89A51-2763-3E94-62A2-6725054A90D1}"/>
              </a:ext>
            </a:extLst>
          </p:cNvPr>
          <p:cNvSpPr>
            <a:spLocks noGrp="1" noChangeArrowheads="1"/>
          </p:cNvSpPr>
          <p:nvPr>
            <p:ph type="title"/>
          </p:nvPr>
        </p:nvSpPr>
        <p:spPr>
          <a:xfrm>
            <a:off x="3124200" y="381000"/>
            <a:ext cx="6446838" cy="692150"/>
          </a:xfrm>
        </p:spPr>
        <p:txBody>
          <a:bodyPr>
            <a:normAutofit fontScale="90000"/>
          </a:bodyPr>
          <a:lstStyle/>
          <a:p>
            <a:pPr eaLnBrk="1" hangingPunct="1"/>
            <a:r>
              <a:rPr lang="en-US" altLang="en-US"/>
              <a:t>Example of Fact Constellation</a:t>
            </a:r>
          </a:p>
        </p:txBody>
      </p:sp>
      <p:sp>
        <p:nvSpPr>
          <p:cNvPr id="11268" name="Rectangle 1028">
            <a:extLst>
              <a:ext uri="{FF2B5EF4-FFF2-40B4-BE49-F238E27FC236}">
                <a16:creationId xmlns:a16="http://schemas.microsoft.com/office/drawing/2014/main" xmlns="" id="{5A028FDC-BD28-C9E2-04A9-569BF18B065A}"/>
              </a:ext>
            </a:extLst>
          </p:cNvPr>
          <p:cNvSpPr>
            <a:spLocks noChangeArrowheads="1"/>
          </p:cNvSpPr>
          <p:nvPr/>
        </p:nvSpPr>
        <p:spPr bwMode="auto">
          <a:xfrm>
            <a:off x="4419600" y="3048000"/>
            <a:ext cx="1608138"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11269" name="Group 1029">
            <a:extLst>
              <a:ext uri="{FF2B5EF4-FFF2-40B4-BE49-F238E27FC236}">
                <a16:creationId xmlns:a16="http://schemas.microsoft.com/office/drawing/2014/main" xmlns="" id="{CA39CE2B-DDBD-F2AF-314B-23AA889796F0}"/>
              </a:ext>
            </a:extLst>
          </p:cNvPr>
          <p:cNvGrpSpPr>
            <a:grpSpLocks/>
          </p:cNvGrpSpPr>
          <p:nvPr/>
        </p:nvGrpSpPr>
        <p:grpSpPr bwMode="auto">
          <a:xfrm>
            <a:off x="1752600" y="1219200"/>
            <a:ext cx="1639888" cy="1982788"/>
            <a:chOff x="277" y="1164"/>
            <a:chExt cx="1021" cy="1229"/>
          </a:xfrm>
        </p:grpSpPr>
        <p:sp>
          <p:nvSpPr>
            <p:cNvPr id="11327" name="Rectangle 1030">
              <a:extLst>
                <a:ext uri="{FF2B5EF4-FFF2-40B4-BE49-F238E27FC236}">
                  <a16:creationId xmlns:a16="http://schemas.microsoft.com/office/drawing/2014/main" xmlns="" id="{330D9083-A25D-8C19-5913-59749E743647}"/>
                </a:ext>
              </a:extLst>
            </p:cNvPr>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time_key</a:t>
              </a:r>
            </a:p>
            <a:p>
              <a:r>
                <a:rPr lang="en-US" altLang="en-US" sz="1600">
                  <a:latin typeface="Times New Roman" panose="02020603050405020304" pitchFamily="18" charset="0"/>
                </a:rPr>
                <a:t>day</a:t>
              </a:r>
            </a:p>
            <a:p>
              <a:r>
                <a:rPr lang="en-US" altLang="en-US" sz="1600">
                  <a:latin typeface="Times New Roman" panose="02020603050405020304" pitchFamily="18" charset="0"/>
                </a:rPr>
                <a:t>day_of_the_week</a:t>
              </a:r>
            </a:p>
            <a:p>
              <a:r>
                <a:rPr lang="en-US" altLang="en-US" sz="1600">
                  <a:latin typeface="Times New Roman" panose="02020603050405020304" pitchFamily="18" charset="0"/>
                </a:rPr>
                <a:t>month</a:t>
              </a:r>
            </a:p>
            <a:p>
              <a:r>
                <a:rPr lang="en-US" altLang="en-US" sz="1600">
                  <a:latin typeface="Times New Roman" panose="02020603050405020304" pitchFamily="18" charset="0"/>
                </a:rPr>
                <a:t>quarter</a:t>
              </a:r>
            </a:p>
            <a:p>
              <a:r>
                <a:rPr lang="en-US" altLang="en-US" sz="1600">
                  <a:latin typeface="Times New Roman" panose="02020603050405020304" pitchFamily="18" charset="0"/>
                </a:rPr>
                <a:t>year</a:t>
              </a:r>
            </a:p>
          </p:txBody>
        </p:sp>
        <p:sp>
          <p:nvSpPr>
            <p:cNvPr id="11328" name="Rectangle 1031">
              <a:extLst>
                <a:ext uri="{FF2B5EF4-FFF2-40B4-BE49-F238E27FC236}">
                  <a16:creationId xmlns:a16="http://schemas.microsoft.com/office/drawing/2014/main" xmlns="" id="{7190DE02-C975-D6A0-1989-4C5EC3872D47}"/>
                </a:ext>
              </a:extLst>
            </p:cNvPr>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a:t>
              </a:r>
            </a:p>
          </p:txBody>
        </p:sp>
      </p:grpSp>
      <p:grpSp>
        <p:nvGrpSpPr>
          <p:cNvPr id="11270" name="Group 1032">
            <a:extLst>
              <a:ext uri="{FF2B5EF4-FFF2-40B4-BE49-F238E27FC236}">
                <a16:creationId xmlns:a16="http://schemas.microsoft.com/office/drawing/2014/main" xmlns="" id="{61325257-BD20-0CFD-C4FA-02731A5A42B5}"/>
              </a:ext>
            </a:extLst>
          </p:cNvPr>
          <p:cNvGrpSpPr>
            <a:grpSpLocks/>
          </p:cNvGrpSpPr>
          <p:nvPr/>
        </p:nvGrpSpPr>
        <p:grpSpPr bwMode="auto">
          <a:xfrm>
            <a:off x="6629401" y="4038600"/>
            <a:ext cx="1249363" cy="1733550"/>
            <a:chOff x="684" y="2196"/>
            <a:chExt cx="778" cy="1075"/>
          </a:xfrm>
        </p:grpSpPr>
        <p:sp>
          <p:nvSpPr>
            <p:cNvPr id="11325" name="Rectangle 1033">
              <a:extLst>
                <a:ext uri="{FF2B5EF4-FFF2-40B4-BE49-F238E27FC236}">
                  <a16:creationId xmlns:a16="http://schemas.microsoft.com/office/drawing/2014/main" xmlns="" id="{908EC4A6-BC49-FA26-DD77-F8A552CCA7D1}"/>
                </a:ext>
              </a:extLst>
            </p:cNvPr>
            <p:cNvSpPr>
              <a:spLocks noChangeArrowheads="1"/>
            </p:cNvSpPr>
            <p:nvPr/>
          </p:nvSpPr>
          <p:spPr bwMode="auto">
            <a:xfrm>
              <a:off x="684" y="2450"/>
              <a:ext cx="778" cy="821"/>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location_key</a:t>
              </a:r>
            </a:p>
            <a:p>
              <a:r>
                <a:rPr lang="en-US" altLang="en-US" sz="1600">
                  <a:latin typeface="Times New Roman" panose="02020603050405020304" pitchFamily="18" charset="0"/>
                </a:rPr>
                <a:t>street</a:t>
              </a:r>
            </a:p>
            <a:p>
              <a:r>
                <a:rPr lang="en-US" altLang="en-US" sz="1600">
                  <a:latin typeface="Times New Roman" panose="02020603050405020304" pitchFamily="18" charset="0"/>
                </a:rPr>
                <a:t>city</a:t>
              </a:r>
            </a:p>
            <a:p>
              <a:r>
                <a:rPr lang="en-US" altLang="en-US" sz="1600">
                  <a:latin typeface="Times New Roman" panose="02020603050405020304" pitchFamily="18" charset="0"/>
                </a:rPr>
                <a:t>state</a:t>
              </a:r>
            </a:p>
            <a:p>
              <a:r>
                <a:rPr lang="en-US" altLang="en-US" sz="1600">
                  <a:latin typeface="Times New Roman" panose="02020603050405020304" pitchFamily="18" charset="0"/>
                </a:rPr>
                <a:t>country</a:t>
              </a:r>
            </a:p>
          </p:txBody>
        </p:sp>
        <p:sp>
          <p:nvSpPr>
            <p:cNvPr id="11326" name="Rectangle 1034">
              <a:extLst>
                <a:ext uri="{FF2B5EF4-FFF2-40B4-BE49-F238E27FC236}">
                  <a16:creationId xmlns:a16="http://schemas.microsoft.com/office/drawing/2014/main" xmlns="" id="{303F1AE9-2C4E-EF19-6FAE-17D5EE655DF0}"/>
                </a:ext>
              </a:extLst>
            </p:cNvPr>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a:t>
              </a:r>
            </a:p>
          </p:txBody>
        </p:sp>
      </p:grpSp>
      <p:sp>
        <p:nvSpPr>
          <p:cNvPr id="11271" name="Rectangle 1035">
            <a:extLst>
              <a:ext uri="{FF2B5EF4-FFF2-40B4-BE49-F238E27FC236}">
                <a16:creationId xmlns:a16="http://schemas.microsoft.com/office/drawing/2014/main" xmlns="" id="{3AEDE4E8-3428-6A02-4E22-93FECB4A2D80}"/>
              </a:ext>
            </a:extLst>
          </p:cNvPr>
          <p:cNvSpPr>
            <a:spLocks noChangeArrowheads="1"/>
          </p:cNvSpPr>
          <p:nvPr/>
        </p:nvSpPr>
        <p:spPr bwMode="auto">
          <a:xfrm>
            <a:off x="4267200" y="2133601"/>
            <a:ext cx="169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Sales Fact Table</a:t>
            </a:r>
          </a:p>
        </p:txBody>
      </p:sp>
      <p:sp>
        <p:nvSpPr>
          <p:cNvPr id="11272" name="Rectangle 1036">
            <a:extLst>
              <a:ext uri="{FF2B5EF4-FFF2-40B4-BE49-F238E27FC236}">
                <a16:creationId xmlns:a16="http://schemas.microsoft.com/office/drawing/2014/main" xmlns="" id="{AFBAC2AB-1915-94E6-82B5-2909F59CF3A6}"/>
              </a:ext>
            </a:extLst>
          </p:cNvPr>
          <p:cNvSpPr>
            <a:spLocks noChangeArrowheads="1"/>
          </p:cNvSpPr>
          <p:nvPr/>
        </p:nvSpPr>
        <p:spPr bwMode="auto">
          <a:xfrm>
            <a:off x="4419600" y="25908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273" name="Rectangle 1037">
            <a:extLst>
              <a:ext uri="{FF2B5EF4-FFF2-40B4-BE49-F238E27FC236}">
                <a16:creationId xmlns:a16="http://schemas.microsoft.com/office/drawing/2014/main" xmlns="" id="{A93CFFDA-8E19-986D-B03E-8DB18649D10E}"/>
              </a:ext>
            </a:extLst>
          </p:cNvPr>
          <p:cNvSpPr>
            <a:spLocks noChangeArrowheads="1"/>
          </p:cNvSpPr>
          <p:nvPr/>
        </p:nvSpPr>
        <p:spPr bwMode="auto">
          <a:xfrm>
            <a:off x="4419600" y="2667001"/>
            <a:ext cx="1601788" cy="366713"/>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time_key</a:t>
            </a:r>
          </a:p>
        </p:txBody>
      </p:sp>
      <p:sp>
        <p:nvSpPr>
          <p:cNvPr id="11274" name="Rectangle 1038">
            <a:extLst>
              <a:ext uri="{FF2B5EF4-FFF2-40B4-BE49-F238E27FC236}">
                <a16:creationId xmlns:a16="http://schemas.microsoft.com/office/drawing/2014/main" xmlns="" id="{0E65DABB-937B-DEFF-D39E-1C6281289DDF}"/>
              </a:ext>
            </a:extLst>
          </p:cNvPr>
          <p:cNvSpPr>
            <a:spLocks noChangeArrowheads="1"/>
          </p:cNvSpPr>
          <p:nvPr/>
        </p:nvSpPr>
        <p:spPr bwMode="auto">
          <a:xfrm>
            <a:off x="4419600" y="3124201"/>
            <a:ext cx="1600200" cy="3667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item_key</a:t>
            </a:r>
          </a:p>
        </p:txBody>
      </p:sp>
      <p:sp>
        <p:nvSpPr>
          <p:cNvPr id="11275" name="Rectangle 1039">
            <a:extLst>
              <a:ext uri="{FF2B5EF4-FFF2-40B4-BE49-F238E27FC236}">
                <a16:creationId xmlns:a16="http://schemas.microsoft.com/office/drawing/2014/main" xmlns="" id="{CEBB43BF-09CA-0D84-AC68-35975FD50E3B}"/>
              </a:ext>
            </a:extLst>
          </p:cNvPr>
          <p:cNvSpPr>
            <a:spLocks noChangeArrowheads="1"/>
          </p:cNvSpPr>
          <p:nvPr/>
        </p:nvSpPr>
        <p:spPr bwMode="auto">
          <a:xfrm>
            <a:off x="4419600" y="350520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276" name="Rectangle 1040">
            <a:extLst>
              <a:ext uri="{FF2B5EF4-FFF2-40B4-BE49-F238E27FC236}">
                <a16:creationId xmlns:a16="http://schemas.microsoft.com/office/drawing/2014/main" xmlns="" id="{E66687BF-E860-0739-D2FA-9564F6EDF4CB}"/>
              </a:ext>
            </a:extLst>
          </p:cNvPr>
          <p:cNvSpPr>
            <a:spLocks noChangeArrowheads="1"/>
          </p:cNvSpPr>
          <p:nvPr/>
        </p:nvSpPr>
        <p:spPr bwMode="auto">
          <a:xfrm>
            <a:off x="4419600" y="3505201"/>
            <a:ext cx="1600200" cy="366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branch_key</a:t>
            </a:r>
          </a:p>
        </p:txBody>
      </p:sp>
      <p:sp>
        <p:nvSpPr>
          <p:cNvPr id="11277" name="Rectangle 1041">
            <a:extLst>
              <a:ext uri="{FF2B5EF4-FFF2-40B4-BE49-F238E27FC236}">
                <a16:creationId xmlns:a16="http://schemas.microsoft.com/office/drawing/2014/main" xmlns="" id="{61F6C63F-6A4C-E4A1-A545-AEECA55A5CD2}"/>
              </a:ext>
            </a:extLst>
          </p:cNvPr>
          <p:cNvSpPr>
            <a:spLocks noChangeArrowheads="1"/>
          </p:cNvSpPr>
          <p:nvPr/>
        </p:nvSpPr>
        <p:spPr bwMode="auto">
          <a:xfrm>
            <a:off x="4419600" y="39624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278" name="Rectangle 1042">
            <a:extLst>
              <a:ext uri="{FF2B5EF4-FFF2-40B4-BE49-F238E27FC236}">
                <a16:creationId xmlns:a16="http://schemas.microsoft.com/office/drawing/2014/main" xmlns="" id="{CCA070E4-1A9A-8659-4353-59613F5F5C75}"/>
              </a:ext>
            </a:extLst>
          </p:cNvPr>
          <p:cNvSpPr>
            <a:spLocks noChangeArrowheads="1"/>
          </p:cNvSpPr>
          <p:nvPr/>
        </p:nvSpPr>
        <p:spPr bwMode="auto">
          <a:xfrm>
            <a:off x="4418013" y="3981451"/>
            <a:ext cx="15938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location_key</a:t>
            </a:r>
          </a:p>
        </p:txBody>
      </p:sp>
      <p:sp>
        <p:nvSpPr>
          <p:cNvPr id="11279" name="Rectangle 1043">
            <a:extLst>
              <a:ext uri="{FF2B5EF4-FFF2-40B4-BE49-F238E27FC236}">
                <a16:creationId xmlns:a16="http://schemas.microsoft.com/office/drawing/2014/main" xmlns="" id="{457AF1E7-3C49-1E6D-8F4F-BBAD17D66AC1}"/>
              </a:ext>
            </a:extLst>
          </p:cNvPr>
          <p:cNvSpPr>
            <a:spLocks noChangeArrowheads="1"/>
          </p:cNvSpPr>
          <p:nvPr/>
        </p:nvSpPr>
        <p:spPr bwMode="auto">
          <a:xfrm>
            <a:off x="4384676" y="4419601"/>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280" name="Rectangle 1044">
            <a:extLst>
              <a:ext uri="{FF2B5EF4-FFF2-40B4-BE49-F238E27FC236}">
                <a16:creationId xmlns:a16="http://schemas.microsoft.com/office/drawing/2014/main" xmlns="" id="{45B0B105-331E-DD59-E75A-5BF77F19CEEF}"/>
              </a:ext>
            </a:extLst>
          </p:cNvPr>
          <p:cNvSpPr>
            <a:spLocks noChangeArrowheads="1"/>
          </p:cNvSpPr>
          <p:nvPr/>
        </p:nvSpPr>
        <p:spPr bwMode="auto">
          <a:xfrm>
            <a:off x="4419600" y="4473576"/>
            <a:ext cx="158115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units_sold</a:t>
            </a:r>
          </a:p>
        </p:txBody>
      </p:sp>
      <p:sp>
        <p:nvSpPr>
          <p:cNvPr id="11281" name="Rectangle 1045">
            <a:extLst>
              <a:ext uri="{FF2B5EF4-FFF2-40B4-BE49-F238E27FC236}">
                <a16:creationId xmlns:a16="http://schemas.microsoft.com/office/drawing/2014/main" xmlns="" id="{4F7DBB05-49C7-62FD-5F6F-11961BEE746B}"/>
              </a:ext>
            </a:extLst>
          </p:cNvPr>
          <p:cNvSpPr>
            <a:spLocks noChangeArrowheads="1"/>
          </p:cNvSpPr>
          <p:nvPr/>
        </p:nvSpPr>
        <p:spPr bwMode="auto">
          <a:xfrm>
            <a:off x="4384676" y="4876801"/>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282" name="Rectangle 1046">
            <a:extLst>
              <a:ext uri="{FF2B5EF4-FFF2-40B4-BE49-F238E27FC236}">
                <a16:creationId xmlns:a16="http://schemas.microsoft.com/office/drawing/2014/main" xmlns="" id="{B66DAB8B-F69E-97B8-E70F-183351FD9AEB}"/>
              </a:ext>
            </a:extLst>
          </p:cNvPr>
          <p:cNvSpPr>
            <a:spLocks noChangeArrowheads="1"/>
          </p:cNvSpPr>
          <p:nvPr/>
        </p:nvSpPr>
        <p:spPr bwMode="auto">
          <a:xfrm>
            <a:off x="4419600" y="4918076"/>
            <a:ext cx="158750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dollars_sold</a:t>
            </a:r>
          </a:p>
        </p:txBody>
      </p:sp>
      <p:sp>
        <p:nvSpPr>
          <p:cNvPr id="11283" name="Rectangle 1049">
            <a:extLst>
              <a:ext uri="{FF2B5EF4-FFF2-40B4-BE49-F238E27FC236}">
                <a16:creationId xmlns:a16="http://schemas.microsoft.com/office/drawing/2014/main" xmlns="" id="{300043A5-D8C2-6AEF-B7E4-6EB7D1EA0332}"/>
              </a:ext>
            </a:extLst>
          </p:cNvPr>
          <p:cNvSpPr>
            <a:spLocks noChangeArrowheads="1"/>
          </p:cNvSpPr>
          <p:nvPr/>
        </p:nvSpPr>
        <p:spPr bwMode="auto">
          <a:xfrm>
            <a:off x="2819400" y="5715000"/>
            <a:ext cx="1219200" cy="376238"/>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a:latin typeface="Times New Roman" panose="02020603050405020304" pitchFamily="18" charset="0"/>
              </a:rPr>
              <a:t>Measures</a:t>
            </a:r>
          </a:p>
        </p:txBody>
      </p:sp>
      <p:sp>
        <p:nvSpPr>
          <p:cNvPr id="11284" name="Line 1050">
            <a:extLst>
              <a:ext uri="{FF2B5EF4-FFF2-40B4-BE49-F238E27FC236}">
                <a16:creationId xmlns:a16="http://schemas.microsoft.com/office/drawing/2014/main" xmlns="" id="{DD3E1268-11C9-3114-B8AC-D723E883CB37}"/>
              </a:ext>
            </a:extLst>
          </p:cNvPr>
          <p:cNvSpPr>
            <a:spLocks noChangeShapeType="1"/>
          </p:cNvSpPr>
          <p:nvPr/>
        </p:nvSpPr>
        <p:spPr bwMode="auto">
          <a:xfrm flipV="1">
            <a:off x="3608389" y="4648200"/>
            <a:ext cx="769937"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285" name="Line 1051">
            <a:extLst>
              <a:ext uri="{FF2B5EF4-FFF2-40B4-BE49-F238E27FC236}">
                <a16:creationId xmlns:a16="http://schemas.microsoft.com/office/drawing/2014/main" xmlns="" id="{0E052450-8F93-A65C-2F51-BD5AECB744DC}"/>
              </a:ext>
            </a:extLst>
          </p:cNvPr>
          <p:cNvSpPr>
            <a:spLocks noChangeShapeType="1"/>
          </p:cNvSpPr>
          <p:nvPr/>
        </p:nvSpPr>
        <p:spPr bwMode="auto">
          <a:xfrm flipV="1">
            <a:off x="3589339" y="5191126"/>
            <a:ext cx="788987"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286" name="Line 1052">
            <a:extLst>
              <a:ext uri="{FF2B5EF4-FFF2-40B4-BE49-F238E27FC236}">
                <a16:creationId xmlns:a16="http://schemas.microsoft.com/office/drawing/2014/main" xmlns="" id="{B2E39C86-F3BD-85BD-B429-7E081CB5CB1F}"/>
              </a:ext>
            </a:extLst>
          </p:cNvPr>
          <p:cNvSpPr>
            <a:spLocks noChangeShapeType="1"/>
          </p:cNvSpPr>
          <p:nvPr/>
        </p:nvSpPr>
        <p:spPr bwMode="auto">
          <a:xfrm flipV="1">
            <a:off x="3589339" y="5559426"/>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287" name="Line 1053">
            <a:extLst>
              <a:ext uri="{FF2B5EF4-FFF2-40B4-BE49-F238E27FC236}">
                <a16:creationId xmlns:a16="http://schemas.microsoft.com/office/drawing/2014/main" xmlns="" id="{52FE7205-FA62-FC76-9682-48338B135BE5}"/>
              </a:ext>
            </a:extLst>
          </p:cNvPr>
          <p:cNvSpPr>
            <a:spLocks noChangeShapeType="1"/>
          </p:cNvSpPr>
          <p:nvPr/>
        </p:nvSpPr>
        <p:spPr bwMode="auto">
          <a:xfrm flipH="1">
            <a:off x="3165475" y="3816351"/>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1288" name="Line 1054">
            <a:extLst>
              <a:ext uri="{FF2B5EF4-FFF2-40B4-BE49-F238E27FC236}">
                <a16:creationId xmlns:a16="http://schemas.microsoft.com/office/drawing/2014/main" xmlns="" id="{5182FE26-01C6-9B04-45A0-2A567F11FEF6}"/>
              </a:ext>
            </a:extLst>
          </p:cNvPr>
          <p:cNvSpPr>
            <a:spLocks noChangeShapeType="1"/>
          </p:cNvSpPr>
          <p:nvPr/>
        </p:nvSpPr>
        <p:spPr bwMode="auto">
          <a:xfrm flipH="1" flipV="1">
            <a:off x="3429000" y="2362200"/>
            <a:ext cx="914400" cy="381000"/>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11289" name="Line 1055">
            <a:extLst>
              <a:ext uri="{FF2B5EF4-FFF2-40B4-BE49-F238E27FC236}">
                <a16:creationId xmlns:a16="http://schemas.microsoft.com/office/drawing/2014/main" xmlns="" id="{2DBBEE9F-8A87-2C77-C873-13C84ECBB2C9}"/>
              </a:ext>
            </a:extLst>
          </p:cNvPr>
          <p:cNvSpPr>
            <a:spLocks noChangeShapeType="1"/>
          </p:cNvSpPr>
          <p:nvPr/>
        </p:nvSpPr>
        <p:spPr bwMode="auto">
          <a:xfrm>
            <a:off x="6096000" y="4267200"/>
            <a:ext cx="533400" cy="3810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1290" name="Line 1056">
            <a:extLst>
              <a:ext uri="{FF2B5EF4-FFF2-40B4-BE49-F238E27FC236}">
                <a16:creationId xmlns:a16="http://schemas.microsoft.com/office/drawing/2014/main" xmlns="" id="{E9E922CE-2162-BCEF-BF47-E1913B7F8DDB}"/>
              </a:ext>
            </a:extLst>
          </p:cNvPr>
          <p:cNvSpPr>
            <a:spLocks noChangeShapeType="1"/>
          </p:cNvSpPr>
          <p:nvPr/>
        </p:nvSpPr>
        <p:spPr bwMode="auto">
          <a:xfrm flipV="1">
            <a:off x="6019800" y="2743201"/>
            <a:ext cx="762000" cy="52546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nvGrpSpPr>
          <p:cNvPr id="11291" name="Group 1057">
            <a:extLst>
              <a:ext uri="{FF2B5EF4-FFF2-40B4-BE49-F238E27FC236}">
                <a16:creationId xmlns:a16="http://schemas.microsoft.com/office/drawing/2014/main" xmlns="" id="{88DB99F2-5341-D0F3-6952-1B17D6E7FADF}"/>
              </a:ext>
            </a:extLst>
          </p:cNvPr>
          <p:cNvGrpSpPr>
            <a:grpSpLocks/>
          </p:cNvGrpSpPr>
          <p:nvPr/>
        </p:nvGrpSpPr>
        <p:grpSpPr bwMode="auto">
          <a:xfrm>
            <a:off x="6705600" y="1524001"/>
            <a:ext cx="1303338" cy="1744663"/>
            <a:chOff x="3796" y="1002"/>
            <a:chExt cx="812" cy="1081"/>
          </a:xfrm>
        </p:grpSpPr>
        <p:sp>
          <p:nvSpPr>
            <p:cNvPr id="11323" name="Rectangle 1058">
              <a:extLst>
                <a:ext uri="{FF2B5EF4-FFF2-40B4-BE49-F238E27FC236}">
                  <a16:creationId xmlns:a16="http://schemas.microsoft.com/office/drawing/2014/main" xmlns="" id="{6D8C29F6-E045-CFB4-F2CA-818BA904E7DF}"/>
                </a:ext>
              </a:extLst>
            </p:cNvPr>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item_key</a:t>
              </a:r>
            </a:p>
            <a:p>
              <a:r>
                <a:rPr lang="en-US" altLang="en-US" sz="1600">
                  <a:latin typeface="Times New Roman" panose="02020603050405020304" pitchFamily="18" charset="0"/>
                </a:rPr>
                <a:t>item_name</a:t>
              </a:r>
            </a:p>
            <a:p>
              <a:r>
                <a:rPr lang="en-US" altLang="en-US" sz="1600">
                  <a:latin typeface="Times New Roman" panose="02020603050405020304" pitchFamily="18" charset="0"/>
                </a:rPr>
                <a:t>brand</a:t>
              </a:r>
            </a:p>
            <a:p>
              <a:r>
                <a:rPr lang="en-US" altLang="en-US" sz="1600">
                  <a:latin typeface="Times New Roman" panose="02020603050405020304" pitchFamily="18" charset="0"/>
                </a:rPr>
                <a:t>type</a:t>
              </a:r>
            </a:p>
            <a:p>
              <a:r>
                <a:rPr lang="en-US" altLang="en-US" sz="1600">
                  <a:latin typeface="Times New Roman" panose="02020603050405020304" pitchFamily="18" charset="0"/>
                </a:rPr>
                <a:t>supplier_type</a:t>
              </a:r>
            </a:p>
          </p:txBody>
        </p:sp>
        <p:sp>
          <p:nvSpPr>
            <p:cNvPr id="11324" name="Text Box 1059">
              <a:extLst>
                <a:ext uri="{FF2B5EF4-FFF2-40B4-BE49-F238E27FC236}">
                  <a16:creationId xmlns:a16="http://schemas.microsoft.com/office/drawing/2014/main" xmlns="" id="{BCD74353-6034-41A7-2996-70EB95F10BB0}"/>
                </a:ext>
              </a:extLst>
            </p:cNvPr>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p:spPr>
          <p:txBody>
            <a:bodyPr wrap="none" anchor="ct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item</a:t>
              </a:r>
            </a:p>
          </p:txBody>
        </p:sp>
      </p:grpSp>
      <p:grpSp>
        <p:nvGrpSpPr>
          <p:cNvPr id="11292" name="Group 1060">
            <a:extLst>
              <a:ext uri="{FF2B5EF4-FFF2-40B4-BE49-F238E27FC236}">
                <a16:creationId xmlns:a16="http://schemas.microsoft.com/office/drawing/2014/main" xmlns="" id="{F4AB26C0-EF16-F725-C26E-DFD89B48CBF2}"/>
              </a:ext>
            </a:extLst>
          </p:cNvPr>
          <p:cNvGrpSpPr>
            <a:grpSpLocks/>
          </p:cNvGrpSpPr>
          <p:nvPr/>
        </p:nvGrpSpPr>
        <p:grpSpPr bwMode="auto">
          <a:xfrm>
            <a:off x="1828800" y="3962401"/>
            <a:ext cx="1290638" cy="1230313"/>
            <a:chOff x="3896" y="2472"/>
            <a:chExt cx="803" cy="762"/>
          </a:xfrm>
        </p:grpSpPr>
        <p:sp>
          <p:nvSpPr>
            <p:cNvPr id="11321" name="Rectangle 1061">
              <a:extLst>
                <a:ext uri="{FF2B5EF4-FFF2-40B4-BE49-F238E27FC236}">
                  <a16:creationId xmlns:a16="http://schemas.microsoft.com/office/drawing/2014/main" xmlns="" id="{4CA7765D-21CE-B8ED-978E-15D162CB97FA}"/>
                </a:ext>
              </a:extLst>
            </p:cNvPr>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branch_key</a:t>
              </a:r>
            </a:p>
            <a:p>
              <a:r>
                <a:rPr lang="en-US" altLang="en-US" sz="1600">
                  <a:latin typeface="Times New Roman" panose="02020603050405020304" pitchFamily="18" charset="0"/>
                </a:rPr>
                <a:t>branch_name</a:t>
              </a:r>
            </a:p>
            <a:p>
              <a:r>
                <a:rPr lang="en-US" altLang="en-US" sz="1600">
                  <a:latin typeface="Times New Roman" panose="02020603050405020304" pitchFamily="18" charset="0"/>
                </a:rPr>
                <a:t>branch_type</a:t>
              </a:r>
            </a:p>
          </p:txBody>
        </p:sp>
        <p:sp>
          <p:nvSpPr>
            <p:cNvPr id="11322" name="Text Box 1062">
              <a:extLst>
                <a:ext uri="{FF2B5EF4-FFF2-40B4-BE49-F238E27FC236}">
                  <a16:creationId xmlns:a16="http://schemas.microsoft.com/office/drawing/2014/main" xmlns="" id="{1F8D9218-C293-F726-F5F0-1740BB925131}"/>
                </a:ext>
              </a:extLst>
            </p:cNvPr>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branch</a:t>
              </a:r>
            </a:p>
          </p:txBody>
        </p:sp>
      </p:grpSp>
      <p:sp>
        <p:nvSpPr>
          <p:cNvPr id="11293" name="Rectangle 1063">
            <a:extLst>
              <a:ext uri="{FF2B5EF4-FFF2-40B4-BE49-F238E27FC236}">
                <a16:creationId xmlns:a16="http://schemas.microsoft.com/office/drawing/2014/main" xmlns="" id="{55F634BD-6E3A-A14E-46CB-2143BD23D7E8}"/>
              </a:ext>
            </a:extLst>
          </p:cNvPr>
          <p:cNvSpPr>
            <a:spLocks noChangeArrowheads="1"/>
          </p:cNvSpPr>
          <p:nvPr/>
        </p:nvSpPr>
        <p:spPr bwMode="auto">
          <a:xfrm>
            <a:off x="8535989" y="2495550"/>
            <a:ext cx="1608137"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294" name="Rectangle 1064">
            <a:extLst>
              <a:ext uri="{FF2B5EF4-FFF2-40B4-BE49-F238E27FC236}">
                <a16:creationId xmlns:a16="http://schemas.microsoft.com/office/drawing/2014/main" xmlns="" id="{70B83946-4F78-C1DB-4136-00C160290829}"/>
              </a:ext>
            </a:extLst>
          </p:cNvPr>
          <p:cNvSpPr>
            <a:spLocks noChangeArrowheads="1"/>
          </p:cNvSpPr>
          <p:nvPr/>
        </p:nvSpPr>
        <p:spPr bwMode="auto">
          <a:xfrm>
            <a:off x="8383588" y="1581151"/>
            <a:ext cx="203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Shipping Fact Table</a:t>
            </a:r>
          </a:p>
        </p:txBody>
      </p:sp>
      <p:sp>
        <p:nvSpPr>
          <p:cNvPr id="11295" name="Rectangle 1065">
            <a:extLst>
              <a:ext uri="{FF2B5EF4-FFF2-40B4-BE49-F238E27FC236}">
                <a16:creationId xmlns:a16="http://schemas.microsoft.com/office/drawing/2014/main" xmlns="" id="{D843A6F0-8773-E2ED-02D6-F1C41D29140C}"/>
              </a:ext>
            </a:extLst>
          </p:cNvPr>
          <p:cNvSpPr>
            <a:spLocks noChangeArrowheads="1"/>
          </p:cNvSpPr>
          <p:nvPr/>
        </p:nvSpPr>
        <p:spPr bwMode="auto">
          <a:xfrm>
            <a:off x="8535988" y="20383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296" name="Rectangle 1066">
            <a:extLst>
              <a:ext uri="{FF2B5EF4-FFF2-40B4-BE49-F238E27FC236}">
                <a16:creationId xmlns:a16="http://schemas.microsoft.com/office/drawing/2014/main" xmlns="" id="{5B45AEE9-06D4-1D48-F169-8FF79BBB8C4C}"/>
              </a:ext>
            </a:extLst>
          </p:cNvPr>
          <p:cNvSpPr>
            <a:spLocks noChangeArrowheads="1"/>
          </p:cNvSpPr>
          <p:nvPr/>
        </p:nvSpPr>
        <p:spPr bwMode="auto">
          <a:xfrm>
            <a:off x="8535989" y="2114551"/>
            <a:ext cx="1601787" cy="366713"/>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time_key</a:t>
            </a:r>
          </a:p>
        </p:txBody>
      </p:sp>
      <p:sp>
        <p:nvSpPr>
          <p:cNvPr id="11297" name="Rectangle 1067">
            <a:extLst>
              <a:ext uri="{FF2B5EF4-FFF2-40B4-BE49-F238E27FC236}">
                <a16:creationId xmlns:a16="http://schemas.microsoft.com/office/drawing/2014/main" xmlns="" id="{8F0882CE-70CE-FAA1-F4F6-BEE3C4E813B3}"/>
              </a:ext>
            </a:extLst>
          </p:cNvPr>
          <p:cNvSpPr>
            <a:spLocks noChangeArrowheads="1"/>
          </p:cNvSpPr>
          <p:nvPr/>
        </p:nvSpPr>
        <p:spPr bwMode="auto">
          <a:xfrm>
            <a:off x="8535988" y="2571751"/>
            <a:ext cx="1600200" cy="3667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item_key</a:t>
            </a:r>
          </a:p>
        </p:txBody>
      </p:sp>
      <p:sp>
        <p:nvSpPr>
          <p:cNvPr id="11298" name="Rectangle 1068">
            <a:extLst>
              <a:ext uri="{FF2B5EF4-FFF2-40B4-BE49-F238E27FC236}">
                <a16:creationId xmlns:a16="http://schemas.microsoft.com/office/drawing/2014/main" xmlns="" id="{0FCC5D9A-18EC-5933-65E0-09DFD6DCA3FF}"/>
              </a:ext>
            </a:extLst>
          </p:cNvPr>
          <p:cNvSpPr>
            <a:spLocks noChangeArrowheads="1"/>
          </p:cNvSpPr>
          <p:nvPr/>
        </p:nvSpPr>
        <p:spPr bwMode="auto">
          <a:xfrm>
            <a:off x="8535988" y="295275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299" name="Rectangle 1069">
            <a:extLst>
              <a:ext uri="{FF2B5EF4-FFF2-40B4-BE49-F238E27FC236}">
                <a16:creationId xmlns:a16="http://schemas.microsoft.com/office/drawing/2014/main" xmlns="" id="{0E716EE2-2EBC-F049-425E-A0A46E19E64B}"/>
              </a:ext>
            </a:extLst>
          </p:cNvPr>
          <p:cNvSpPr>
            <a:spLocks noChangeArrowheads="1"/>
          </p:cNvSpPr>
          <p:nvPr/>
        </p:nvSpPr>
        <p:spPr bwMode="auto">
          <a:xfrm>
            <a:off x="8535988" y="2952751"/>
            <a:ext cx="1600200" cy="366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shipper_key</a:t>
            </a:r>
          </a:p>
        </p:txBody>
      </p:sp>
      <p:sp>
        <p:nvSpPr>
          <p:cNvPr id="11300" name="Rectangle 1070">
            <a:extLst>
              <a:ext uri="{FF2B5EF4-FFF2-40B4-BE49-F238E27FC236}">
                <a16:creationId xmlns:a16="http://schemas.microsoft.com/office/drawing/2014/main" xmlns="" id="{402F293A-39BE-1AF4-2FDD-C68896E4DCAD}"/>
              </a:ext>
            </a:extLst>
          </p:cNvPr>
          <p:cNvSpPr>
            <a:spLocks noChangeArrowheads="1"/>
          </p:cNvSpPr>
          <p:nvPr/>
        </p:nvSpPr>
        <p:spPr bwMode="auto">
          <a:xfrm>
            <a:off x="8535988" y="34099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301" name="Rectangle 1071">
            <a:extLst>
              <a:ext uri="{FF2B5EF4-FFF2-40B4-BE49-F238E27FC236}">
                <a16:creationId xmlns:a16="http://schemas.microsoft.com/office/drawing/2014/main" xmlns="" id="{729D2D22-5DC8-2AC2-74D6-1F173C596D86}"/>
              </a:ext>
            </a:extLst>
          </p:cNvPr>
          <p:cNvSpPr>
            <a:spLocks noChangeArrowheads="1"/>
          </p:cNvSpPr>
          <p:nvPr/>
        </p:nvSpPr>
        <p:spPr bwMode="auto">
          <a:xfrm>
            <a:off x="8534400" y="3429001"/>
            <a:ext cx="15938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from_location</a:t>
            </a:r>
          </a:p>
        </p:txBody>
      </p:sp>
      <p:sp>
        <p:nvSpPr>
          <p:cNvPr id="11302" name="Rectangle 1072">
            <a:extLst>
              <a:ext uri="{FF2B5EF4-FFF2-40B4-BE49-F238E27FC236}">
                <a16:creationId xmlns:a16="http://schemas.microsoft.com/office/drawing/2014/main" xmlns="" id="{CACED9E1-99CB-33AA-7A6A-9BA9CD13C669}"/>
              </a:ext>
            </a:extLst>
          </p:cNvPr>
          <p:cNvSpPr>
            <a:spLocks noChangeArrowheads="1"/>
          </p:cNvSpPr>
          <p:nvPr/>
        </p:nvSpPr>
        <p:spPr bwMode="auto">
          <a:xfrm>
            <a:off x="8501064" y="3867151"/>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303" name="Rectangle 1073">
            <a:extLst>
              <a:ext uri="{FF2B5EF4-FFF2-40B4-BE49-F238E27FC236}">
                <a16:creationId xmlns:a16="http://schemas.microsoft.com/office/drawing/2014/main" xmlns="" id="{75C3B19E-C664-3261-1231-EC6C90CDB92C}"/>
              </a:ext>
            </a:extLst>
          </p:cNvPr>
          <p:cNvSpPr>
            <a:spLocks noChangeArrowheads="1"/>
          </p:cNvSpPr>
          <p:nvPr/>
        </p:nvSpPr>
        <p:spPr bwMode="auto">
          <a:xfrm>
            <a:off x="8535988" y="3943351"/>
            <a:ext cx="15557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to_location</a:t>
            </a:r>
          </a:p>
        </p:txBody>
      </p:sp>
      <p:sp>
        <p:nvSpPr>
          <p:cNvPr id="11304" name="Rectangle 1074">
            <a:extLst>
              <a:ext uri="{FF2B5EF4-FFF2-40B4-BE49-F238E27FC236}">
                <a16:creationId xmlns:a16="http://schemas.microsoft.com/office/drawing/2014/main" xmlns="" id="{B4509782-2A93-C7D0-1BDD-66F3CDEB09BC}"/>
              </a:ext>
            </a:extLst>
          </p:cNvPr>
          <p:cNvSpPr>
            <a:spLocks noChangeArrowheads="1"/>
          </p:cNvSpPr>
          <p:nvPr/>
        </p:nvSpPr>
        <p:spPr bwMode="auto">
          <a:xfrm>
            <a:off x="8501064" y="4324351"/>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305" name="Rectangle 1075">
            <a:extLst>
              <a:ext uri="{FF2B5EF4-FFF2-40B4-BE49-F238E27FC236}">
                <a16:creationId xmlns:a16="http://schemas.microsoft.com/office/drawing/2014/main" xmlns="" id="{01A54129-1313-91B9-92A4-9374F3B07C7E}"/>
              </a:ext>
            </a:extLst>
          </p:cNvPr>
          <p:cNvSpPr>
            <a:spLocks noChangeArrowheads="1"/>
          </p:cNvSpPr>
          <p:nvPr/>
        </p:nvSpPr>
        <p:spPr bwMode="auto">
          <a:xfrm>
            <a:off x="8535988" y="4365626"/>
            <a:ext cx="157480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dollars_cost</a:t>
            </a:r>
          </a:p>
        </p:txBody>
      </p:sp>
      <p:sp>
        <p:nvSpPr>
          <p:cNvPr id="11306" name="Rectangle 1076">
            <a:extLst>
              <a:ext uri="{FF2B5EF4-FFF2-40B4-BE49-F238E27FC236}">
                <a16:creationId xmlns:a16="http://schemas.microsoft.com/office/drawing/2014/main" xmlns="" id="{39511570-5612-5D22-71DC-21CBD1DFE3E5}"/>
              </a:ext>
            </a:extLst>
          </p:cNvPr>
          <p:cNvSpPr>
            <a:spLocks noChangeArrowheads="1"/>
          </p:cNvSpPr>
          <p:nvPr/>
        </p:nvSpPr>
        <p:spPr bwMode="auto">
          <a:xfrm>
            <a:off x="8501064" y="4781550"/>
            <a:ext cx="163512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307" name="Rectangle 1077">
            <a:extLst>
              <a:ext uri="{FF2B5EF4-FFF2-40B4-BE49-F238E27FC236}">
                <a16:creationId xmlns:a16="http://schemas.microsoft.com/office/drawing/2014/main" xmlns="" id="{3ACCE14C-3945-0206-AE48-B31117FE5C05}"/>
              </a:ext>
            </a:extLst>
          </p:cNvPr>
          <p:cNvSpPr>
            <a:spLocks noChangeArrowheads="1"/>
          </p:cNvSpPr>
          <p:nvPr/>
        </p:nvSpPr>
        <p:spPr bwMode="auto">
          <a:xfrm>
            <a:off x="8516938" y="4811713"/>
            <a:ext cx="1625600" cy="36671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units_shipped</a:t>
            </a:r>
          </a:p>
        </p:txBody>
      </p:sp>
      <p:sp>
        <p:nvSpPr>
          <p:cNvPr id="11308" name="Line 1079">
            <a:extLst>
              <a:ext uri="{FF2B5EF4-FFF2-40B4-BE49-F238E27FC236}">
                <a16:creationId xmlns:a16="http://schemas.microsoft.com/office/drawing/2014/main" xmlns="" id="{25FE287E-F751-9086-EA9A-3CF3B465EF15}"/>
              </a:ext>
            </a:extLst>
          </p:cNvPr>
          <p:cNvSpPr>
            <a:spLocks noChangeShapeType="1"/>
          </p:cNvSpPr>
          <p:nvPr/>
        </p:nvSpPr>
        <p:spPr bwMode="auto">
          <a:xfrm flipH="1" flipV="1">
            <a:off x="8153400" y="1524000"/>
            <a:ext cx="381000" cy="68580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1309" name="Line 1080">
            <a:extLst>
              <a:ext uri="{FF2B5EF4-FFF2-40B4-BE49-F238E27FC236}">
                <a16:creationId xmlns:a16="http://schemas.microsoft.com/office/drawing/2014/main" xmlns="" id="{50D09238-9D01-4D3E-4A88-CFDD289CE55B}"/>
              </a:ext>
            </a:extLst>
          </p:cNvPr>
          <p:cNvSpPr>
            <a:spLocks noChangeShapeType="1"/>
          </p:cNvSpPr>
          <p:nvPr/>
        </p:nvSpPr>
        <p:spPr bwMode="auto">
          <a:xfrm flipH="1">
            <a:off x="4267200" y="1524000"/>
            <a:ext cx="38862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1310" name="Line 1081">
            <a:extLst>
              <a:ext uri="{FF2B5EF4-FFF2-40B4-BE49-F238E27FC236}">
                <a16:creationId xmlns:a16="http://schemas.microsoft.com/office/drawing/2014/main" xmlns="" id="{CE408B56-221F-6F2B-29FD-5CB4169D7262}"/>
              </a:ext>
            </a:extLst>
          </p:cNvPr>
          <p:cNvSpPr>
            <a:spLocks noChangeShapeType="1"/>
          </p:cNvSpPr>
          <p:nvPr/>
        </p:nvSpPr>
        <p:spPr bwMode="auto">
          <a:xfrm flipH="1">
            <a:off x="3429000" y="1524000"/>
            <a:ext cx="914400" cy="457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1311" name="Line 1082">
            <a:extLst>
              <a:ext uri="{FF2B5EF4-FFF2-40B4-BE49-F238E27FC236}">
                <a16:creationId xmlns:a16="http://schemas.microsoft.com/office/drawing/2014/main" xmlns="" id="{D9484ACC-8184-5682-A175-6B20DD99EA8A}"/>
              </a:ext>
            </a:extLst>
          </p:cNvPr>
          <p:cNvSpPr>
            <a:spLocks noChangeShapeType="1"/>
          </p:cNvSpPr>
          <p:nvPr/>
        </p:nvSpPr>
        <p:spPr bwMode="auto">
          <a:xfrm flipH="1" flipV="1">
            <a:off x="8077200" y="2667000"/>
            <a:ext cx="533400" cy="76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1312" name="Line 1083">
            <a:extLst>
              <a:ext uri="{FF2B5EF4-FFF2-40B4-BE49-F238E27FC236}">
                <a16:creationId xmlns:a16="http://schemas.microsoft.com/office/drawing/2014/main" xmlns="" id="{39A0AABB-AF51-4474-E27C-2036244EB383}"/>
              </a:ext>
            </a:extLst>
          </p:cNvPr>
          <p:cNvSpPr>
            <a:spLocks noChangeShapeType="1"/>
          </p:cNvSpPr>
          <p:nvPr/>
        </p:nvSpPr>
        <p:spPr bwMode="auto">
          <a:xfrm flipH="1">
            <a:off x="7772400" y="3657600"/>
            <a:ext cx="685800" cy="7620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1313" name="Line 1084">
            <a:extLst>
              <a:ext uri="{FF2B5EF4-FFF2-40B4-BE49-F238E27FC236}">
                <a16:creationId xmlns:a16="http://schemas.microsoft.com/office/drawing/2014/main" xmlns="" id="{AE468E7C-3A17-83D5-FCD1-D96DCBE99619}"/>
              </a:ext>
            </a:extLst>
          </p:cNvPr>
          <p:cNvSpPr>
            <a:spLocks noChangeShapeType="1"/>
          </p:cNvSpPr>
          <p:nvPr/>
        </p:nvSpPr>
        <p:spPr bwMode="auto">
          <a:xfrm flipH="1">
            <a:off x="8001000" y="4191000"/>
            <a:ext cx="457200" cy="2286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1314" name="Line 1085">
            <a:extLst>
              <a:ext uri="{FF2B5EF4-FFF2-40B4-BE49-F238E27FC236}">
                <a16:creationId xmlns:a16="http://schemas.microsoft.com/office/drawing/2014/main" xmlns="" id="{81603506-5F38-BFD1-11A5-C18C37FEDB34}"/>
              </a:ext>
            </a:extLst>
          </p:cNvPr>
          <p:cNvSpPr>
            <a:spLocks noChangeShapeType="1"/>
          </p:cNvSpPr>
          <p:nvPr/>
        </p:nvSpPr>
        <p:spPr bwMode="auto">
          <a:xfrm>
            <a:off x="10515600" y="3200400"/>
            <a:ext cx="0" cy="167640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IN"/>
          </a:p>
        </p:txBody>
      </p:sp>
      <p:grpSp>
        <p:nvGrpSpPr>
          <p:cNvPr id="11315" name="Group 1087">
            <a:extLst>
              <a:ext uri="{FF2B5EF4-FFF2-40B4-BE49-F238E27FC236}">
                <a16:creationId xmlns:a16="http://schemas.microsoft.com/office/drawing/2014/main" xmlns="" id="{78DE05A8-6AF5-2778-BC73-0AF62E5D787E}"/>
              </a:ext>
            </a:extLst>
          </p:cNvPr>
          <p:cNvGrpSpPr>
            <a:grpSpLocks/>
          </p:cNvGrpSpPr>
          <p:nvPr/>
        </p:nvGrpSpPr>
        <p:grpSpPr bwMode="auto">
          <a:xfrm>
            <a:off x="9136063" y="5410200"/>
            <a:ext cx="1344612" cy="1473200"/>
            <a:chOff x="3891" y="2472"/>
            <a:chExt cx="836" cy="911"/>
          </a:xfrm>
        </p:grpSpPr>
        <p:sp>
          <p:nvSpPr>
            <p:cNvPr id="11319" name="Rectangle 1088">
              <a:extLst>
                <a:ext uri="{FF2B5EF4-FFF2-40B4-BE49-F238E27FC236}">
                  <a16:creationId xmlns:a16="http://schemas.microsoft.com/office/drawing/2014/main" xmlns="" id="{1582C90A-1215-7F7A-9735-C541B4B936B5}"/>
                </a:ext>
              </a:extLst>
            </p:cNvPr>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shipper_key</a:t>
              </a:r>
            </a:p>
            <a:p>
              <a:r>
                <a:rPr lang="en-US" altLang="en-US" sz="1600">
                  <a:latin typeface="Times New Roman" panose="02020603050405020304" pitchFamily="18" charset="0"/>
                </a:rPr>
                <a:t>shipper_name</a:t>
              </a:r>
            </a:p>
            <a:p>
              <a:r>
                <a:rPr lang="en-US" altLang="en-US" sz="1600">
                  <a:latin typeface="Times New Roman" panose="02020603050405020304" pitchFamily="18" charset="0"/>
                </a:rPr>
                <a:t>location_key</a:t>
              </a:r>
            </a:p>
            <a:p>
              <a:r>
                <a:rPr lang="en-US" altLang="en-US" sz="1600">
                  <a:latin typeface="Times New Roman" panose="02020603050405020304" pitchFamily="18" charset="0"/>
                </a:rPr>
                <a:t>shipper_type</a:t>
              </a:r>
            </a:p>
          </p:txBody>
        </p:sp>
        <p:sp>
          <p:nvSpPr>
            <p:cNvPr id="11320" name="Text Box 1089">
              <a:extLst>
                <a:ext uri="{FF2B5EF4-FFF2-40B4-BE49-F238E27FC236}">
                  <a16:creationId xmlns:a16="http://schemas.microsoft.com/office/drawing/2014/main" xmlns="" id="{8352B48F-2CA7-8D7E-84EF-A0343D888DB7}"/>
                </a:ext>
              </a:extLst>
            </p:cNvPr>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shipper</a:t>
              </a:r>
            </a:p>
          </p:txBody>
        </p:sp>
      </p:grpSp>
      <p:sp>
        <p:nvSpPr>
          <p:cNvPr id="11316" name="Line 1090">
            <a:extLst>
              <a:ext uri="{FF2B5EF4-FFF2-40B4-BE49-F238E27FC236}">
                <a16:creationId xmlns:a16="http://schemas.microsoft.com/office/drawing/2014/main" xmlns="" id="{662B5BDE-F793-CBED-4A0C-8F2F38B32703}"/>
              </a:ext>
            </a:extLst>
          </p:cNvPr>
          <p:cNvSpPr>
            <a:spLocks noChangeShapeType="1"/>
          </p:cNvSpPr>
          <p:nvPr/>
        </p:nvSpPr>
        <p:spPr bwMode="auto">
          <a:xfrm flipH="1">
            <a:off x="10134600" y="4800600"/>
            <a:ext cx="381000" cy="1066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1317" name="Line 1091">
            <a:extLst>
              <a:ext uri="{FF2B5EF4-FFF2-40B4-BE49-F238E27FC236}">
                <a16:creationId xmlns:a16="http://schemas.microsoft.com/office/drawing/2014/main" xmlns="" id="{1127BD92-11C9-C073-C529-2F380D5CD1A2}"/>
              </a:ext>
            </a:extLst>
          </p:cNvPr>
          <p:cNvSpPr>
            <a:spLocks noChangeShapeType="1"/>
          </p:cNvSpPr>
          <p:nvPr/>
        </p:nvSpPr>
        <p:spPr bwMode="auto">
          <a:xfrm>
            <a:off x="10134600" y="3200400"/>
            <a:ext cx="3810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11318" name="Line 1092">
            <a:extLst>
              <a:ext uri="{FF2B5EF4-FFF2-40B4-BE49-F238E27FC236}">
                <a16:creationId xmlns:a16="http://schemas.microsoft.com/office/drawing/2014/main" xmlns="" id="{5CF91905-D085-D316-43ED-DD2E071D7E5C}"/>
              </a:ext>
            </a:extLst>
          </p:cNvPr>
          <p:cNvSpPr>
            <a:spLocks noChangeShapeType="1"/>
          </p:cNvSpPr>
          <p:nvPr/>
        </p:nvSpPr>
        <p:spPr bwMode="auto">
          <a:xfrm flipH="1" flipV="1">
            <a:off x="7391400" y="5791200"/>
            <a:ext cx="1752600" cy="685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xmlns="" id="{B88EDCEB-3BE7-6BCC-98CF-6DBE6B49983D}"/>
              </a:ext>
            </a:extLst>
          </p:cNvPr>
          <p:cNvSpPr>
            <a:spLocks noGrp="1"/>
          </p:cNvSpPr>
          <p:nvPr>
            <p:ph type="title"/>
          </p:nvPr>
        </p:nvSpPr>
        <p:spPr/>
        <p:txBody>
          <a:bodyPr/>
          <a:lstStyle/>
          <a:p>
            <a:r>
              <a:rPr lang="en-US" altLang="en-US"/>
              <a:t>Example</a:t>
            </a:r>
          </a:p>
        </p:txBody>
      </p:sp>
      <p:sp>
        <p:nvSpPr>
          <p:cNvPr id="12291" name="Slide Number Placeholder 3">
            <a:extLst>
              <a:ext uri="{FF2B5EF4-FFF2-40B4-BE49-F238E27FC236}">
                <a16:creationId xmlns:a16="http://schemas.microsoft.com/office/drawing/2014/main" xmlns="" id="{A2214924-1DA4-39DC-DEFE-1605DCB787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3E62805B-1C90-4DA3-83D9-D8E0CD950F88}" type="slidenum">
              <a:rPr lang="en-US" altLang="en-US" sz="1200"/>
              <a:pPr eaLnBrk="1" hangingPunct="1"/>
              <a:t>22</a:t>
            </a:fld>
            <a:endParaRPr lang="en-US" altLang="en-US" sz="1200"/>
          </a:p>
        </p:txBody>
      </p:sp>
      <p:pic>
        <p:nvPicPr>
          <p:cNvPr id="12292" name="Picture 2">
            <a:extLst>
              <a:ext uri="{FF2B5EF4-FFF2-40B4-BE49-F238E27FC236}">
                <a16:creationId xmlns:a16="http://schemas.microsoft.com/office/drawing/2014/main" xmlns="" id="{DBC9A5C1-C94C-6E92-D53D-DC1AA7577F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2209800"/>
            <a:ext cx="8305800" cy="3733800"/>
          </a:xfrm>
          <a:noFill/>
          <a:extLst>
            <a:ext uri="{91240B29-F687-4F45-9708-019B960494DF}">
              <a14:hiddenLine xmlns:a14="http://schemas.microsoft.com/office/drawing/2010/main" w="9525" cap="flat">
                <a:solidFill>
                  <a:srgbClr val="000000"/>
                </a:solidFill>
                <a:miter lim="800000"/>
                <a:headEnd type="none" w="med" len="med"/>
                <a:tailEnd type="none" w="med" len="me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401C8A78-7C9E-C338-16B5-AB86EC9B8970}"/>
              </a:ext>
            </a:extLst>
          </p:cNvPr>
          <p:cNvSpPr>
            <a:spLocks noGrp="1"/>
          </p:cNvSpPr>
          <p:nvPr>
            <p:ph type="title" idx="4294967295"/>
          </p:nvPr>
        </p:nvSpPr>
        <p:spPr/>
        <p:txBody>
          <a:bodyPr/>
          <a:lstStyle/>
          <a:p>
            <a:r>
              <a:rPr lang="en-GB" altLang="en-US"/>
              <a:t>Issues With Data Warehousing</a:t>
            </a:r>
            <a:endParaRPr lang="en-US" altLang="en-US"/>
          </a:p>
        </p:txBody>
      </p:sp>
      <p:sp>
        <p:nvSpPr>
          <p:cNvPr id="3" name="Content Placeholder 2">
            <a:extLst>
              <a:ext uri="{FF2B5EF4-FFF2-40B4-BE49-F238E27FC236}">
                <a16:creationId xmlns:a16="http://schemas.microsoft.com/office/drawing/2014/main" xmlns="" id="{4415C712-C842-3A91-0397-3DCC5FE08504}"/>
              </a:ext>
            </a:extLst>
          </p:cNvPr>
          <p:cNvSpPr>
            <a:spLocks noGrp="1"/>
          </p:cNvSpPr>
          <p:nvPr>
            <p:ph idx="4294967295"/>
          </p:nvPr>
        </p:nvSpPr>
        <p:spPr>
          <a:xfrm>
            <a:off x="1981200" y="1371600"/>
            <a:ext cx="8229600" cy="5334000"/>
          </a:xfrm>
        </p:spPr>
        <p:txBody>
          <a:bodyPr>
            <a:normAutofit/>
          </a:bodyPr>
          <a:lstStyle/>
          <a:p>
            <a:pPr>
              <a:lnSpc>
                <a:spcPct val="80000"/>
              </a:lnSpc>
            </a:pPr>
            <a:r>
              <a:rPr lang="en-GB" altLang="en-US" dirty="0"/>
              <a:t>Underestimation of resources for data loading</a:t>
            </a:r>
          </a:p>
          <a:p>
            <a:pPr>
              <a:lnSpc>
                <a:spcPct val="80000"/>
              </a:lnSpc>
            </a:pPr>
            <a:r>
              <a:rPr lang="en-GB" altLang="en-US" dirty="0"/>
              <a:t>Hidden problems with source systems</a:t>
            </a:r>
          </a:p>
          <a:p>
            <a:pPr>
              <a:lnSpc>
                <a:spcPct val="80000"/>
              </a:lnSpc>
            </a:pPr>
            <a:r>
              <a:rPr lang="en-GB" altLang="en-US" dirty="0"/>
              <a:t>Required data not captured</a:t>
            </a:r>
          </a:p>
          <a:p>
            <a:pPr>
              <a:lnSpc>
                <a:spcPct val="80000"/>
              </a:lnSpc>
            </a:pPr>
            <a:r>
              <a:rPr lang="en-GB" altLang="en-US" dirty="0"/>
              <a:t>Increased end-user demands</a:t>
            </a:r>
          </a:p>
          <a:p>
            <a:pPr>
              <a:lnSpc>
                <a:spcPct val="80000"/>
              </a:lnSpc>
            </a:pPr>
            <a:r>
              <a:rPr lang="en-GB" altLang="en-US" dirty="0"/>
              <a:t>Data homogenization</a:t>
            </a:r>
          </a:p>
          <a:p>
            <a:pPr>
              <a:lnSpc>
                <a:spcPct val="80000"/>
              </a:lnSpc>
            </a:pPr>
            <a:r>
              <a:rPr lang="en-GB" altLang="en-US" dirty="0"/>
              <a:t>High demand for resources</a:t>
            </a:r>
          </a:p>
          <a:p>
            <a:pPr>
              <a:lnSpc>
                <a:spcPct val="80000"/>
              </a:lnSpc>
            </a:pPr>
            <a:r>
              <a:rPr lang="en-GB" altLang="en-US" dirty="0"/>
              <a:t>Data ownership</a:t>
            </a:r>
          </a:p>
          <a:p>
            <a:pPr>
              <a:lnSpc>
                <a:spcPct val="80000"/>
              </a:lnSpc>
            </a:pPr>
            <a:r>
              <a:rPr lang="en-GB" altLang="en-US" dirty="0"/>
              <a:t>High maintenance</a:t>
            </a:r>
          </a:p>
          <a:p>
            <a:pPr>
              <a:lnSpc>
                <a:spcPct val="80000"/>
              </a:lnSpc>
            </a:pPr>
            <a:r>
              <a:rPr lang="en-GB" altLang="en-US" dirty="0"/>
              <a:t>Long duration projects</a:t>
            </a:r>
          </a:p>
          <a:p>
            <a:pPr>
              <a:lnSpc>
                <a:spcPct val="80000"/>
              </a:lnSpc>
            </a:pPr>
            <a:r>
              <a:rPr lang="en-GB" altLang="en-US" dirty="0"/>
              <a:t>Complexity of integration</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685747-B277-C0EB-7AA3-2DEF4962400A}"/>
              </a:ext>
            </a:extLst>
          </p:cNvPr>
          <p:cNvSpPr txBox="1"/>
          <p:nvPr/>
        </p:nvSpPr>
        <p:spPr>
          <a:xfrm>
            <a:off x="327890" y="120072"/>
            <a:ext cx="11536219" cy="6740307"/>
          </a:xfrm>
          <a:prstGeom prst="rect">
            <a:avLst/>
          </a:prstGeom>
          <a:noFill/>
        </p:spPr>
        <p:txBody>
          <a:bodyPr wrap="square">
            <a:spAutoFit/>
          </a:bodyPr>
          <a:lstStyle/>
          <a:p>
            <a:r>
              <a:rPr lang="en-US" sz="2400" b="1" i="0" dirty="0" err="1">
                <a:effectLst/>
                <a:latin typeface="-apple-system"/>
              </a:rPr>
              <a:t>Datalake</a:t>
            </a:r>
            <a:r>
              <a:rPr lang="en-US" sz="2400" b="1" i="0" dirty="0">
                <a:effectLst/>
                <a:latin typeface="-apple-system"/>
              </a:rPr>
              <a:t>:</a:t>
            </a:r>
          </a:p>
          <a:p>
            <a:endParaRPr lang="en-US" sz="2400" b="1" i="0" dirty="0">
              <a:effectLst/>
              <a:latin typeface="-apple-system"/>
            </a:endParaRPr>
          </a:p>
          <a:p>
            <a:r>
              <a:rPr lang="en-US" sz="2400" b="1" i="0" dirty="0">
                <a:effectLst/>
                <a:latin typeface="-apple-system"/>
              </a:rPr>
              <a:t>DWH: </a:t>
            </a:r>
            <a:r>
              <a:rPr lang="en-US" sz="2400" b="0" i="0" dirty="0">
                <a:effectLst/>
                <a:latin typeface="-apple-system"/>
              </a:rPr>
              <a:t>A data warehouse is a centralized repository of structured and curated data that is extracted, transformed, and loaded (ETL) from various sources. </a:t>
            </a:r>
          </a:p>
          <a:p>
            <a:r>
              <a:rPr lang="en-US" sz="2400" b="0" i="0" dirty="0">
                <a:effectLst/>
                <a:latin typeface="-apple-system"/>
              </a:rPr>
              <a:t>A data warehouse supports business intelligence (BI) and analytics by providing a consistent and reliable view of the data across different dimensions, such as time, location, product, customer, and so on.</a:t>
            </a:r>
          </a:p>
          <a:p>
            <a:r>
              <a:rPr lang="en-US" sz="2400" b="0" i="0" dirty="0">
                <a:effectLst/>
                <a:latin typeface="-apple-system"/>
              </a:rPr>
              <a:t>A data warehouse is typically designed with a predefined schema, or a logical structure, that defines the tables, columns, and relationships of the data.</a:t>
            </a:r>
          </a:p>
          <a:p>
            <a:endParaRPr lang="en-US" sz="2400" dirty="0">
              <a:latin typeface="-apple-system"/>
            </a:endParaRPr>
          </a:p>
          <a:p>
            <a:endParaRPr lang="en-US" sz="2400" dirty="0">
              <a:latin typeface="-apple-system"/>
            </a:endParaRPr>
          </a:p>
          <a:p>
            <a:r>
              <a:rPr lang="en-US" sz="2400" b="0" i="0" dirty="0">
                <a:effectLst/>
                <a:latin typeface="-apple-system"/>
              </a:rPr>
              <a:t>A </a:t>
            </a:r>
            <a:r>
              <a:rPr lang="en-US" sz="2400" b="1" i="0" dirty="0">
                <a:effectLst/>
                <a:latin typeface="-apple-system"/>
              </a:rPr>
              <a:t>data lake </a:t>
            </a:r>
            <a:r>
              <a:rPr lang="en-US" sz="2400" b="0" i="0" dirty="0">
                <a:effectLst/>
                <a:latin typeface="-apple-system"/>
              </a:rPr>
              <a:t>is a </a:t>
            </a:r>
            <a:r>
              <a:rPr lang="en-US" sz="2400" b="0" i="0" dirty="0">
                <a:effectLst/>
                <a:highlight>
                  <a:srgbClr val="FFFF00"/>
                </a:highlight>
                <a:latin typeface="-apple-system"/>
              </a:rPr>
              <a:t>distributed repository of raw and unstructured data </a:t>
            </a:r>
            <a:r>
              <a:rPr lang="en-US" sz="2400" b="0" i="0" dirty="0">
                <a:effectLst/>
                <a:latin typeface="-apple-system"/>
              </a:rPr>
              <a:t>that is ingested from various sources in its original format. </a:t>
            </a:r>
          </a:p>
          <a:p>
            <a:r>
              <a:rPr lang="en-US" sz="2400" b="0" i="0" dirty="0">
                <a:effectLst/>
                <a:latin typeface="-apple-system"/>
              </a:rPr>
              <a:t>A data lake supports data exploration and discovery by allowing users to store and access any type of data, such as </a:t>
            </a:r>
            <a:r>
              <a:rPr lang="en-US" sz="2400" b="0" i="0" dirty="0">
                <a:effectLst/>
                <a:highlight>
                  <a:srgbClr val="FFFF00"/>
                </a:highlight>
                <a:latin typeface="-apple-system"/>
              </a:rPr>
              <a:t>text, images, audio, video, and so on</a:t>
            </a:r>
            <a:r>
              <a:rPr lang="en-US" sz="2400" b="0" i="0" dirty="0">
                <a:effectLst/>
                <a:latin typeface="-apple-system"/>
              </a:rPr>
              <a:t>. </a:t>
            </a:r>
          </a:p>
          <a:p>
            <a:r>
              <a:rPr lang="en-US" sz="2400" b="0" i="0" dirty="0">
                <a:effectLst/>
                <a:latin typeface="-apple-system"/>
              </a:rPr>
              <a:t>A data lake is typically designed with a </a:t>
            </a:r>
            <a:r>
              <a:rPr lang="en-US" sz="2400" b="0" i="0" dirty="0">
                <a:effectLst/>
                <a:highlight>
                  <a:srgbClr val="FFFF00"/>
                </a:highlight>
                <a:latin typeface="-apple-system"/>
              </a:rPr>
              <a:t>schema-on-read approach</a:t>
            </a:r>
            <a:r>
              <a:rPr lang="en-US" sz="2400" b="0" i="0" dirty="0">
                <a:effectLst/>
                <a:latin typeface="-apple-system"/>
              </a:rPr>
              <a:t>, meaning that the structure and meaning of the data are determined at the time of querying, rather than at the time of loading.</a:t>
            </a:r>
            <a:endParaRPr lang="en-IN" sz="2400" dirty="0"/>
          </a:p>
        </p:txBody>
      </p:sp>
    </p:spTree>
    <p:extLst>
      <p:ext uri="{BB962C8B-B14F-4D97-AF65-F5344CB8AC3E}">
        <p14:creationId xmlns:p14="http://schemas.microsoft.com/office/powerpoint/2010/main" val="1365561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1C0C210-B5DA-76AD-233B-09D4348064CC}"/>
              </a:ext>
            </a:extLst>
          </p:cNvPr>
          <p:cNvSpPr txBox="1"/>
          <p:nvPr/>
        </p:nvSpPr>
        <p:spPr>
          <a:xfrm>
            <a:off x="277091" y="332510"/>
            <a:ext cx="11379200" cy="7848302"/>
          </a:xfrm>
          <a:prstGeom prst="rect">
            <a:avLst/>
          </a:prstGeom>
          <a:noFill/>
        </p:spPr>
        <p:txBody>
          <a:bodyPr wrap="square">
            <a:spAutoFit/>
          </a:bodyPr>
          <a:lstStyle/>
          <a:p>
            <a:r>
              <a:rPr lang="en-US" sz="2400" b="0" i="0" dirty="0">
                <a:effectLst/>
                <a:latin typeface="-apple-system"/>
              </a:rPr>
              <a:t>Storage:</a:t>
            </a:r>
          </a:p>
          <a:p>
            <a:r>
              <a:rPr lang="en-US" sz="2400" b="0" i="0" dirty="0">
                <a:effectLst/>
                <a:latin typeface="-apple-system"/>
              </a:rPr>
              <a:t>One of the key differences between data warehouse and data lake </a:t>
            </a:r>
            <a:r>
              <a:rPr lang="en-US" sz="2400" b="0" i="0" dirty="0">
                <a:effectLst/>
                <a:highlight>
                  <a:srgbClr val="FFFF00"/>
                </a:highlight>
                <a:latin typeface="-apple-system"/>
              </a:rPr>
              <a:t>architectures is how they store data</a:t>
            </a:r>
            <a:r>
              <a:rPr lang="en-US" sz="2400" b="0" i="0" dirty="0">
                <a:effectLst/>
                <a:latin typeface="-apple-system"/>
              </a:rPr>
              <a:t>. </a:t>
            </a:r>
          </a:p>
          <a:p>
            <a:r>
              <a:rPr lang="en-US" sz="2400" b="0" i="0" dirty="0">
                <a:effectLst/>
                <a:latin typeface="-apple-system"/>
              </a:rPr>
              <a:t>A data warehouse stores data in a structured and normalized way, using relational databases or columnar formats. This reduces data redundancy and improves data quality, but also requires more processing and storage resources. </a:t>
            </a:r>
          </a:p>
          <a:p>
            <a:endParaRPr lang="en-US" sz="2400" dirty="0">
              <a:latin typeface="-apple-system"/>
            </a:endParaRPr>
          </a:p>
          <a:p>
            <a:r>
              <a:rPr lang="en-US" sz="2400" b="0" i="0" dirty="0">
                <a:effectLst/>
                <a:latin typeface="-apple-system"/>
              </a:rPr>
              <a:t>A data lake stores data in a flat and flexible way, using object storage or file systems. This enables data scalability and diversity, but also increases data complexity and governance challenges.</a:t>
            </a:r>
          </a:p>
          <a:p>
            <a:endParaRPr lang="en-US" sz="2400" dirty="0">
              <a:latin typeface="-apple-system"/>
            </a:endParaRPr>
          </a:p>
          <a:p>
            <a:r>
              <a:rPr lang="en-US" sz="2400" dirty="0">
                <a:latin typeface="-apple-system"/>
              </a:rPr>
              <a:t>Processing:</a:t>
            </a:r>
          </a:p>
          <a:p>
            <a:r>
              <a:rPr lang="en-US" sz="2400" b="0" i="0" dirty="0">
                <a:effectLst/>
                <a:latin typeface="-apple-system"/>
              </a:rPr>
              <a:t>Another key difference between data warehouse and data lake architectures is how they process data. </a:t>
            </a:r>
          </a:p>
          <a:p>
            <a:r>
              <a:rPr lang="en-US" sz="2400" b="0" i="0" dirty="0">
                <a:effectLst/>
                <a:latin typeface="-apple-system"/>
              </a:rPr>
              <a:t>A data warehouse processes data before loading it into the repository, using ETL tools and pipelines. This ensures that the data is clean, consistent, and ready for analysis, but also limits the scope and speed of data ingestion. </a:t>
            </a:r>
          </a:p>
          <a:p>
            <a:endParaRPr lang="en-US" sz="2400" dirty="0">
              <a:latin typeface="-apple-system"/>
            </a:endParaRPr>
          </a:p>
          <a:p>
            <a:r>
              <a:rPr lang="en-US" sz="2400" b="0" i="0" dirty="0">
                <a:effectLst/>
                <a:latin typeface="-apple-system"/>
              </a:rPr>
              <a:t>A data lake processes data after loading it into the repository, using various tools and frameworks, such as Hadoop, Spark, or SQL. This enables faster and more diverse data ingestion, but also requires more skills and resources to analyze the data.</a:t>
            </a:r>
            <a:endParaRPr lang="en-IN" sz="2400" dirty="0"/>
          </a:p>
        </p:txBody>
      </p:sp>
    </p:spTree>
    <p:extLst>
      <p:ext uri="{BB962C8B-B14F-4D97-AF65-F5344CB8AC3E}">
        <p14:creationId xmlns:p14="http://schemas.microsoft.com/office/powerpoint/2010/main" val="3296425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ABDFB83-3989-BACC-B21B-95E62DCDC4EA}"/>
              </a:ext>
            </a:extLst>
          </p:cNvPr>
          <p:cNvSpPr txBox="1"/>
          <p:nvPr/>
        </p:nvSpPr>
        <p:spPr>
          <a:xfrm>
            <a:off x="286327" y="452582"/>
            <a:ext cx="11102109" cy="6740307"/>
          </a:xfrm>
          <a:prstGeom prst="rect">
            <a:avLst/>
          </a:prstGeom>
          <a:noFill/>
        </p:spPr>
        <p:txBody>
          <a:bodyPr wrap="square">
            <a:spAutoFit/>
          </a:bodyPr>
          <a:lstStyle/>
          <a:p>
            <a:pPr algn="l" fontAlgn="auto"/>
            <a:r>
              <a:rPr lang="en-US" sz="2400" b="1" i="0" dirty="0">
                <a:effectLst/>
                <a:latin typeface="-apple-system"/>
              </a:rPr>
              <a:t>use cases</a:t>
            </a:r>
          </a:p>
          <a:p>
            <a:pPr algn="l" fontAlgn="auto"/>
            <a:r>
              <a:rPr lang="en-US" sz="2400" b="0" i="0" dirty="0">
                <a:effectLst/>
                <a:latin typeface="-apple-system"/>
              </a:rPr>
              <a:t>A third key difference between data warehouse and data lake architectures is how they support different use cases. A data warehouse is best suited for use cases that require structured and standardized data for reporting and analysis, such as dashboards, KPIs, or OLAP cubes. </a:t>
            </a:r>
          </a:p>
          <a:p>
            <a:pPr algn="l" fontAlgn="auto"/>
            <a:r>
              <a:rPr lang="en-US" sz="2400" b="0" i="0" dirty="0">
                <a:effectLst/>
                <a:latin typeface="-apple-system"/>
              </a:rPr>
              <a:t>A data warehouse can answer predefined and repeatable questions, such as "What is the monthly revenue by region?" or "How many customers bought product X in the last quarter?". </a:t>
            </a:r>
          </a:p>
          <a:p>
            <a:pPr algn="l" fontAlgn="auto"/>
            <a:endParaRPr lang="en-US" sz="2400" dirty="0">
              <a:latin typeface="-apple-system"/>
            </a:endParaRPr>
          </a:p>
          <a:p>
            <a:pPr algn="l" fontAlgn="auto"/>
            <a:r>
              <a:rPr lang="en-US" sz="2400" b="0" i="0" dirty="0">
                <a:effectLst/>
                <a:latin typeface="-apple-system"/>
              </a:rPr>
              <a:t>A data lake is best suited for use cases that require raw and unstructured data for exploration and discovery, such as machine learning, natural language processing, or sentiment analysis.</a:t>
            </a:r>
          </a:p>
          <a:p>
            <a:pPr algn="l" fontAlgn="auto"/>
            <a:endParaRPr lang="en-US" sz="2400" dirty="0">
              <a:latin typeface="-apple-system"/>
            </a:endParaRPr>
          </a:p>
          <a:p>
            <a:pPr algn="l" fontAlgn="auto"/>
            <a:r>
              <a:rPr lang="en-US" sz="2400" b="0" i="0" dirty="0">
                <a:effectLst/>
                <a:latin typeface="-apple-system"/>
              </a:rPr>
              <a:t> A data lake can answer ad-hoc and complex questions, such as "What are the main topics of customer reviews?" or "How can we predict customer churn based on behavior patterns?".</a:t>
            </a:r>
          </a:p>
          <a:p>
            <a:r>
              <a:rPr lang="en-US" sz="2400" b="1" i="0" u="none" strike="noStrike" dirty="0">
                <a:solidFill>
                  <a:srgbClr val="0A66C2"/>
                </a:solidFill>
                <a:effectLst/>
                <a:latin typeface="-apple-system"/>
                <a:hlinkClick r:id="rId2"/>
              </a:rPr>
              <a:t/>
            </a:r>
            <a:br>
              <a:rPr lang="en-US" sz="2400" b="1" i="0" u="none" strike="noStrike" dirty="0">
                <a:solidFill>
                  <a:srgbClr val="0A66C2"/>
                </a:solidFill>
                <a:effectLst/>
                <a:latin typeface="-apple-system"/>
                <a:hlinkClick r:id="rId2"/>
              </a:rPr>
            </a:br>
            <a:endParaRPr lang="en-IN" sz="2400" dirty="0"/>
          </a:p>
        </p:txBody>
      </p:sp>
    </p:spTree>
    <p:extLst>
      <p:ext uri="{BB962C8B-B14F-4D97-AF65-F5344CB8AC3E}">
        <p14:creationId xmlns:p14="http://schemas.microsoft.com/office/powerpoint/2010/main" val="2913568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6c717d40-8d9c-4f2e-b0f6-89acaddc161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blob:https://web.whatsapp.com/6c717d40-8d9c-4f2e-b0f6-89acaddc161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descr="C:\Users\Admin\Desktop\1.jpeg"/>
          <p:cNvPicPr>
            <a:picLocks noChangeAspect="1" noChangeArrowheads="1"/>
          </p:cNvPicPr>
          <p:nvPr/>
        </p:nvPicPr>
        <p:blipFill rotWithShape="1">
          <a:blip r:embed="rId2">
            <a:extLst>
              <a:ext uri="{28A0092B-C50C-407E-A947-70E740481C1C}">
                <a14:useLocalDpi xmlns:a14="http://schemas.microsoft.com/office/drawing/2010/main" val="0"/>
              </a:ext>
            </a:extLst>
          </a:blip>
          <a:srcRect l="5781" t="37500" r="21562" b="29167"/>
          <a:stretch/>
        </p:blipFill>
        <p:spPr bwMode="auto">
          <a:xfrm>
            <a:off x="612775" y="889000"/>
            <a:ext cx="10556081" cy="363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6475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2.jpeg"/>
          <p:cNvPicPr>
            <a:picLocks noChangeAspect="1" noChangeArrowheads="1"/>
          </p:cNvPicPr>
          <p:nvPr/>
        </p:nvPicPr>
        <p:blipFill rotWithShape="1">
          <a:blip r:embed="rId2">
            <a:extLst>
              <a:ext uri="{28A0092B-C50C-407E-A947-70E740481C1C}">
                <a14:useLocalDpi xmlns:a14="http://schemas.microsoft.com/office/drawing/2010/main" val="0"/>
              </a:ext>
            </a:extLst>
          </a:blip>
          <a:srcRect l="8750" t="17187" r="15625" b="14531"/>
          <a:stretch/>
        </p:blipFill>
        <p:spPr bwMode="auto">
          <a:xfrm>
            <a:off x="3581400" y="-17738"/>
            <a:ext cx="5257800" cy="632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0838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min\Desktop\3.jpeg"/>
          <p:cNvPicPr>
            <a:picLocks noChangeAspect="1" noChangeArrowheads="1"/>
          </p:cNvPicPr>
          <p:nvPr/>
        </p:nvPicPr>
        <p:blipFill rotWithShape="1">
          <a:blip r:embed="rId2">
            <a:extLst>
              <a:ext uri="{28A0092B-C50C-407E-A947-70E740481C1C}">
                <a14:useLocalDpi xmlns:a14="http://schemas.microsoft.com/office/drawing/2010/main" val="0"/>
              </a:ext>
            </a:extLst>
          </a:blip>
          <a:srcRect t="26719" b="44375"/>
          <a:stretch/>
        </p:blipFill>
        <p:spPr bwMode="auto">
          <a:xfrm>
            <a:off x="1003300" y="355600"/>
            <a:ext cx="9817100" cy="40431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Admin\Desktop\4.jpeg"/>
          <p:cNvPicPr>
            <a:picLocks noChangeAspect="1" noChangeArrowheads="1"/>
          </p:cNvPicPr>
          <p:nvPr/>
        </p:nvPicPr>
        <p:blipFill rotWithShape="1">
          <a:blip r:embed="rId3">
            <a:extLst>
              <a:ext uri="{28A0092B-C50C-407E-A947-70E740481C1C}">
                <a14:useLocalDpi xmlns:a14="http://schemas.microsoft.com/office/drawing/2010/main" val="0"/>
              </a:ext>
            </a:extLst>
          </a:blip>
          <a:srcRect l="23611" t="14376" r="8612" b="76561"/>
          <a:stretch/>
        </p:blipFill>
        <p:spPr bwMode="auto">
          <a:xfrm>
            <a:off x="1003300" y="4398786"/>
            <a:ext cx="9817100" cy="178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856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xmlns="" id="{932FCDB6-17C5-3FF3-A04E-BC2197B5F237}"/>
              </a:ext>
            </a:extLst>
          </p:cNvPr>
          <p:cNvSpPr>
            <a:spLocks noGrp="1"/>
          </p:cNvSpPr>
          <p:nvPr>
            <p:ph type="title"/>
          </p:nvPr>
        </p:nvSpPr>
        <p:spPr>
          <a:xfrm>
            <a:off x="1905000" y="381000"/>
            <a:ext cx="8534400" cy="762000"/>
          </a:xfrm>
        </p:spPr>
        <p:txBody>
          <a:bodyPr>
            <a:normAutofit/>
          </a:bodyPr>
          <a:lstStyle/>
          <a:p>
            <a:pPr>
              <a:defRPr/>
            </a:pPr>
            <a:r>
              <a:rPr lang="en-US" altLang="en-US" b="1" dirty="0"/>
              <a:t>Information Package Diagram</a:t>
            </a:r>
          </a:p>
        </p:txBody>
      </p:sp>
      <p:sp>
        <p:nvSpPr>
          <p:cNvPr id="8195" name="Content Placeholder 2">
            <a:extLst>
              <a:ext uri="{FF2B5EF4-FFF2-40B4-BE49-F238E27FC236}">
                <a16:creationId xmlns:a16="http://schemas.microsoft.com/office/drawing/2014/main" xmlns="" id="{A4CE9B0E-A61F-99F0-426F-E171CD37520D}"/>
              </a:ext>
            </a:extLst>
          </p:cNvPr>
          <p:cNvSpPr>
            <a:spLocks noGrp="1"/>
          </p:cNvSpPr>
          <p:nvPr>
            <p:ph idx="1"/>
          </p:nvPr>
        </p:nvSpPr>
        <p:spPr/>
        <p:txBody>
          <a:bodyPr/>
          <a:lstStyle/>
          <a:p>
            <a:pPr marL="342900" lvl="1" indent="-342900">
              <a:buFont typeface="Symbol" panose="05050102010706020507" pitchFamily="18" charset="2"/>
              <a:buChar char="·"/>
            </a:pPr>
            <a:r>
              <a:rPr lang="en-US" altLang="en-US" sz="3200" dirty="0">
                <a:solidFill>
                  <a:srgbClr val="000000"/>
                </a:solidFill>
              </a:rPr>
              <a:t>First step is to prepare an information package, that allows the data warehouse’s designers </a:t>
            </a:r>
            <a:r>
              <a:rPr lang="en-US" altLang="en-US" sz="3200" dirty="0">
                <a:solidFill>
                  <a:srgbClr val="000000"/>
                </a:solidFill>
                <a:highlight>
                  <a:srgbClr val="FFFF00"/>
                </a:highlight>
              </a:rPr>
              <a:t>to layout the requirements </a:t>
            </a:r>
            <a:r>
              <a:rPr lang="en-US" altLang="en-US" sz="3200" dirty="0">
                <a:solidFill>
                  <a:srgbClr val="000000"/>
                </a:solidFill>
              </a:rPr>
              <a:t>for the dimension tables, their hierarchies, and the facts to be modeled.</a:t>
            </a:r>
          </a:p>
          <a:p>
            <a:pPr eaLnBrk="1" hangingPunct="1"/>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dmin\Desktop\4.jpeg"/>
          <p:cNvPicPr>
            <a:picLocks noChangeAspect="1" noChangeArrowheads="1"/>
          </p:cNvPicPr>
          <p:nvPr/>
        </p:nvPicPr>
        <p:blipFill rotWithShape="1">
          <a:blip r:embed="rId2">
            <a:extLst>
              <a:ext uri="{28A0092B-C50C-407E-A947-70E740481C1C}">
                <a14:useLocalDpi xmlns:a14="http://schemas.microsoft.com/office/drawing/2010/main" val="0"/>
              </a:ext>
            </a:extLst>
          </a:blip>
          <a:srcRect l="7221" t="22026" r="3613" b="21565"/>
          <a:stretch/>
        </p:blipFill>
        <p:spPr bwMode="auto">
          <a:xfrm>
            <a:off x="2279650" y="0"/>
            <a:ext cx="6140450" cy="690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7504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dmin\Desktop\5.jpeg"/>
          <p:cNvPicPr>
            <a:picLocks noChangeAspect="1" noChangeArrowheads="1"/>
          </p:cNvPicPr>
          <p:nvPr/>
        </p:nvPicPr>
        <p:blipFill rotWithShape="1">
          <a:blip r:embed="rId2">
            <a:extLst>
              <a:ext uri="{28A0092B-C50C-407E-A947-70E740481C1C}">
                <a14:useLocalDpi xmlns:a14="http://schemas.microsoft.com/office/drawing/2010/main" val="0"/>
              </a:ext>
            </a:extLst>
          </a:blip>
          <a:srcRect l="11667" t="10625" r="24167" b="69687"/>
          <a:stretch/>
        </p:blipFill>
        <p:spPr bwMode="auto">
          <a:xfrm>
            <a:off x="838199" y="609600"/>
            <a:ext cx="10652125"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2830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dmin\Desktop\5.jpeg"/>
          <p:cNvPicPr>
            <a:picLocks noChangeAspect="1" noChangeArrowheads="1"/>
          </p:cNvPicPr>
          <p:nvPr/>
        </p:nvPicPr>
        <p:blipFill rotWithShape="1">
          <a:blip r:embed="rId2">
            <a:extLst>
              <a:ext uri="{28A0092B-C50C-407E-A947-70E740481C1C}">
                <a14:useLocalDpi xmlns:a14="http://schemas.microsoft.com/office/drawing/2010/main" val="0"/>
              </a:ext>
            </a:extLst>
          </a:blip>
          <a:srcRect l="11667" t="30781" r="25833" b="47422"/>
          <a:stretch/>
        </p:blipFill>
        <p:spPr bwMode="auto">
          <a:xfrm>
            <a:off x="1314451" y="636652"/>
            <a:ext cx="9819352" cy="608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8422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Admin\Desktop\6.jpeg"/>
          <p:cNvPicPr>
            <a:picLocks noChangeAspect="1" noChangeArrowheads="1"/>
          </p:cNvPicPr>
          <p:nvPr/>
        </p:nvPicPr>
        <p:blipFill rotWithShape="1">
          <a:blip r:embed="rId2">
            <a:extLst>
              <a:ext uri="{28A0092B-C50C-407E-A947-70E740481C1C}">
                <a14:useLocalDpi xmlns:a14="http://schemas.microsoft.com/office/drawing/2010/main" val="0"/>
              </a:ext>
            </a:extLst>
          </a:blip>
          <a:srcRect t="15078" r="11250" b="38750"/>
          <a:stretch/>
        </p:blipFill>
        <p:spPr bwMode="auto">
          <a:xfrm>
            <a:off x="990600" y="365080"/>
            <a:ext cx="9829800" cy="6283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304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xmlns="" id="{ED98473C-4B52-CAF8-F836-527E917C9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6">
            <a:extLst>
              <a:ext uri="{FF2B5EF4-FFF2-40B4-BE49-F238E27FC236}">
                <a16:creationId xmlns:a16="http://schemas.microsoft.com/office/drawing/2014/main" xmlns="" id="{8F73976E-C6FA-A2A3-D27E-F1BFDCEDB1FE}"/>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026" name="Object 5">
            <a:extLst>
              <a:ext uri="{FF2B5EF4-FFF2-40B4-BE49-F238E27FC236}">
                <a16:creationId xmlns:a16="http://schemas.microsoft.com/office/drawing/2014/main" xmlns="" id="{93D7E723-E6C7-6642-FBED-7D86A9C69007}"/>
              </a:ext>
            </a:extLst>
          </p:cNvPr>
          <p:cNvGraphicFramePr>
            <a:graphicFrameLocks noChangeAspect="1"/>
          </p:cNvGraphicFramePr>
          <p:nvPr/>
        </p:nvGraphicFramePr>
        <p:xfrm>
          <a:off x="2514600" y="2133600"/>
          <a:ext cx="7277100" cy="4419600"/>
        </p:xfrm>
        <a:graphic>
          <a:graphicData uri="http://schemas.openxmlformats.org/presentationml/2006/ole">
            <mc:AlternateContent xmlns:mc="http://schemas.openxmlformats.org/markup-compatibility/2006">
              <mc:Choice xmlns:v="urn:schemas-microsoft-com:vml" Requires="v">
                <p:oleObj spid="_x0000_s3082" r:id="rId4" imgW="4415028" imgH="2607259" progId="Visio.Drawing.11">
                  <p:embed/>
                </p:oleObj>
              </mc:Choice>
              <mc:Fallback>
                <p:oleObj r:id="rId4" imgW="4415028" imgH="2607259" progId="Visio.Drawing.11">
                  <p:embed/>
                  <p:pic>
                    <p:nvPicPr>
                      <p:cNvPr id="1026" name="Object 5">
                        <a:extLst>
                          <a:ext uri="{FF2B5EF4-FFF2-40B4-BE49-F238E27FC236}">
                            <a16:creationId xmlns:a16="http://schemas.microsoft.com/office/drawing/2014/main" xmlns="" id="{93D7E723-E6C7-6642-FBED-7D86A9C690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133600"/>
                        <a:ext cx="72771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a:extLst>
              <a:ext uri="{FF2B5EF4-FFF2-40B4-BE49-F238E27FC236}">
                <a16:creationId xmlns:a16="http://schemas.microsoft.com/office/drawing/2014/main" xmlns="" id="{A385CB6C-14DC-E018-58B8-9E97A0E757F2}"/>
              </a:ext>
            </a:extLst>
          </p:cNvPr>
          <p:cNvSpPr>
            <a:spLocks noGrp="1"/>
          </p:cNvSpPr>
          <p:nvPr>
            <p:ph idx="1"/>
          </p:nvPr>
        </p:nvSpPr>
        <p:spPr>
          <a:xfrm>
            <a:off x="2209800" y="731838"/>
            <a:ext cx="7772400" cy="5973762"/>
          </a:xfrm>
        </p:spPr>
        <p:txBody>
          <a:bodyPr>
            <a:normAutofit/>
          </a:bodyPr>
          <a:lstStyle/>
          <a:p>
            <a:pPr marL="0" indent="0">
              <a:buClr>
                <a:schemeClr val="accent3"/>
              </a:buClr>
              <a:buNone/>
              <a:defRPr/>
            </a:pPr>
            <a:r>
              <a:rPr lang="en-US" dirty="0"/>
              <a:t>Dimension Tables:</a:t>
            </a:r>
          </a:p>
          <a:p>
            <a:pPr marL="274320" indent="-274320">
              <a:buClr>
                <a:schemeClr val="accent3"/>
              </a:buClr>
              <a:buFont typeface="Wingdings 2"/>
              <a:buChar char=""/>
              <a:defRPr/>
            </a:pPr>
            <a:r>
              <a:rPr lang="en-US" dirty="0"/>
              <a:t>The information package is then used to create the dimension tables. </a:t>
            </a:r>
          </a:p>
          <a:p>
            <a:pPr marL="274320" indent="-274320">
              <a:buClr>
                <a:schemeClr val="accent3"/>
              </a:buClr>
              <a:buFont typeface="Wingdings 2"/>
              <a:buChar char=""/>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a:extLst>
              <a:ext uri="{FF2B5EF4-FFF2-40B4-BE49-F238E27FC236}">
                <a16:creationId xmlns:a16="http://schemas.microsoft.com/office/drawing/2014/main" xmlns="" id="{F2155D21-816C-540E-2AAD-5D67308DA63A}"/>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4" name="Rectangle 7">
            <a:extLst>
              <a:ext uri="{FF2B5EF4-FFF2-40B4-BE49-F238E27FC236}">
                <a16:creationId xmlns:a16="http://schemas.microsoft.com/office/drawing/2014/main" xmlns="" id="{9A3322AF-5FA5-4E7D-3FCB-37F10EE9E344}"/>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6" name="Content Placeholder 4">
            <a:extLst>
              <a:ext uri="{FF2B5EF4-FFF2-40B4-BE49-F238E27FC236}">
                <a16:creationId xmlns:a16="http://schemas.microsoft.com/office/drawing/2014/main" xmlns="" id="{4F29B2F4-3C06-8D37-CB44-09E5B4B248A4}"/>
              </a:ext>
            </a:extLst>
          </p:cNvPr>
          <p:cNvSpPr>
            <a:spLocks noGrp="1"/>
          </p:cNvSpPr>
          <p:nvPr>
            <p:ph idx="1"/>
          </p:nvPr>
        </p:nvSpPr>
        <p:spPr>
          <a:xfrm>
            <a:off x="1084118" y="1152236"/>
            <a:ext cx="10023764" cy="5486400"/>
          </a:xfrm>
        </p:spPr>
        <p:txBody>
          <a:bodyPr/>
          <a:lstStyle/>
          <a:p>
            <a:pPr marL="0" indent="0">
              <a:buNone/>
            </a:pPr>
            <a:r>
              <a:rPr lang="en-US" altLang="en-US" dirty="0"/>
              <a:t>The Fact Table</a:t>
            </a:r>
          </a:p>
          <a:p>
            <a:pPr marL="0" indent="0">
              <a:buNone/>
            </a:pPr>
            <a:r>
              <a:rPr lang="en-US" altLang="en-US" dirty="0"/>
              <a:t>The fact table used for this project was based on sales information. </a:t>
            </a:r>
          </a:p>
          <a:p>
            <a:pPr marL="0" indent="0">
              <a:buNone/>
            </a:pPr>
            <a:r>
              <a:rPr lang="en-US" altLang="en-US" dirty="0"/>
              <a:t>Sales fact table</a:t>
            </a:r>
          </a:p>
        </p:txBody>
      </p:sp>
      <p:graphicFrame>
        <p:nvGraphicFramePr>
          <p:cNvPr id="2" name="Table 1">
            <a:extLst>
              <a:ext uri="{FF2B5EF4-FFF2-40B4-BE49-F238E27FC236}">
                <a16:creationId xmlns:a16="http://schemas.microsoft.com/office/drawing/2014/main" xmlns="" id="{27FC4300-7876-DF8B-5175-F8538D970191}"/>
              </a:ext>
            </a:extLst>
          </p:cNvPr>
          <p:cNvGraphicFramePr>
            <a:graphicFrameLocks noGrp="1"/>
          </p:cNvGraphicFramePr>
          <p:nvPr>
            <p:extLst>
              <p:ext uri="{D42A27DB-BD31-4B8C-83A1-F6EECF244321}">
                <p14:modId xmlns:p14="http://schemas.microsoft.com/office/powerpoint/2010/main" val="909268697"/>
              </p:ext>
            </p:extLst>
          </p:nvPr>
        </p:nvGraphicFramePr>
        <p:xfrm>
          <a:off x="4174839" y="2716876"/>
          <a:ext cx="2558470" cy="2860040"/>
        </p:xfrm>
        <a:graphic>
          <a:graphicData uri="http://schemas.openxmlformats.org/drawingml/2006/table">
            <a:tbl>
              <a:tblPr firstRow="1" bandRow="1">
                <a:tableStyleId>{5940675A-B579-460E-94D1-54222C63F5DA}</a:tableStyleId>
              </a:tblPr>
              <a:tblGrid>
                <a:gridCol w="1579776">
                  <a:extLst>
                    <a:ext uri="{9D8B030D-6E8A-4147-A177-3AD203B41FA5}">
                      <a16:colId xmlns:a16="http://schemas.microsoft.com/office/drawing/2014/main" xmlns="" val="3643525945"/>
                    </a:ext>
                  </a:extLst>
                </a:gridCol>
                <a:gridCol w="978694">
                  <a:extLst>
                    <a:ext uri="{9D8B030D-6E8A-4147-A177-3AD203B41FA5}">
                      <a16:colId xmlns:a16="http://schemas.microsoft.com/office/drawing/2014/main" xmlns="" val="2673424725"/>
                    </a:ext>
                  </a:extLst>
                </a:gridCol>
              </a:tblGrid>
              <a:tr h="0">
                <a:tc>
                  <a:txBody>
                    <a:bodyPr/>
                    <a:lstStyle/>
                    <a:p>
                      <a:r>
                        <a:rPr lang="en-IN" dirty="0" err="1"/>
                        <a:t>ProductID</a:t>
                      </a:r>
                      <a:endParaRPr lang="en-IN" dirty="0"/>
                    </a:p>
                  </a:txBody>
                  <a:tcPr/>
                </a:tc>
                <a:tc rowSpan="4">
                  <a:txBody>
                    <a:bodyPr/>
                    <a:lstStyle/>
                    <a:p>
                      <a:r>
                        <a:rPr lang="en-IN" dirty="0"/>
                        <a:t>Fact table keys</a:t>
                      </a:r>
                    </a:p>
                    <a:p>
                      <a:r>
                        <a:rPr lang="en-IN" dirty="0"/>
                        <a:t>(PK)</a:t>
                      </a:r>
                    </a:p>
                  </a:txBody>
                  <a:tcPr/>
                </a:tc>
                <a:extLst>
                  <a:ext uri="{0D108BD9-81ED-4DB2-BD59-A6C34878D82A}">
                    <a16:rowId xmlns:a16="http://schemas.microsoft.com/office/drawing/2014/main" xmlns="" val="1439256872"/>
                  </a:ext>
                </a:extLst>
              </a:tr>
              <a:tr h="370840">
                <a:tc>
                  <a:txBody>
                    <a:bodyPr/>
                    <a:lstStyle/>
                    <a:p>
                      <a:r>
                        <a:rPr lang="en-IN" dirty="0" err="1"/>
                        <a:t>StoreID</a:t>
                      </a:r>
                      <a:endParaRPr lang="en-IN" dirty="0"/>
                    </a:p>
                  </a:txBody>
                  <a:tcPr/>
                </a:tc>
                <a:tc vMerge="1">
                  <a:txBody>
                    <a:bodyPr/>
                    <a:lstStyle/>
                    <a:p>
                      <a:endParaRPr lang="en-IN" dirty="0"/>
                    </a:p>
                  </a:txBody>
                  <a:tcPr/>
                </a:tc>
                <a:extLst>
                  <a:ext uri="{0D108BD9-81ED-4DB2-BD59-A6C34878D82A}">
                    <a16:rowId xmlns:a16="http://schemas.microsoft.com/office/drawing/2014/main" xmlns="" val="2940167421"/>
                  </a:ext>
                </a:extLst>
              </a:tr>
              <a:tr h="370840">
                <a:tc>
                  <a:txBody>
                    <a:bodyPr/>
                    <a:lstStyle/>
                    <a:p>
                      <a:r>
                        <a:rPr lang="en-IN" dirty="0" err="1"/>
                        <a:t>CustomerID</a:t>
                      </a:r>
                      <a:endParaRPr lang="en-IN" dirty="0"/>
                    </a:p>
                  </a:txBody>
                  <a:tcPr/>
                </a:tc>
                <a:tc vMerge="1">
                  <a:txBody>
                    <a:bodyPr/>
                    <a:lstStyle/>
                    <a:p>
                      <a:endParaRPr lang="en-IN" dirty="0"/>
                    </a:p>
                  </a:txBody>
                  <a:tcPr/>
                </a:tc>
                <a:extLst>
                  <a:ext uri="{0D108BD9-81ED-4DB2-BD59-A6C34878D82A}">
                    <a16:rowId xmlns:a16="http://schemas.microsoft.com/office/drawing/2014/main" xmlns="" val="1924510868"/>
                  </a:ext>
                </a:extLst>
              </a:tr>
              <a:tr h="370840">
                <a:tc>
                  <a:txBody>
                    <a:bodyPr/>
                    <a:lstStyle/>
                    <a:p>
                      <a:r>
                        <a:rPr lang="en-IN" dirty="0" err="1"/>
                        <a:t>TimeID</a:t>
                      </a:r>
                      <a:endParaRPr lang="en-IN" dirty="0"/>
                    </a:p>
                  </a:txBody>
                  <a:tcPr/>
                </a:tc>
                <a:tc vMerge="1">
                  <a:txBody>
                    <a:bodyPr/>
                    <a:lstStyle/>
                    <a:p>
                      <a:endParaRPr dirty="0"/>
                    </a:p>
                  </a:txBody>
                  <a:tcPr/>
                </a:tc>
                <a:extLst>
                  <a:ext uri="{0D108BD9-81ED-4DB2-BD59-A6C34878D82A}">
                    <a16:rowId xmlns:a16="http://schemas.microsoft.com/office/drawing/2014/main" xmlns="" val="733945960"/>
                  </a:ext>
                </a:extLst>
              </a:tr>
              <a:tr h="370840">
                <a:tc>
                  <a:txBody>
                    <a:bodyPr/>
                    <a:lstStyle/>
                    <a:p>
                      <a:r>
                        <a:rPr lang="en-IN" dirty="0"/>
                        <a:t>Sales quantity</a:t>
                      </a:r>
                    </a:p>
                  </a:txBody>
                  <a:tcPr/>
                </a:tc>
                <a:tc rowSpan="3">
                  <a:txBody>
                    <a:bodyPr/>
                    <a:lstStyle/>
                    <a:p>
                      <a:r>
                        <a:rPr lang="en-IN" dirty="0"/>
                        <a:t>Measures</a:t>
                      </a:r>
                    </a:p>
                  </a:txBody>
                  <a:tcPr/>
                </a:tc>
                <a:extLst>
                  <a:ext uri="{0D108BD9-81ED-4DB2-BD59-A6C34878D82A}">
                    <a16:rowId xmlns:a16="http://schemas.microsoft.com/office/drawing/2014/main" xmlns="" val="34370053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Item </a:t>
                      </a:r>
                      <a:r>
                        <a:rPr lang="en-IN" dirty="0" err="1"/>
                        <a:t>dollor</a:t>
                      </a:r>
                      <a:r>
                        <a:rPr lang="en-IN" dirty="0"/>
                        <a:t> amount</a:t>
                      </a:r>
                    </a:p>
                  </a:txBody>
                  <a:tcPr/>
                </a:tc>
                <a:tc vMerge="1">
                  <a:txBody>
                    <a:bodyPr/>
                    <a:lstStyle/>
                    <a:p>
                      <a:endParaRPr lang="en-IN" dirty="0"/>
                    </a:p>
                  </a:txBody>
                  <a:tcPr/>
                </a:tc>
                <a:extLst>
                  <a:ext uri="{0D108BD9-81ED-4DB2-BD59-A6C34878D82A}">
                    <a16:rowId xmlns:a16="http://schemas.microsoft.com/office/drawing/2014/main" xmlns="" val="1528794606"/>
                  </a:ext>
                </a:extLst>
              </a:tr>
              <a:tr h="370840">
                <a:tc>
                  <a:txBody>
                    <a:bodyPr/>
                    <a:lstStyle/>
                    <a:p>
                      <a:r>
                        <a:rPr lang="en-IN" dirty="0"/>
                        <a:t>Item cost</a:t>
                      </a:r>
                    </a:p>
                  </a:txBody>
                  <a:tcPr/>
                </a:tc>
                <a:tc vMerge="1">
                  <a:txBody>
                    <a:bodyPr/>
                    <a:lstStyle/>
                    <a:p>
                      <a:endParaRPr lang="en-IN" dirty="0"/>
                    </a:p>
                  </a:txBody>
                  <a:tcPr/>
                </a:tc>
                <a:extLst>
                  <a:ext uri="{0D108BD9-81ED-4DB2-BD59-A6C34878D82A}">
                    <a16:rowId xmlns:a16="http://schemas.microsoft.com/office/drawing/2014/main" xmlns="" val="269335124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a:extLst>
              <a:ext uri="{FF2B5EF4-FFF2-40B4-BE49-F238E27FC236}">
                <a16:creationId xmlns:a16="http://schemas.microsoft.com/office/drawing/2014/main" xmlns="" id="{C59E94C6-8140-E61C-591D-8F0E6CBC76E8}"/>
              </a:ext>
            </a:extLst>
          </p:cNvPr>
          <p:cNvSpPr>
            <a:spLocks noGrp="1"/>
          </p:cNvSpPr>
          <p:nvPr>
            <p:ph type="title"/>
          </p:nvPr>
        </p:nvSpPr>
        <p:spPr>
          <a:xfrm>
            <a:off x="1905000" y="381000"/>
            <a:ext cx="8534400" cy="762000"/>
          </a:xfrm>
        </p:spPr>
        <p:txBody>
          <a:bodyPr>
            <a:normAutofit/>
          </a:bodyPr>
          <a:lstStyle/>
          <a:p>
            <a:pPr>
              <a:defRPr/>
            </a:pPr>
            <a:r>
              <a:rPr lang="en-US" altLang="en-US"/>
              <a:t>Dimensional Modeling</a:t>
            </a:r>
          </a:p>
        </p:txBody>
      </p:sp>
      <p:sp>
        <p:nvSpPr>
          <p:cNvPr id="11267" name="Content Placeholder 6">
            <a:extLst>
              <a:ext uri="{FF2B5EF4-FFF2-40B4-BE49-F238E27FC236}">
                <a16:creationId xmlns:a16="http://schemas.microsoft.com/office/drawing/2014/main" xmlns="" id="{E7EB8C13-54EE-1D3C-E7B9-20DA7A40F697}"/>
              </a:ext>
            </a:extLst>
          </p:cNvPr>
          <p:cNvSpPr>
            <a:spLocks noGrp="1"/>
          </p:cNvSpPr>
          <p:nvPr>
            <p:ph idx="1"/>
          </p:nvPr>
        </p:nvSpPr>
        <p:spPr>
          <a:xfrm>
            <a:off x="1524000" y="1066800"/>
            <a:ext cx="8991600" cy="5638800"/>
          </a:xfrm>
        </p:spPr>
        <p:txBody>
          <a:bodyPr/>
          <a:lstStyle/>
          <a:p>
            <a:pPr eaLnBrk="1" hangingPunct="1"/>
            <a:r>
              <a:rPr lang="en-US" altLang="en-US"/>
              <a:t>All  products are grouped into categories and each category if further divided into several subcategories</a:t>
            </a:r>
          </a:p>
          <a:p>
            <a:pPr eaLnBrk="1" hangingPunct="1"/>
            <a:r>
              <a:rPr lang="en-US" altLang="en-US"/>
              <a:t>This allows related items to be grouped and summarized for high level analysis while retaining the ability to drill down to more specific product detail</a:t>
            </a:r>
          </a:p>
          <a:p>
            <a:pPr eaLnBrk="1" hangingPunct="1"/>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A972161F-D30D-2039-11B8-4B75052DA5D4}"/>
              </a:ext>
            </a:extLst>
          </p:cNvPr>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291" name="Rectangle 3">
            <a:extLst>
              <a:ext uri="{FF2B5EF4-FFF2-40B4-BE49-F238E27FC236}">
                <a16:creationId xmlns:a16="http://schemas.microsoft.com/office/drawing/2014/main" xmlns="" id="{50CC93E2-3ABF-33F6-8E25-CABC175EFAB1}"/>
              </a:ext>
            </a:extLst>
          </p:cNvPr>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0" name="Rectangle 4">
            <a:extLst>
              <a:ext uri="{FF2B5EF4-FFF2-40B4-BE49-F238E27FC236}">
                <a16:creationId xmlns:a16="http://schemas.microsoft.com/office/drawing/2014/main" xmlns="" id="{5157E21A-DDB6-65F1-A555-532856923B67}"/>
              </a:ext>
            </a:extLst>
          </p:cNvPr>
          <p:cNvSpPr>
            <a:spLocks noGrp="1" noChangeArrowheads="1"/>
          </p:cNvSpPr>
          <p:nvPr>
            <p:ph type="title"/>
          </p:nvPr>
        </p:nvSpPr>
        <p:spPr>
          <a:xfrm>
            <a:off x="2347914" y="0"/>
            <a:ext cx="8091487" cy="1143000"/>
          </a:xfrm>
        </p:spPr>
        <p:txBody>
          <a:bodyPr vert="horz" lIns="91440" tIns="0" rIns="91440" bIns="45720" rtlCol="0" anchor="ctr">
            <a:normAutofit fontScale="90000"/>
          </a:bodyPr>
          <a:lstStyle/>
          <a:p>
            <a:pPr>
              <a:defRPr/>
            </a:pP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
            </a:r>
            <a:br>
              <a:rPr lang="en-US" altLang="en-US"/>
            </a:br>
            <a:r>
              <a:rPr lang="en-US" altLang="en-US"/>
              <a:t>Dimensional Modeling</a:t>
            </a:r>
            <a:endParaRPr lang="en-GB" altLang="en-US"/>
          </a:p>
        </p:txBody>
      </p:sp>
      <p:sp>
        <p:nvSpPr>
          <p:cNvPr id="9221" name="Rectangle 5">
            <a:extLst>
              <a:ext uri="{FF2B5EF4-FFF2-40B4-BE49-F238E27FC236}">
                <a16:creationId xmlns:a16="http://schemas.microsoft.com/office/drawing/2014/main" xmlns="" id="{47A15062-29DE-80A7-9B99-E805D69E0B74}"/>
              </a:ext>
            </a:extLst>
          </p:cNvPr>
          <p:cNvSpPr>
            <a:spLocks noChangeArrowheads="1"/>
          </p:cNvSpPr>
          <p:nvPr/>
        </p:nvSpPr>
        <p:spPr bwMode="auto">
          <a:xfrm>
            <a:off x="24447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22" name="Rectangle 6">
            <a:extLst>
              <a:ext uri="{FF2B5EF4-FFF2-40B4-BE49-F238E27FC236}">
                <a16:creationId xmlns:a16="http://schemas.microsoft.com/office/drawing/2014/main" xmlns="" id="{D4F691BF-4386-79E0-5F35-5A349D6D09EF}"/>
              </a:ext>
            </a:extLst>
          </p:cNvPr>
          <p:cNvSpPr>
            <a:spLocks noChangeArrowheads="1"/>
          </p:cNvSpPr>
          <p:nvPr/>
        </p:nvSpPr>
        <p:spPr bwMode="auto">
          <a:xfrm>
            <a:off x="20637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23" name="Rectangle 7">
            <a:extLst>
              <a:ext uri="{FF2B5EF4-FFF2-40B4-BE49-F238E27FC236}">
                <a16:creationId xmlns:a16="http://schemas.microsoft.com/office/drawing/2014/main" xmlns="" id="{7C2E256A-08B3-6C85-9FDD-B012EA787AFA}"/>
              </a:ext>
            </a:extLst>
          </p:cNvPr>
          <p:cNvSpPr>
            <a:spLocks noChangeArrowheads="1"/>
          </p:cNvSpPr>
          <p:nvPr/>
        </p:nvSpPr>
        <p:spPr bwMode="auto">
          <a:xfrm>
            <a:off x="2216150" y="3282950"/>
            <a:ext cx="2921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12296" name="Line 8">
            <a:extLst>
              <a:ext uri="{FF2B5EF4-FFF2-40B4-BE49-F238E27FC236}">
                <a16:creationId xmlns:a16="http://schemas.microsoft.com/office/drawing/2014/main" xmlns="" id="{576637AC-A968-CC55-9F3D-C269AA50E4AC}"/>
              </a:ext>
            </a:extLst>
          </p:cNvPr>
          <p:cNvSpPr>
            <a:spLocks noChangeShapeType="1"/>
          </p:cNvSpPr>
          <p:nvPr/>
        </p:nvSpPr>
        <p:spPr bwMode="auto">
          <a:xfrm flipH="1">
            <a:off x="2133600" y="3581400"/>
            <a:ext cx="228600" cy="609600"/>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297" name="Line 9">
            <a:extLst>
              <a:ext uri="{FF2B5EF4-FFF2-40B4-BE49-F238E27FC236}">
                <a16:creationId xmlns:a16="http://schemas.microsoft.com/office/drawing/2014/main" xmlns="" id="{81EA8A80-00EF-3D4F-0947-947E8BB3ED23}"/>
              </a:ext>
            </a:extLst>
          </p:cNvPr>
          <p:cNvSpPr>
            <a:spLocks noChangeShapeType="1"/>
          </p:cNvSpPr>
          <p:nvPr/>
        </p:nvSpPr>
        <p:spPr bwMode="auto">
          <a:xfrm>
            <a:off x="2362200" y="3581400"/>
            <a:ext cx="228600" cy="609600"/>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9226" name="Rectangle 10">
            <a:extLst>
              <a:ext uri="{FF2B5EF4-FFF2-40B4-BE49-F238E27FC236}">
                <a16:creationId xmlns:a16="http://schemas.microsoft.com/office/drawing/2014/main" xmlns="" id="{3900F6D1-3DB5-1306-D8C9-57838887A831}"/>
              </a:ext>
            </a:extLst>
          </p:cNvPr>
          <p:cNvSpPr>
            <a:spLocks noChangeArrowheads="1"/>
          </p:cNvSpPr>
          <p:nvPr/>
        </p:nvSpPr>
        <p:spPr bwMode="auto">
          <a:xfrm>
            <a:off x="32067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27" name="Rectangle 11">
            <a:extLst>
              <a:ext uri="{FF2B5EF4-FFF2-40B4-BE49-F238E27FC236}">
                <a16:creationId xmlns:a16="http://schemas.microsoft.com/office/drawing/2014/main" xmlns="" id="{78D99989-E512-9D50-C44B-BCE581F2DACE}"/>
              </a:ext>
            </a:extLst>
          </p:cNvPr>
          <p:cNvSpPr>
            <a:spLocks noChangeArrowheads="1"/>
          </p:cNvSpPr>
          <p:nvPr/>
        </p:nvSpPr>
        <p:spPr bwMode="auto">
          <a:xfrm>
            <a:off x="28257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28" name="Rectangle 12">
            <a:extLst>
              <a:ext uri="{FF2B5EF4-FFF2-40B4-BE49-F238E27FC236}">
                <a16:creationId xmlns:a16="http://schemas.microsoft.com/office/drawing/2014/main" xmlns="" id="{B220C080-AC0B-A241-1B1F-26CDB642AE00}"/>
              </a:ext>
            </a:extLst>
          </p:cNvPr>
          <p:cNvSpPr>
            <a:spLocks noChangeArrowheads="1"/>
          </p:cNvSpPr>
          <p:nvPr/>
        </p:nvSpPr>
        <p:spPr bwMode="auto">
          <a:xfrm>
            <a:off x="2978150" y="3282950"/>
            <a:ext cx="2921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12301" name="Line 13">
            <a:extLst>
              <a:ext uri="{FF2B5EF4-FFF2-40B4-BE49-F238E27FC236}">
                <a16:creationId xmlns:a16="http://schemas.microsoft.com/office/drawing/2014/main" xmlns="" id="{FC66BB7C-1215-AAFF-CACB-11BE2C094BB6}"/>
              </a:ext>
            </a:extLst>
          </p:cNvPr>
          <p:cNvSpPr>
            <a:spLocks noChangeShapeType="1"/>
          </p:cNvSpPr>
          <p:nvPr/>
        </p:nvSpPr>
        <p:spPr bwMode="auto">
          <a:xfrm flipH="1">
            <a:off x="2895600" y="3581400"/>
            <a:ext cx="228600" cy="609600"/>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302" name="Line 14">
            <a:extLst>
              <a:ext uri="{FF2B5EF4-FFF2-40B4-BE49-F238E27FC236}">
                <a16:creationId xmlns:a16="http://schemas.microsoft.com/office/drawing/2014/main" xmlns="" id="{4C9F4B3F-D94A-8D13-C426-7DD5099BF0FC}"/>
              </a:ext>
            </a:extLst>
          </p:cNvPr>
          <p:cNvSpPr>
            <a:spLocks noChangeShapeType="1"/>
          </p:cNvSpPr>
          <p:nvPr/>
        </p:nvSpPr>
        <p:spPr bwMode="auto">
          <a:xfrm>
            <a:off x="3124200" y="3581400"/>
            <a:ext cx="228600" cy="609600"/>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9231" name="Rectangle 15">
            <a:extLst>
              <a:ext uri="{FF2B5EF4-FFF2-40B4-BE49-F238E27FC236}">
                <a16:creationId xmlns:a16="http://schemas.microsoft.com/office/drawing/2014/main" xmlns="" id="{8DC03DB1-4D34-5761-735D-CF7789C66018}"/>
              </a:ext>
            </a:extLst>
          </p:cNvPr>
          <p:cNvSpPr>
            <a:spLocks noChangeArrowheads="1"/>
          </p:cNvSpPr>
          <p:nvPr/>
        </p:nvSpPr>
        <p:spPr bwMode="auto">
          <a:xfrm>
            <a:off x="40449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32" name="Rectangle 16">
            <a:extLst>
              <a:ext uri="{FF2B5EF4-FFF2-40B4-BE49-F238E27FC236}">
                <a16:creationId xmlns:a16="http://schemas.microsoft.com/office/drawing/2014/main" xmlns="" id="{8CC09BE5-8885-8E64-C0E5-F43247605BF3}"/>
              </a:ext>
            </a:extLst>
          </p:cNvPr>
          <p:cNvSpPr>
            <a:spLocks noChangeArrowheads="1"/>
          </p:cNvSpPr>
          <p:nvPr/>
        </p:nvSpPr>
        <p:spPr bwMode="auto">
          <a:xfrm>
            <a:off x="36639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33" name="Rectangle 17">
            <a:extLst>
              <a:ext uri="{FF2B5EF4-FFF2-40B4-BE49-F238E27FC236}">
                <a16:creationId xmlns:a16="http://schemas.microsoft.com/office/drawing/2014/main" xmlns="" id="{00D8A57C-FCE2-B4D2-483B-775EE30F9CC9}"/>
              </a:ext>
            </a:extLst>
          </p:cNvPr>
          <p:cNvSpPr>
            <a:spLocks noChangeArrowheads="1"/>
          </p:cNvSpPr>
          <p:nvPr/>
        </p:nvSpPr>
        <p:spPr bwMode="auto">
          <a:xfrm>
            <a:off x="3816350" y="3282950"/>
            <a:ext cx="2921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12306" name="Line 18">
            <a:extLst>
              <a:ext uri="{FF2B5EF4-FFF2-40B4-BE49-F238E27FC236}">
                <a16:creationId xmlns:a16="http://schemas.microsoft.com/office/drawing/2014/main" xmlns="" id="{21752CE5-B468-FFA5-495F-86C96E967D1A}"/>
              </a:ext>
            </a:extLst>
          </p:cNvPr>
          <p:cNvSpPr>
            <a:spLocks noChangeShapeType="1"/>
          </p:cNvSpPr>
          <p:nvPr/>
        </p:nvSpPr>
        <p:spPr bwMode="auto">
          <a:xfrm flipH="1">
            <a:off x="3733800" y="3581400"/>
            <a:ext cx="228600" cy="609600"/>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307" name="Line 19">
            <a:extLst>
              <a:ext uri="{FF2B5EF4-FFF2-40B4-BE49-F238E27FC236}">
                <a16:creationId xmlns:a16="http://schemas.microsoft.com/office/drawing/2014/main" xmlns="" id="{416022C6-6D74-649E-764B-13F7BBC8D1C4}"/>
              </a:ext>
            </a:extLst>
          </p:cNvPr>
          <p:cNvSpPr>
            <a:spLocks noChangeShapeType="1"/>
          </p:cNvSpPr>
          <p:nvPr/>
        </p:nvSpPr>
        <p:spPr bwMode="auto">
          <a:xfrm>
            <a:off x="3962400" y="3581400"/>
            <a:ext cx="228600" cy="609600"/>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9236" name="Rectangle 20">
            <a:extLst>
              <a:ext uri="{FF2B5EF4-FFF2-40B4-BE49-F238E27FC236}">
                <a16:creationId xmlns:a16="http://schemas.microsoft.com/office/drawing/2014/main" xmlns="" id="{F0C2B6BB-B46D-D396-E790-2B05743B2B25}"/>
              </a:ext>
            </a:extLst>
          </p:cNvPr>
          <p:cNvSpPr>
            <a:spLocks noChangeArrowheads="1"/>
          </p:cNvSpPr>
          <p:nvPr/>
        </p:nvSpPr>
        <p:spPr bwMode="auto">
          <a:xfrm>
            <a:off x="2901950" y="2063750"/>
            <a:ext cx="444500" cy="3683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12309" name="Line 21">
            <a:extLst>
              <a:ext uri="{FF2B5EF4-FFF2-40B4-BE49-F238E27FC236}">
                <a16:creationId xmlns:a16="http://schemas.microsoft.com/office/drawing/2014/main" xmlns="" id="{E483EB71-ECD9-7989-EA2E-1A8ADA141994}"/>
              </a:ext>
            </a:extLst>
          </p:cNvPr>
          <p:cNvSpPr>
            <a:spLocks noChangeShapeType="1"/>
          </p:cNvSpPr>
          <p:nvPr/>
        </p:nvSpPr>
        <p:spPr bwMode="auto">
          <a:xfrm flipV="1">
            <a:off x="2362200" y="2438400"/>
            <a:ext cx="685800" cy="8382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2310" name="Line 22">
            <a:extLst>
              <a:ext uri="{FF2B5EF4-FFF2-40B4-BE49-F238E27FC236}">
                <a16:creationId xmlns:a16="http://schemas.microsoft.com/office/drawing/2014/main" xmlns="" id="{EA819037-3AFD-1431-6DC2-0D6649F372A7}"/>
              </a:ext>
            </a:extLst>
          </p:cNvPr>
          <p:cNvSpPr>
            <a:spLocks noChangeShapeType="1"/>
          </p:cNvSpPr>
          <p:nvPr/>
        </p:nvSpPr>
        <p:spPr bwMode="auto">
          <a:xfrm flipV="1">
            <a:off x="3124200" y="2438400"/>
            <a:ext cx="0" cy="8382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2311" name="Line 23">
            <a:extLst>
              <a:ext uri="{FF2B5EF4-FFF2-40B4-BE49-F238E27FC236}">
                <a16:creationId xmlns:a16="http://schemas.microsoft.com/office/drawing/2014/main" xmlns="" id="{096435AA-70B4-0D38-7DAB-D648F94BF7D4}"/>
              </a:ext>
            </a:extLst>
          </p:cNvPr>
          <p:cNvSpPr>
            <a:spLocks noChangeShapeType="1"/>
          </p:cNvSpPr>
          <p:nvPr/>
        </p:nvSpPr>
        <p:spPr bwMode="auto">
          <a:xfrm flipH="1" flipV="1">
            <a:off x="3200400" y="2438400"/>
            <a:ext cx="762000" cy="8382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9240" name="Rectangle 24">
            <a:extLst>
              <a:ext uri="{FF2B5EF4-FFF2-40B4-BE49-F238E27FC236}">
                <a16:creationId xmlns:a16="http://schemas.microsoft.com/office/drawing/2014/main" xmlns="" id="{D94E6CDA-5BE2-3AFB-E0B4-90C2575AE53A}"/>
              </a:ext>
            </a:extLst>
          </p:cNvPr>
          <p:cNvSpPr>
            <a:spLocks noChangeArrowheads="1"/>
          </p:cNvSpPr>
          <p:nvPr/>
        </p:nvSpPr>
        <p:spPr bwMode="auto">
          <a:xfrm>
            <a:off x="65595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41" name="Rectangle 25">
            <a:extLst>
              <a:ext uri="{FF2B5EF4-FFF2-40B4-BE49-F238E27FC236}">
                <a16:creationId xmlns:a16="http://schemas.microsoft.com/office/drawing/2014/main" xmlns="" id="{265C7310-C6FF-A56D-7FDD-56B985444F83}"/>
              </a:ext>
            </a:extLst>
          </p:cNvPr>
          <p:cNvSpPr>
            <a:spLocks noChangeArrowheads="1"/>
          </p:cNvSpPr>
          <p:nvPr/>
        </p:nvSpPr>
        <p:spPr bwMode="auto">
          <a:xfrm>
            <a:off x="61785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42" name="Rectangle 26">
            <a:extLst>
              <a:ext uri="{FF2B5EF4-FFF2-40B4-BE49-F238E27FC236}">
                <a16:creationId xmlns:a16="http://schemas.microsoft.com/office/drawing/2014/main" xmlns="" id="{6164E69C-4464-1377-5BFB-AFACF9575745}"/>
              </a:ext>
            </a:extLst>
          </p:cNvPr>
          <p:cNvSpPr>
            <a:spLocks noChangeArrowheads="1"/>
          </p:cNvSpPr>
          <p:nvPr/>
        </p:nvSpPr>
        <p:spPr bwMode="auto">
          <a:xfrm>
            <a:off x="6330950" y="3282950"/>
            <a:ext cx="2921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12315" name="Line 27">
            <a:extLst>
              <a:ext uri="{FF2B5EF4-FFF2-40B4-BE49-F238E27FC236}">
                <a16:creationId xmlns:a16="http://schemas.microsoft.com/office/drawing/2014/main" xmlns="" id="{A8578B0D-D55E-4B3F-22F4-535F4871087D}"/>
              </a:ext>
            </a:extLst>
          </p:cNvPr>
          <p:cNvSpPr>
            <a:spLocks noChangeShapeType="1"/>
          </p:cNvSpPr>
          <p:nvPr/>
        </p:nvSpPr>
        <p:spPr bwMode="auto">
          <a:xfrm flipH="1">
            <a:off x="6248400" y="3581400"/>
            <a:ext cx="228600" cy="609600"/>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316" name="Line 28">
            <a:extLst>
              <a:ext uri="{FF2B5EF4-FFF2-40B4-BE49-F238E27FC236}">
                <a16:creationId xmlns:a16="http://schemas.microsoft.com/office/drawing/2014/main" xmlns="" id="{DEE5276F-AB94-C090-01F0-7189BBDE171E}"/>
              </a:ext>
            </a:extLst>
          </p:cNvPr>
          <p:cNvSpPr>
            <a:spLocks noChangeShapeType="1"/>
          </p:cNvSpPr>
          <p:nvPr/>
        </p:nvSpPr>
        <p:spPr bwMode="auto">
          <a:xfrm>
            <a:off x="6477000" y="3581400"/>
            <a:ext cx="228600" cy="609600"/>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9245" name="Rectangle 29">
            <a:extLst>
              <a:ext uri="{FF2B5EF4-FFF2-40B4-BE49-F238E27FC236}">
                <a16:creationId xmlns:a16="http://schemas.microsoft.com/office/drawing/2014/main" xmlns="" id="{CF28D8B8-AAC1-113B-E8AC-B6A182E136C1}"/>
              </a:ext>
            </a:extLst>
          </p:cNvPr>
          <p:cNvSpPr>
            <a:spLocks noChangeArrowheads="1"/>
          </p:cNvSpPr>
          <p:nvPr/>
        </p:nvSpPr>
        <p:spPr bwMode="auto">
          <a:xfrm>
            <a:off x="73215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46" name="Rectangle 30">
            <a:extLst>
              <a:ext uri="{FF2B5EF4-FFF2-40B4-BE49-F238E27FC236}">
                <a16:creationId xmlns:a16="http://schemas.microsoft.com/office/drawing/2014/main" xmlns="" id="{333B7EA8-5671-7E7D-B013-DC7445843C3B}"/>
              </a:ext>
            </a:extLst>
          </p:cNvPr>
          <p:cNvSpPr>
            <a:spLocks noChangeArrowheads="1"/>
          </p:cNvSpPr>
          <p:nvPr/>
        </p:nvSpPr>
        <p:spPr bwMode="auto">
          <a:xfrm>
            <a:off x="69405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47" name="Rectangle 31">
            <a:extLst>
              <a:ext uri="{FF2B5EF4-FFF2-40B4-BE49-F238E27FC236}">
                <a16:creationId xmlns:a16="http://schemas.microsoft.com/office/drawing/2014/main" xmlns="" id="{FA2C2201-495C-EEA2-2808-FE046D7CAC5B}"/>
              </a:ext>
            </a:extLst>
          </p:cNvPr>
          <p:cNvSpPr>
            <a:spLocks noChangeArrowheads="1"/>
          </p:cNvSpPr>
          <p:nvPr/>
        </p:nvSpPr>
        <p:spPr bwMode="auto">
          <a:xfrm>
            <a:off x="7092950" y="3282950"/>
            <a:ext cx="2921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12320" name="Line 32">
            <a:extLst>
              <a:ext uri="{FF2B5EF4-FFF2-40B4-BE49-F238E27FC236}">
                <a16:creationId xmlns:a16="http://schemas.microsoft.com/office/drawing/2014/main" xmlns="" id="{50F3FFB1-B33E-5FDA-27FA-D0A51245018D}"/>
              </a:ext>
            </a:extLst>
          </p:cNvPr>
          <p:cNvSpPr>
            <a:spLocks noChangeShapeType="1"/>
          </p:cNvSpPr>
          <p:nvPr/>
        </p:nvSpPr>
        <p:spPr bwMode="auto">
          <a:xfrm flipH="1">
            <a:off x="7010400" y="3581400"/>
            <a:ext cx="228600" cy="609600"/>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321" name="Line 33">
            <a:extLst>
              <a:ext uri="{FF2B5EF4-FFF2-40B4-BE49-F238E27FC236}">
                <a16:creationId xmlns:a16="http://schemas.microsoft.com/office/drawing/2014/main" xmlns="" id="{FEC9291A-E063-C481-E48C-68AC56E7D369}"/>
              </a:ext>
            </a:extLst>
          </p:cNvPr>
          <p:cNvSpPr>
            <a:spLocks noChangeShapeType="1"/>
          </p:cNvSpPr>
          <p:nvPr/>
        </p:nvSpPr>
        <p:spPr bwMode="auto">
          <a:xfrm>
            <a:off x="7239000" y="3581400"/>
            <a:ext cx="228600" cy="609600"/>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9250" name="Rectangle 34">
            <a:extLst>
              <a:ext uri="{FF2B5EF4-FFF2-40B4-BE49-F238E27FC236}">
                <a16:creationId xmlns:a16="http://schemas.microsoft.com/office/drawing/2014/main" xmlns="" id="{74F247CC-00B6-9248-FA51-7C0C796FF25C}"/>
              </a:ext>
            </a:extLst>
          </p:cNvPr>
          <p:cNvSpPr>
            <a:spLocks noChangeArrowheads="1"/>
          </p:cNvSpPr>
          <p:nvPr/>
        </p:nvSpPr>
        <p:spPr bwMode="auto">
          <a:xfrm>
            <a:off x="81597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51" name="Rectangle 35">
            <a:extLst>
              <a:ext uri="{FF2B5EF4-FFF2-40B4-BE49-F238E27FC236}">
                <a16:creationId xmlns:a16="http://schemas.microsoft.com/office/drawing/2014/main" xmlns="" id="{4154668C-CE23-EB60-B9FC-45830019683B}"/>
              </a:ext>
            </a:extLst>
          </p:cNvPr>
          <p:cNvSpPr>
            <a:spLocks noChangeArrowheads="1"/>
          </p:cNvSpPr>
          <p:nvPr/>
        </p:nvSpPr>
        <p:spPr bwMode="auto">
          <a:xfrm>
            <a:off x="7778750" y="4197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52" name="Rectangle 36">
            <a:extLst>
              <a:ext uri="{FF2B5EF4-FFF2-40B4-BE49-F238E27FC236}">
                <a16:creationId xmlns:a16="http://schemas.microsoft.com/office/drawing/2014/main" xmlns="" id="{70C78294-F163-9368-51DE-D11721665668}"/>
              </a:ext>
            </a:extLst>
          </p:cNvPr>
          <p:cNvSpPr>
            <a:spLocks noChangeArrowheads="1"/>
          </p:cNvSpPr>
          <p:nvPr/>
        </p:nvSpPr>
        <p:spPr bwMode="auto">
          <a:xfrm>
            <a:off x="7931150" y="3282950"/>
            <a:ext cx="2921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12325" name="Line 37">
            <a:extLst>
              <a:ext uri="{FF2B5EF4-FFF2-40B4-BE49-F238E27FC236}">
                <a16:creationId xmlns:a16="http://schemas.microsoft.com/office/drawing/2014/main" xmlns="" id="{FF205664-7CEB-4027-2E43-E18D4578FC34}"/>
              </a:ext>
            </a:extLst>
          </p:cNvPr>
          <p:cNvSpPr>
            <a:spLocks noChangeShapeType="1"/>
          </p:cNvSpPr>
          <p:nvPr/>
        </p:nvSpPr>
        <p:spPr bwMode="auto">
          <a:xfrm flipH="1">
            <a:off x="7848600" y="3581400"/>
            <a:ext cx="228600" cy="609600"/>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2326" name="Line 38">
            <a:extLst>
              <a:ext uri="{FF2B5EF4-FFF2-40B4-BE49-F238E27FC236}">
                <a16:creationId xmlns:a16="http://schemas.microsoft.com/office/drawing/2014/main" xmlns="" id="{80A0BEF1-FC4D-FC56-8E7F-B8654D5C0AF3}"/>
              </a:ext>
            </a:extLst>
          </p:cNvPr>
          <p:cNvSpPr>
            <a:spLocks noChangeShapeType="1"/>
          </p:cNvSpPr>
          <p:nvPr/>
        </p:nvSpPr>
        <p:spPr bwMode="auto">
          <a:xfrm>
            <a:off x="8077200" y="3581400"/>
            <a:ext cx="228600" cy="609600"/>
          </a:xfrm>
          <a:prstGeom prst="line">
            <a:avLst/>
          </a:prstGeom>
          <a:noFill/>
          <a:ln w="12700">
            <a:solidFill>
              <a:schemeClr val="accent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9255" name="Rectangle 39">
            <a:extLst>
              <a:ext uri="{FF2B5EF4-FFF2-40B4-BE49-F238E27FC236}">
                <a16:creationId xmlns:a16="http://schemas.microsoft.com/office/drawing/2014/main" xmlns="" id="{D6ACD5EA-1CC4-97AF-6595-88917F1EF37E}"/>
              </a:ext>
            </a:extLst>
          </p:cNvPr>
          <p:cNvSpPr>
            <a:spLocks noChangeArrowheads="1"/>
          </p:cNvSpPr>
          <p:nvPr/>
        </p:nvSpPr>
        <p:spPr bwMode="auto">
          <a:xfrm>
            <a:off x="7016750" y="2063750"/>
            <a:ext cx="444500" cy="3683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12328" name="Line 40">
            <a:extLst>
              <a:ext uri="{FF2B5EF4-FFF2-40B4-BE49-F238E27FC236}">
                <a16:creationId xmlns:a16="http://schemas.microsoft.com/office/drawing/2014/main" xmlns="" id="{49011CBE-E667-6F69-959F-386E630B7B4B}"/>
              </a:ext>
            </a:extLst>
          </p:cNvPr>
          <p:cNvSpPr>
            <a:spLocks noChangeShapeType="1"/>
          </p:cNvSpPr>
          <p:nvPr/>
        </p:nvSpPr>
        <p:spPr bwMode="auto">
          <a:xfrm flipV="1">
            <a:off x="6477000" y="2438400"/>
            <a:ext cx="685800" cy="8382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2329" name="Line 41">
            <a:extLst>
              <a:ext uri="{FF2B5EF4-FFF2-40B4-BE49-F238E27FC236}">
                <a16:creationId xmlns:a16="http://schemas.microsoft.com/office/drawing/2014/main" xmlns="" id="{CC2D05D4-6CCB-4054-1481-EEF2203296EA}"/>
              </a:ext>
            </a:extLst>
          </p:cNvPr>
          <p:cNvSpPr>
            <a:spLocks noChangeShapeType="1"/>
          </p:cNvSpPr>
          <p:nvPr/>
        </p:nvSpPr>
        <p:spPr bwMode="auto">
          <a:xfrm flipV="1">
            <a:off x="7239000" y="2438400"/>
            <a:ext cx="0" cy="8382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2330" name="Line 42">
            <a:extLst>
              <a:ext uri="{FF2B5EF4-FFF2-40B4-BE49-F238E27FC236}">
                <a16:creationId xmlns:a16="http://schemas.microsoft.com/office/drawing/2014/main" xmlns="" id="{ED529FF1-0EE8-D4FF-9D19-F47CE469582A}"/>
              </a:ext>
            </a:extLst>
          </p:cNvPr>
          <p:cNvSpPr>
            <a:spLocks noChangeShapeType="1"/>
          </p:cNvSpPr>
          <p:nvPr/>
        </p:nvSpPr>
        <p:spPr bwMode="auto">
          <a:xfrm flipH="1" flipV="1">
            <a:off x="7315200" y="2438400"/>
            <a:ext cx="762000" cy="838200"/>
          </a:xfrm>
          <a:prstGeom prst="line">
            <a:avLst/>
          </a:prstGeom>
          <a:noFill/>
          <a:ln w="12700">
            <a:solidFill>
              <a:schemeClr val="accent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2331" name="Rectangle 43">
            <a:extLst>
              <a:ext uri="{FF2B5EF4-FFF2-40B4-BE49-F238E27FC236}">
                <a16:creationId xmlns:a16="http://schemas.microsoft.com/office/drawing/2014/main" xmlns="" id="{5F54F634-8725-B1A7-41E7-BD789A7EAABB}"/>
              </a:ext>
            </a:extLst>
          </p:cNvPr>
          <p:cNvSpPr>
            <a:spLocks noChangeArrowheads="1"/>
          </p:cNvSpPr>
          <p:nvPr/>
        </p:nvSpPr>
        <p:spPr bwMode="auto">
          <a:xfrm>
            <a:off x="2347913" y="1577976"/>
            <a:ext cx="200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7" rIns="92075" bIns="46037">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GB" sz="1800" b="1">
                <a:solidFill>
                  <a:srgbClr val="000000"/>
                </a:solidFill>
                <a:latin typeface="Arial" panose="020B0604020202020204" pitchFamily="34" charset="0"/>
              </a:rPr>
              <a:t>Store Dimension</a:t>
            </a:r>
          </a:p>
        </p:txBody>
      </p:sp>
      <p:sp>
        <p:nvSpPr>
          <p:cNvPr id="12332" name="Rectangle 44">
            <a:extLst>
              <a:ext uri="{FF2B5EF4-FFF2-40B4-BE49-F238E27FC236}">
                <a16:creationId xmlns:a16="http://schemas.microsoft.com/office/drawing/2014/main" xmlns="" id="{01263BC3-F53E-123C-228E-E486CF1945B0}"/>
              </a:ext>
            </a:extLst>
          </p:cNvPr>
          <p:cNvSpPr>
            <a:spLocks noChangeArrowheads="1"/>
          </p:cNvSpPr>
          <p:nvPr/>
        </p:nvSpPr>
        <p:spPr bwMode="auto">
          <a:xfrm>
            <a:off x="6308725" y="1577976"/>
            <a:ext cx="227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7" rIns="92075" bIns="46037">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GB" sz="1800" b="1">
                <a:solidFill>
                  <a:srgbClr val="000000"/>
                </a:solidFill>
                <a:latin typeface="Arial" panose="020B0604020202020204" pitchFamily="34" charset="0"/>
              </a:rPr>
              <a:t>Product Dimension</a:t>
            </a:r>
          </a:p>
        </p:txBody>
      </p:sp>
      <p:sp>
        <p:nvSpPr>
          <p:cNvPr id="12333" name="Rectangle 45">
            <a:extLst>
              <a:ext uri="{FF2B5EF4-FFF2-40B4-BE49-F238E27FC236}">
                <a16:creationId xmlns:a16="http://schemas.microsoft.com/office/drawing/2014/main" xmlns="" id="{0B3622B4-0F9C-592C-1BF7-FB40E3E0BE29}"/>
              </a:ext>
            </a:extLst>
          </p:cNvPr>
          <p:cNvSpPr>
            <a:spLocks noChangeArrowheads="1"/>
          </p:cNvSpPr>
          <p:nvPr/>
        </p:nvSpPr>
        <p:spPr bwMode="auto">
          <a:xfrm>
            <a:off x="4735513" y="4167188"/>
            <a:ext cx="97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7" rIns="92075" bIns="46037">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GB" sz="1800" b="1">
                <a:solidFill>
                  <a:srgbClr val="000000"/>
                </a:solidFill>
                <a:latin typeface="Arial" panose="020B0604020202020204" pitchFamily="34" charset="0"/>
              </a:rPr>
              <a:t>District</a:t>
            </a:r>
          </a:p>
        </p:txBody>
      </p:sp>
      <p:sp>
        <p:nvSpPr>
          <p:cNvPr id="12334" name="Rectangle 46">
            <a:extLst>
              <a:ext uri="{FF2B5EF4-FFF2-40B4-BE49-F238E27FC236}">
                <a16:creationId xmlns:a16="http://schemas.microsoft.com/office/drawing/2014/main" xmlns="" id="{1E09D6E7-F46C-DBBB-E68A-40899094AA2B}"/>
              </a:ext>
            </a:extLst>
          </p:cNvPr>
          <p:cNvSpPr>
            <a:spLocks noChangeArrowheads="1"/>
          </p:cNvSpPr>
          <p:nvPr/>
        </p:nvSpPr>
        <p:spPr bwMode="auto">
          <a:xfrm>
            <a:off x="4659313" y="3252788"/>
            <a:ext cx="958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7" rIns="92075" bIns="46037">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GB" sz="1800" b="1">
                <a:solidFill>
                  <a:srgbClr val="000000"/>
                </a:solidFill>
                <a:latin typeface="Arial" panose="020B0604020202020204" pitchFamily="34" charset="0"/>
              </a:rPr>
              <a:t>Region</a:t>
            </a:r>
          </a:p>
        </p:txBody>
      </p:sp>
      <p:sp>
        <p:nvSpPr>
          <p:cNvPr id="12335" name="Rectangle 47">
            <a:extLst>
              <a:ext uri="{FF2B5EF4-FFF2-40B4-BE49-F238E27FC236}">
                <a16:creationId xmlns:a16="http://schemas.microsoft.com/office/drawing/2014/main" xmlns="" id="{79791D64-CAD2-A843-1CE7-785889E3D4A3}"/>
              </a:ext>
            </a:extLst>
          </p:cNvPr>
          <p:cNvSpPr>
            <a:spLocks noChangeArrowheads="1"/>
          </p:cNvSpPr>
          <p:nvPr/>
        </p:nvSpPr>
        <p:spPr bwMode="auto">
          <a:xfrm>
            <a:off x="4252913" y="2111376"/>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7" rIns="92075" bIns="46037">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GB" sz="1800" b="1">
                <a:solidFill>
                  <a:srgbClr val="000000"/>
                </a:solidFill>
                <a:latin typeface="Arial" panose="020B0604020202020204" pitchFamily="34" charset="0"/>
              </a:rPr>
              <a:t>Total</a:t>
            </a:r>
          </a:p>
        </p:txBody>
      </p:sp>
      <p:sp>
        <p:nvSpPr>
          <p:cNvPr id="12336" name="Rectangle 48">
            <a:extLst>
              <a:ext uri="{FF2B5EF4-FFF2-40B4-BE49-F238E27FC236}">
                <a16:creationId xmlns:a16="http://schemas.microsoft.com/office/drawing/2014/main" xmlns="" id="{D7E96FCA-9216-BA10-AF98-88393990A7DB}"/>
              </a:ext>
            </a:extLst>
          </p:cNvPr>
          <p:cNvSpPr>
            <a:spLocks noChangeArrowheads="1"/>
          </p:cNvSpPr>
          <p:nvPr/>
        </p:nvSpPr>
        <p:spPr bwMode="auto">
          <a:xfrm>
            <a:off x="9001125" y="4167188"/>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7" rIns="92075" bIns="46037">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GB" sz="1800" b="1">
                <a:solidFill>
                  <a:srgbClr val="000000"/>
                </a:solidFill>
                <a:latin typeface="Arial" panose="020B0604020202020204" pitchFamily="34" charset="0"/>
              </a:rPr>
              <a:t>Brand</a:t>
            </a:r>
          </a:p>
        </p:txBody>
      </p:sp>
      <p:sp>
        <p:nvSpPr>
          <p:cNvPr id="12337" name="Rectangle 49">
            <a:extLst>
              <a:ext uri="{FF2B5EF4-FFF2-40B4-BE49-F238E27FC236}">
                <a16:creationId xmlns:a16="http://schemas.microsoft.com/office/drawing/2014/main" xmlns="" id="{9DD91BC7-B7A2-2D99-6293-E74D67875821}"/>
              </a:ext>
            </a:extLst>
          </p:cNvPr>
          <p:cNvSpPr>
            <a:spLocks noChangeArrowheads="1"/>
          </p:cNvSpPr>
          <p:nvPr/>
        </p:nvSpPr>
        <p:spPr bwMode="auto">
          <a:xfrm>
            <a:off x="8467725" y="3252788"/>
            <a:ext cx="163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7" rIns="92075" bIns="46037">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GB" sz="1800" b="1">
                <a:solidFill>
                  <a:srgbClr val="000000"/>
                </a:solidFill>
                <a:latin typeface="Arial" panose="020B0604020202020204" pitchFamily="34" charset="0"/>
              </a:rPr>
              <a:t>Manufacturer</a:t>
            </a:r>
          </a:p>
        </p:txBody>
      </p:sp>
      <p:sp>
        <p:nvSpPr>
          <p:cNvPr id="12338" name="Rectangle 50">
            <a:extLst>
              <a:ext uri="{FF2B5EF4-FFF2-40B4-BE49-F238E27FC236}">
                <a16:creationId xmlns:a16="http://schemas.microsoft.com/office/drawing/2014/main" xmlns="" id="{2AB5BC8E-1C0B-40C1-6C32-01C32AB02FFA}"/>
              </a:ext>
            </a:extLst>
          </p:cNvPr>
          <p:cNvSpPr>
            <a:spLocks noChangeArrowheads="1"/>
          </p:cNvSpPr>
          <p:nvPr/>
        </p:nvSpPr>
        <p:spPr bwMode="auto">
          <a:xfrm>
            <a:off x="8442325" y="2111376"/>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7" rIns="92075" bIns="46037">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GB" sz="1800" b="1">
                <a:solidFill>
                  <a:srgbClr val="000000"/>
                </a:solidFill>
                <a:latin typeface="Arial" panose="020B0604020202020204" pitchFamily="34" charset="0"/>
              </a:rPr>
              <a:t>Total</a:t>
            </a:r>
          </a:p>
        </p:txBody>
      </p:sp>
      <p:sp>
        <p:nvSpPr>
          <p:cNvPr id="12339" name="Rectangle 51">
            <a:extLst>
              <a:ext uri="{FF2B5EF4-FFF2-40B4-BE49-F238E27FC236}">
                <a16:creationId xmlns:a16="http://schemas.microsoft.com/office/drawing/2014/main" xmlns="" id="{75D7A6D6-14EB-2B3B-46A9-E71361A1C956}"/>
              </a:ext>
            </a:extLst>
          </p:cNvPr>
          <p:cNvSpPr>
            <a:spLocks noChangeArrowheads="1"/>
          </p:cNvSpPr>
          <p:nvPr/>
        </p:nvSpPr>
        <p:spPr bwMode="auto">
          <a:xfrm>
            <a:off x="1682750" y="1530350"/>
            <a:ext cx="4025900" cy="433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340" name="Rectangle 52">
            <a:extLst>
              <a:ext uri="{FF2B5EF4-FFF2-40B4-BE49-F238E27FC236}">
                <a16:creationId xmlns:a16="http://schemas.microsoft.com/office/drawing/2014/main" xmlns="" id="{7EF9416C-7AB3-07C1-D94E-FF73D184420D}"/>
              </a:ext>
            </a:extLst>
          </p:cNvPr>
          <p:cNvSpPr>
            <a:spLocks noChangeArrowheads="1"/>
          </p:cNvSpPr>
          <p:nvPr/>
        </p:nvSpPr>
        <p:spPr bwMode="auto">
          <a:xfrm>
            <a:off x="5721350" y="1530350"/>
            <a:ext cx="4330700" cy="4330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69" name="Rectangle 53">
            <a:extLst>
              <a:ext uri="{FF2B5EF4-FFF2-40B4-BE49-F238E27FC236}">
                <a16:creationId xmlns:a16="http://schemas.microsoft.com/office/drawing/2014/main" xmlns="" id="{10938A52-7B1E-B3D2-7624-B8FDE5B0D7F6}"/>
              </a:ext>
            </a:extLst>
          </p:cNvPr>
          <p:cNvSpPr>
            <a:spLocks noChangeArrowheads="1"/>
          </p:cNvSpPr>
          <p:nvPr/>
        </p:nvSpPr>
        <p:spPr bwMode="auto">
          <a:xfrm>
            <a:off x="21399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70" name="Rectangle 54">
            <a:extLst>
              <a:ext uri="{FF2B5EF4-FFF2-40B4-BE49-F238E27FC236}">
                <a16:creationId xmlns:a16="http://schemas.microsoft.com/office/drawing/2014/main" xmlns="" id="{E10B92F3-53DC-2AC2-E46E-855BE4AFC22B}"/>
              </a:ext>
            </a:extLst>
          </p:cNvPr>
          <p:cNvSpPr>
            <a:spLocks noChangeArrowheads="1"/>
          </p:cNvSpPr>
          <p:nvPr/>
        </p:nvSpPr>
        <p:spPr bwMode="auto">
          <a:xfrm>
            <a:off x="17589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71" name="Rectangle 55">
            <a:extLst>
              <a:ext uri="{FF2B5EF4-FFF2-40B4-BE49-F238E27FC236}">
                <a16:creationId xmlns:a16="http://schemas.microsoft.com/office/drawing/2014/main" xmlns="" id="{9149953A-39AC-9F6F-7D4D-0C39DE40A962}"/>
              </a:ext>
            </a:extLst>
          </p:cNvPr>
          <p:cNvSpPr>
            <a:spLocks noChangeArrowheads="1"/>
          </p:cNvSpPr>
          <p:nvPr/>
        </p:nvSpPr>
        <p:spPr bwMode="auto">
          <a:xfrm>
            <a:off x="29019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72" name="Rectangle 56">
            <a:extLst>
              <a:ext uri="{FF2B5EF4-FFF2-40B4-BE49-F238E27FC236}">
                <a16:creationId xmlns:a16="http://schemas.microsoft.com/office/drawing/2014/main" xmlns="" id="{33F56C22-CA3B-877C-997C-6B3A620F87BA}"/>
              </a:ext>
            </a:extLst>
          </p:cNvPr>
          <p:cNvSpPr>
            <a:spLocks noChangeArrowheads="1"/>
          </p:cNvSpPr>
          <p:nvPr/>
        </p:nvSpPr>
        <p:spPr bwMode="auto">
          <a:xfrm>
            <a:off x="25209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73" name="Rectangle 57">
            <a:extLst>
              <a:ext uri="{FF2B5EF4-FFF2-40B4-BE49-F238E27FC236}">
                <a16:creationId xmlns:a16="http://schemas.microsoft.com/office/drawing/2014/main" xmlns="" id="{15DA6980-EA1D-5A42-D52D-F93E6F5D1619}"/>
              </a:ext>
            </a:extLst>
          </p:cNvPr>
          <p:cNvSpPr>
            <a:spLocks noChangeArrowheads="1"/>
          </p:cNvSpPr>
          <p:nvPr/>
        </p:nvSpPr>
        <p:spPr bwMode="auto">
          <a:xfrm>
            <a:off x="37401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74" name="Rectangle 58">
            <a:extLst>
              <a:ext uri="{FF2B5EF4-FFF2-40B4-BE49-F238E27FC236}">
                <a16:creationId xmlns:a16="http://schemas.microsoft.com/office/drawing/2014/main" xmlns="" id="{256036FA-B298-A54B-3184-9C59583728CA}"/>
              </a:ext>
            </a:extLst>
          </p:cNvPr>
          <p:cNvSpPr>
            <a:spLocks noChangeArrowheads="1"/>
          </p:cNvSpPr>
          <p:nvPr/>
        </p:nvSpPr>
        <p:spPr bwMode="auto">
          <a:xfrm>
            <a:off x="33591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75" name="Rectangle 59">
            <a:extLst>
              <a:ext uri="{FF2B5EF4-FFF2-40B4-BE49-F238E27FC236}">
                <a16:creationId xmlns:a16="http://schemas.microsoft.com/office/drawing/2014/main" xmlns="" id="{47F3F72F-3455-70DF-F49C-713B86716F37}"/>
              </a:ext>
            </a:extLst>
          </p:cNvPr>
          <p:cNvSpPr>
            <a:spLocks noChangeArrowheads="1"/>
          </p:cNvSpPr>
          <p:nvPr/>
        </p:nvSpPr>
        <p:spPr bwMode="auto">
          <a:xfrm>
            <a:off x="23685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76" name="Rectangle 60">
            <a:extLst>
              <a:ext uri="{FF2B5EF4-FFF2-40B4-BE49-F238E27FC236}">
                <a16:creationId xmlns:a16="http://schemas.microsoft.com/office/drawing/2014/main" xmlns="" id="{3962EF94-2538-02E1-AED2-FF458B90685D}"/>
              </a:ext>
            </a:extLst>
          </p:cNvPr>
          <p:cNvSpPr>
            <a:spLocks noChangeArrowheads="1"/>
          </p:cNvSpPr>
          <p:nvPr/>
        </p:nvSpPr>
        <p:spPr bwMode="auto">
          <a:xfrm>
            <a:off x="19875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77" name="Rectangle 61">
            <a:extLst>
              <a:ext uri="{FF2B5EF4-FFF2-40B4-BE49-F238E27FC236}">
                <a16:creationId xmlns:a16="http://schemas.microsoft.com/office/drawing/2014/main" xmlns="" id="{5FDAA233-6214-8676-F94F-423A14BE8A64}"/>
              </a:ext>
            </a:extLst>
          </p:cNvPr>
          <p:cNvSpPr>
            <a:spLocks noChangeArrowheads="1"/>
          </p:cNvSpPr>
          <p:nvPr/>
        </p:nvSpPr>
        <p:spPr bwMode="auto">
          <a:xfrm>
            <a:off x="31305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78" name="Rectangle 62">
            <a:extLst>
              <a:ext uri="{FF2B5EF4-FFF2-40B4-BE49-F238E27FC236}">
                <a16:creationId xmlns:a16="http://schemas.microsoft.com/office/drawing/2014/main" xmlns="" id="{174CC0DC-2BEA-3283-6326-BA2AF7F52AD7}"/>
              </a:ext>
            </a:extLst>
          </p:cNvPr>
          <p:cNvSpPr>
            <a:spLocks noChangeArrowheads="1"/>
          </p:cNvSpPr>
          <p:nvPr/>
        </p:nvSpPr>
        <p:spPr bwMode="auto">
          <a:xfrm>
            <a:off x="27495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79" name="Rectangle 63">
            <a:extLst>
              <a:ext uri="{FF2B5EF4-FFF2-40B4-BE49-F238E27FC236}">
                <a16:creationId xmlns:a16="http://schemas.microsoft.com/office/drawing/2014/main" xmlns="" id="{63C0E4CA-A19A-91CA-04CB-A7CB055E05D8}"/>
              </a:ext>
            </a:extLst>
          </p:cNvPr>
          <p:cNvSpPr>
            <a:spLocks noChangeArrowheads="1"/>
          </p:cNvSpPr>
          <p:nvPr/>
        </p:nvSpPr>
        <p:spPr bwMode="auto">
          <a:xfrm>
            <a:off x="39687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80" name="Rectangle 64">
            <a:extLst>
              <a:ext uri="{FF2B5EF4-FFF2-40B4-BE49-F238E27FC236}">
                <a16:creationId xmlns:a16="http://schemas.microsoft.com/office/drawing/2014/main" xmlns="" id="{C08476F1-DB85-332F-EAC5-E66A08ADA2CE}"/>
              </a:ext>
            </a:extLst>
          </p:cNvPr>
          <p:cNvSpPr>
            <a:spLocks noChangeArrowheads="1"/>
          </p:cNvSpPr>
          <p:nvPr/>
        </p:nvSpPr>
        <p:spPr bwMode="auto">
          <a:xfrm>
            <a:off x="35877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81" name="Rectangle 65">
            <a:extLst>
              <a:ext uri="{FF2B5EF4-FFF2-40B4-BE49-F238E27FC236}">
                <a16:creationId xmlns:a16="http://schemas.microsoft.com/office/drawing/2014/main" xmlns="" id="{8B2D5625-1C11-E6F5-3E4E-5EF823E32D40}"/>
              </a:ext>
            </a:extLst>
          </p:cNvPr>
          <p:cNvSpPr>
            <a:spLocks noChangeArrowheads="1"/>
          </p:cNvSpPr>
          <p:nvPr/>
        </p:nvSpPr>
        <p:spPr bwMode="auto">
          <a:xfrm>
            <a:off x="25209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82" name="Rectangle 66">
            <a:extLst>
              <a:ext uri="{FF2B5EF4-FFF2-40B4-BE49-F238E27FC236}">
                <a16:creationId xmlns:a16="http://schemas.microsoft.com/office/drawing/2014/main" xmlns="" id="{B4580F9A-E7D7-4E8C-5D25-8B80EA3AF597}"/>
              </a:ext>
            </a:extLst>
          </p:cNvPr>
          <p:cNvSpPr>
            <a:spLocks noChangeArrowheads="1"/>
          </p:cNvSpPr>
          <p:nvPr/>
        </p:nvSpPr>
        <p:spPr bwMode="auto">
          <a:xfrm>
            <a:off x="21399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83" name="Rectangle 67">
            <a:extLst>
              <a:ext uri="{FF2B5EF4-FFF2-40B4-BE49-F238E27FC236}">
                <a16:creationId xmlns:a16="http://schemas.microsoft.com/office/drawing/2014/main" xmlns="" id="{DB3539A0-D8BC-6322-A718-1A8377EC117E}"/>
              </a:ext>
            </a:extLst>
          </p:cNvPr>
          <p:cNvSpPr>
            <a:spLocks noChangeArrowheads="1"/>
          </p:cNvSpPr>
          <p:nvPr/>
        </p:nvSpPr>
        <p:spPr bwMode="auto">
          <a:xfrm>
            <a:off x="32829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84" name="Rectangle 68">
            <a:extLst>
              <a:ext uri="{FF2B5EF4-FFF2-40B4-BE49-F238E27FC236}">
                <a16:creationId xmlns:a16="http://schemas.microsoft.com/office/drawing/2014/main" xmlns="" id="{FA309CC6-F3D7-70C8-3955-E76B0553D46A}"/>
              </a:ext>
            </a:extLst>
          </p:cNvPr>
          <p:cNvSpPr>
            <a:spLocks noChangeArrowheads="1"/>
          </p:cNvSpPr>
          <p:nvPr/>
        </p:nvSpPr>
        <p:spPr bwMode="auto">
          <a:xfrm>
            <a:off x="29019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85" name="Rectangle 69">
            <a:extLst>
              <a:ext uri="{FF2B5EF4-FFF2-40B4-BE49-F238E27FC236}">
                <a16:creationId xmlns:a16="http://schemas.microsoft.com/office/drawing/2014/main" xmlns="" id="{431A7A4A-B233-3FF8-E690-9BD7B9E15993}"/>
              </a:ext>
            </a:extLst>
          </p:cNvPr>
          <p:cNvSpPr>
            <a:spLocks noChangeArrowheads="1"/>
          </p:cNvSpPr>
          <p:nvPr/>
        </p:nvSpPr>
        <p:spPr bwMode="auto">
          <a:xfrm>
            <a:off x="41211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286" name="Rectangle 70">
            <a:extLst>
              <a:ext uri="{FF2B5EF4-FFF2-40B4-BE49-F238E27FC236}">
                <a16:creationId xmlns:a16="http://schemas.microsoft.com/office/drawing/2014/main" xmlns="" id="{0AA69D39-AA0E-7C46-2BE0-5E0309ADA5F3}"/>
              </a:ext>
            </a:extLst>
          </p:cNvPr>
          <p:cNvSpPr>
            <a:spLocks noChangeArrowheads="1"/>
          </p:cNvSpPr>
          <p:nvPr/>
        </p:nvSpPr>
        <p:spPr bwMode="auto">
          <a:xfrm>
            <a:off x="37401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12359" name="Rectangle 71">
            <a:extLst>
              <a:ext uri="{FF2B5EF4-FFF2-40B4-BE49-F238E27FC236}">
                <a16:creationId xmlns:a16="http://schemas.microsoft.com/office/drawing/2014/main" xmlns="" id="{52D7B399-4EE0-B895-00C3-21FA7970EBAF}"/>
              </a:ext>
            </a:extLst>
          </p:cNvPr>
          <p:cNvSpPr>
            <a:spLocks noChangeArrowheads="1"/>
          </p:cNvSpPr>
          <p:nvPr/>
        </p:nvSpPr>
        <p:spPr bwMode="auto">
          <a:xfrm>
            <a:off x="4633913" y="5081588"/>
            <a:ext cx="895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7" rIns="92075" bIns="46037">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GB" sz="1800" b="1">
                <a:solidFill>
                  <a:srgbClr val="000000"/>
                </a:solidFill>
                <a:latin typeface="Arial" panose="020B0604020202020204" pitchFamily="34" charset="0"/>
              </a:rPr>
              <a:t>Stores</a:t>
            </a:r>
          </a:p>
        </p:txBody>
      </p:sp>
      <p:sp>
        <p:nvSpPr>
          <p:cNvPr id="12360" name="Line 72">
            <a:extLst>
              <a:ext uri="{FF2B5EF4-FFF2-40B4-BE49-F238E27FC236}">
                <a16:creationId xmlns:a16="http://schemas.microsoft.com/office/drawing/2014/main" xmlns="" id="{F5559188-967E-AC7D-D6D1-48695B79D7DA}"/>
              </a:ext>
            </a:extLst>
          </p:cNvPr>
          <p:cNvSpPr>
            <a:spLocks noChangeShapeType="1"/>
          </p:cNvSpPr>
          <p:nvPr/>
        </p:nvSpPr>
        <p:spPr bwMode="auto">
          <a:xfrm flipV="1">
            <a:off x="1905000" y="4495800"/>
            <a:ext cx="22860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2361" name="Line 73">
            <a:extLst>
              <a:ext uri="{FF2B5EF4-FFF2-40B4-BE49-F238E27FC236}">
                <a16:creationId xmlns:a16="http://schemas.microsoft.com/office/drawing/2014/main" xmlns="" id="{47DA73D4-87BC-61BF-3CC9-2E0D49D6AC13}"/>
              </a:ext>
            </a:extLst>
          </p:cNvPr>
          <p:cNvSpPr>
            <a:spLocks noChangeShapeType="1"/>
          </p:cNvSpPr>
          <p:nvPr/>
        </p:nvSpPr>
        <p:spPr bwMode="auto">
          <a:xfrm flipH="1" flipV="1">
            <a:off x="2514600" y="4495800"/>
            <a:ext cx="7620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2362" name="Line 74">
            <a:extLst>
              <a:ext uri="{FF2B5EF4-FFF2-40B4-BE49-F238E27FC236}">
                <a16:creationId xmlns:a16="http://schemas.microsoft.com/office/drawing/2014/main" xmlns="" id="{CCC17EE3-14D2-FD11-B504-A7575ED5C0A7}"/>
              </a:ext>
            </a:extLst>
          </p:cNvPr>
          <p:cNvSpPr>
            <a:spLocks noChangeShapeType="1"/>
          </p:cNvSpPr>
          <p:nvPr/>
        </p:nvSpPr>
        <p:spPr bwMode="auto">
          <a:xfrm flipH="1" flipV="1">
            <a:off x="2895600" y="4495800"/>
            <a:ext cx="7620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2363" name="Line 75">
            <a:extLst>
              <a:ext uri="{FF2B5EF4-FFF2-40B4-BE49-F238E27FC236}">
                <a16:creationId xmlns:a16="http://schemas.microsoft.com/office/drawing/2014/main" xmlns="" id="{AA1901F8-64E0-6E6B-13BC-19BE85BD5280}"/>
              </a:ext>
            </a:extLst>
          </p:cNvPr>
          <p:cNvSpPr>
            <a:spLocks noChangeShapeType="1"/>
          </p:cNvSpPr>
          <p:nvPr/>
        </p:nvSpPr>
        <p:spPr bwMode="auto">
          <a:xfrm flipH="1" flipV="1">
            <a:off x="3276600" y="4495800"/>
            <a:ext cx="15240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2364" name="Line 76">
            <a:extLst>
              <a:ext uri="{FF2B5EF4-FFF2-40B4-BE49-F238E27FC236}">
                <a16:creationId xmlns:a16="http://schemas.microsoft.com/office/drawing/2014/main" xmlns="" id="{7244CA08-38F2-12E5-0C11-8089513286E6}"/>
              </a:ext>
            </a:extLst>
          </p:cNvPr>
          <p:cNvSpPr>
            <a:spLocks noChangeShapeType="1"/>
          </p:cNvSpPr>
          <p:nvPr/>
        </p:nvSpPr>
        <p:spPr bwMode="auto">
          <a:xfrm flipV="1">
            <a:off x="3657600" y="4495800"/>
            <a:ext cx="76200" cy="5334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2365" name="Line 77">
            <a:extLst>
              <a:ext uri="{FF2B5EF4-FFF2-40B4-BE49-F238E27FC236}">
                <a16:creationId xmlns:a16="http://schemas.microsoft.com/office/drawing/2014/main" xmlns="" id="{8CD6E6C1-1D41-DBF6-8EEA-1752C798D2A6}"/>
              </a:ext>
            </a:extLst>
          </p:cNvPr>
          <p:cNvSpPr>
            <a:spLocks noChangeShapeType="1"/>
          </p:cNvSpPr>
          <p:nvPr/>
        </p:nvSpPr>
        <p:spPr bwMode="auto">
          <a:xfrm flipV="1">
            <a:off x="4114800" y="4495800"/>
            <a:ext cx="0" cy="685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2366" name="Rectangle 78">
            <a:extLst>
              <a:ext uri="{FF2B5EF4-FFF2-40B4-BE49-F238E27FC236}">
                <a16:creationId xmlns:a16="http://schemas.microsoft.com/office/drawing/2014/main" xmlns="" id="{1BBEDFFC-D231-57D2-F9E1-E99F382FB91F}"/>
              </a:ext>
            </a:extLst>
          </p:cNvPr>
          <p:cNvSpPr>
            <a:spLocks noChangeArrowheads="1"/>
          </p:cNvSpPr>
          <p:nvPr/>
        </p:nvSpPr>
        <p:spPr bwMode="auto">
          <a:xfrm>
            <a:off x="8747125" y="5081588"/>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7" rIns="92075" bIns="46037">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GB" sz="1800" b="1">
                <a:solidFill>
                  <a:srgbClr val="000000"/>
                </a:solidFill>
                <a:latin typeface="Arial" panose="020B0604020202020204" pitchFamily="34" charset="0"/>
              </a:rPr>
              <a:t>Products</a:t>
            </a:r>
          </a:p>
        </p:txBody>
      </p:sp>
      <p:sp>
        <p:nvSpPr>
          <p:cNvPr id="12367" name="Line 79">
            <a:extLst>
              <a:ext uri="{FF2B5EF4-FFF2-40B4-BE49-F238E27FC236}">
                <a16:creationId xmlns:a16="http://schemas.microsoft.com/office/drawing/2014/main" xmlns="" id="{53A4028A-B72B-5C8B-F2FB-F5CD10F8CFE6}"/>
              </a:ext>
            </a:extLst>
          </p:cNvPr>
          <p:cNvSpPr>
            <a:spLocks noChangeShapeType="1"/>
          </p:cNvSpPr>
          <p:nvPr/>
        </p:nvSpPr>
        <p:spPr bwMode="auto">
          <a:xfrm flipV="1">
            <a:off x="6019800" y="4495800"/>
            <a:ext cx="22860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2368" name="Line 80">
            <a:extLst>
              <a:ext uri="{FF2B5EF4-FFF2-40B4-BE49-F238E27FC236}">
                <a16:creationId xmlns:a16="http://schemas.microsoft.com/office/drawing/2014/main" xmlns="" id="{5E0EBB1C-AB4F-8C49-26D7-7EDE4E9BA00E}"/>
              </a:ext>
            </a:extLst>
          </p:cNvPr>
          <p:cNvSpPr>
            <a:spLocks noChangeShapeType="1"/>
          </p:cNvSpPr>
          <p:nvPr/>
        </p:nvSpPr>
        <p:spPr bwMode="auto">
          <a:xfrm flipH="1" flipV="1">
            <a:off x="6629400" y="4495800"/>
            <a:ext cx="7620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2369" name="Line 81">
            <a:extLst>
              <a:ext uri="{FF2B5EF4-FFF2-40B4-BE49-F238E27FC236}">
                <a16:creationId xmlns:a16="http://schemas.microsoft.com/office/drawing/2014/main" xmlns="" id="{443B1FF1-2B90-D974-A292-ADAEA6C44C53}"/>
              </a:ext>
            </a:extLst>
          </p:cNvPr>
          <p:cNvSpPr>
            <a:spLocks noChangeShapeType="1"/>
          </p:cNvSpPr>
          <p:nvPr/>
        </p:nvSpPr>
        <p:spPr bwMode="auto">
          <a:xfrm flipH="1" flipV="1">
            <a:off x="7010400" y="4495800"/>
            <a:ext cx="7620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2370" name="Line 82">
            <a:extLst>
              <a:ext uri="{FF2B5EF4-FFF2-40B4-BE49-F238E27FC236}">
                <a16:creationId xmlns:a16="http://schemas.microsoft.com/office/drawing/2014/main" xmlns="" id="{2767C467-5993-96C6-85EE-FB1F0B65FF36}"/>
              </a:ext>
            </a:extLst>
          </p:cNvPr>
          <p:cNvSpPr>
            <a:spLocks noChangeShapeType="1"/>
          </p:cNvSpPr>
          <p:nvPr/>
        </p:nvSpPr>
        <p:spPr bwMode="auto">
          <a:xfrm flipH="1" flipV="1">
            <a:off x="7391400" y="4495800"/>
            <a:ext cx="15240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2371" name="Line 83">
            <a:extLst>
              <a:ext uri="{FF2B5EF4-FFF2-40B4-BE49-F238E27FC236}">
                <a16:creationId xmlns:a16="http://schemas.microsoft.com/office/drawing/2014/main" xmlns="" id="{6EAD9268-92B9-E73E-2713-F84A4AB3A112}"/>
              </a:ext>
            </a:extLst>
          </p:cNvPr>
          <p:cNvSpPr>
            <a:spLocks noChangeShapeType="1"/>
          </p:cNvSpPr>
          <p:nvPr/>
        </p:nvSpPr>
        <p:spPr bwMode="auto">
          <a:xfrm flipV="1">
            <a:off x="7772400" y="4495800"/>
            <a:ext cx="76200" cy="5334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12372" name="Line 84">
            <a:extLst>
              <a:ext uri="{FF2B5EF4-FFF2-40B4-BE49-F238E27FC236}">
                <a16:creationId xmlns:a16="http://schemas.microsoft.com/office/drawing/2014/main" xmlns="" id="{16E37680-264A-794A-0A43-ACC83FA0CC3C}"/>
              </a:ext>
            </a:extLst>
          </p:cNvPr>
          <p:cNvSpPr>
            <a:spLocks noChangeShapeType="1"/>
          </p:cNvSpPr>
          <p:nvPr/>
        </p:nvSpPr>
        <p:spPr bwMode="auto">
          <a:xfrm flipV="1">
            <a:off x="8229600" y="4495800"/>
            <a:ext cx="0" cy="685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IN"/>
          </a:p>
        </p:txBody>
      </p:sp>
      <p:sp>
        <p:nvSpPr>
          <p:cNvPr id="9301" name="Rectangle 85">
            <a:extLst>
              <a:ext uri="{FF2B5EF4-FFF2-40B4-BE49-F238E27FC236}">
                <a16:creationId xmlns:a16="http://schemas.microsoft.com/office/drawing/2014/main" xmlns="" id="{559B7FE7-CAD9-4C61-922C-83542DDB9216}"/>
              </a:ext>
            </a:extLst>
          </p:cNvPr>
          <p:cNvSpPr>
            <a:spLocks noChangeArrowheads="1"/>
          </p:cNvSpPr>
          <p:nvPr/>
        </p:nvSpPr>
        <p:spPr bwMode="auto">
          <a:xfrm>
            <a:off x="62547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302" name="Rectangle 86">
            <a:extLst>
              <a:ext uri="{FF2B5EF4-FFF2-40B4-BE49-F238E27FC236}">
                <a16:creationId xmlns:a16="http://schemas.microsoft.com/office/drawing/2014/main" xmlns="" id="{DAEAFE79-A20B-2EF9-E393-DDB59EEEA3B1}"/>
              </a:ext>
            </a:extLst>
          </p:cNvPr>
          <p:cNvSpPr>
            <a:spLocks noChangeArrowheads="1"/>
          </p:cNvSpPr>
          <p:nvPr/>
        </p:nvSpPr>
        <p:spPr bwMode="auto">
          <a:xfrm>
            <a:off x="58737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303" name="Rectangle 87">
            <a:extLst>
              <a:ext uri="{FF2B5EF4-FFF2-40B4-BE49-F238E27FC236}">
                <a16:creationId xmlns:a16="http://schemas.microsoft.com/office/drawing/2014/main" xmlns="" id="{9319E41D-613D-7703-C995-F586D532204B}"/>
              </a:ext>
            </a:extLst>
          </p:cNvPr>
          <p:cNvSpPr>
            <a:spLocks noChangeArrowheads="1"/>
          </p:cNvSpPr>
          <p:nvPr/>
        </p:nvSpPr>
        <p:spPr bwMode="auto">
          <a:xfrm>
            <a:off x="70167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304" name="Rectangle 88">
            <a:extLst>
              <a:ext uri="{FF2B5EF4-FFF2-40B4-BE49-F238E27FC236}">
                <a16:creationId xmlns:a16="http://schemas.microsoft.com/office/drawing/2014/main" xmlns="" id="{B293CC28-3F43-48D4-1373-2F6EF1CA7060}"/>
              </a:ext>
            </a:extLst>
          </p:cNvPr>
          <p:cNvSpPr>
            <a:spLocks noChangeArrowheads="1"/>
          </p:cNvSpPr>
          <p:nvPr/>
        </p:nvSpPr>
        <p:spPr bwMode="auto">
          <a:xfrm>
            <a:off x="66357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305" name="Rectangle 89">
            <a:extLst>
              <a:ext uri="{FF2B5EF4-FFF2-40B4-BE49-F238E27FC236}">
                <a16:creationId xmlns:a16="http://schemas.microsoft.com/office/drawing/2014/main" xmlns="" id="{F39FD8D1-DD51-4F49-7D5F-BED10CC80387}"/>
              </a:ext>
            </a:extLst>
          </p:cNvPr>
          <p:cNvSpPr>
            <a:spLocks noChangeArrowheads="1"/>
          </p:cNvSpPr>
          <p:nvPr/>
        </p:nvSpPr>
        <p:spPr bwMode="auto">
          <a:xfrm>
            <a:off x="78549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306" name="Rectangle 90">
            <a:extLst>
              <a:ext uri="{FF2B5EF4-FFF2-40B4-BE49-F238E27FC236}">
                <a16:creationId xmlns:a16="http://schemas.microsoft.com/office/drawing/2014/main" xmlns="" id="{4D9E2245-F922-536F-8385-5FE172C2888F}"/>
              </a:ext>
            </a:extLst>
          </p:cNvPr>
          <p:cNvSpPr>
            <a:spLocks noChangeArrowheads="1"/>
          </p:cNvSpPr>
          <p:nvPr/>
        </p:nvSpPr>
        <p:spPr bwMode="auto">
          <a:xfrm>
            <a:off x="7473950" y="48831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307" name="Rectangle 91">
            <a:extLst>
              <a:ext uri="{FF2B5EF4-FFF2-40B4-BE49-F238E27FC236}">
                <a16:creationId xmlns:a16="http://schemas.microsoft.com/office/drawing/2014/main" xmlns="" id="{D8E28A24-6A1B-538E-9030-ECB19925F86A}"/>
              </a:ext>
            </a:extLst>
          </p:cNvPr>
          <p:cNvSpPr>
            <a:spLocks noChangeArrowheads="1"/>
          </p:cNvSpPr>
          <p:nvPr/>
        </p:nvSpPr>
        <p:spPr bwMode="auto">
          <a:xfrm>
            <a:off x="64833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308" name="Rectangle 92">
            <a:extLst>
              <a:ext uri="{FF2B5EF4-FFF2-40B4-BE49-F238E27FC236}">
                <a16:creationId xmlns:a16="http://schemas.microsoft.com/office/drawing/2014/main" xmlns="" id="{7FBED6A4-3788-3B04-1168-40395DCDFDB2}"/>
              </a:ext>
            </a:extLst>
          </p:cNvPr>
          <p:cNvSpPr>
            <a:spLocks noChangeArrowheads="1"/>
          </p:cNvSpPr>
          <p:nvPr/>
        </p:nvSpPr>
        <p:spPr bwMode="auto">
          <a:xfrm>
            <a:off x="61023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309" name="Rectangle 93">
            <a:extLst>
              <a:ext uri="{FF2B5EF4-FFF2-40B4-BE49-F238E27FC236}">
                <a16:creationId xmlns:a16="http://schemas.microsoft.com/office/drawing/2014/main" xmlns="" id="{837CDAD4-CC8D-54CD-673D-B35AA8FF767D}"/>
              </a:ext>
            </a:extLst>
          </p:cNvPr>
          <p:cNvSpPr>
            <a:spLocks noChangeArrowheads="1"/>
          </p:cNvSpPr>
          <p:nvPr/>
        </p:nvSpPr>
        <p:spPr bwMode="auto">
          <a:xfrm>
            <a:off x="72453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310" name="Rectangle 94">
            <a:extLst>
              <a:ext uri="{FF2B5EF4-FFF2-40B4-BE49-F238E27FC236}">
                <a16:creationId xmlns:a16="http://schemas.microsoft.com/office/drawing/2014/main" xmlns="" id="{78B672C2-29C3-4F66-47B2-2F8B5A1AF1A3}"/>
              </a:ext>
            </a:extLst>
          </p:cNvPr>
          <p:cNvSpPr>
            <a:spLocks noChangeArrowheads="1"/>
          </p:cNvSpPr>
          <p:nvPr/>
        </p:nvSpPr>
        <p:spPr bwMode="auto">
          <a:xfrm>
            <a:off x="68643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311" name="Rectangle 95">
            <a:extLst>
              <a:ext uri="{FF2B5EF4-FFF2-40B4-BE49-F238E27FC236}">
                <a16:creationId xmlns:a16="http://schemas.microsoft.com/office/drawing/2014/main" xmlns="" id="{B613216D-26CD-7DF0-32DA-78837198776B}"/>
              </a:ext>
            </a:extLst>
          </p:cNvPr>
          <p:cNvSpPr>
            <a:spLocks noChangeArrowheads="1"/>
          </p:cNvSpPr>
          <p:nvPr/>
        </p:nvSpPr>
        <p:spPr bwMode="auto">
          <a:xfrm>
            <a:off x="80835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312" name="Rectangle 96">
            <a:extLst>
              <a:ext uri="{FF2B5EF4-FFF2-40B4-BE49-F238E27FC236}">
                <a16:creationId xmlns:a16="http://schemas.microsoft.com/office/drawing/2014/main" xmlns="" id="{74B62721-742F-FA3E-A9F1-669C63B9099A}"/>
              </a:ext>
            </a:extLst>
          </p:cNvPr>
          <p:cNvSpPr>
            <a:spLocks noChangeArrowheads="1"/>
          </p:cNvSpPr>
          <p:nvPr/>
        </p:nvSpPr>
        <p:spPr bwMode="auto">
          <a:xfrm>
            <a:off x="7702550" y="51117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313" name="Rectangle 97">
            <a:extLst>
              <a:ext uri="{FF2B5EF4-FFF2-40B4-BE49-F238E27FC236}">
                <a16:creationId xmlns:a16="http://schemas.microsoft.com/office/drawing/2014/main" xmlns="" id="{23B53597-3442-956C-8B53-D5A9E2789C87}"/>
              </a:ext>
            </a:extLst>
          </p:cNvPr>
          <p:cNvSpPr>
            <a:spLocks noChangeArrowheads="1"/>
          </p:cNvSpPr>
          <p:nvPr/>
        </p:nvSpPr>
        <p:spPr bwMode="auto">
          <a:xfrm>
            <a:off x="66357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314" name="Rectangle 98">
            <a:extLst>
              <a:ext uri="{FF2B5EF4-FFF2-40B4-BE49-F238E27FC236}">
                <a16:creationId xmlns:a16="http://schemas.microsoft.com/office/drawing/2014/main" xmlns="" id="{C9A2DDCB-3D3F-F56C-BE83-DA8235587BC0}"/>
              </a:ext>
            </a:extLst>
          </p:cNvPr>
          <p:cNvSpPr>
            <a:spLocks noChangeArrowheads="1"/>
          </p:cNvSpPr>
          <p:nvPr/>
        </p:nvSpPr>
        <p:spPr bwMode="auto">
          <a:xfrm>
            <a:off x="62547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315" name="Rectangle 99">
            <a:extLst>
              <a:ext uri="{FF2B5EF4-FFF2-40B4-BE49-F238E27FC236}">
                <a16:creationId xmlns:a16="http://schemas.microsoft.com/office/drawing/2014/main" xmlns="" id="{67431995-F1A4-F601-8CA7-8DFF480CB1F2}"/>
              </a:ext>
            </a:extLst>
          </p:cNvPr>
          <p:cNvSpPr>
            <a:spLocks noChangeArrowheads="1"/>
          </p:cNvSpPr>
          <p:nvPr/>
        </p:nvSpPr>
        <p:spPr bwMode="auto">
          <a:xfrm>
            <a:off x="73977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316" name="Rectangle 100">
            <a:extLst>
              <a:ext uri="{FF2B5EF4-FFF2-40B4-BE49-F238E27FC236}">
                <a16:creationId xmlns:a16="http://schemas.microsoft.com/office/drawing/2014/main" xmlns="" id="{BC7B853D-C5FF-C8AB-6D3C-B7E27681D956}"/>
              </a:ext>
            </a:extLst>
          </p:cNvPr>
          <p:cNvSpPr>
            <a:spLocks noChangeArrowheads="1"/>
          </p:cNvSpPr>
          <p:nvPr/>
        </p:nvSpPr>
        <p:spPr bwMode="auto">
          <a:xfrm>
            <a:off x="70167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317" name="Rectangle 101">
            <a:extLst>
              <a:ext uri="{FF2B5EF4-FFF2-40B4-BE49-F238E27FC236}">
                <a16:creationId xmlns:a16="http://schemas.microsoft.com/office/drawing/2014/main" xmlns="" id="{D19333AA-BD11-222A-69D2-1FB7CF45564A}"/>
              </a:ext>
            </a:extLst>
          </p:cNvPr>
          <p:cNvSpPr>
            <a:spLocks noChangeArrowheads="1"/>
          </p:cNvSpPr>
          <p:nvPr/>
        </p:nvSpPr>
        <p:spPr bwMode="auto">
          <a:xfrm>
            <a:off x="82359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
        <p:nvSpPr>
          <p:cNvPr id="9318" name="Rectangle 102">
            <a:extLst>
              <a:ext uri="{FF2B5EF4-FFF2-40B4-BE49-F238E27FC236}">
                <a16:creationId xmlns:a16="http://schemas.microsoft.com/office/drawing/2014/main" xmlns="" id="{4000A99C-067E-02F5-294A-CF96A6939A9F}"/>
              </a:ext>
            </a:extLst>
          </p:cNvPr>
          <p:cNvSpPr>
            <a:spLocks noChangeArrowheads="1"/>
          </p:cNvSpPr>
          <p:nvPr/>
        </p:nvSpPr>
        <p:spPr bwMode="auto">
          <a:xfrm>
            <a:off x="7854950" y="5340350"/>
            <a:ext cx="215900" cy="292100"/>
          </a:xfrm>
          <a:prstGeom prst="rect">
            <a:avLst/>
          </a:prstGeom>
          <a:solidFill>
            <a:schemeClr val="folHlink"/>
          </a:solidFill>
          <a:ln w="12700">
            <a:solidFill>
              <a:schemeClr val="tx2"/>
            </a:solidFill>
            <a:miter lim="800000"/>
            <a:headEnd/>
            <a:tailEnd/>
          </a:ln>
          <a:effectLst>
            <a:outerShdw dist="107763" dir="2700000" algn="ctr" rotWithShape="0">
              <a:srgbClr val="474747"/>
            </a:outerShdw>
          </a:effectLst>
        </p:spPr>
        <p:txBody>
          <a:bodyPr wrap="none" anchor="ctr"/>
          <a:lstStyle/>
          <a:p>
            <a:pPr>
              <a:defRPr/>
            </a:pP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a:extLst>
              <a:ext uri="{FF2B5EF4-FFF2-40B4-BE49-F238E27FC236}">
                <a16:creationId xmlns:a16="http://schemas.microsoft.com/office/drawing/2014/main" xmlns="" id="{59756A66-6826-8685-1BE9-FD35E9B56512}"/>
              </a:ext>
            </a:extLst>
          </p:cNvPr>
          <p:cNvSpPr txBox="1">
            <a:spLocks noChangeArrowheads="1"/>
          </p:cNvSpPr>
          <p:nvPr/>
        </p:nvSpPr>
        <p:spPr bwMode="auto">
          <a:xfrm>
            <a:off x="2209800" y="152400"/>
            <a:ext cx="7924800" cy="579438"/>
          </a:xfrm>
          <a:prstGeom prst="rect">
            <a:avLst/>
          </a:prstGeom>
          <a:noFill/>
          <a:ln>
            <a:noFill/>
          </a:ln>
          <a:effectLst/>
        </p:spPr>
        <p:txBody>
          <a:bodyPr>
            <a:spAutoFit/>
          </a:bodyPr>
          <a:lstStyle/>
          <a:p>
            <a:pPr algn="ctr">
              <a:spcBef>
                <a:spcPct val="50000"/>
              </a:spcBef>
              <a:defRPr/>
            </a:pPr>
            <a:r>
              <a:rPr lang="en-US" sz="3200" dirty="0">
                <a:solidFill>
                  <a:srgbClr val="CC3300"/>
                </a:solidFill>
                <a:latin typeface="+mj-lt"/>
              </a:rPr>
              <a:t>Dimensional Modeling</a:t>
            </a:r>
          </a:p>
        </p:txBody>
      </p:sp>
      <p:sp>
        <p:nvSpPr>
          <p:cNvPr id="13315" name="Rectangle 4">
            <a:extLst>
              <a:ext uri="{FF2B5EF4-FFF2-40B4-BE49-F238E27FC236}">
                <a16:creationId xmlns:a16="http://schemas.microsoft.com/office/drawing/2014/main" xmlns="" id="{FD3BCF95-10AA-54F2-1CA8-30130D65FB4D}"/>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16" name="Rectangle 5">
            <a:extLst>
              <a:ext uri="{FF2B5EF4-FFF2-40B4-BE49-F238E27FC236}">
                <a16:creationId xmlns:a16="http://schemas.microsoft.com/office/drawing/2014/main" xmlns="" id="{DEE19A0D-2F6A-C183-932E-8CC5AC570358}"/>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17" name="Rectangle 6">
            <a:extLst>
              <a:ext uri="{FF2B5EF4-FFF2-40B4-BE49-F238E27FC236}">
                <a16:creationId xmlns:a16="http://schemas.microsoft.com/office/drawing/2014/main" xmlns="" id="{7C9362A7-52A3-E983-79F4-48397C70FED6}"/>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2055" name="Group 71">
            <a:extLst>
              <a:ext uri="{FF2B5EF4-FFF2-40B4-BE49-F238E27FC236}">
                <a16:creationId xmlns:a16="http://schemas.microsoft.com/office/drawing/2014/main" xmlns="" id="{7731CC72-BB0E-A7C2-B5E0-DE30A727AEA2}"/>
              </a:ext>
            </a:extLst>
          </p:cNvPr>
          <p:cNvGraphicFramePr>
            <a:graphicFrameLocks noGrp="1"/>
          </p:cNvGraphicFramePr>
          <p:nvPr/>
        </p:nvGraphicFramePr>
        <p:xfrm>
          <a:off x="2590800" y="3733800"/>
          <a:ext cx="7162800" cy="2266950"/>
        </p:xfrm>
        <a:graphic>
          <a:graphicData uri="http://schemas.openxmlformats.org/drawingml/2006/table">
            <a:tbl>
              <a:tblPr/>
              <a:tblGrid>
                <a:gridCol w="19812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20002"/>
                    </a:ext>
                  </a:extLst>
                </a:gridCol>
                <a:gridCol w="1160463">
                  <a:extLst>
                    <a:ext uri="{9D8B030D-6E8A-4147-A177-3AD203B41FA5}">
                      <a16:colId xmlns:a16="http://schemas.microsoft.com/office/drawing/2014/main" xmlns="" val="20003"/>
                    </a:ext>
                  </a:extLst>
                </a:gridCol>
                <a:gridCol w="1125537">
                  <a:extLst>
                    <a:ext uri="{9D8B030D-6E8A-4147-A177-3AD203B41FA5}">
                      <a16:colId xmlns:a16="http://schemas.microsoft.com/office/drawing/2014/main" xmlns="" val="20004"/>
                    </a:ext>
                  </a:extLst>
                </a:gridCol>
              </a:tblGrid>
              <a:tr h="396351">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Customer</a:t>
                      </a: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Time</a:t>
                      </a: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extLst>
                  <a:ext uri="{0D108BD9-81ED-4DB2-BD59-A6C34878D82A}">
                    <a16:rowId xmlns:a16="http://schemas.microsoft.com/office/drawing/2014/main" xmlns="" val="10000"/>
                  </a:ext>
                </a:extLst>
              </a:tr>
              <a:tr h="41286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Size</a:t>
                      </a: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License Type</a:t>
                      </a: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Category</a:t>
                      </a: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Calendar</a:t>
                      </a: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Seasonal</a:t>
                      </a: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1"/>
                  </a:ext>
                </a:extLst>
              </a:tr>
              <a:tr h="14577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Small (2-3 techs)</a:t>
                      </a:r>
                      <a:endParaRPr kumimoji="0" 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Medium (4-10 techs)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Large (11-20 techs)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Corporate (21+ techs)</a:t>
                      </a: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 license (HVAC and refrigeration)</a:t>
                      </a:r>
                      <a:endParaRPr kumimoji="0" lang="en-US"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“B” license (HVAC only)</a:t>
                      </a:r>
                      <a:endParaRPr kumimoji="0" lang="en-US" sz="1600" b="0" i="0" u="none" strike="noStrike" cap="none" normalizeH="0" baseline="0" dirty="0">
                        <a:ln>
                          <a:noFill/>
                        </a:ln>
                        <a:solidFill>
                          <a:schemeClr val="tx1"/>
                        </a:solidFill>
                        <a:effectLst/>
                        <a:latin typeface="Arial" charset="0"/>
                      </a:endParaRP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HVAC</a:t>
                      </a:r>
                      <a:endParaRPr kumimoji="0" lang="en-US"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Builder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Government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Refrigeration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Maintenance</a:t>
                      </a:r>
                      <a:endParaRPr kumimoji="0" lang="en-US" sz="1600" b="0" i="0" u="none" strike="noStrike" cap="none" normalizeH="0" baseline="0" dirty="0">
                        <a:ln>
                          <a:noFill/>
                        </a:ln>
                        <a:solidFill>
                          <a:schemeClr val="tx1"/>
                        </a:solidFill>
                        <a:effectLst/>
                        <a:latin typeface="Arial" charset="0"/>
                      </a:endParaRP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Year</a:t>
                      </a:r>
                      <a:endParaRPr kumimoji="0" lang="en-US"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Quarter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Month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Day</a:t>
                      </a:r>
                      <a:endParaRPr kumimoji="0" lang="en-US" sz="1600" b="0" i="0" u="none" strike="noStrike" cap="none" normalizeH="0" baseline="0" dirty="0">
                        <a:ln>
                          <a:noFill/>
                        </a:ln>
                        <a:solidFill>
                          <a:schemeClr val="tx1"/>
                        </a:solidFill>
                        <a:effectLst/>
                        <a:latin typeface="Arial" charset="0"/>
                      </a:endParaRP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Year</a:t>
                      </a:r>
                      <a:endParaRPr kumimoji="0" lang="en-US"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Season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Month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Day of the week</a:t>
                      </a:r>
                      <a:endParaRPr kumimoji="0" lang="en-US" sz="1600" b="0" i="0" u="none" strike="noStrike" cap="none" normalizeH="0" baseline="0" dirty="0">
                        <a:ln>
                          <a:noFill/>
                        </a:ln>
                        <a:solidFill>
                          <a:schemeClr val="tx1"/>
                        </a:solidFill>
                        <a:effectLst/>
                        <a:latin typeface="Arial" charset="0"/>
                      </a:endParaRP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2"/>
                  </a:ext>
                </a:extLst>
              </a:tr>
            </a:tbl>
          </a:graphicData>
        </a:graphic>
      </p:graphicFrame>
      <p:sp>
        <p:nvSpPr>
          <p:cNvPr id="13341" name="Content Placeholder 2">
            <a:extLst>
              <a:ext uri="{FF2B5EF4-FFF2-40B4-BE49-F238E27FC236}">
                <a16:creationId xmlns:a16="http://schemas.microsoft.com/office/drawing/2014/main" xmlns="" id="{DB35AF50-CA12-D0B5-5727-428BDFC035FD}"/>
              </a:ext>
            </a:extLst>
          </p:cNvPr>
          <p:cNvSpPr>
            <a:spLocks noGrp="1"/>
          </p:cNvSpPr>
          <p:nvPr>
            <p:ph idx="1"/>
          </p:nvPr>
        </p:nvSpPr>
        <p:spPr>
          <a:xfrm>
            <a:off x="1600200" y="731838"/>
            <a:ext cx="8763000" cy="5821362"/>
          </a:xfrm>
        </p:spPr>
        <p:txBody>
          <a:bodyPr/>
          <a:lstStyle/>
          <a:p>
            <a:pPr marL="0" indent="0">
              <a:buNone/>
            </a:pPr>
            <a:r>
              <a:rPr lang="en-US" altLang="en-US"/>
              <a:t>Customers are organized into three hierarchies: size, license type and  category; and each has further hierarchies</a:t>
            </a:r>
          </a:p>
          <a:p>
            <a:pPr marL="0" indent="0">
              <a:buNone/>
            </a:pPr>
            <a:r>
              <a:rPr lang="en-US" altLang="en-US"/>
              <a:t>The A/C sales are high during the summer, but  heating sales are high in winter, thus Time dimension is categorized in two categories</a:t>
            </a:r>
          </a:p>
          <a:p>
            <a:pPr marL="0" indent="0">
              <a:buNone/>
            </a:pPr>
            <a:endParaRPr lang="en-US" altLang="en-US"/>
          </a:p>
          <a:p>
            <a:pPr marL="0" indent="0">
              <a:buNone/>
            </a:pPr>
            <a:endParaRPr lang="en-US" altLang="en-US"/>
          </a:p>
          <a:p>
            <a:pPr marL="0" indent="0">
              <a:buNone/>
            </a:pP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1655</Words>
  <Application>Microsoft Office PowerPoint</Application>
  <PresentationFormat>Custom</PresentationFormat>
  <Paragraphs>287</Paragraphs>
  <Slides>33</Slides>
  <Notes>5</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Visio.Drawing.11</vt:lpstr>
      <vt:lpstr>  Designing the Data Warehouse </vt:lpstr>
      <vt:lpstr>PowerPoint Presentation</vt:lpstr>
      <vt:lpstr>Information Package Diagram</vt:lpstr>
      <vt:lpstr>PowerPoint Presentation</vt:lpstr>
      <vt:lpstr>PowerPoint Presentation</vt:lpstr>
      <vt:lpstr>PowerPoint Presentation</vt:lpstr>
      <vt:lpstr>Dimensional Modeling</vt:lpstr>
      <vt:lpstr>                     Dimensional Modeling</vt:lpstr>
      <vt:lpstr>PowerPoint Presentation</vt:lpstr>
      <vt:lpstr>E-R modeling for OLTP systems</vt:lpstr>
      <vt:lpstr>E-R modeling for OLTP systems.</vt:lpstr>
      <vt:lpstr> Dimensional modeling for the data warehouse. </vt:lpstr>
      <vt:lpstr> Dimensional modeling for the data warehouse. </vt:lpstr>
      <vt:lpstr>Data Warehouse Schema</vt:lpstr>
      <vt:lpstr>Star Schema</vt:lpstr>
      <vt:lpstr>Star Schema</vt:lpstr>
      <vt:lpstr>Example of Star Schema</vt:lpstr>
      <vt:lpstr>Star Schema</vt:lpstr>
      <vt:lpstr>Star Schema</vt:lpstr>
      <vt:lpstr>Example of Snowflake Schema</vt:lpstr>
      <vt:lpstr>Example of Fact Constellation</vt:lpstr>
      <vt:lpstr>Example</vt:lpstr>
      <vt:lpstr>Issues With Data Warehousing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Suchitra Patil</dc:creator>
  <cp:lastModifiedBy>Admin</cp:lastModifiedBy>
  <cp:revision>18</cp:revision>
  <dcterms:created xsi:type="dcterms:W3CDTF">2024-02-08T08:29:43Z</dcterms:created>
  <dcterms:modified xsi:type="dcterms:W3CDTF">2024-03-04T10:33:08Z</dcterms:modified>
</cp:coreProperties>
</file>