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67"/>
  </p:notesMasterIdLst>
  <p:sldIdLst>
    <p:sldId id="363" r:id="rId2"/>
    <p:sldId id="364"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7" r:id="rId25"/>
    <p:sldId id="355" r:id="rId26"/>
    <p:sldId id="325" r:id="rId27"/>
    <p:sldId id="326" r:id="rId28"/>
    <p:sldId id="327" r:id="rId29"/>
    <p:sldId id="362" r:id="rId30"/>
    <p:sldId id="334" r:id="rId31"/>
    <p:sldId id="388" r:id="rId32"/>
    <p:sldId id="328" r:id="rId33"/>
    <p:sldId id="331" r:id="rId34"/>
    <p:sldId id="359" r:id="rId35"/>
    <p:sldId id="332" r:id="rId36"/>
    <p:sldId id="337" r:id="rId37"/>
    <p:sldId id="356" r:id="rId38"/>
    <p:sldId id="357" r:id="rId39"/>
    <p:sldId id="344" r:id="rId40"/>
    <p:sldId id="338" r:id="rId41"/>
    <p:sldId id="339" r:id="rId42"/>
    <p:sldId id="358" r:id="rId43"/>
    <p:sldId id="340" r:id="rId44"/>
    <p:sldId id="360" r:id="rId45"/>
    <p:sldId id="341" r:id="rId46"/>
    <p:sldId id="342" r:id="rId47"/>
    <p:sldId id="389" r:id="rId48"/>
    <p:sldId id="361" r:id="rId49"/>
    <p:sldId id="343" r:id="rId50"/>
    <p:sldId id="345" r:id="rId51"/>
    <p:sldId id="392" r:id="rId52"/>
    <p:sldId id="391" r:id="rId53"/>
    <p:sldId id="390" r:id="rId54"/>
    <p:sldId id="346" r:id="rId55"/>
    <p:sldId id="347" r:id="rId56"/>
    <p:sldId id="281" r:id="rId57"/>
    <p:sldId id="348" r:id="rId58"/>
    <p:sldId id="349" r:id="rId59"/>
    <p:sldId id="350" r:id="rId60"/>
    <p:sldId id="351" r:id="rId61"/>
    <p:sldId id="352" r:id="rId62"/>
    <p:sldId id="307" r:id="rId63"/>
    <p:sldId id="310" r:id="rId64"/>
    <p:sldId id="283" r:id="rId65"/>
    <p:sldId id="284"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997" autoAdjust="0"/>
  </p:normalViewPr>
  <p:slideViewPr>
    <p:cSldViewPr>
      <p:cViewPr>
        <p:scale>
          <a:sx n="75" d="100"/>
          <a:sy n="75" d="100"/>
        </p:scale>
        <p:origin x="-1016" y="3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E8957924-AD79-4964-9C8C-3781249E8430}" type="datetimeFigureOut">
              <a:rPr lang="en-IN"/>
              <a:pPr>
                <a:defRPr/>
              </a:pPr>
              <a:t>07-03-2024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B0708F6-E089-44D3-8383-B86F2D353BDF}" type="slidenum">
              <a:rPr lang="en-IN"/>
              <a:pPr>
                <a:defRPr/>
              </a:pPr>
              <a:t>‹#›</a:t>
            </a:fld>
            <a:endParaRPr lang="en-IN"/>
          </a:p>
        </p:txBody>
      </p:sp>
    </p:spTree>
    <p:extLst>
      <p:ext uri="{BB962C8B-B14F-4D97-AF65-F5344CB8AC3E}">
        <p14:creationId xmlns:p14="http://schemas.microsoft.com/office/powerpoint/2010/main" val="2827532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order number </a:t>
            </a:r>
            <a:r>
              <a:rPr lang="en-US" dirty="0" err="1"/>
              <a:t>number</a:t>
            </a:r>
            <a:r>
              <a:rPr lang="en-US" dirty="0"/>
              <a:t> of products will be there. Products sold per order in a day or over all average products per order there u will need the unique order number</a:t>
            </a:r>
            <a:endParaRPr lang="en-IN" dirty="0"/>
          </a:p>
        </p:txBody>
      </p:sp>
      <p:sp>
        <p:nvSpPr>
          <p:cNvPr id="4" name="Slide Number Placeholder 3"/>
          <p:cNvSpPr>
            <a:spLocks noGrp="1"/>
          </p:cNvSpPr>
          <p:nvPr>
            <p:ph type="sldNum" sz="quarter" idx="5"/>
          </p:nvPr>
        </p:nvSpPr>
        <p:spPr/>
        <p:txBody>
          <a:bodyPr/>
          <a:lstStyle/>
          <a:p>
            <a:pPr>
              <a:defRPr/>
            </a:pPr>
            <a:fld id="{1B0708F6-E089-44D3-8383-B86F2D353BDF}" type="slidenum">
              <a:rPr lang="en-IN" smtClean="0"/>
              <a:pPr>
                <a:defRPr/>
              </a:pPr>
              <a:t>19</a:t>
            </a:fld>
            <a:endParaRPr lang="en-IN"/>
          </a:p>
        </p:txBody>
      </p:sp>
    </p:spTree>
    <p:extLst>
      <p:ext uri="{BB962C8B-B14F-4D97-AF65-F5344CB8AC3E}">
        <p14:creationId xmlns:p14="http://schemas.microsoft.com/office/powerpoint/2010/main" val="76928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wise week wise and month wise</a:t>
            </a:r>
            <a:endParaRPr lang="en-IN" dirty="0"/>
          </a:p>
        </p:txBody>
      </p:sp>
      <p:sp>
        <p:nvSpPr>
          <p:cNvPr id="4" name="Slide Number Placeholder 3"/>
          <p:cNvSpPr>
            <a:spLocks noGrp="1"/>
          </p:cNvSpPr>
          <p:nvPr>
            <p:ph type="sldNum" sz="quarter" idx="5"/>
          </p:nvPr>
        </p:nvSpPr>
        <p:spPr/>
        <p:txBody>
          <a:bodyPr/>
          <a:lstStyle/>
          <a:p>
            <a:pPr>
              <a:defRPr/>
            </a:pPr>
            <a:fld id="{1B0708F6-E089-44D3-8383-B86F2D353BDF}" type="slidenum">
              <a:rPr lang="en-IN" smtClean="0"/>
              <a:pPr>
                <a:defRPr/>
              </a:pPr>
              <a:t>23</a:t>
            </a:fld>
            <a:endParaRPr lang="en-IN"/>
          </a:p>
        </p:txBody>
      </p:sp>
    </p:spTree>
    <p:extLst>
      <p:ext uri="{BB962C8B-B14F-4D97-AF65-F5344CB8AC3E}">
        <p14:creationId xmlns:p14="http://schemas.microsoft.com/office/powerpoint/2010/main" val="2083017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B0708F6-E089-44D3-8383-B86F2D353BDF}" type="slidenum">
              <a:rPr lang="en-IN" smtClean="0"/>
              <a:pPr>
                <a:defRPr/>
              </a:pPr>
              <a:t>27</a:t>
            </a:fld>
            <a:endParaRPr lang="en-IN"/>
          </a:p>
        </p:txBody>
      </p:sp>
    </p:spTree>
    <p:extLst>
      <p:ext uri="{BB962C8B-B14F-4D97-AF65-F5344CB8AC3E}">
        <p14:creationId xmlns:p14="http://schemas.microsoft.com/office/powerpoint/2010/main" val="214787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latin typeface="Söhne"/>
              </a:rPr>
              <a:t>Production System Key</a:t>
            </a:r>
            <a:r>
              <a:rPr lang="en-US" b="0" i="0" dirty="0">
                <a:solidFill>
                  <a:srgbClr val="0D0D0D"/>
                </a:solidFill>
                <a:effectLst/>
                <a:latin typeface="Söhne"/>
              </a:rPr>
              <a:t>: This refers to the primary key or unique identifier used in the source system or systems where the data originates. Each record in the production system has a unique identifier that distinguishes it from other records. </a:t>
            </a:r>
          </a:p>
          <a:p>
            <a:r>
              <a:rPr lang="en-US" b="1" i="0" dirty="0">
                <a:solidFill>
                  <a:srgbClr val="0D0D0D"/>
                </a:solidFill>
                <a:effectLst/>
                <a:latin typeface="Söhne"/>
              </a:rPr>
              <a:t>Operational System Key</a:t>
            </a:r>
            <a:r>
              <a:rPr lang="en-US" b="0" i="0" dirty="0">
                <a:solidFill>
                  <a:srgbClr val="0D0D0D"/>
                </a:solidFill>
                <a:effectLst/>
                <a:latin typeface="Söhne"/>
              </a:rPr>
              <a:t>: This is a key that is specific to the data warehouse itself, and it is used to uniquely identify records within the data warehouse environment. Once the data is loaded into the data warehouse, it may undergo transformations, aggregations, and other processes. The operational system key is typically assigned during the data loading process and is used internally within the data warehouse to efficiently manage and query the data. It may or may not be the same as the production system key, depending on the data modeling and integration requirements.</a:t>
            </a:r>
            <a:endParaRPr lang="en-IN" dirty="0"/>
          </a:p>
        </p:txBody>
      </p:sp>
      <p:sp>
        <p:nvSpPr>
          <p:cNvPr id="4" name="Slide Number Placeholder 3"/>
          <p:cNvSpPr>
            <a:spLocks noGrp="1"/>
          </p:cNvSpPr>
          <p:nvPr>
            <p:ph type="sldNum" sz="quarter" idx="5"/>
          </p:nvPr>
        </p:nvSpPr>
        <p:spPr/>
        <p:txBody>
          <a:bodyPr/>
          <a:lstStyle/>
          <a:p>
            <a:pPr>
              <a:defRPr/>
            </a:pPr>
            <a:fld id="{1B0708F6-E089-44D3-8383-B86F2D353BDF}" type="slidenum">
              <a:rPr lang="en-IN" smtClean="0"/>
              <a:pPr>
                <a:defRPr/>
              </a:pPr>
              <a:t>28</a:t>
            </a:fld>
            <a:endParaRPr lang="en-IN"/>
          </a:p>
        </p:txBody>
      </p:sp>
    </p:spTree>
    <p:extLst>
      <p:ext uri="{BB962C8B-B14F-4D97-AF65-F5344CB8AC3E}">
        <p14:creationId xmlns:p14="http://schemas.microsoft.com/office/powerpoint/2010/main" val="174145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weel</a:t>
            </a:r>
            <a:endParaRPr lang="en-IN" dirty="0"/>
          </a:p>
        </p:txBody>
      </p:sp>
      <p:sp>
        <p:nvSpPr>
          <p:cNvPr id="4" name="Slide Number Placeholder 3"/>
          <p:cNvSpPr>
            <a:spLocks noGrp="1"/>
          </p:cNvSpPr>
          <p:nvPr>
            <p:ph type="sldNum" sz="quarter" idx="5"/>
          </p:nvPr>
        </p:nvSpPr>
        <p:spPr/>
        <p:txBody>
          <a:bodyPr/>
          <a:lstStyle/>
          <a:p>
            <a:pPr>
              <a:defRPr/>
            </a:pPr>
            <a:fld id="{1B0708F6-E089-44D3-8383-B86F2D353BDF}" type="slidenum">
              <a:rPr lang="en-IN" smtClean="0"/>
              <a:pPr>
                <a:defRPr/>
              </a:pPr>
              <a:t>62</a:t>
            </a:fld>
            <a:endParaRPr lang="en-IN"/>
          </a:p>
        </p:txBody>
      </p:sp>
    </p:spTree>
    <p:extLst>
      <p:ext uri="{BB962C8B-B14F-4D97-AF65-F5344CB8AC3E}">
        <p14:creationId xmlns:p14="http://schemas.microsoft.com/office/powerpoint/2010/main" val="1825592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fld id="{38F06875-C869-477F-BED7-524114308A64}" type="datetimeFigureOut">
              <a:rPr lang="en-US" smtClean="0"/>
              <a:pPr>
                <a:defRPr/>
              </a:pPr>
              <a:t>3/7/2024</a:t>
            </a:fld>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C61E7136-2D80-47EC-A851-819A028BE219}"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69C5ECC-29B7-4EAE-A260-2D4E2EA0BC76}" type="datetimeFigureOut">
              <a:rPr lang="en-US" smtClean="0"/>
              <a:pPr>
                <a:defRPr/>
              </a:pPr>
              <a:t>3/7/2024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FDDF1A-9075-496C-956B-17A6165A537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CA5632CF-F655-448C-88A9-7B5318AC6B1F}" type="datetimeFigureOut">
              <a:rPr lang="en-US" smtClean="0"/>
              <a:pPr>
                <a:defRPr/>
              </a:pPr>
              <a:t>3/7/2024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C8F57C6-B4F5-4B92-902A-67EF7FD1CD7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E7B3A9C-10E8-48F2-8A7C-74E51E6ABBFD}" type="datetimeFigureOut">
              <a:rPr lang="en-US" smtClean="0"/>
              <a:pPr>
                <a:defRPr/>
              </a:pPr>
              <a:t>3/7/2024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7359D7-8471-4C2F-88B6-32C2A768118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AB4F3963-8E29-4A08-AEDD-AB2CF74F3E2F}" type="datetimeFigureOut">
              <a:rPr lang="en-US" smtClean="0"/>
              <a:pPr>
                <a:defRPr/>
              </a:pPr>
              <a:t>3/7/2024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32C6B1-407E-4BEC-8B54-27979C99FBF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1FDC9358-30B3-4A8A-8B0A-2959C116F344}" type="datetimeFigureOut">
              <a:rPr lang="en-US" smtClean="0"/>
              <a:pPr>
                <a:defRPr/>
              </a:pPr>
              <a:t>3/7/2024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1C9CD8-0E15-4250-B4BF-013258728B5B}"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D3329364-F4C5-4B5D-9AB5-75F968077535}" type="datetimeFigureOut">
              <a:rPr lang="en-US" smtClean="0"/>
              <a:pPr>
                <a:defRPr/>
              </a:pPr>
              <a:t>3/7/2024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76C2B5A-DA46-41EE-9CC8-A9CA93117894}"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8B7C2A7-D346-4D5D-AE8B-CE196F2CB0E9}" type="datetimeFigureOut">
              <a:rPr lang="en-US" smtClean="0"/>
              <a:pPr>
                <a:defRPr/>
              </a:pPr>
              <a:t>3/7/2024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C8D52C7-55C3-483C-B4CF-D8BA7761E2D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39D3873-9680-4D39-A2CF-A1C2FDF6163E}" type="datetimeFigureOut">
              <a:rPr lang="en-US" smtClean="0"/>
              <a:pPr>
                <a:defRPr/>
              </a:pPr>
              <a:t>3/7/2024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715673F-0A13-4323-8BB1-DA5A57874D3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095FB7CC-0B02-40AC-A33D-0A454B521781}" type="datetimeFigureOut">
              <a:rPr lang="en-US" smtClean="0"/>
              <a:pPr>
                <a:defRPr/>
              </a:pPr>
              <a:t>3/7/2024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0C5D32B-22C7-49B0-B6D5-D008A7384694}"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4EC588CE-E081-41EF-A820-DFFD1B13E6D3}" type="datetimeFigureOut">
              <a:rPr lang="en-US" smtClean="0"/>
              <a:pPr>
                <a:defRPr/>
              </a:pPr>
              <a:t>3/7/2024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8FFB9594-C14E-4E7F-A04C-23BB37660B22}"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7B14638C-48BE-46AF-A7BF-E02D0BA95DD1}" type="datetimeFigureOut">
              <a:rPr lang="en-US" smtClean="0"/>
              <a:pPr>
                <a:defRPr/>
              </a:pPr>
              <a:t>3/7/2024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E3D3D22B-CE87-439E-ABE6-FC0D006355BF}"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 Target="slide5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41727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fontAlgn="auto" hangingPunct="1">
              <a:spcAft>
                <a:spcPts val="0"/>
              </a:spcAft>
              <a:defRPr/>
            </a:pPr>
            <a:r>
              <a:rPr lang="en-US" dirty="0"/>
              <a:t>Unit-9</a:t>
            </a:r>
            <a:br>
              <a:rPr lang="en-US" dirty="0"/>
            </a:br>
            <a:r>
              <a:rPr lang="en-US" dirty="0"/>
              <a:t>Dimensional Modeling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a:xfrm>
            <a:off x="457200" y="76200"/>
            <a:ext cx="8229600" cy="1219200"/>
          </a:xfrm>
        </p:spPr>
        <p:txBody>
          <a:bodyPr/>
          <a:lstStyle/>
          <a:p>
            <a:r>
              <a:rPr lang="en-US" sz="4000"/>
              <a:t>Star Schema-example of order analysis</a:t>
            </a:r>
          </a:p>
        </p:txBody>
      </p:sp>
      <p:sp>
        <p:nvSpPr>
          <p:cNvPr id="14339" name="Content Placeholder 5"/>
          <p:cNvSpPr>
            <a:spLocks noGrp="1"/>
          </p:cNvSpPr>
          <p:nvPr>
            <p:ph idx="1"/>
          </p:nvPr>
        </p:nvSpPr>
        <p:spPr>
          <a:xfrm>
            <a:off x="457200" y="1935163"/>
            <a:ext cx="8229600" cy="4618037"/>
          </a:xfrm>
        </p:spPr>
        <p:txBody>
          <a:bodyPr>
            <a:normAutofit lnSpcReduction="10000"/>
          </a:bodyPr>
          <a:lstStyle/>
          <a:p>
            <a:r>
              <a:rPr lang="en-US" dirty="0"/>
              <a:t>For a given amount of dollars, what was the product sold? Who was the customer? Which salesperson brought the order? When was the order placed?</a:t>
            </a:r>
          </a:p>
          <a:p>
            <a:r>
              <a:rPr lang="en-US" dirty="0"/>
              <a:t>When a query is made against the data warehouse, the results of the query are produced by combining or joining one of more dimension tables with the fact table. </a:t>
            </a:r>
          </a:p>
          <a:p>
            <a:r>
              <a:rPr lang="en-US" dirty="0"/>
              <a:t>The joins are between the fact table and individual dimension tables. </a:t>
            </a:r>
          </a:p>
          <a:p>
            <a:r>
              <a:rPr lang="en-US" dirty="0"/>
              <a:t>The relationship of a particular row in the fact table is with the rows in each dimension table.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381000"/>
            <a:ext cx="8229600" cy="838200"/>
          </a:xfrm>
        </p:spPr>
        <p:txBody>
          <a:bodyPr/>
          <a:lstStyle/>
          <a:p>
            <a:r>
              <a:rPr lang="en-US" sz="4000"/>
              <a:t>Star Schema-example of order analysis</a:t>
            </a:r>
          </a:p>
        </p:txBody>
      </p:sp>
      <p:sp>
        <p:nvSpPr>
          <p:cNvPr id="15363" name="Content Placeholder 2"/>
          <p:cNvSpPr>
            <a:spLocks noGrp="1"/>
          </p:cNvSpPr>
          <p:nvPr>
            <p:ph idx="1"/>
          </p:nvPr>
        </p:nvSpPr>
        <p:spPr>
          <a:xfrm>
            <a:off x="457200" y="1371600"/>
            <a:ext cx="8229600" cy="4953000"/>
          </a:xfrm>
        </p:spPr>
        <p:txBody>
          <a:bodyPr/>
          <a:lstStyle/>
          <a:p>
            <a:r>
              <a:rPr lang="en-US" sz="2800">
                <a:latin typeface="Times New Roman" pitchFamily="18" charset="0"/>
                <a:cs typeface="Times New Roman" pitchFamily="18" charset="0"/>
              </a:rPr>
              <a:t>Take a simple query against the STAR schema. Let us say that the marketing department wants the quantity sold and order dollars for product </a:t>
            </a:r>
            <a:r>
              <a:rPr lang="en-US" sz="2800" i="1">
                <a:latin typeface="Times New Roman" pitchFamily="18" charset="0"/>
                <a:cs typeface="Times New Roman" pitchFamily="18" charset="0"/>
              </a:rPr>
              <a:t>bigpart-1, </a:t>
            </a:r>
            <a:r>
              <a:rPr lang="en-US" sz="2800">
                <a:latin typeface="Times New Roman" pitchFamily="18" charset="0"/>
                <a:cs typeface="Times New Roman" pitchFamily="18" charset="0"/>
              </a:rPr>
              <a:t>relating to customers in the state of </a:t>
            </a:r>
            <a:r>
              <a:rPr lang="en-US" sz="2800" i="1">
                <a:latin typeface="Times New Roman" pitchFamily="18" charset="0"/>
                <a:cs typeface="Times New Roman" pitchFamily="18" charset="0"/>
              </a:rPr>
              <a:t>Maine, </a:t>
            </a:r>
            <a:r>
              <a:rPr lang="en-US" sz="2800">
                <a:latin typeface="Times New Roman" pitchFamily="18" charset="0"/>
                <a:cs typeface="Times New Roman" pitchFamily="18" charset="0"/>
              </a:rPr>
              <a:t>obtained by salesperson </a:t>
            </a:r>
            <a:r>
              <a:rPr lang="en-US" sz="2800" i="1">
                <a:latin typeface="Times New Roman" pitchFamily="18" charset="0"/>
                <a:cs typeface="Times New Roman" pitchFamily="18" charset="0"/>
              </a:rPr>
              <a:t>Jane Doe, </a:t>
            </a:r>
            <a:r>
              <a:rPr lang="en-US" sz="2800">
                <a:latin typeface="Times New Roman" pitchFamily="18" charset="0"/>
                <a:cs typeface="Times New Roman" pitchFamily="18" charset="0"/>
              </a:rPr>
              <a:t>during the month of </a:t>
            </a:r>
            <a:r>
              <a:rPr lang="en-US" sz="2800" i="1">
                <a:latin typeface="Times New Roman" pitchFamily="18" charset="0"/>
                <a:cs typeface="Times New Roman" pitchFamily="18" charset="0"/>
              </a:rPr>
              <a:t>June.</a:t>
            </a:r>
          </a:p>
          <a:p>
            <a:r>
              <a:rPr lang="en-US" sz="2800">
                <a:latin typeface="Times New Roman" pitchFamily="18" charset="0"/>
                <a:cs typeface="Times New Roman" pitchFamily="18" charset="0"/>
              </a:rPr>
              <a:t>Figure  shows how this query is formulated from the STAR schema.</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9906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defRPr/>
            </a:pPr>
            <a:r>
              <a:rPr lang="en-US" sz="4400" dirty="0"/>
              <a:t>Understanding</a:t>
            </a:r>
            <a:r>
              <a:rPr lang="en-US" dirty="0"/>
              <a:t> query from the star schema</a:t>
            </a:r>
            <a:endParaRPr lang="en-IN" dirty="0"/>
          </a:p>
        </p:txBody>
      </p:sp>
      <p:pic>
        <p:nvPicPr>
          <p:cNvPr id="16387" name="Picture 2"/>
          <p:cNvPicPr>
            <a:picLocks noChangeAspect="1" noChangeArrowheads="1"/>
          </p:cNvPicPr>
          <p:nvPr/>
        </p:nvPicPr>
        <p:blipFill>
          <a:blip r:embed="rId2"/>
          <a:srcRect/>
          <a:stretch>
            <a:fillRect/>
          </a:stretch>
        </p:blipFill>
        <p:spPr bwMode="auto">
          <a:xfrm>
            <a:off x="914400" y="1905000"/>
            <a:ext cx="6391275" cy="4505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2"/>
          <p:cNvSpPr>
            <a:spLocks noGrp="1"/>
          </p:cNvSpPr>
          <p:nvPr>
            <p:ph type="title"/>
          </p:nvPr>
        </p:nvSpPr>
        <p:spPr>
          <a:xfrm>
            <a:off x="457200" y="304800"/>
            <a:ext cx="8229600" cy="1066800"/>
          </a:xfrm>
        </p:spPr>
        <p:txBody>
          <a:bodyPr>
            <a:normAutofit fontScale="90000"/>
          </a:bodyPr>
          <a:lstStyle/>
          <a:p>
            <a:r>
              <a:rPr lang="en-US" sz="4000"/>
              <a:t>Drill down analysis from the star schema</a:t>
            </a:r>
          </a:p>
        </p:txBody>
      </p:sp>
      <p:sp>
        <p:nvSpPr>
          <p:cNvPr id="17411" name="Content Placeholder 3"/>
          <p:cNvSpPr>
            <a:spLocks noGrp="1"/>
          </p:cNvSpPr>
          <p:nvPr>
            <p:ph idx="1"/>
          </p:nvPr>
        </p:nvSpPr>
        <p:spPr>
          <a:xfrm>
            <a:off x="457200" y="1447800"/>
            <a:ext cx="8229600" cy="5410200"/>
          </a:xfrm>
        </p:spPr>
        <p:txBody>
          <a:bodyPr/>
          <a:lstStyle/>
          <a:p>
            <a:r>
              <a:rPr lang="en-US" sz="2400" dirty="0"/>
              <a:t>A common type of analysis is the drilling down of summary numbers to get at the details at the lower levels. </a:t>
            </a:r>
          </a:p>
          <a:p>
            <a:pPr marL="0" indent="0">
              <a:buNone/>
            </a:pPr>
            <a:r>
              <a:rPr lang="en-US" sz="2400" dirty="0"/>
              <a:t>Let us say that the marketing department has initiated a specific analysis by placing the following query: </a:t>
            </a:r>
          </a:p>
          <a:p>
            <a:pPr marL="0" indent="0">
              <a:buNone/>
            </a:pPr>
            <a:r>
              <a:rPr lang="en-US" sz="2400" dirty="0">
                <a:highlight>
                  <a:srgbClr val="FFFF00"/>
                </a:highlight>
              </a:rPr>
              <a:t>Show me the total quantity sold of product brand </a:t>
            </a:r>
            <a:r>
              <a:rPr lang="en-US" sz="2400" i="1" dirty="0">
                <a:highlight>
                  <a:srgbClr val="FFFF00"/>
                </a:highlight>
              </a:rPr>
              <a:t>big parts </a:t>
            </a:r>
            <a:r>
              <a:rPr lang="en-US" sz="2400" dirty="0">
                <a:highlight>
                  <a:srgbClr val="FFFF00"/>
                </a:highlight>
              </a:rPr>
              <a:t>to customers in the </a:t>
            </a:r>
            <a:r>
              <a:rPr lang="en-US" sz="2400" i="1" dirty="0">
                <a:highlight>
                  <a:srgbClr val="FFFF00"/>
                </a:highlight>
              </a:rPr>
              <a:t>Northeast Region for year 1999. </a:t>
            </a:r>
          </a:p>
          <a:p>
            <a:r>
              <a:rPr lang="en-US" sz="2400" dirty="0"/>
              <a:t>In the next step of the analysis, the marketing department now wants to drill down to the level of </a:t>
            </a:r>
            <a:r>
              <a:rPr lang="en-US" sz="2400" i="1" dirty="0"/>
              <a:t>quarters in 1999 </a:t>
            </a:r>
            <a:r>
              <a:rPr lang="en-US" sz="2400" dirty="0"/>
              <a:t>for the </a:t>
            </a:r>
            <a:r>
              <a:rPr lang="en-US" sz="2400" i="1" dirty="0"/>
              <a:t>Northeast Region </a:t>
            </a:r>
            <a:r>
              <a:rPr lang="en-US" sz="2400" dirty="0"/>
              <a:t>for the same product brand, </a:t>
            </a:r>
            <a:r>
              <a:rPr lang="en-US" sz="2400" i="1" dirty="0"/>
              <a:t>big parts.</a:t>
            </a:r>
          </a:p>
          <a:p>
            <a:r>
              <a:rPr lang="en-US" sz="2400" i="1" dirty="0"/>
              <a:t> </a:t>
            </a:r>
            <a:r>
              <a:rPr lang="en-US" sz="2400" dirty="0"/>
              <a:t>Next, the analysis goes down to the level of individual products in that brand. Finally, the analysis goes to the level of details by individual states in the Northeast Region.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058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defRPr/>
            </a:pPr>
            <a:r>
              <a:rPr lang="en-US" sz="4000" dirty="0"/>
              <a:t>Understanding drill down analysis from the star schema</a:t>
            </a:r>
            <a:endParaRPr lang="en-IN" sz="4000" dirty="0"/>
          </a:p>
        </p:txBody>
      </p:sp>
      <p:pic>
        <p:nvPicPr>
          <p:cNvPr id="18435" name="Picture 3"/>
          <p:cNvPicPr>
            <a:picLocks noChangeAspect="1" noChangeArrowheads="1"/>
          </p:cNvPicPr>
          <p:nvPr/>
        </p:nvPicPr>
        <p:blipFill>
          <a:blip r:embed="rId2"/>
          <a:srcRect/>
          <a:stretch>
            <a:fillRect/>
          </a:stretch>
        </p:blipFill>
        <p:spPr bwMode="auto">
          <a:xfrm>
            <a:off x="381000" y="1600200"/>
            <a:ext cx="85344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609600"/>
            <a:ext cx="8229600" cy="1143000"/>
          </a:xfrm>
        </p:spPr>
        <p:txBody>
          <a:bodyPr/>
          <a:lstStyle/>
          <a:p>
            <a:pPr eaLnBrk="1" hangingPunct="1"/>
            <a:r>
              <a:rPr lang="en-US" sz="4000"/>
              <a:t>Dimension table</a:t>
            </a:r>
          </a:p>
        </p:txBody>
      </p:sp>
      <p:sp>
        <p:nvSpPr>
          <p:cNvPr id="19459" name="Content Placeholder 2"/>
          <p:cNvSpPr>
            <a:spLocks noGrp="1"/>
          </p:cNvSpPr>
          <p:nvPr>
            <p:ph idx="1"/>
          </p:nvPr>
        </p:nvSpPr>
        <p:spPr/>
        <p:txBody>
          <a:bodyPr/>
          <a:lstStyle/>
          <a:p>
            <a:pPr eaLnBrk="1" hangingPunct="1"/>
            <a:r>
              <a:rPr lang="en-US"/>
              <a:t>Contain information about a particular dimension.</a:t>
            </a:r>
          </a:p>
          <a:p>
            <a:pPr lvl="1" eaLnBrk="1" hangingPunct="1"/>
            <a:r>
              <a:rPr lang="en-US"/>
              <a:t>Dimension table key</a:t>
            </a:r>
          </a:p>
          <a:p>
            <a:pPr lvl="1" eaLnBrk="1" hangingPunct="1"/>
            <a:r>
              <a:rPr lang="en-US"/>
              <a:t>Table is wide</a:t>
            </a:r>
          </a:p>
          <a:p>
            <a:pPr lvl="1" eaLnBrk="1" hangingPunct="1"/>
            <a:r>
              <a:rPr lang="en-US"/>
              <a:t>Textual attributes</a:t>
            </a:r>
          </a:p>
          <a:p>
            <a:pPr lvl="1" eaLnBrk="1" hangingPunct="1"/>
            <a:r>
              <a:rPr lang="en-US"/>
              <a:t>Attributes not directly related</a:t>
            </a:r>
          </a:p>
          <a:p>
            <a:pPr lvl="1" eaLnBrk="1" hangingPunct="1"/>
            <a:r>
              <a:rPr lang="en-US"/>
              <a:t>Not normalized</a:t>
            </a:r>
          </a:p>
          <a:p>
            <a:pPr lvl="1" eaLnBrk="1" hangingPunct="1"/>
            <a:r>
              <a:rPr lang="en-US"/>
              <a:t>Drilling down, rolling up</a:t>
            </a:r>
          </a:p>
          <a:p>
            <a:pPr lvl="1" eaLnBrk="1" hangingPunct="1"/>
            <a:r>
              <a:rPr lang="en-US"/>
              <a:t>Multiple hierarchies</a:t>
            </a:r>
          </a:p>
          <a:p>
            <a:pPr lvl="1" eaLnBrk="1" hangingPunct="1"/>
            <a:r>
              <a:rPr lang="en-US"/>
              <a:t>Fewer number of records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533400" y="457200"/>
            <a:ext cx="8229600" cy="1143000"/>
          </a:xfrm>
        </p:spPr>
        <p:txBody>
          <a:bodyPr/>
          <a:lstStyle/>
          <a:p>
            <a:pPr eaLnBrk="1" hangingPunct="1"/>
            <a:r>
              <a:rPr lang="en-US"/>
              <a:t>Facts</a:t>
            </a:r>
          </a:p>
        </p:txBody>
      </p:sp>
      <p:sp>
        <p:nvSpPr>
          <p:cNvPr id="20483" name="Rectangle 3"/>
          <p:cNvSpPr>
            <a:spLocks noGrp="1" noRot="1" noChangeArrowheads="1"/>
          </p:cNvSpPr>
          <p:nvPr>
            <p:ph idx="1"/>
          </p:nvPr>
        </p:nvSpPr>
        <p:spPr/>
        <p:txBody>
          <a:bodyPr/>
          <a:lstStyle/>
          <a:p>
            <a:pPr eaLnBrk="1" hangingPunct="1"/>
            <a:r>
              <a:rPr lang="en-US" sz="2800"/>
              <a:t>Numeric measurements (values) that represent a specific business aspect or activity</a:t>
            </a:r>
          </a:p>
          <a:p>
            <a:pPr eaLnBrk="1" hangingPunct="1"/>
            <a:r>
              <a:rPr lang="en-US" sz="2800"/>
              <a:t>Stored in a fact table at the center of the star scheme</a:t>
            </a:r>
          </a:p>
          <a:p>
            <a:pPr eaLnBrk="1" hangingPunct="1"/>
            <a:r>
              <a:rPr lang="en-US" sz="2800"/>
              <a:t>Contains facts that are linked through their dimensions</a:t>
            </a:r>
          </a:p>
          <a:p>
            <a:pPr eaLnBrk="1" hangingPunct="1"/>
            <a:r>
              <a:rPr lang="en-US" sz="2800"/>
              <a:t>Can be computed or derived at run 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533400"/>
            <a:ext cx="8229600" cy="1143000"/>
          </a:xfrm>
        </p:spPr>
        <p:txBody>
          <a:bodyPr/>
          <a:lstStyle/>
          <a:p>
            <a:pPr eaLnBrk="1" hangingPunct="1"/>
            <a:r>
              <a:rPr lang="en-US" sz="4000"/>
              <a:t>Fact</a:t>
            </a:r>
            <a:r>
              <a:rPr lang="en-US"/>
              <a:t> table</a:t>
            </a:r>
          </a:p>
        </p:txBody>
      </p:sp>
      <p:sp>
        <p:nvSpPr>
          <p:cNvPr id="21507" name="Content Placeholder 2"/>
          <p:cNvSpPr>
            <a:spLocks noGrp="1"/>
          </p:cNvSpPr>
          <p:nvPr>
            <p:ph idx="1"/>
          </p:nvPr>
        </p:nvSpPr>
        <p:spPr/>
        <p:txBody>
          <a:bodyPr/>
          <a:lstStyle/>
          <a:p>
            <a:pPr eaLnBrk="1" hangingPunct="1"/>
            <a:r>
              <a:rPr lang="en-US"/>
              <a:t>Contains primary information of the warehouse</a:t>
            </a:r>
          </a:p>
          <a:p>
            <a:pPr lvl="1" eaLnBrk="1" hangingPunct="1"/>
            <a:r>
              <a:rPr lang="en-US"/>
              <a:t>Concatenated key</a:t>
            </a:r>
          </a:p>
          <a:p>
            <a:pPr lvl="1" eaLnBrk="1" hangingPunct="1"/>
            <a:r>
              <a:rPr lang="en-US"/>
              <a:t>Data grain: </a:t>
            </a:r>
            <a:r>
              <a:rPr lang="en-US">
                <a:solidFill>
                  <a:srgbClr val="0070C0"/>
                </a:solidFill>
              </a:rPr>
              <a:t>level of details for the measurements.</a:t>
            </a:r>
          </a:p>
          <a:p>
            <a:pPr lvl="1" eaLnBrk="1" hangingPunct="1"/>
            <a:r>
              <a:rPr lang="en-US"/>
              <a:t>Fully additive measures</a:t>
            </a:r>
          </a:p>
          <a:p>
            <a:pPr lvl="1" eaLnBrk="1" hangingPunct="1"/>
            <a:r>
              <a:rPr lang="en-US"/>
              <a:t>Semi-additive measures(derived attributes)</a:t>
            </a:r>
          </a:p>
          <a:p>
            <a:pPr lvl="1" eaLnBrk="1" hangingPunct="1"/>
            <a:r>
              <a:rPr lang="en-US"/>
              <a:t>Table deep, not wide</a:t>
            </a:r>
          </a:p>
          <a:p>
            <a:pPr lvl="1" eaLnBrk="1" hangingPunct="1"/>
            <a:r>
              <a:rPr lang="en-US"/>
              <a:t>Sparse data:(</a:t>
            </a:r>
            <a:r>
              <a:rPr lang="en-US">
                <a:solidFill>
                  <a:srgbClr val="0070C0"/>
                </a:solidFill>
              </a:rPr>
              <a:t>The fact table rows for closed dates will not have values for the measures(null)</a:t>
            </a:r>
            <a:r>
              <a:rPr lang="en-US"/>
              <a:t>).</a:t>
            </a:r>
          </a:p>
          <a:p>
            <a:pPr lvl="1" eaLnBrk="1" hangingPunct="1"/>
            <a:r>
              <a:rPr lang="en-US"/>
              <a:t>Degenerate dimensions(attributes which are neither fact or a dimension)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704850"/>
            <a:ext cx="8229600" cy="666750"/>
          </a:xfrm>
        </p:spPr>
        <p:txBody>
          <a:bodyPr>
            <a:normAutofit fontScale="90000"/>
          </a:bodyPr>
          <a:lstStyle/>
          <a:p>
            <a:r>
              <a:rPr lang="en-US" sz="4000"/>
              <a:t>Fact</a:t>
            </a:r>
            <a:r>
              <a:rPr lang="en-US"/>
              <a:t> table</a:t>
            </a:r>
          </a:p>
        </p:txBody>
      </p:sp>
      <p:sp>
        <p:nvSpPr>
          <p:cNvPr id="3" name="Content Placeholder 2"/>
          <p:cNvSpPr>
            <a:spLocks noGrp="1"/>
          </p:cNvSpPr>
          <p:nvPr>
            <p:ph idx="1"/>
          </p:nvPr>
        </p:nvSpPr>
        <p:spPr>
          <a:xfrm>
            <a:off x="457200" y="1447800"/>
            <a:ext cx="8229600" cy="5181600"/>
          </a:xfrm>
        </p:spPr>
        <p:txBody>
          <a:bodyPr/>
          <a:lstStyle/>
          <a:p>
            <a:pPr marL="0" lvl="1" indent="0">
              <a:buClr>
                <a:srgbClr val="B58B80"/>
              </a:buClr>
              <a:buSzPct val="95000"/>
              <a:buFont typeface="Wingdings 2" pitchFamily="18" charset="2"/>
              <a:buNone/>
              <a:defRPr/>
            </a:pPr>
            <a:r>
              <a:rPr lang="en-US" b="1" dirty="0"/>
              <a:t>Measures :</a:t>
            </a:r>
          </a:p>
          <a:p>
            <a:pPr>
              <a:defRPr/>
            </a:pPr>
            <a:r>
              <a:rPr lang="en-US" b="1" dirty="0"/>
              <a:t>Additive</a:t>
            </a:r>
            <a:r>
              <a:rPr lang="en-US" dirty="0"/>
              <a:t>: Additive facts are facts that can be </a:t>
            </a:r>
            <a:r>
              <a:rPr lang="en-US" dirty="0">
                <a:highlight>
                  <a:srgbClr val="FFFF00"/>
                </a:highlight>
              </a:rPr>
              <a:t>summed up through all of the dimensions</a:t>
            </a:r>
            <a:r>
              <a:rPr lang="en-US" dirty="0"/>
              <a:t> in the fact table. </a:t>
            </a:r>
          </a:p>
          <a:p>
            <a:pPr>
              <a:defRPr/>
            </a:pPr>
            <a:r>
              <a:rPr lang="en-US" b="1" dirty="0"/>
              <a:t>Semi-Additive</a:t>
            </a:r>
            <a:r>
              <a:rPr lang="en-US" dirty="0"/>
              <a:t>: Semi-additive facts are facts that can be summed up for some of the dimensions in the fact table, but not the others. </a:t>
            </a:r>
          </a:p>
          <a:p>
            <a:pPr marL="0" indent="0">
              <a:buFont typeface="Wingdings 2" pitchFamily="18" charset="2"/>
              <a:buNone/>
              <a:defRPr/>
            </a:pPr>
            <a:r>
              <a:rPr lang="en-US" sz="2400" b="1" u="sng" dirty="0"/>
              <a:t>Table deep, not wide:</a:t>
            </a:r>
          </a:p>
          <a:p>
            <a:pPr>
              <a:defRPr/>
            </a:pPr>
            <a:r>
              <a:rPr lang="en-US" sz="2400" dirty="0">
                <a:solidFill>
                  <a:srgbClr val="0070C0"/>
                </a:solidFill>
                <a:latin typeface="Times New Roman" pitchFamily="18" charset="0"/>
                <a:cs typeface="Times New Roman" pitchFamily="18" charset="0"/>
              </a:rPr>
              <a:t>Take a very simplistic example of 3 products, 5 customers, 30 days, and 10 sales representatives represented as rows in the dimension tables. Even in this example, the number of fact table rows will be 4500, very large in comparison with the dimension table rows.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704850"/>
            <a:ext cx="8229600" cy="666750"/>
          </a:xfrm>
        </p:spPr>
        <p:txBody>
          <a:bodyPr/>
          <a:lstStyle/>
          <a:p>
            <a:r>
              <a:rPr lang="en-US" sz="4000">
                <a:solidFill>
                  <a:srgbClr val="4E3B30"/>
                </a:solidFill>
                <a:latin typeface="Times New Roman" pitchFamily="18" charset="0"/>
                <a:cs typeface="Times New Roman" pitchFamily="18" charset="0"/>
              </a:rPr>
              <a:t>Fact table - Example</a:t>
            </a:r>
            <a:endParaRPr lang="en-US" sz="40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228600" y="2209800"/>
          <a:ext cx="2743200" cy="4267200"/>
        </p:xfrm>
        <a:graphic>
          <a:graphicData uri="http://schemas.openxmlformats.org/drawingml/2006/table">
            <a:tbl>
              <a:tblPr/>
              <a:tblGrid>
                <a:gridCol w="2743200">
                  <a:extLst>
                    <a:ext uri="{9D8B030D-6E8A-4147-A177-3AD203B41FA5}">
                      <a16:colId xmlns="" xmlns:a16="http://schemas.microsoft.com/office/drawing/2014/main" val="20000"/>
                    </a:ext>
                  </a:extLst>
                </a:gridCol>
              </a:tblGrid>
              <a:tr h="457200">
                <a:tc>
                  <a:txBody>
                    <a:bodyPr/>
                    <a:lstStyle/>
                    <a:p>
                      <a:r>
                        <a:rPr lang="en-US" sz="2400" dirty="0"/>
                        <a:t>Order_Date_Key</a:t>
                      </a:r>
                    </a:p>
                  </a:txBody>
                  <a:tcPr marL="253218" marR="253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 xmlns:a16="http://schemas.microsoft.com/office/drawing/2014/main" val="10000"/>
                  </a:ext>
                </a:extLst>
              </a:tr>
              <a:tr h="457200">
                <a:tc>
                  <a:txBody>
                    <a:bodyPr/>
                    <a:lstStyle/>
                    <a:p>
                      <a:r>
                        <a:rPr lang="en-US" sz="2400" dirty="0"/>
                        <a:t>Customer_Key</a:t>
                      </a:r>
                    </a:p>
                  </a:txBody>
                  <a:tcPr marL="253218" marR="253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0001"/>
                  </a:ext>
                </a:extLst>
              </a:tr>
              <a:tr h="685800">
                <a:tc>
                  <a:txBody>
                    <a:bodyPr/>
                    <a:lstStyle/>
                    <a:p>
                      <a:r>
                        <a:rPr lang="en-US" sz="2400" dirty="0"/>
                        <a:t>Product_Key</a:t>
                      </a:r>
                    </a:p>
                  </a:txBody>
                  <a:tcPr marL="253218" marR="253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 xmlns:a16="http://schemas.microsoft.com/office/drawing/2014/main" val="10002"/>
                  </a:ext>
                </a:extLst>
              </a:tr>
              <a:tr h="2667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mn-lt"/>
                          <a:ea typeface="+mn-ea"/>
                          <a:cs typeface="+mn-cs"/>
                        </a:rPr>
                        <a:t>*Unit Sold</a:t>
                      </a:r>
                      <a:endParaRPr lang="en-US" sz="2400" dirty="0">
                        <a:solidFill>
                          <a:srgbClr val="FF0000"/>
                        </a:solidFill>
                      </a:endParaRPr>
                    </a:p>
                    <a:p>
                      <a:r>
                        <a:rPr lang="en-US" sz="2400" dirty="0">
                          <a:solidFill>
                            <a:srgbClr val="FF0000"/>
                          </a:solidFill>
                        </a:rPr>
                        <a:t>*Sales_Amount</a:t>
                      </a:r>
                    </a:p>
                    <a:p>
                      <a:r>
                        <a:rPr lang="en-US" sz="2400" dirty="0">
                          <a:solidFill>
                            <a:srgbClr val="FF0000"/>
                          </a:solidFill>
                        </a:rPr>
                        <a:t>*Cost_ Amount</a:t>
                      </a:r>
                    </a:p>
                    <a:p>
                      <a:r>
                        <a:rPr lang="en-US" sz="2400" dirty="0">
                          <a:solidFill>
                            <a:schemeClr val="tx1"/>
                          </a:solidFill>
                        </a:rPr>
                        <a:t>Profit_margin</a:t>
                      </a:r>
                    </a:p>
                    <a:p>
                      <a:r>
                        <a:rPr lang="en-US" sz="2400" dirty="0">
                          <a:solidFill>
                            <a:srgbClr val="0070C0"/>
                          </a:solidFill>
                        </a:rPr>
                        <a:t>*Order_Number</a:t>
                      </a:r>
                    </a:p>
                  </a:txBody>
                  <a:tcPr marL="253218" marR="253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2" name="Rectangle 1"/>
          <p:cNvSpPr/>
          <p:nvPr/>
        </p:nvSpPr>
        <p:spPr>
          <a:xfrm>
            <a:off x="3429000" y="1828800"/>
            <a:ext cx="5397500" cy="120015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algn="just">
              <a:defRPr/>
            </a:pPr>
            <a:r>
              <a:rPr lang="en-US" sz="2400" dirty="0">
                <a:solidFill>
                  <a:srgbClr val="FF0000"/>
                </a:solidFill>
                <a:latin typeface="TimesNewRomanPS"/>
              </a:rPr>
              <a:t>*Each of these relates to a particular product on a certain date for a specific customer procured.</a:t>
            </a:r>
            <a:endParaRPr lang="en-US" sz="2400" dirty="0">
              <a:solidFill>
                <a:srgbClr val="FF0000"/>
              </a:solidFill>
            </a:endParaRPr>
          </a:p>
        </p:txBody>
      </p:sp>
      <p:cxnSp>
        <p:nvCxnSpPr>
          <p:cNvPr id="5" name="Straight Connector 4"/>
          <p:cNvCxnSpPr/>
          <p:nvPr/>
        </p:nvCxnSpPr>
        <p:spPr>
          <a:xfrm>
            <a:off x="228600" y="3733800"/>
            <a:ext cx="2667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429000" y="3200400"/>
            <a:ext cx="5397500" cy="33242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lgn="just">
              <a:defRPr/>
            </a:pPr>
            <a:r>
              <a:rPr lang="en-US" sz="2000" dirty="0">
                <a:solidFill>
                  <a:srgbClr val="0070C0"/>
                </a:solidFill>
                <a:latin typeface="Times New Roman" pitchFamily="18" charset="0"/>
                <a:cs typeface="Times New Roman" pitchFamily="18" charset="0"/>
              </a:rPr>
              <a:t>*</a:t>
            </a:r>
            <a:r>
              <a:rPr lang="en-US" sz="2100" dirty="0">
                <a:solidFill>
                  <a:srgbClr val="0070C0"/>
                </a:solidFill>
                <a:latin typeface="Times New Roman" pitchFamily="18" charset="0"/>
                <a:cs typeface="Times New Roman" pitchFamily="18" charset="0"/>
              </a:rPr>
              <a:t>When you pick up attributes for the dimension tables and the fact tables from operational systems, you will be left with some data elements in the operational systems that are neither facts nor strictly dimension attributes. These attributes are useful in some types of analyses. For example, you may be looking for average number of products per order. Then you will have to relate the products to the order number to calculate the average.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28600"/>
            <a:ext cx="8229600" cy="838200"/>
          </a:xfrm>
        </p:spPr>
        <p:txBody>
          <a:bodyPr/>
          <a:lstStyle/>
          <a:p>
            <a:pPr eaLnBrk="1" hangingPunct="1"/>
            <a:r>
              <a:rPr lang="en-US" sz="4000"/>
              <a:t>Requirements to Design</a:t>
            </a:r>
          </a:p>
        </p:txBody>
      </p:sp>
      <p:pic>
        <p:nvPicPr>
          <p:cNvPr id="6147" name="Picture 2"/>
          <p:cNvPicPr>
            <a:picLocks noChangeAspect="1" noChangeArrowheads="1"/>
          </p:cNvPicPr>
          <p:nvPr/>
        </p:nvPicPr>
        <p:blipFill>
          <a:blip r:embed="rId2"/>
          <a:srcRect/>
          <a:stretch>
            <a:fillRect/>
          </a:stretch>
        </p:blipFill>
        <p:spPr bwMode="auto">
          <a:xfrm>
            <a:off x="914400" y="1219200"/>
            <a:ext cx="7419975" cy="518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457200"/>
            <a:ext cx="8229600" cy="762000"/>
          </a:xfrm>
        </p:spPr>
        <p:txBody>
          <a:bodyPr/>
          <a:lstStyle/>
          <a:p>
            <a:r>
              <a:rPr lang="en-US" sz="4000"/>
              <a:t>Fact table-Example</a:t>
            </a:r>
          </a:p>
        </p:txBody>
      </p:sp>
      <p:graphicFrame>
        <p:nvGraphicFramePr>
          <p:cNvPr id="4" name="Content Placeholder 3"/>
          <p:cNvGraphicFramePr>
            <a:graphicFrameLocks noGrp="1"/>
          </p:cNvGraphicFramePr>
          <p:nvPr>
            <p:ph idx="1"/>
          </p:nvPr>
        </p:nvGraphicFramePr>
        <p:xfrm>
          <a:off x="1295400" y="4267200"/>
          <a:ext cx="6324600" cy="2182814"/>
        </p:xfrm>
        <a:graphic>
          <a:graphicData uri="http://schemas.openxmlformats.org/drawingml/2006/table">
            <a:tbl>
              <a:tblPr/>
              <a:tblGrid>
                <a:gridCol w="1384054">
                  <a:extLst>
                    <a:ext uri="{9D8B030D-6E8A-4147-A177-3AD203B41FA5}">
                      <a16:colId xmlns="" xmlns:a16="http://schemas.microsoft.com/office/drawing/2014/main" val="20000"/>
                    </a:ext>
                  </a:extLst>
                </a:gridCol>
                <a:gridCol w="1804525">
                  <a:extLst>
                    <a:ext uri="{9D8B030D-6E8A-4147-A177-3AD203B41FA5}">
                      <a16:colId xmlns="" xmlns:a16="http://schemas.microsoft.com/office/drawing/2014/main" val="20001"/>
                    </a:ext>
                  </a:extLst>
                </a:gridCol>
                <a:gridCol w="1909644">
                  <a:extLst>
                    <a:ext uri="{9D8B030D-6E8A-4147-A177-3AD203B41FA5}">
                      <a16:colId xmlns="" xmlns:a16="http://schemas.microsoft.com/office/drawing/2014/main" val="20002"/>
                    </a:ext>
                  </a:extLst>
                </a:gridCol>
                <a:gridCol w="1226377">
                  <a:extLst>
                    <a:ext uri="{9D8B030D-6E8A-4147-A177-3AD203B41FA5}">
                      <a16:colId xmlns="" xmlns:a16="http://schemas.microsoft.com/office/drawing/2014/main" val="20003"/>
                    </a:ext>
                  </a:extLst>
                </a:gridCol>
              </a:tblGrid>
              <a:tr h="767066">
                <a:tc>
                  <a:txBody>
                    <a:bodyPr/>
                    <a:lstStyle/>
                    <a:p>
                      <a:r>
                        <a:rPr lang="en-US" sz="1800" b="1" dirty="0">
                          <a:effectLst/>
                        </a:rPr>
                        <a:t>Order_Date_Key</a:t>
                      </a:r>
                    </a:p>
                  </a:txBody>
                  <a:tcPr marL="0" marR="0" marT="0" marB="0">
                    <a:lnL>
                      <a:noFill/>
                    </a:lnL>
                    <a:lnR>
                      <a:noFill/>
                    </a:lnR>
                    <a:lnT>
                      <a:noFill/>
                    </a:lnT>
                    <a:lnB>
                      <a:noFill/>
                    </a:lnB>
                    <a:solidFill>
                      <a:schemeClr val="bg1">
                        <a:lumMod val="85000"/>
                      </a:schemeClr>
                    </a:solidFill>
                  </a:tcPr>
                </a:tc>
                <a:tc>
                  <a:txBody>
                    <a:bodyPr/>
                    <a:lstStyle/>
                    <a:p>
                      <a:r>
                        <a:rPr lang="en-US" sz="1800" b="1" dirty="0">
                          <a:effectLst/>
                        </a:rPr>
                        <a:t>Product_Key</a:t>
                      </a:r>
                      <a:endParaRPr lang="en-US" sz="1800" dirty="0">
                        <a:effectLst/>
                      </a:endParaRPr>
                    </a:p>
                  </a:txBody>
                  <a:tcPr marL="0" marR="0" marT="0" marB="0">
                    <a:lnL>
                      <a:noFill/>
                    </a:lnL>
                    <a:lnR>
                      <a:noFill/>
                    </a:lnR>
                    <a:lnT>
                      <a:noFill/>
                    </a:lnT>
                    <a:lnB>
                      <a:noFill/>
                    </a:lnB>
                    <a:solidFill>
                      <a:schemeClr val="bg1">
                        <a:lumMod val="85000"/>
                      </a:schemeClr>
                    </a:solidFill>
                  </a:tcPr>
                </a:tc>
                <a:tc>
                  <a:txBody>
                    <a:bodyPr/>
                    <a:lstStyle/>
                    <a:p>
                      <a:r>
                        <a:rPr lang="en-US" sz="1800" b="1" dirty="0">
                          <a:effectLst/>
                        </a:rPr>
                        <a:t>Customer_Key</a:t>
                      </a:r>
                      <a:endParaRPr lang="en-US" sz="1800" dirty="0">
                        <a:effectLst/>
                      </a:endParaRPr>
                    </a:p>
                  </a:txBody>
                  <a:tcPr marL="0" marR="0" marT="0" marB="0">
                    <a:lnL>
                      <a:noFill/>
                    </a:lnL>
                    <a:lnR>
                      <a:noFill/>
                    </a:lnR>
                    <a:lnT>
                      <a:noFill/>
                    </a:lnT>
                    <a:lnB>
                      <a:noFill/>
                    </a:lnB>
                    <a:solidFill>
                      <a:schemeClr val="bg1">
                        <a:lumMod val="85000"/>
                      </a:schemeClr>
                    </a:solidFill>
                  </a:tcPr>
                </a:tc>
                <a:tc>
                  <a:txBody>
                    <a:bodyPr/>
                    <a:lstStyle/>
                    <a:p>
                      <a:r>
                        <a:rPr lang="en-US" sz="1800" b="1">
                          <a:effectLst/>
                        </a:rPr>
                        <a:t>Unit Sold</a:t>
                      </a:r>
                      <a:endParaRPr lang="en-US" sz="1800">
                        <a:effectLst/>
                      </a:endParaRPr>
                    </a:p>
                  </a:txBody>
                  <a:tcPr marL="0" marR="0" marT="0" marB="0">
                    <a:lnL>
                      <a:noFill/>
                    </a:lnL>
                    <a:lnR>
                      <a:noFill/>
                    </a:lnR>
                    <a:lnT>
                      <a:noFill/>
                    </a:lnT>
                    <a:lnB>
                      <a:noFill/>
                    </a:lnB>
                    <a:solidFill>
                      <a:schemeClr val="bg1">
                        <a:lumMod val="85000"/>
                      </a:schemeClr>
                    </a:solidFill>
                  </a:tcPr>
                </a:tc>
                <a:extLst>
                  <a:ext uri="{0D108BD9-81ED-4DB2-BD59-A6C34878D82A}">
                    <a16:rowId xmlns="" xmlns:a16="http://schemas.microsoft.com/office/drawing/2014/main" val="10000"/>
                  </a:ext>
                </a:extLst>
              </a:tr>
              <a:tr h="353937">
                <a:tc>
                  <a:txBody>
                    <a:bodyPr/>
                    <a:lstStyle/>
                    <a:p>
                      <a:pPr algn="ctr"/>
                      <a:r>
                        <a:rPr lang="en-US" sz="1800" dirty="0">
                          <a:effectLst/>
                        </a:rPr>
                        <a:t>4</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17</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2</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1</a:t>
                      </a:r>
                    </a:p>
                  </a:txBody>
                  <a:tcPr marL="0" marR="0" marT="0" marB="0">
                    <a:lnL>
                      <a:noFill/>
                    </a:lnL>
                    <a:lnR>
                      <a:noFill/>
                    </a:lnR>
                    <a:lnT>
                      <a:noFill/>
                    </a:lnT>
                    <a:lnB>
                      <a:noFill/>
                    </a:lnB>
                    <a:solidFill>
                      <a:schemeClr val="bg1">
                        <a:lumMod val="85000"/>
                      </a:schemeClr>
                    </a:solidFill>
                  </a:tcPr>
                </a:tc>
                <a:extLst>
                  <a:ext uri="{0D108BD9-81ED-4DB2-BD59-A6C34878D82A}">
                    <a16:rowId xmlns="" xmlns:a16="http://schemas.microsoft.com/office/drawing/2014/main" val="10001"/>
                  </a:ext>
                </a:extLst>
              </a:tr>
              <a:tr h="353937">
                <a:tc>
                  <a:txBody>
                    <a:bodyPr/>
                    <a:lstStyle/>
                    <a:p>
                      <a:pPr algn="ctr"/>
                      <a:r>
                        <a:rPr lang="en-US" sz="1800" dirty="0">
                          <a:effectLst/>
                        </a:rPr>
                        <a:t>8</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21</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3</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2</a:t>
                      </a:r>
                    </a:p>
                  </a:txBody>
                  <a:tcPr marL="0" marR="0" marT="0" marB="0">
                    <a:lnL>
                      <a:noFill/>
                    </a:lnL>
                    <a:lnR>
                      <a:noFill/>
                    </a:lnR>
                    <a:lnT>
                      <a:noFill/>
                    </a:lnT>
                    <a:lnB>
                      <a:noFill/>
                    </a:lnB>
                    <a:solidFill>
                      <a:schemeClr val="bg1">
                        <a:lumMod val="85000"/>
                      </a:schemeClr>
                    </a:solidFill>
                  </a:tcPr>
                </a:tc>
                <a:extLst>
                  <a:ext uri="{0D108BD9-81ED-4DB2-BD59-A6C34878D82A}">
                    <a16:rowId xmlns="" xmlns:a16="http://schemas.microsoft.com/office/drawing/2014/main" val="10002"/>
                  </a:ext>
                </a:extLst>
              </a:tr>
              <a:tr h="353937">
                <a:tc>
                  <a:txBody>
                    <a:bodyPr/>
                    <a:lstStyle/>
                    <a:p>
                      <a:pPr algn="ctr"/>
                      <a:r>
                        <a:rPr lang="en-US" sz="1800" dirty="0">
                          <a:effectLst/>
                        </a:rPr>
                        <a:t>8</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4</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1</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1</a:t>
                      </a:r>
                    </a:p>
                  </a:txBody>
                  <a:tcPr marL="0" marR="0" marT="0" marB="0">
                    <a:lnL>
                      <a:noFill/>
                    </a:lnL>
                    <a:lnR>
                      <a:noFill/>
                    </a:lnR>
                    <a:lnT>
                      <a:noFill/>
                    </a:lnT>
                    <a:lnB>
                      <a:noFill/>
                    </a:lnB>
                    <a:solidFill>
                      <a:schemeClr val="bg1">
                        <a:lumMod val="85000"/>
                      </a:schemeClr>
                    </a:solidFill>
                  </a:tcPr>
                </a:tc>
                <a:extLst>
                  <a:ext uri="{0D108BD9-81ED-4DB2-BD59-A6C34878D82A}">
                    <a16:rowId xmlns="" xmlns:a16="http://schemas.microsoft.com/office/drawing/2014/main" val="10003"/>
                  </a:ext>
                </a:extLst>
              </a:tr>
              <a:tr h="353937">
                <a:tc>
                  <a:txBody>
                    <a:bodyPr/>
                    <a:lstStyle/>
                    <a:p>
                      <a:pPr algn="ctr"/>
                      <a:r>
                        <a:rPr lang="en-US" sz="1800" dirty="0">
                          <a:effectLst/>
                        </a:rPr>
                        <a:t>3</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4</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2</a:t>
                      </a:r>
                    </a:p>
                  </a:txBody>
                  <a:tcPr marL="0" marR="0" marT="0" marB="0">
                    <a:lnL>
                      <a:noFill/>
                    </a:lnL>
                    <a:lnR>
                      <a:noFill/>
                    </a:lnR>
                    <a:lnT>
                      <a:noFill/>
                    </a:lnT>
                    <a:lnB>
                      <a:noFill/>
                    </a:lnB>
                    <a:solidFill>
                      <a:schemeClr val="bg1">
                        <a:lumMod val="85000"/>
                      </a:schemeClr>
                    </a:solidFill>
                  </a:tcPr>
                </a:tc>
                <a:tc>
                  <a:txBody>
                    <a:bodyPr/>
                    <a:lstStyle/>
                    <a:p>
                      <a:pPr algn="ctr"/>
                      <a:r>
                        <a:rPr lang="en-US" sz="1800" dirty="0">
                          <a:effectLst/>
                        </a:rPr>
                        <a:t>5</a:t>
                      </a:r>
                    </a:p>
                  </a:txBody>
                  <a:tcPr marL="0" marR="0" marT="0" marB="0">
                    <a:lnL>
                      <a:noFill/>
                    </a:lnL>
                    <a:lnR>
                      <a:noFill/>
                    </a:lnR>
                    <a:lnT>
                      <a:noFill/>
                    </a:lnT>
                    <a:lnB>
                      <a:noFill/>
                    </a:lnB>
                    <a:solidFill>
                      <a:schemeClr val="bg1">
                        <a:lumMod val="85000"/>
                      </a:schemeClr>
                    </a:solidFill>
                  </a:tcPr>
                </a:tc>
                <a:extLst>
                  <a:ext uri="{0D108BD9-81ED-4DB2-BD59-A6C34878D82A}">
                    <a16:rowId xmlns="" xmlns:a16="http://schemas.microsoft.com/office/drawing/2014/main" val="10004"/>
                  </a:ext>
                </a:extLst>
              </a:tr>
            </a:tbl>
          </a:graphicData>
        </a:graphic>
      </p:graphicFrame>
      <p:sp>
        <p:nvSpPr>
          <p:cNvPr id="24600" name="Rectangle 1"/>
          <p:cNvSpPr>
            <a:spLocks noChangeArrowheads="1"/>
          </p:cNvSpPr>
          <p:nvPr/>
        </p:nvSpPr>
        <p:spPr bwMode="auto">
          <a:xfrm>
            <a:off x="152400" y="1371600"/>
            <a:ext cx="8001000" cy="2308225"/>
          </a:xfrm>
          <a:prstGeom prst="rect">
            <a:avLst/>
          </a:prstGeom>
          <a:noFill/>
          <a:ln w="9525">
            <a:noFill/>
            <a:miter lim="800000"/>
            <a:headEnd/>
            <a:tailEnd/>
          </a:ln>
          <a:effectLst/>
        </p:spPr>
        <p:txBody>
          <a:bodyPr anchor="ctr">
            <a:spAutoFit/>
          </a:bodyPr>
          <a:lstStyle/>
          <a:p>
            <a:pPr eaLnBrk="0" hangingPunct="0"/>
            <a:r>
              <a:rPr lang="en-US"/>
              <a:t>Suppose that a company sells products to customers.</a:t>
            </a:r>
          </a:p>
          <a:p>
            <a:pPr eaLnBrk="0" hangingPunct="0"/>
            <a:r>
              <a:rPr lang="en-US"/>
              <a:t> Every sale is a fact that happens. The purpose of this table is to record the units sold of  each product to each customer on a daily basis.</a:t>
            </a:r>
          </a:p>
          <a:p>
            <a:pPr eaLnBrk="0" hangingPunct="0"/>
            <a:r>
              <a:rPr lang="en-US" b="1"/>
              <a:t>Unit Sold</a:t>
            </a:r>
            <a:r>
              <a:rPr lang="en-US"/>
              <a:t> is an additive fact, because you can sum up this fact along any of the three dimensions present in the fact table -- time, customer, and product. For example, the sum of </a:t>
            </a:r>
            <a:r>
              <a:rPr lang="en-US" b="1"/>
              <a:t>Unit Sold</a:t>
            </a:r>
            <a:r>
              <a:rPr lang="en-US"/>
              <a:t> for all 7 days in a week represents the total units sold for that week.  </a:t>
            </a:r>
          </a:p>
          <a:p>
            <a:pPr eaLnBrk="0" hangingPunct="0"/>
            <a:r>
              <a:rPr lang="en-US"/>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4000"/>
              <a:t>Dimension table-Example</a:t>
            </a:r>
          </a:p>
        </p:txBody>
      </p:sp>
      <p:graphicFrame>
        <p:nvGraphicFramePr>
          <p:cNvPr id="6" name="Content Placeholder 5"/>
          <p:cNvGraphicFramePr>
            <a:graphicFrameLocks noGrp="1"/>
          </p:cNvGraphicFramePr>
          <p:nvPr>
            <p:ph idx="1"/>
          </p:nvPr>
        </p:nvGraphicFramePr>
        <p:xfrm>
          <a:off x="228600" y="2895600"/>
          <a:ext cx="8001000" cy="2667000"/>
        </p:xfrm>
        <a:graphic>
          <a:graphicData uri="http://schemas.openxmlformats.org/drawingml/2006/table">
            <a:tbl>
              <a:tblPr/>
              <a:tblGrid>
                <a:gridCol w="1741715">
                  <a:extLst>
                    <a:ext uri="{9D8B030D-6E8A-4147-A177-3AD203B41FA5}">
                      <a16:colId xmlns="" xmlns:a16="http://schemas.microsoft.com/office/drawing/2014/main" val="20000"/>
                    </a:ext>
                  </a:extLst>
                </a:gridCol>
                <a:gridCol w="925285">
                  <a:extLst>
                    <a:ext uri="{9D8B030D-6E8A-4147-A177-3AD203B41FA5}">
                      <a16:colId xmlns="" xmlns:a16="http://schemas.microsoft.com/office/drawing/2014/main" val="20001"/>
                    </a:ext>
                  </a:extLst>
                </a:gridCol>
                <a:gridCol w="1333500">
                  <a:extLst>
                    <a:ext uri="{9D8B030D-6E8A-4147-A177-3AD203B41FA5}">
                      <a16:colId xmlns="" xmlns:a16="http://schemas.microsoft.com/office/drawing/2014/main" val="20002"/>
                    </a:ext>
                  </a:extLst>
                </a:gridCol>
                <a:gridCol w="1333500">
                  <a:extLst>
                    <a:ext uri="{9D8B030D-6E8A-4147-A177-3AD203B41FA5}">
                      <a16:colId xmlns="" xmlns:a16="http://schemas.microsoft.com/office/drawing/2014/main" val="20003"/>
                    </a:ext>
                  </a:extLst>
                </a:gridCol>
                <a:gridCol w="1333500">
                  <a:extLst>
                    <a:ext uri="{9D8B030D-6E8A-4147-A177-3AD203B41FA5}">
                      <a16:colId xmlns="" xmlns:a16="http://schemas.microsoft.com/office/drawing/2014/main" val="20004"/>
                    </a:ext>
                  </a:extLst>
                </a:gridCol>
                <a:gridCol w="1333500">
                  <a:extLst>
                    <a:ext uri="{9D8B030D-6E8A-4147-A177-3AD203B41FA5}">
                      <a16:colId xmlns="" xmlns:a16="http://schemas.microsoft.com/office/drawing/2014/main" val="20005"/>
                    </a:ext>
                  </a:extLst>
                </a:gridCol>
              </a:tblGrid>
              <a:tr h="333375">
                <a:tc>
                  <a:txBody>
                    <a:bodyPr/>
                    <a:lstStyle/>
                    <a:p>
                      <a:pPr algn="ctr"/>
                      <a:r>
                        <a:rPr lang="en-US" b="1" dirty="0"/>
                        <a:t>Customer ID</a:t>
                      </a:r>
                      <a:endParaRPr lang="en-US" dirty="0"/>
                    </a:p>
                  </a:txBody>
                  <a:tcPr marL="0" marR="0" marT="0" marB="0">
                    <a:lnL>
                      <a:noFill/>
                    </a:lnL>
                    <a:lnR>
                      <a:noFill/>
                    </a:lnR>
                    <a:lnT>
                      <a:noFill/>
                    </a:lnT>
                    <a:lnB>
                      <a:noFill/>
                    </a:lnB>
                    <a:solidFill>
                      <a:schemeClr val="accent2">
                        <a:lumMod val="20000"/>
                        <a:lumOff val="80000"/>
                      </a:schemeClr>
                    </a:solidFill>
                  </a:tcPr>
                </a:tc>
                <a:tc>
                  <a:txBody>
                    <a:bodyPr/>
                    <a:lstStyle/>
                    <a:p>
                      <a:pPr algn="ctr"/>
                      <a:r>
                        <a:rPr lang="en-US" b="1"/>
                        <a:t>Name</a:t>
                      </a:r>
                      <a:endParaRPr lang="en-US"/>
                    </a:p>
                  </a:txBody>
                  <a:tcPr marL="0" marR="0" marT="0" marB="0">
                    <a:lnL>
                      <a:noFill/>
                    </a:lnL>
                    <a:lnR>
                      <a:noFill/>
                    </a:lnR>
                    <a:lnT>
                      <a:noFill/>
                    </a:lnT>
                    <a:lnB>
                      <a:noFill/>
                    </a:lnB>
                    <a:solidFill>
                      <a:schemeClr val="accent2">
                        <a:lumMod val="20000"/>
                        <a:lumOff val="80000"/>
                      </a:schemeClr>
                    </a:solidFill>
                  </a:tcPr>
                </a:tc>
                <a:tc>
                  <a:txBody>
                    <a:bodyPr/>
                    <a:lstStyle/>
                    <a:p>
                      <a:pPr algn="ctr"/>
                      <a:r>
                        <a:rPr lang="en-US" b="1" dirty="0"/>
                        <a:t>Gender</a:t>
                      </a:r>
                      <a:endParaRPr lang="en-US" dirty="0"/>
                    </a:p>
                  </a:txBody>
                  <a:tcPr marL="0" marR="0" marT="0" marB="0">
                    <a:lnL>
                      <a:noFill/>
                    </a:lnL>
                    <a:lnR>
                      <a:noFill/>
                    </a:lnR>
                    <a:lnT>
                      <a:noFill/>
                    </a:lnT>
                    <a:lnB>
                      <a:noFill/>
                    </a:lnB>
                    <a:solidFill>
                      <a:schemeClr val="accent2">
                        <a:lumMod val="20000"/>
                        <a:lumOff val="80000"/>
                      </a:schemeClr>
                    </a:solidFill>
                  </a:tcPr>
                </a:tc>
                <a:tc>
                  <a:txBody>
                    <a:bodyPr/>
                    <a:lstStyle/>
                    <a:p>
                      <a:pPr algn="ctr"/>
                      <a:r>
                        <a:rPr lang="en-US" b="1"/>
                        <a:t>Income</a:t>
                      </a:r>
                      <a:endParaRPr lang="en-US"/>
                    </a:p>
                  </a:txBody>
                  <a:tcPr marL="0" marR="0" marT="0" marB="0">
                    <a:lnL>
                      <a:noFill/>
                    </a:lnL>
                    <a:lnR>
                      <a:noFill/>
                    </a:lnR>
                    <a:lnT>
                      <a:noFill/>
                    </a:lnT>
                    <a:lnB>
                      <a:noFill/>
                    </a:lnB>
                    <a:solidFill>
                      <a:schemeClr val="accent2">
                        <a:lumMod val="20000"/>
                        <a:lumOff val="80000"/>
                      </a:schemeClr>
                    </a:solidFill>
                  </a:tcPr>
                </a:tc>
                <a:tc>
                  <a:txBody>
                    <a:bodyPr/>
                    <a:lstStyle/>
                    <a:p>
                      <a:pPr algn="ctr"/>
                      <a:r>
                        <a:rPr lang="en-US" b="1"/>
                        <a:t>Education</a:t>
                      </a:r>
                      <a:endParaRPr lang="en-US"/>
                    </a:p>
                  </a:txBody>
                  <a:tcPr marL="0" marR="0" marT="0" marB="0">
                    <a:lnL>
                      <a:noFill/>
                    </a:lnL>
                    <a:lnR>
                      <a:noFill/>
                    </a:lnR>
                    <a:lnT>
                      <a:noFill/>
                    </a:lnT>
                    <a:lnB>
                      <a:noFill/>
                    </a:lnB>
                    <a:solidFill>
                      <a:schemeClr val="accent2">
                        <a:lumMod val="20000"/>
                        <a:lumOff val="80000"/>
                      </a:schemeClr>
                    </a:solidFill>
                  </a:tcPr>
                </a:tc>
                <a:tc>
                  <a:txBody>
                    <a:bodyPr/>
                    <a:lstStyle/>
                    <a:p>
                      <a:pPr algn="ctr"/>
                      <a:r>
                        <a:rPr lang="en-US" b="1"/>
                        <a:t>Region</a:t>
                      </a:r>
                      <a:endParaRPr lang="en-US"/>
                    </a:p>
                  </a:txBody>
                  <a:tcPr marL="0" marR="0" marT="0" marB="0">
                    <a:lnL>
                      <a:noFill/>
                    </a:lnL>
                    <a:lnR>
                      <a:noFill/>
                    </a:lnR>
                    <a:lnT>
                      <a:noFill/>
                    </a:lnT>
                    <a:lnB>
                      <a:noFill/>
                    </a:lnB>
                    <a:solidFill>
                      <a:schemeClr val="accent2">
                        <a:lumMod val="20000"/>
                        <a:lumOff val="80000"/>
                      </a:schemeClr>
                    </a:solidFill>
                  </a:tcPr>
                </a:tc>
                <a:extLst>
                  <a:ext uri="{0D108BD9-81ED-4DB2-BD59-A6C34878D82A}">
                    <a16:rowId xmlns="" xmlns:a16="http://schemas.microsoft.com/office/drawing/2014/main" val="10000"/>
                  </a:ext>
                </a:extLst>
              </a:tr>
              <a:tr h="666750">
                <a:tc>
                  <a:txBody>
                    <a:bodyPr/>
                    <a:lstStyle/>
                    <a:p>
                      <a:pPr algn="ctr"/>
                      <a:r>
                        <a:rPr lang="en-US" dirty="0">
                          <a:effectLst/>
                        </a:rPr>
                        <a:t>1</a:t>
                      </a:r>
                    </a:p>
                  </a:txBody>
                  <a:tcPr marL="0" marR="0" marT="0" marB="0">
                    <a:lnL>
                      <a:noFill/>
                    </a:lnL>
                    <a:lnR>
                      <a:noFill/>
                    </a:lnR>
                    <a:lnT>
                      <a:noFill/>
                    </a:lnT>
                    <a:lnB>
                      <a:noFill/>
                    </a:lnB>
                    <a:solidFill>
                      <a:schemeClr val="accent2">
                        <a:lumMod val="20000"/>
                        <a:lumOff val="80000"/>
                      </a:schemeClr>
                    </a:solidFill>
                  </a:tcPr>
                </a:tc>
                <a:tc>
                  <a:txBody>
                    <a:bodyPr/>
                    <a:lstStyle/>
                    <a:p>
                      <a:r>
                        <a:rPr lang="en-US" dirty="0"/>
                        <a:t>Brian Edge</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M</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2</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G</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4</a:t>
                      </a:r>
                    </a:p>
                  </a:txBody>
                  <a:tcPr marL="0" marR="0" marT="0" marB="0">
                    <a:lnL>
                      <a:noFill/>
                    </a:lnL>
                    <a:lnR>
                      <a:noFill/>
                    </a:lnR>
                    <a:lnT>
                      <a:noFill/>
                    </a:lnT>
                    <a:lnB>
                      <a:noFill/>
                    </a:lnB>
                    <a:solidFill>
                      <a:schemeClr val="accent2">
                        <a:lumMod val="20000"/>
                        <a:lumOff val="80000"/>
                      </a:schemeClr>
                    </a:solidFill>
                  </a:tcPr>
                </a:tc>
                <a:extLst>
                  <a:ext uri="{0D108BD9-81ED-4DB2-BD59-A6C34878D82A}">
                    <a16:rowId xmlns="" xmlns:a16="http://schemas.microsoft.com/office/drawing/2014/main" val="10001"/>
                  </a:ext>
                </a:extLst>
              </a:tr>
              <a:tr h="666750">
                <a:tc>
                  <a:txBody>
                    <a:bodyPr/>
                    <a:lstStyle/>
                    <a:p>
                      <a:pPr algn="ctr"/>
                      <a:r>
                        <a:rPr lang="en-US">
                          <a:effectLst/>
                        </a:rPr>
                        <a:t>2</a:t>
                      </a:r>
                    </a:p>
                  </a:txBody>
                  <a:tcPr marL="0" marR="0" marT="0" marB="0">
                    <a:lnL>
                      <a:noFill/>
                    </a:lnL>
                    <a:lnR>
                      <a:noFill/>
                    </a:lnR>
                    <a:lnT>
                      <a:noFill/>
                    </a:lnT>
                    <a:lnB>
                      <a:noFill/>
                    </a:lnB>
                    <a:solidFill>
                      <a:schemeClr val="accent2">
                        <a:lumMod val="20000"/>
                        <a:lumOff val="80000"/>
                      </a:schemeClr>
                    </a:solidFill>
                  </a:tcPr>
                </a:tc>
                <a:tc>
                  <a:txBody>
                    <a:bodyPr/>
                    <a:lstStyle/>
                    <a:p>
                      <a:r>
                        <a:rPr lang="en-US" dirty="0"/>
                        <a:t>Fred Smith</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M</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a:effectLst/>
                        </a:rPr>
                        <a:t>3</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D</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a:effectLst/>
                        </a:rPr>
                        <a:t>1</a:t>
                      </a:r>
                    </a:p>
                  </a:txBody>
                  <a:tcPr marL="0" marR="0" marT="0" marB="0">
                    <a:lnL>
                      <a:noFill/>
                    </a:lnL>
                    <a:lnR>
                      <a:noFill/>
                    </a:lnR>
                    <a:lnT>
                      <a:noFill/>
                    </a:lnT>
                    <a:lnB>
                      <a:noFill/>
                    </a:lnB>
                    <a:solidFill>
                      <a:schemeClr val="accent2">
                        <a:lumMod val="20000"/>
                        <a:lumOff val="80000"/>
                      </a:schemeClr>
                    </a:solidFill>
                  </a:tcPr>
                </a:tc>
                <a:extLst>
                  <a:ext uri="{0D108BD9-81ED-4DB2-BD59-A6C34878D82A}">
                    <a16:rowId xmlns="" xmlns:a16="http://schemas.microsoft.com/office/drawing/2014/main" val="10002"/>
                  </a:ext>
                </a:extLst>
              </a:tr>
              <a:tr h="666750">
                <a:tc>
                  <a:txBody>
                    <a:bodyPr/>
                    <a:lstStyle/>
                    <a:p>
                      <a:pPr algn="ctr"/>
                      <a:r>
                        <a:rPr lang="en-US">
                          <a:effectLst/>
                        </a:rPr>
                        <a:t>3</a:t>
                      </a:r>
                    </a:p>
                  </a:txBody>
                  <a:tcPr marL="0" marR="0" marT="0" marB="0">
                    <a:lnL>
                      <a:noFill/>
                    </a:lnL>
                    <a:lnR>
                      <a:noFill/>
                    </a:lnR>
                    <a:lnT>
                      <a:noFill/>
                    </a:lnT>
                    <a:lnB>
                      <a:noFill/>
                    </a:lnB>
                    <a:solidFill>
                      <a:schemeClr val="accent2">
                        <a:lumMod val="20000"/>
                        <a:lumOff val="80000"/>
                      </a:schemeClr>
                    </a:solidFill>
                  </a:tcPr>
                </a:tc>
                <a:tc>
                  <a:txBody>
                    <a:bodyPr/>
                    <a:lstStyle/>
                    <a:p>
                      <a:r>
                        <a:rPr lang="en-US"/>
                        <a:t>Sally Jones</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F</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1</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G</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3</a:t>
                      </a:r>
                    </a:p>
                  </a:txBody>
                  <a:tcPr marL="0" marR="0" marT="0" marB="0">
                    <a:lnL>
                      <a:noFill/>
                    </a:lnL>
                    <a:lnR>
                      <a:noFill/>
                    </a:lnR>
                    <a:lnT>
                      <a:noFill/>
                    </a:lnT>
                    <a:lnB>
                      <a:noFill/>
                    </a:lnB>
                    <a:solidFill>
                      <a:schemeClr val="accent2">
                        <a:lumMod val="20000"/>
                        <a:lumOff val="80000"/>
                      </a:schemeClr>
                    </a:solidFill>
                  </a:tcPr>
                </a:tc>
                <a:extLst>
                  <a:ext uri="{0D108BD9-81ED-4DB2-BD59-A6C34878D82A}">
                    <a16:rowId xmlns="" xmlns:a16="http://schemas.microsoft.com/office/drawing/2014/main" val="10003"/>
                  </a:ext>
                </a:extLst>
              </a:tr>
              <a:tr h="333375">
                <a:tc>
                  <a:txBody>
                    <a:bodyPr/>
                    <a:lstStyle/>
                    <a:p>
                      <a:pPr algn="ctr"/>
                      <a:r>
                        <a:rPr lang="en-US" dirty="0">
                          <a:effectLst/>
                        </a:rPr>
                        <a:t>4</a:t>
                      </a:r>
                    </a:p>
                  </a:txBody>
                  <a:tcPr marL="0" marR="0" marT="0" marB="0">
                    <a:lnL>
                      <a:noFill/>
                    </a:lnL>
                    <a:lnR>
                      <a:noFill/>
                    </a:lnR>
                    <a:lnT>
                      <a:noFill/>
                    </a:lnT>
                    <a:lnB>
                      <a:noFill/>
                    </a:lnB>
                    <a:solidFill>
                      <a:schemeClr val="accent2">
                        <a:lumMod val="20000"/>
                        <a:lumOff val="80000"/>
                      </a:schemeClr>
                    </a:solidFill>
                  </a:tcPr>
                </a:tc>
                <a:tc>
                  <a:txBody>
                    <a:bodyPr/>
                    <a:lstStyle/>
                    <a:p>
                      <a:r>
                        <a:rPr lang="en-US" dirty="0"/>
                        <a:t>Tom</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F</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6</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PG</a:t>
                      </a:r>
                    </a:p>
                  </a:txBody>
                  <a:tcPr marL="0" marR="0" marT="0" marB="0">
                    <a:lnL>
                      <a:noFill/>
                    </a:lnL>
                    <a:lnR>
                      <a:noFill/>
                    </a:lnR>
                    <a:lnT>
                      <a:noFill/>
                    </a:lnT>
                    <a:lnB>
                      <a:noFill/>
                    </a:lnB>
                    <a:solidFill>
                      <a:schemeClr val="accent2">
                        <a:lumMod val="20000"/>
                        <a:lumOff val="80000"/>
                      </a:schemeClr>
                    </a:solidFill>
                  </a:tcPr>
                </a:tc>
                <a:tc>
                  <a:txBody>
                    <a:bodyPr/>
                    <a:lstStyle/>
                    <a:p>
                      <a:pPr algn="ctr"/>
                      <a:r>
                        <a:rPr lang="en-US" dirty="0">
                          <a:effectLst/>
                        </a:rPr>
                        <a:t>2</a:t>
                      </a:r>
                    </a:p>
                  </a:txBody>
                  <a:tcPr marL="0" marR="0" marT="0" marB="0">
                    <a:lnL>
                      <a:noFill/>
                    </a:lnL>
                    <a:lnR>
                      <a:noFill/>
                    </a:lnR>
                    <a:lnT>
                      <a:noFill/>
                    </a:lnT>
                    <a:lnB>
                      <a:noFill/>
                    </a:lnB>
                    <a:solidFill>
                      <a:schemeClr val="accent2">
                        <a:lumMod val="20000"/>
                        <a:lumOff val="80000"/>
                      </a:schemeClr>
                    </a:solidFill>
                  </a:tcPr>
                </a:tc>
                <a:extLst>
                  <a:ext uri="{0D108BD9-81ED-4DB2-BD59-A6C34878D82A}">
                    <a16:rowId xmlns="" xmlns:a16="http://schemas.microsoft.com/office/drawing/2014/main" val="10004"/>
                  </a:ext>
                </a:extLst>
              </a:tr>
            </a:tbl>
          </a:graphicData>
        </a:graphic>
      </p:graphicFrame>
      <p:sp>
        <p:nvSpPr>
          <p:cNvPr id="25634" name="Rectangle 2"/>
          <p:cNvSpPr>
            <a:spLocks noChangeArrowheads="1"/>
          </p:cNvSpPr>
          <p:nvPr/>
        </p:nvSpPr>
        <p:spPr bwMode="auto">
          <a:xfrm>
            <a:off x="14288" y="1838325"/>
            <a:ext cx="3673475" cy="1200150"/>
          </a:xfrm>
          <a:prstGeom prst="rect">
            <a:avLst/>
          </a:prstGeom>
          <a:noFill/>
          <a:ln w="9525">
            <a:noFill/>
            <a:miter lim="800000"/>
            <a:headEnd/>
            <a:tailEnd/>
          </a:ln>
          <a:effectLst/>
        </p:spPr>
        <p:txBody>
          <a:bodyPr wrap="none" anchor="ctr">
            <a:spAutoFit/>
          </a:bodyPr>
          <a:lstStyle/>
          <a:p>
            <a:pPr eaLnBrk="0" hangingPunct="0"/>
            <a:endParaRPr lang="en-US"/>
          </a:p>
          <a:p>
            <a:pPr eaLnBrk="0" hangingPunct="0"/>
            <a:r>
              <a:rPr lang="en-US"/>
              <a:t>Dimension table about customers:</a:t>
            </a:r>
          </a:p>
          <a:p>
            <a:pPr eaLnBrk="0" hangingPunct="0"/>
            <a:r>
              <a:rPr lang="en-US"/>
              <a:t> </a:t>
            </a:r>
          </a:p>
          <a:p>
            <a:pPr eaLnBrk="0" hangingPunct="0"/>
            <a:r>
              <a:rPr lang="en-US"/>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5"/>
          <p:cNvSpPr>
            <a:spLocks noGrp="1"/>
          </p:cNvSpPr>
          <p:nvPr>
            <p:ph type="title"/>
          </p:nvPr>
        </p:nvSpPr>
        <p:spPr/>
        <p:txBody>
          <a:bodyPr/>
          <a:lstStyle/>
          <a:p>
            <a:r>
              <a:rPr lang="en-US" sz="4000"/>
              <a:t>Dimension</a:t>
            </a:r>
            <a:r>
              <a:rPr lang="en-US"/>
              <a:t> table-Example</a:t>
            </a:r>
          </a:p>
        </p:txBody>
      </p:sp>
      <p:graphicFrame>
        <p:nvGraphicFramePr>
          <p:cNvPr id="4" name="Content Placeholder 3"/>
          <p:cNvGraphicFramePr>
            <a:graphicFrameLocks noGrp="1"/>
          </p:cNvGraphicFramePr>
          <p:nvPr>
            <p:ph idx="1"/>
          </p:nvPr>
        </p:nvGraphicFramePr>
        <p:xfrm>
          <a:off x="433388" y="2932113"/>
          <a:ext cx="8229600" cy="2124075"/>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20000"/>
                    </a:ext>
                  </a:extLst>
                </a:gridCol>
                <a:gridCol w="2743200">
                  <a:extLst>
                    <a:ext uri="{9D8B030D-6E8A-4147-A177-3AD203B41FA5}">
                      <a16:colId xmlns="" xmlns:a16="http://schemas.microsoft.com/office/drawing/2014/main" val="20001"/>
                    </a:ext>
                  </a:extLst>
                </a:gridCol>
                <a:gridCol w="2743200">
                  <a:extLst>
                    <a:ext uri="{9D8B030D-6E8A-4147-A177-3AD203B41FA5}">
                      <a16:colId xmlns="" xmlns:a16="http://schemas.microsoft.com/office/drawing/2014/main" val="20002"/>
                    </a:ext>
                  </a:extLst>
                </a:gridCol>
              </a:tblGrid>
              <a:tr h="640271">
                <a:tc>
                  <a:txBody>
                    <a:bodyPr/>
                    <a:lstStyle/>
                    <a:p>
                      <a:r>
                        <a:rPr lang="en-US" sz="1800" b="1" dirty="0"/>
                        <a:t>Product ID</a:t>
                      </a:r>
                      <a:endParaRPr lang="en-US" sz="1800" dirty="0"/>
                    </a:p>
                    <a:p>
                      <a:endParaRPr lang="en-US" sz="1800" dirty="0"/>
                    </a:p>
                  </a:txBody>
                  <a:tcPr marT="45734" marB="45734"/>
                </a:tc>
                <a:tc>
                  <a:txBody>
                    <a:bodyPr/>
                    <a:lstStyle/>
                    <a:p>
                      <a:r>
                        <a:rPr lang="en-US" sz="1800" dirty="0"/>
                        <a:t>Product Name</a:t>
                      </a:r>
                    </a:p>
                  </a:txBody>
                  <a:tcPr marT="45734" marB="45734"/>
                </a:tc>
                <a:tc>
                  <a:txBody>
                    <a:bodyPr/>
                    <a:lstStyle/>
                    <a:p>
                      <a:r>
                        <a:rPr lang="en-US" sz="1800" dirty="0"/>
                        <a:t>Brand</a:t>
                      </a:r>
                    </a:p>
                  </a:txBody>
                  <a:tcPr marT="45734" marB="45734"/>
                </a:tc>
                <a:extLst>
                  <a:ext uri="{0D108BD9-81ED-4DB2-BD59-A6C34878D82A}">
                    <a16:rowId xmlns="" xmlns:a16="http://schemas.microsoft.com/office/drawing/2014/main" val="10000"/>
                  </a:ext>
                </a:extLst>
              </a:tr>
              <a:tr h="370951">
                <a:tc>
                  <a:txBody>
                    <a:bodyPr/>
                    <a:lstStyle/>
                    <a:p>
                      <a:r>
                        <a:rPr lang="en-US" sz="1800" dirty="0"/>
                        <a:t>4</a:t>
                      </a:r>
                    </a:p>
                  </a:txBody>
                  <a:tcPr marT="45734" marB="45734"/>
                </a:tc>
                <a:tc>
                  <a:txBody>
                    <a:bodyPr/>
                    <a:lstStyle/>
                    <a:p>
                      <a:r>
                        <a:rPr lang="en-US" sz="1800" dirty="0"/>
                        <a:t>Product_A</a:t>
                      </a:r>
                    </a:p>
                  </a:txBody>
                  <a:tcPr marT="45734" marB="45734"/>
                </a:tc>
                <a:tc>
                  <a:txBody>
                    <a:bodyPr/>
                    <a:lstStyle/>
                    <a:p>
                      <a:r>
                        <a:rPr lang="en-US" sz="1800" dirty="0"/>
                        <a:t>Samsung</a:t>
                      </a:r>
                    </a:p>
                  </a:txBody>
                  <a:tcPr marT="45734" marB="45734"/>
                </a:tc>
                <a:extLst>
                  <a:ext uri="{0D108BD9-81ED-4DB2-BD59-A6C34878D82A}">
                    <a16:rowId xmlns="" xmlns:a16="http://schemas.microsoft.com/office/drawing/2014/main" val="10001"/>
                  </a:ext>
                </a:extLst>
              </a:tr>
              <a:tr h="370951">
                <a:tc>
                  <a:txBody>
                    <a:bodyPr/>
                    <a:lstStyle/>
                    <a:p>
                      <a:r>
                        <a:rPr lang="en-US" sz="1800" dirty="0"/>
                        <a:t>10</a:t>
                      </a: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Product_B</a:t>
                      </a:r>
                    </a:p>
                  </a:txBody>
                  <a:tcPr marT="45734" marB="45734"/>
                </a:tc>
                <a:tc>
                  <a:txBody>
                    <a:bodyPr/>
                    <a:lstStyle/>
                    <a:p>
                      <a:r>
                        <a:rPr lang="en-US" sz="1800" dirty="0"/>
                        <a:t>LG</a:t>
                      </a:r>
                    </a:p>
                  </a:txBody>
                  <a:tcPr marT="45734" marB="45734"/>
                </a:tc>
                <a:extLst>
                  <a:ext uri="{0D108BD9-81ED-4DB2-BD59-A6C34878D82A}">
                    <a16:rowId xmlns="" xmlns:a16="http://schemas.microsoft.com/office/drawing/2014/main" val="10002"/>
                  </a:ext>
                </a:extLst>
              </a:tr>
              <a:tr h="370951">
                <a:tc>
                  <a:txBody>
                    <a:bodyPr/>
                    <a:lstStyle/>
                    <a:p>
                      <a:r>
                        <a:rPr lang="en-US" sz="1800" dirty="0"/>
                        <a:t>17</a:t>
                      </a: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Product_C</a:t>
                      </a:r>
                    </a:p>
                  </a:txBody>
                  <a:tcPr marT="45734" marB="45734"/>
                </a:tc>
                <a:tc>
                  <a:txBody>
                    <a:bodyPr/>
                    <a:lstStyle/>
                    <a:p>
                      <a:r>
                        <a:rPr lang="en-US" sz="1800" dirty="0"/>
                        <a:t>Samsung</a:t>
                      </a:r>
                    </a:p>
                  </a:txBody>
                  <a:tcPr marT="45734" marB="45734"/>
                </a:tc>
                <a:extLst>
                  <a:ext uri="{0D108BD9-81ED-4DB2-BD59-A6C34878D82A}">
                    <a16:rowId xmlns="" xmlns:a16="http://schemas.microsoft.com/office/drawing/2014/main" val="10003"/>
                  </a:ext>
                </a:extLst>
              </a:tr>
              <a:tr h="370951">
                <a:tc>
                  <a:txBody>
                    <a:bodyPr/>
                    <a:lstStyle/>
                    <a:p>
                      <a:r>
                        <a:rPr lang="en-US" sz="1800" dirty="0"/>
                        <a:t>21</a:t>
                      </a: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Product_D</a:t>
                      </a:r>
                    </a:p>
                  </a:txBody>
                  <a:tcPr marT="45734" marB="45734"/>
                </a:tc>
                <a:tc>
                  <a:txBody>
                    <a:bodyPr/>
                    <a:lstStyle/>
                    <a:p>
                      <a:r>
                        <a:rPr lang="en-US" sz="1800" dirty="0"/>
                        <a:t>Sony</a:t>
                      </a:r>
                    </a:p>
                  </a:txBody>
                  <a:tcPr marT="45734" marB="45734"/>
                </a:tc>
                <a:extLst>
                  <a:ext uri="{0D108BD9-81ED-4DB2-BD59-A6C34878D82A}">
                    <a16:rowId xmlns="" xmlns:a16="http://schemas.microsoft.com/office/drawing/2014/main" val="10004"/>
                  </a:ext>
                </a:extLst>
              </a:tr>
            </a:tbl>
          </a:graphicData>
        </a:graphic>
      </p:graphicFrame>
      <p:sp>
        <p:nvSpPr>
          <p:cNvPr id="26653" name="Rectangle 6"/>
          <p:cNvSpPr>
            <a:spLocks noChangeArrowheads="1"/>
          </p:cNvSpPr>
          <p:nvPr/>
        </p:nvSpPr>
        <p:spPr bwMode="auto">
          <a:xfrm>
            <a:off x="457200" y="2286000"/>
            <a:ext cx="4572000" cy="646113"/>
          </a:xfrm>
          <a:prstGeom prst="rect">
            <a:avLst/>
          </a:prstGeom>
          <a:noFill/>
          <a:ln w="9525">
            <a:noFill/>
            <a:miter lim="800000"/>
            <a:headEnd/>
            <a:tailEnd/>
          </a:ln>
        </p:spPr>
        <p:txBody>
          <a:bodyPr>
            <a:spAutoFit/>
          </a:bodyPr>
          <a:lstStyle/>
          <a:p>
            <a:pPr eaLnBrk="0" hangingPunct="0"/>
            <a:r>
              <a:rPr lang="en-US"/>
              <a:t>Dimension table about products:</a:t>
            </a:r>
          </a:p>
          <a:p>
            <a:pPr eaLnBrk="0" hangingPunct="0"/>
            <a:r>
              <a:rPr lang="en-US"/>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5"/>
          <p:cNvSpPr>
            <a:spLocks noGrp="1"/>
          </p:cNvSpPr>
          <p:nvPr>
            <p:ph type="title"/>
          </p:nvPr>
        </p:nvSpPr>
        <p:spPr/>
        <p:txBody>
          <a:bodyPr/>
          <a:lstStyle/>
          <a:p>
            <a:r>
              <a:rPr lang="en-US" sz="4000"/>
              <a:t>Dimension</a:t>
            </a:r>
            <a:r>
              <a:rPr lang="en-US"/>
              <a:t> table-Example</a:t>
            </a:r>
          </a:p>
        </p:txBody>
      </p:sp>
      <p:graphicFrame>
        <p:nvGraphicFramePr>
          <p:cNvPr id="4" name="Content Placeholder 3"/>
          <p:cNvGraphicFramePr>
            <a:graphicFrameLocks noGrp="1"/>
          </p:cNvGraphicFramePr>
          <p:nvPr>
            <p:ph idx="1"/>
          </p:nvPr>
        </p:nvGraphicFramePr>
        <p:xfrm>
          <a:off x="304800" y="2286000"/>
          <a:ext cx="8229600" cy="3627437"/>
        </p:xfrm>
        <a:graphic>
          <a:graphicData uri="http://schemas.openxmlformats.org/drawingml/2006/table">
            <a:tbl>
              <a:tblPr firstRow="1" bandRow="1">
                <a:tableStyleId>{5C22544A-7EE6-4342-B048-85BDC9FD1C3A}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640136">
                <a:tc>
                  <a:txBody>
                    <a:bodyPr/>
                    <a:lstStyle/>
                    <a:p>
                      <a:r>
                        <a:rPr lang="en-US" sz="1800" b="1" dirty="0"/>
                        <a:t>Time</a:t>
                      </a:r>
                      <a:r>
                        <a:rPr lang="en-US" sz="1800" b="1" baseline="0" dirty="0"/>
                        <a:t> Id</a:t>
                      </a:r>
                      <a:endParaRPr lang="en-US" sz="1800" dirty="0"/>
                    </a:p>
                    <a:p>
                      <a:endParaRPr lang="en-US" sz="1800" dirty="0"/>
                    </a:p>
                  </a:txBody>
                  <a:tcPr marT="45724" marB="45724"/>
                </a:tc>
                <a:tc>
                  <a:txBody>
                    <a:bodyPr/>
                    <a:lstStyle/>
                    <a:p>
                      <a:r>
                        <a:rPr lang="en-US" sz="1800" dirty="0"/>
                        <a:t>Week</a:t>
                      </a:r>
                    </a:p>
                  </a:txBody>
                  <a:tcPr marT="45724" marB="45724"/>
                </a:tc>
                <a:tc>
                  <a:txBody>
                    <a:bodyPr/>
                    <a:lstStyle/>
                    <a:p>
                      <a:r>
                        <a:rPr lang="en-US" sz="1800" dirty="0"/>
                        <a:t>month</a:t>
                      </a:r>
                    </a:p>
                  </a:txBody>
                  <a:tcPr marT="45724" marB="45724"/>
                </a:tc>
                <a:tc>
                  <a:txBody>
                    <a:bodyPr/>
                    <a:lstStyle/>
                    <a:p>
                      <a:r>
                        <a:rPr lang="en-US" sz="1800" dirty="0"/>
                        <a:t>year</a:t>
                      </a:r>
                    </a:p>
                  </a:txBody>
                  <a:tcPr marT="45724" marB="45724"/>
                </a:tc>
                <a:extLst>
                  <a:ext uri="{0D108BD9-81ED-4DB2-BD59-A6C34878D82A}">
                    <a16:rowId xmlns="" xmlns:a16="http://schemas.microsoft.com/office/drawing/2014/main" val="10000"/>
                  </a:ext>
                </a:extLst>
              </a:tr>
              <a:tr h="365792">
                <a:tc>
                  <a:txBody>
                    <a:bodyPr/>
                    <a:lstStyle/>
                    <a:p>
                      <a:r>
                        <a:rPr lang="en-US" sz="1800" dirty="0"/>
                        <a:t>1</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r>
                        <a:rPr lang="en-US" sz="1800" dirty="0"/>
                        <a:t>2001</a:t>
                      </a:r>
                    </a:p>
                  </a:txBody>
                  <a:tcPr marT="45724" marB="45724"/>
                </a:tc>
                <a:extLst>
                  <a:ext uri="{0D108BD9-81ED-4DB2-BD59-A6C34878D82A}">
                    <a16:rowId xmlns="" xmlns:a16="http://schemas.microsoft.com/office/drawing/2014/main" val="10001"/>
                  </a:ext>
                </a:extLst>
              </a:tr>
              <a:tr h="365792">
                <a:tc>
                  <a:txBody>
                    <a:bodyPr/>
                    <a:lstStyle/>
                    <a:p>
                      <a:r>
                        <a:rPr lang="en-US" sz="1800" dirty="0"/>
                        <a:t>2</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2001</a:t>
                      </a:r>
                    </a:p>
                  </a:txBody>
                  <a:tcPr marT="45724" marB="45724"/>
                </a:tc>
                <a:extLst>
                  <a:ext uri="{0D108BD9-81ED-4DB2-BD59-A6C34878D82A}">
                    <a16:rowId xmlns="" xmlns:a16="http://schemas.microsoft.com/office/drawing/2014/main" val="10002"/>
                  </a:ext>
                </a:extLst>
              </a:tr>
              <a:tr h="411516">
                <a:tc>
                  <a:txBody>
                    <a:bodyPr/>
                    <a:lstStyle/>
                    <a:p>
                      <a:r>
                        <a:rPr lang="en-US" sz="1800" dirty="0"/>
                        <a:t>3</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2001</a:t>
                      </a:r>
                    </a:p>
                  </a:txBody>
                  <a:tcPr marT="45724" marB="45724"/>
                </a:tc>
                <a:extLst>
                  <a:ext uri="{0D108BD9-81ED-4DB2-BD59-A6C34878D82A}">
                    <a16:rowId xmlns="" xmlns:a16="http://schemas.microsoft.com/office/drawing/2014/main" val="10003"/>
                  </a:ext>
                </a:extLst>
              </a:tr>
              <a:tr h="381033">
                <a:tc>
                  <a:txBody>
                    <a:bodyPr/>
                    <a:lstStyle/>
                    <a:p>
                      <a:r>
                        <a:rPr lang="en-US" sz="1800" dirty="0"/>
                        <a:t>4</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2001</a:t>
                      </a:r>
                    </a:p>
                  </a:txBody>
                  <a:tcPr marT="45724" marB="45724"/>
                </a:tc>
                <a:extLst>
                  <a:ext uri="{0D108BD9-81ED-4DB2-BD59-A6C34878D82A}">
                    <a16:rowId xmlns="" xmlns:a16="http://schemas.microsoft.com/office/drawing/2014/main" val="10004"/>
                  </a:ext>
                </a:extLst>
              </a:tr>
              <a:tr h="365792">
                <a:tc>
                  <a:txBody>
                    <a:bodyPr/>
                    <a:lstStyle/>
                    <a:p>
                      <a:r>
                        <a:rPr lang="en-US" sz="1800" dirty="0"/>
                        <a:t>5</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r>
                        <a:rPr lang="en-US" sz="1800" dirty="0"/>
                        <a:t>2001</a:t>
                      </a:r>
                    </a:p>
                  </a:txBody>
                  <a:tcPr marT="45724" marB="45724"/>
                </a:tc>
                <a:extLst>
                  <a:ext uri="{0D108BD9-81ED-4DB2-BD59-A6C34878D82A}">
                    <a16:rowId xmlns="" xmlns:a16="http://schemas.microsoft.com/office/drawing/2014/main" val="10005"/>
                  </a:ext>
                </a:extLst>
              </a:tr>
              <a:tr h="365792">
                <a:tc>
                  <a:txBody>
                    <a:bodyPr/>
                    <a:lstStyle/>
                    <a:p>
                      <a:r>
                        <a:rPr lang="en-US" sz="1800" dirty="0"/>
                        <a:t>6</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r>
                        <a:rPr lang="en-US" sz="1800" dirty="0"/>
                        <a:t>2001</a:t>
                      </a:r>
                    </a:p>
                  </a:txBody>
                  <a:tcPr marT="45724" marB="45724"/>
                </a:tc>
                <a:extLst>
                  <a:ext uri="{0D108BD9-81ED-4DB2-BD59-A6C34878D82A}">
                    <a16:rowId xmlns="" xmlns:a16="http://schemas.microsoft.com/office/drawing/2014/main" val="10006"/>
                  </a:ext>
                </a:extLst>
              </a:tr>
              <a:tr h="365792">
                <a:tc>
                  <a:txBody>
                    <a:bodyPr/>
                    <a:lstStyle/>
                    <a:p>
                      <a:r>
                        <a:rPr lang="en-US" sz="1800" dirty="0"/>
                        <a:t>7</a:t>
                      </a:r>
                    </a:p>
                  </a:txBody>
                  <a:tcPr marT="45724" marB="45724"/>
                </a:tc>
                <a:tc>
                  <a:txBody>
                    <a:bodyPr/>
                    <a:lstStyle/>
                    <a:p>
                      <a:r>
                        <a:rPr lang="en-US" sz="1800" dirty="0"/>
                        <a:t>1</a:t>
                      </a:r>
                    </a:p>
                  </a:txBody>
                  <a:tcPr marT="45724" marB="45724"/>
                </a:tc>
                <a:tc>
                  <a:txBody>
                    <a:bodyPr/>
                    <a:lstStyle/>
                    <a:p>
                      <a:r>
                        <a:rPr lang="en-US" sz="1800" dirty="0"/>
                        <a:t>1</a:t>
                      </a:r>
                    </a:p>
                  </a:txBody>
                  <a:tcPr marT="45724" marB="45724"/>
                </a:tc>
                <a:tc>
                  <a:txBody>
                    <a:bodyPr/>
                    <a:lstStyle/>
                    <a:p>
                      <a:r>
                        <a:rPr lang="en-US" sz="1800" dirty="0"/>
                        <a:t>2001</a:t>
                      </a:r>
                    </a:p>
                  </a:txBody>
                  <a:tcPr marT="45724" marB="45724"/>
                </a:tc>
                <a:extLst>
                  <a:ext uri="{0D108BD9-81ED-4DB2-BD59-A6C34878D82A}">
                    <a16:rowId xmlns="" xmlns:a16="http://schemas.microsoft.com/office/drawing/2014/main" val="10007"/>
                  </a:ext>
                </a:extLst>
              </a:tr>
              <a:tr h="365792">
                <a:tc>
                  <a:txBody>
                    <a:bodyPr/>
                    <a:lstStyle/>
                    <a:p>
                      <a:r>
                        <a:rPr lang="en-US" sz="1800" dirty="0"/>
                        <a:t>8….30</a:t>
                      </a:r>
                    </a:p>
                  </a:txBody>
                  <a:tcPr marT="45724" marB="45724"/>
                </a:tc>
                <a:tc>
                  <a:txBody>
                    <a:bodyPr/>
                    <a:lstStyle/>
                    <a:p>
                      <a:r>
                        <a:rPr lang="en-US" sz="1800" dirty="0"/>
                        <a:t>2</a:t>
                      </a:r>
                    </a:p>
                  </a:txBody>
                  <a:tcPr marT="45724" marB="45724"/>
                </a:tc>
                <a:tc>
                  <a:txBody>
                    <a:bodyPr/>
                    <a:lstStyle/>
                    <a:p>
                      <a:r>
                        <a:rPr lang="en-US" sz="1800" dirty="0"/>
                        <a:t>1</a:t>
                      </a:r>
                    </a:p>
                  </a:txBody>
                  <a:tcPr marT="45724" marB="45724"/>
                </a:tc>
                <a:tc>
                  <a:txBody>
                    <a:bodyPr/>
                    <a:lstStyle/>
                    <a:p>
                      <a:r>
                        <a:rPr lang="en-US" sz="1800" dirty="0"/>
                        <a:t>2001</a:t>
                      </a:r>
                    </a:p>
                  </a:txBody>
                  <a:tcPr marT="45724" marB="45724"/>
                </a:tc>
                <a:extLst>
                  <a:ext uri="{0D108BD9-81ED-4DB2-BD59-A6C34878D82A}">
                    <a16:rowId xmlns="" xmlns:a16="http://schemas.microsoft.com/office/drawing/2014/main" val="10008"/>
                  </a:ext>
                </a:extLst>
              </a:tr>
            </a:tbl>
          </a:graphicData>
        </a:graphic>
      </p:graphicFrame>
      <p:sp>
        <p:nvSpPr>
          <p:cNvPr id="27703" name="Rectangle 6"/>
          <p:cNvSpPr>
            <a:spLocks noChangeArrowheads="1"/>
          </p:cNvSpPr>
          <p:nvPr/>
        </p:nvSpPr>
        <p:spPr bwMode="auto">
          <a:xfrm>
            <a:off x="228600" y="1828800"/>
            <a:ext cx="4572000" cy="646113"/>
          </a:xfrm>
          <a:prstGeom prst="rect">
            <a:avLst/>
          </a:prstGeom>
          <a:noFill/>
          <a:ln w="9525">
            <a:noFill/>
            <a:miter lim="800000"/>
            <a:headEnd/>
            <a:tailEnd/>
          </a:ln>
        </p:spPr>
        <p:txBody>
          <a:bodyPr>
            <a:spAutoFit/>
          </a:bodyPr>
          <a:lstStyle/>
          <a:p>
            <a:pPr eaLnBrk="0" hangingPunct="0"/>
            <a:r>
              <a:rPr lang="en-US"/>
              <a:t>Dimension table about time:</a:t>
            </a:r>
          </a:p>
          <a:p>
            <a:pPr eaLnBrk="0" hangingPunct="0"/>
            <a:r>
              <a:rPr lang="en-US"/>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z="4000">
                <a:latin typeface="Times New Roman" pitchFamily="18" charset="0"/>
                <a:cs typeface="Times New Roman" pitchFamily="18" charset="0"/>
              </a:rPr>
              <a:t>Factless fact table</a:t>
            </a:r>
            <a:endParaRPr lang="en-IN" sz="4000">
              <a:latin typeface="Times New Roman" pitchFamily="18" charset="0"/>
              <a:cs typeface="Times New Roman" pitchFamily="18" charset="0"/>
            </a:endParaRPr>
          </a:p>
        </p:txBody>
      </p:sp>
      <p:sp>
        <p:nvSpPr>
          <p:cNvPr id="28675" name="Content Placeholder 2"/>
          <p:cNvSpPr>
            <a:spLocks noGrp="1"/>
          </p:cNvSpPr>
          <p:nvPr>
            <p:ph idx="1"/>
          </p:nvPr>
        </p:nvSpPr>
        <p:spPr/>
        <p:txBody>
          <a:bodyPr/>
          <a:lstStyle/>
          <a:p>
            <a:pPr eaLnBrk="1" hangingPunct="1"/>
            <a:r>
              <a:rPr lang="en-US" dirty="0"/>
              <a:t>A fact table is said to be empty if it has no measures to be displayed. Fact table represents </a:t>
            </a:r>
            <a:r>
              <a:rPr lang="en-US" b="1" dirty="0"/>
              <a:t>events</a:t>
            </a:r>
          </a:p>
          <a:p>
            <a:pPr eaLnBrk="1" hangingPunct="1"/>
            <a:r>
              <a:rPr lang="en-US" dirty="0"/>
              <a:t>Contains no data, only keys.</a:t>
            </a:r>
            <a:endParaRPr lang="en-IN" dirty="0"/>
          </a:p>
        </p:txBody>
      </p:sp>
      <p:pic>
        <p:nvPicPr>
          <p:cNvPr id="28676" name="Picture 3"/>
          <p:cNvPicPr>
            <a:picLocks noChangeAspect="1" noChangeArrowheads="1"/>
          </p:cNvPicPr>
          <p:nvPr/>
        </p:nvPicPr>
        <p:blipFill>
          <a:blip r:embed="rId2"/>
          <a:srcRect/>
          <a:stretch>
            <a:fillRect/>
          </a:stretch>
        </p:blipFill>
        <p:spPr bwMode="auto">
          <a:xfrm>
            <a:off x="1219200" y="3733800"/>
            <a:ext cx="6953250" cy="278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04850"/>
            <a:ext cx="8229600" cy="742950"/>
          </a:xfrm>
        </p:spPr>
        <p:txBody>
          <a:bodyPr/>
          <a:lstStyle/>
          <a:p>
            <a:r>
              <a:rPr lang="en-US" sz="4000">
                <a:latin typeface="Times New Roman" pitchFamily="18" charset="0"/>
                <a:cs typeface="Times New Roman" pitchFamily="18" charset="0"/>
              </a:rPr>
              <a:t>Factless fact table</a:t>
            </a:r>
            <a:endParaRPr lang="en-US" sz="4000"/>
          </a:p>
        </p:txBody>
      </p:sp>
      <p:sp>
        <p:nvSpPr>
          <p:cNvPr id="29699" name="Content Placeholder 2"/>
          <p:cNvSpPr>
            <a:spLocks noGrp="1"/>
          </p:cNvSpPr>
          <p:nvPr>
            <p:ph idx="1"/>
          </p:nvPr>
        </p:nvSpPr>
        <p:spPr>
          <a:xfrm>
            <a:off x="457200" y="1447800"/>
            <a:ext cx="8229600" cy="5181600"/>
          </a:xfrm>
        </p:spPr>
        <p:txBody>
          <a:bodyPr/>
          <a:lstStyle/>
          <a:p>
            <a:r>
              <a:rPr lang="en-US" sz="2200">
                <a:latin typeface="Times New Roman" pitchFamily="18" charset="0"/>
                <a:cs typeface="Times New Roman" pitchFamily="18" charset="0"/>
              </a:rPr>
              <a:t>Let us say we are building a fact table to track the attendance of students. </a:t>
            </a:r>
            <a:r>
              <a:rPr lang="en-US" sz="2200">
                <a:solidFill>
                  <a:srgbClr val="0070C0"/>
                </a:solidFill>
                <a:latin typeface="Times New Roman" pitchFamily="18" charset="0"/>
                <a:cs typeface="Times New Roman" pitchFamily="18" charset="0"/>
              </a:rPr>
              <a:t>For analyzing student attendance, the possible dimensions are student, course, date, room, and professor. The attendance may be affected by any of these dimensions. </a:t>
            </a:r>
            <a:r>
              <a:rPr lang="en-US" sz="2200">
                <a:latin typeface="Times New Roman" pitchFamily="18" charset="0"/>
                <a:cs typeface="Times New Roman" pitchFamily="18" charset="0"/>
              </a:rPr>
              <a:t>When you want to mark the attendance relating to a particular course, date, room, and professor, what is the measurement you come up for recording the event? In the fact table row, the attendance will be indicated with the number </a:t>
            </a:r>
            <a:r>
              <a:rPr lang="en-US" sz="2200" i="1">
                <a:latin typeface="Times New Roman" pitchFamily="18" charset="0"/>
                <a:cs typeface="Times New Roman" pitchFamily="18" charset="0"/>
              </a:rPr>
              <a:t>one</a:t>
            </a:r>
            <a:r>
              <a:rPr lang="en-US" sz="2200">
                <a:latin typeface="Times New Roman" pitchFamily="18" charset="0"/>
                <a:cs typeface="Times New Roman" pitchFamily="18" charset="0"/>
              </a:rPr>
              <a:t>. </a:t>
            </a:r>
            <a:r>
              <a:rPr lang="en-US" sz="2200">
                <a:solidFill>
                  <a:srgbClr val="0070C0"/>
                </a:solidFill>
                <a:latin typeface="Times New Roman" pitchFamily="18" charset="0"/>
                <a:cs typeface="Times New Roman" pitchFamily="18" charset="0"/>
              </a:rPr>
              <a:t>Every fact table row will contain the number </a:t>
            </a:r>
            <a:r>
              <a:rPr lang="en-US" sz="2200" i="1">
                <a:solidFill>
                  <a:srgbClr val="0070C0"/>
                </a:solidFill>
                <a:latin typeface="Times New Roman" pitchFamily="18" charset="0"/>
                <a:cs typeface="Times New Roman" pitchFamily="18" charset="0"/>
              </a:rPr>
              <a:t>one </a:t>
            </a:r>
            <a:r>
              <a:rPr lang="en-US" sz="2200">
                <a:solidFill>
                  <a:srgbClr val="0070C0"/>
                </a:solidFill>
                <a:latin typeface="Times New Roman" pitchFamily="18" charset="0"/>
                <a:cs typeface="Times New Roman" pitchFamily="18" charset="0"/>
              </a:rPr>
              <a:t>as attendance.</a:t>
            </a:r>
          </a:p>
          <a:p>
            <a:r>
              <a:rPr lang="en-US" sz="2200">
                <a:latin typeface="Times New Roman" pitchFamily="18" charset="0"/>
                <a:cs typeface="Times New Roman" pitchFamily="18" charset="0"/>
              </a:rPr>
              <a:t>If so, why bother to record the number </a:t>
            </a:r>
            <a:r>
              <a:rPr lang="en-US" sz="2200" i="1">
                <a:latin typeface="Times New Roman" pitchFamily="18" charset="0"/>
                <a:cs typeface="Times New Roman" pitchFamily="18" charset="0"/>
              </a:rPr>
              <a:t>one </a:t>
            </a:r>
            <a:r>
              <a:rPr lang="en-US" sz="2200">
                <a:latin typeface="Times New Roman" pitchFamily="18" charset="0"/>
                <a:cs typeface="Times New Roman" pitchFamily="18" charset="0"/>
              </a:rPr>
              <a:t>in every fact table row? There is no need to do this. The very presence of a corresponding fact table row could indicate the attendance.</a:t>
            </a:r>
          </a:p>
          <a:p>
            <a:r>
              <a:rPr lang="en-US" sz="2200">
                <a:latin typeface="Times New Roman" pitchFamily="18" charset="0"/>
                <a:cs typeface="Times New Roman" pitchFamily="18" charset="0"/>
              </a:rPr>
              <a:t>This type of situation arises when the fact table represents events. Such fact tables really do not need to contain facts. They are “factless” fact tables.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04850"/>
            <a:ext cx="8229600" cy="742950"/>
          </a:xfrm>
        </p:spPr>
        <p:txBody>
          <a:bodyPr/>
          <a:lstStyle/>
          <a:p>
            <a:r>
              <a:rPr lang="en-US" sz="4000">
                <a:latin typeface="Times New Roman" pitchFamily="18" charset="0"/>
                <a:cs typeface="Times New Roman" pitchFamily="18" charset="0"/>
              </a:rPr>
              <a:t>Data Granularity</a:t>
            </a:r>
            <a:endParaRPr lang="en-IN" sz="4000">
              <a:latin typeface="Times New Roman" pitchFamily="18" charset="0"/>
              <a:cs typeface="Times New Roman" pitchFamily="18" charset="0"/>
            </a:endParaRPr>
          </a:p>
        </p:txBody>
      </p:sp>
      <p:sp>
        <p:nvSpPr>
          <p:cNvPr id="30723" name="Content Placeholder 2"/>
          <p:cNvSpPr>
            <a:spLocks noGrp="1"/>
          </p:cNvSpPr>
          <p:nvPr>
            <p:ph idx="1"/>
          </p:nvPr>
        </p:nvSpPr>
        <p:spPr>
          <a:xfrm>
            <a:off x="457200" y="1371600"/>
            <a:ext cx="8229600" cy="5105400"/>
          </a:xfrm>
        </p:spPr>
        <p:txBody>
          <a:bodyPr/>
          <a:lstStyle/>
          <a:p>
            <a:pPr>
              <a:defRPr/>
            </a:pPr>
            <a:r>
              <a:rPr lang="en-US" sz="2200" dirty="0"/>
              <a:t>If the fact table is at the lowest grain, the users can as well drill down to the lowest grain of details.</a:t>
            </a:r>
          </a:p>
          <a:p>
            <a:pPr>
              <a:defRPr/>
            </a:pPr>
            <a:r>
              <a:rPr lang="en-US" dirty="0"/>
              <a:t>A single row in the fact table </a:t>
            </a:r>
            <a:r>
              <a:rPr lang="en-US" dirty="0">
                <a:solidFill>
                  <a:srgbClr val="FF0000"/>
                </a:solidFill>
              </a:rPr>
              <a:t>should contain measurements at the lowest level for an individual product, ordered on a spe</a:t>
            </a:r>
            <a:r>
              <a:rPr lang="en-US" dirty="0"/>
              <a:t>cific date, relating to an individual customer, and procured by an individual sales representative.</a:t>
            </a:r>
          </a:p>
          <a:p>
            <a:pPr>
              <a:defRPr/>
            </a:pPr>
            <a:r>
              <a:rPr lang="en-US" sz="2200" dirty="0"/>
              <a:t>Let us say we want to add a new attribute of district in the sales representative dimension. This change will not warrant any changes in the fact table rows.</a:t>
            </a:r>
          </a:p>
          <a:p>
            <a:pPr marL="0" indent="0">
              <a:buFont typeface="Wingdings 2" pitchFamily="18" charset="2"/>
              <a:buNone/>
              <a:defRPr/>
            </a:pPr>
            <a:r>
              <a:rPr lang="en-US" sz="2200" dirty="0"/>
              <a:t>Advantage</a:t>
            </a:r>
          </a:p>
          <a:p>
            <a:pPr lvl="1">
              <a:defRPr/>
            </a:pPr>
            <a:r>
              <a:rPr lang="en-US" sz="2200" dirty="0"/>
              <a:t>Easier to extract from operational data and load into DW.</a:t>
            </a:r>
          </a:p>
          <a:p>
            <a:pPr lvl="1">
              <a:defRPr/>
            </a:pPr>
            <a:r>
              <a:rPr lang="en-US" sz="2200" dirty="0"/>
              <a:t>Compromise on the storage and maintenance of DW.</a:t>
            </a:r>
          </a:p>
          <a:p>
            <a:pPr lvl="1">
              <a:defRPr/>
            </a:pPr>
            <a:endParaRPr lang="en-US" sz="2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sz="4000" dirty="0">
                <a:latin typeface="Times New Roman" pitchFamily="18" charset="0"/>
                <a:cs typeface="Times New Roman" pitchFamily="18" charset="0"/>
              </a:rPr>
              <a:t>Keys in the Data Warehouse Schema</a:t>
            </a:r>
            <a:endParaRPr lang="en-IN" sz="4000" dirty="0">
              <a:latin typeface="Times New Roman" pitchFamily="18" charset="0"/>
              <a:cs typeface="Times New Roman" pitchFamily="18" charset="0"/>
            </a:endParaRPr>
          </a:p>
        </p:txBody>
      </p:sp>
      <p:pic>
        <p:nvPicPr>
          <p:cNvPr id="31747" name="Picture 2"/>
          <p:cNvPicPr>
            <a:picLocks noChangeAspect="1" noChangeArrowheads="1"/>
          </p:cNvPicPr>
          <p:nvPr/>
        </p:nvPicPr>
        <p:blipFill>
          <a:blip r:embed="rId3"/>
          <a:srcRect/>
          <a:stretch>
            <a:fillRect/>
          </a:stretch>
        </p:blipFill>
        <p:spPr bwMode="auto">
          <a:xfrm>
            <a:off x="273050" y="1524000"/>
            <a:ext cx="856615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p:cNvSpPr>
            <a:spLocks noGrp="1"/>
          </p:cNvSpPr>
          <p:nvPr>
            <p:ph type="title"/>
          </p:nvPr>
        </p:nvSpPr>
        <p:spPr>
          <a:xfrm>
            <a:off x="457200" y="533400"/>
            <a:ext cx="8229600" cy="762000"/>
          </a:xfrm>
        </p:spPr>
        <p:txBody>
          <a:bodyPr/>
          <a:lstStyle/>
          <a:p>
            <a:r>
              <a:rPr lang="en-US" sz="4000">
                <a:latin typeface="Times New Roman" pitchFamily="18" charset="0"/>
                <a:cs typeface="Times New Roman" pitchFamily="18" charset="0"/>
              </a:rPr>
              <a:t>Keys in the Data Warehouse Schema</a:t>
            </a:r>
            <a:endParaRPr lang="en-IN">
              <a:latin typeface="Times New Roman" pitchFamily="18" charset="0"/>
              <a:cs typeface="Times New Roman" pitchFamily="18" charset="0"/>
            </a:endParaRPr>
          </a:p>
        </p:txBody>
      </p:sp>
      <p:sp>
        <p:nvSpPr>
          <p:cNvPr id="32771" name="Content Placeholder 3"/>
          <p:cNvSpPr>
            <a:spLocks noGrp="1"/>
          </p:cNvSpPr>
          <p:nvPr>
            <p:ph idx="1"/>
          </p:nvPr>
        </p:nvSpPr>
        <p:spPr>
          <a:xfrm>
            <a:off x="457200" y="1524000"/>
            <a:ext cx="8229600" cy="5105400"/>
          </a:xfrm>
        </p:spPr>
        <p:txBody>
          <a:bodyPr/>
          <a:lstStyle/>
          <a:p>
            <a:r>
              <a:rPr lang="en-US" dirty="0"/>
              <a:t>The first principle to follow is: Avoid built-in meanings in the primary key of the dimension tables.</a:t>
            </a:r>
          </a:p>
          <a:p>
            <a:r>
              <a:rPr lang="en-US" dirty="0"/>
              <a:t>The second principle is: Do not use production system keys as primary keys for dimension tables.</a:t>
            </a:r>
          </a:p>
          <a:p>
            <a:endParaRPr lang="en-US" dirty="0">
              <a:solidFill>
                <a:srgbClr val="0070C0"/>
              </a:solidFill>
            </a:endParaRPr>
          </a:p>
          <a:p>
            <a:r>
              <a:rPr lang="en-US" dirty="0">
                <a:solidFill>
                  <a:srgbClr val="FF0000"/>
                </a:solidFill>
              </a:rPr>
              <a:t>The general practice is to keep the operational system keys as additional attributes in the dimension tables.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p:cNvSpPr>
            <a:spLocks noGrp="1"/>
          </p:cNvSpPr>
          <p:nvPr>
            <p:ph type="title"/>
          </p:nvPr>
        </p:nvSpPr>
        <p:spPr>
          <a:xfrm>
            <a:off x="457200" y="533400"/>
            <a:ext cx="8229600" cy="762000"/>
          </a:xfrm>
        </p:spPr>
        <p:txBody>
          <a:bodyPr/>
          <a:lstStyle/>
          <a:p>
            <a:r>
              <a:rPr lang="en-US" sz="4000">
                <a:latin typeface="Times New Roman" pitchFamily="18" charset="0"/>
                <a:cs typeface="Times New Roman" pitchFamily="18" charset="0"/>
              </a:rPr>
              <a:t>Keys in the Data Warehouse Schema</a:t>
            </a:r>
            <a:endParaRPr lang="en-IN">
              <a:latin typeface="Times New Roman" pitchFamily="18" charset="0"/>
              <a:cs typeface="Times New Roman" pitchFamily="18" charset="0"/>
            </a:endParaRPr>
          </a:p>
        </p:txBody>
      </p:sp>
      <p:sp>
        <p:nvSpPr>
          <p:cNvPr id="30723" name="Content Placeholder 3"/>
          <p:cNvSpPr>
            <a:spLocks noGrp="1"/>
          </p:cNvSpPr>
          <p:nvPr>
            <p:ph idx="1"/>
          </p:nvPr>
        </p:nvSpPr>
        <p:spPr>
          <a:xfrm>
            <a:off x="457200" y="1524000"/>
            <a:ext cx="8229600" cy="5181600"/>
          </a:xfrm>
        </p:spPr>
        <p:txBody>
          <a:bodyPr/>
          <a:lstStyle/>
          <a:p>
            <a:pPr>
              <a:defRPr/>
            </a:pPr>
            <a:r>
              <a:rPr lang="en-US" sz="2400" u="sng" dirty="0">
                <a:latin typeface="Times New Roman" pitchFamily="18" charset="0"/>
                <a:cs typeface="Times New Roman" pitchFamily="18" charset="0"/>
              </a:rPr>
              <a:t>Primary keys: </a:t>
            </a:r>
            <a:r>
              <a:rPr lang="en-US" sz="2400" dirty="0">
                <a:latin typeface="Times New Roman" pitchFamily="18" charset="0"/>
                <a:cs typeface="Times New Roman" pitchFamily="18" charset="0"/>
              </a:rPr>
              <a:t>Each row in a dimension table is identified by a unique value of an attribute designated as the primary key of the dimension. </a:t>
            </a:r>
            <a:r>
              <a:rPr lang="en-US" sz="2400" dirty="0">
                <a:solidFill>
                  <a:srgbClr val="0070C0"/>
                </a:solidFill>
                <a:latin typeface="Times New Roman" pitchFamily="18" charset="0"/>
                <a:cs typeface="Times New Roman" pitchFamily="18" charset="0"/>
              </a:rPr>
              <a:t>In a product dimension table, the primary key identifies each product uniquely.</a:t>
            </a:r>
          </a:p>
          <a:p>
            <a:pPr marL="0" indent="0">
              <a:buFont typeface="Wingdings 2" pitchFamily="18" charset="2"/>
              <a:buNone/>
              <a:defRPr/>
            </a:pPr>
            <a:endParaRPr lang="en-US" sz="2400" dirty="0">
              <a:solidFill>
                <a:srgbClr val="0070C0"/>
              </a:solidFill>
              <a:latin typeface="Times New Roman" pitchFamily="18" charset="0"/>
              <a:cs typeface="Times New Roman" pitchFamily="18" charset="0"/>
            </a:endParaRPr>
          </a:p>
          <a:p>
            <a:pPr>
              <a:defRPr/>
            </a:pPr>
            <a:r>
              <a:rPr lang="en-US" sz="2400" u="sng" dirty="0">
                <a:latin typeface="Times New Roman" pitchFamily="18" charset="0"/>
                <a:cs typeface="Times New Roman" pitchFamily="18" charset="0"/>
              </a:rPr>
              <a:t>Surrogate keys: </a:t>
            </a:r>
            <a:r>
              <a:rPr lang="en-US" sz="2400" dirty="0">
                <a:latin typeface="Times New Roman" pitchFamily="18" charset="0"/>
                <a:cs typeface="Times New Roman" pitchFamily="18" charset="0"/>
              </a:rPr>
              <a:t>System generated sequence numbers having no built-in meanings. The surrogate keys will be mapped to the</a:t>
            </a:r>
          </a:p>
          <a:p>
            <a:pPr marL="0" indent="0">
              <a:buFont typeface="Wingdings 2" pitchFamily="18" charset="2"/>
              <a:buNone/>
              <a:defRPr/>
            </a:pPr>
            <a:r>
              <a:rPr lang="en-US" sz="2400" dirty="0">
                <a:latin typeface="Times New Roman" pitchFamily="18" charset="0"/>
                <a:cs typeface="Times New Roman" pitchFamily="18" charset="0"/>
              </a:rPr>
              <a:t>    production system keys.</a:t>
            </a:r>
          </a:p>
          <a:p>
            <a:pPr marL="0" indent="0">
              <a:buFont typeface="Wingdings 2" pitchFamily="18" charset="2"/>
              <a:buNone/>
              <a:defRPr/>
            </a:pPr>
            <a:endParaRPr lang="en-US" sz="2400" dirty="0">
              <a:latin typeface="Times New Roman" pitchFamily="18" charset="0"/>
              <a:cs typeface="Times New Roman" pitchFamily="18" charset="0"/>
            </a:endParaRPr>
          </a:p>
          <a:p>
            <a:pPr>
              <a:defRPr/>
            </a:pPr>
            <a:r>
              <a:rPr lang="en-US" sz="2400" u="sng" dirty="0">
                <a:latin typeface="Times New Roman" pitchFamily="18" charset="0"/>
                <a:cs typeface="Times New Roman" pitchFamily="18" charset="0"/>
              </a:rPr>
              <a:t>Foreign keys: </a:t>
            </a:r>
            <a:r>
              <a:rPr lang="en-US" sz="2400" dirty="0">
                <a:highlight>
                  <a:srgbClr val="FFFF00"/>
                </a:highlight>
                <a:latin typeface="Times New Roman" pitchFamily="18" charset="0"/>
                <a:cs typeface="Times New Roman" pitchFamily="18" charset="0"/>
              </a:rPr>
              <a:t>Each dimension table is in a one-to-many relationship with the central fact table</a:t>
            </a:r>
            <a:r>
              <a:rPr lang="en-US" sz="2400" dirty="0">
                <a:latin typeface="Times New Roman" pitchFamily="18" charset="0"/>
                <a:cs typeface="Times New Roman" pitchFamily="18" charset="0"/>
              </a:rPr>
              <a:t>. So the primary key of each dimension table must be a foreign key in the fact table.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04850"/>
            <a:ext cx="8229600" cy="819150"/>
          </a:xfrm>
        </p:spPr>
        <p:txBody>
          <a:bodyPr/>
          <a:lstStyle/>
          <a:p>
            <a:r>
              <a:rPr lang="en-US" sz="4000"/>
              <a:t>Design decisions to be taken</a:t>
            </a:r>
            <a:endParaRPr lang="en-IN" sz="4000"/>
          </a:p>
        </p:txBody>
      </p:sp>
      <p:sp>
        <p:nvSpPr>
          <p:cNvPr id="7171" name="Content Placeholder 2"/>
          <p:cNvSpPr>
            <a:spLocks noGrp="1"/>
          </p:cNvSpPr>
          <p:nvPr>
            <p:ph idx="1"/>
          </p:nvPr>
        </p:nvSpPr>
        <p:spPr/>
        <p:txBody>
          <a:bodyPr/>
          <a:lstStyle/>
          <a:p>
            <a:r>
              <a:rPr lang="en-US"/>
              <a:t>Choosing the process:-deciding subjects</a:t>
            </a:r>
          </a:p>
          <a:p>
            <a:r>
              <a:rPr lang="en-US"/>
              <a:t>Choosing the grain</a:t>
            </a:r>
          </a:p>
          <a:p>
            <a:r>
              <a:rPr lang="en-US"/>
              <a:t>Identifying and confirming dimensions</a:t>
            </a:r>
          </a:p>
          <a:p>
            <a:r>
              <a:rPr lang="en-US"/>
              <a:t>Choosing the facts</a:t>
            </a:r>
          </a:p>
          <a:p>
            <a:r>
              <a:rPr lang="en-US"/>
              <a:t>Choosing the duration of the database</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704850"/>
            <a:ext cx="8229600" cy="819150"/>
          </a:xfrm>
        </p:spPr>
        <p:txBody>
          <a:bodyPr/>
          <a:lstStyle/>
          <a:p>
            <a:pPr eaLnBrk="1" hangingPunct="1"/>
            <a:r>
              <a:rPr lang="en-US" sz="4000">
                <a:latin typeface="Times New Roman" pitchFamily="18" charset="0"/>
                <a:cs typeface="Times New Roman" pitchFamily="18" charset="0"/>
              </a:rPr>
              <a:t>Primary key for Fact table</a:t>
            </a:r>
            <a:endParaRPr lang="en-IN" sz="4000">
              <a:latin typeface="Times New Roman" pitchFamily="18" charset="0"/>
              <a:cs typeface="Times New Roman" pitchFamily="18" charset="0"/>
            </a:endParaRPr>
          </a:p>
        </p:txBody>
      </p:sp>
      <p:sp>
        <p:nvSpPr>
          <p:cNvPr id="34819" name="Content Placeholder 2"/>
          <p:cNvSpPr>
            <a:spLocks noGrp="1"/>
          </p:cNvSpPr>
          <p:nvPr>
            <p:ph idx="1"/>
          </p:nvPr>
        </p:nvSpPr>
        <p:spPr>
          <a:xfrm>
            <a:off x="457200" y="1600200"/>
            <a:ext cx="8229600" cy="5029200"/>
          </a:xfrm>
        </p:spPr>
        <p:txBody>
          <a:bodyPr/>
          <a:lstStyle/>
          <a:p>
            <a:pPr marL="0" indent="0">
              <a:buFont typeface="Wingdings 2" pitchFamily="18" charset="2"/>
              <a:buNone/>
              <a:defRPr/>
            </a:pPr>
            <a:r>
              <a:rPr lang="en-US" sz="2000" b="1" i="1" dirty="0">
                <a:latin typeface="Times New Roman" pitchFamily="18" charset="0"/>
                <a:cs typeface="Times New Roman" pitchFamily="18" charset="0"/>
              </a:rPr>
              <a:t>1.A single compound primary key </a:t>
            </a:r>
            <a:r>
              <a:rPr lang="en-US" sz="2000" i="1" dirty="0">
                <a:highlight>
                  <a:srgbClr val="FFFF00"/>
                </a:highlight>
                <a:latin typeface="Times New Roman" pitchFamily="18" charset="0"/>
                <a:cs typeface="Times New Roman" pitchFamily="18" charset="0"/>
              </a:rPr>
              <a:t>whose length is the total length of the keys of the individual dimension tables.</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Under this option, in addition to the compound primary key, the separate foreign keys must also be kept in the fact table as additional attributes. This option increases the size of the fact table.</a:t>
            </a:r>
          </a:p>
          <a:p>
            <a:pPr marL="0" indent="0">
              <a:buFont typeface="Wingdings 2" pitchFamily="18" charset="2"/>
              <a:buNone/>
              <a:defRPr/>
            </a:pPr>
            <a:r>
              <a:rPr lang="en-US" sz="2000" dirty="0">
                <a:latin typeface="Times New Roman" pitchFamily="18" charset="0"/>
                <a:cs typeface="Times New Roman" pitchFamily="18" charset="0"/>
              </a:rPr>
              <a:t>2. </a:t>
            </a:r>
            <a:r>
              <a:rPr lang="en-US" sz="2000" b="1" dirty="0">
                <a:latin typeface="Times New Roman" pitchFamily="18" charset="0"/>
                <a:cs typeface="Times New Roman" pitchFamily="18" charset="0"/>
              </a:rPr>
              <a:t>Concatenated primary ke</a:t>
            </a:r>
            <a:r>
              <a:rPr lang="en-US" sz="2000" b="1" i="1" dirty="0">
                <a:latin typeface="Times New Roman" pitchFamily="18" charset="0"/>
                <a:cs typeface="Times New Roman" pitchFamily="18" charset="0"/>
              </a:rPr>
              <a:t>y</a:t>
            </a:r>
            <a:r>
              <a:rPr lang="en-US" sz="2000" i="1" dirty="0">
                <a:latin typeface="Times New Roman" pitchFamily="18" charset="0"/>
                <a:cs typeface="Times New Roman" pitchFamily="18" charset="0"/>
              </a:rPr>
              <a:t> that is the concatenation of all the primary keys of the dimension tables. </a:t>
            </a:r>
            <a:r>
              <a:rPr lang="en-US" sz="2000" dirty="0">
                <a:latin typeface="Times New Roman" pitchFamily="18" charset="0"/>
                <a:cs typeface="Times New Roman" pitchFamily="18" charset="0"/>
              </a:rPr>
              <a:t>Here you need not keep the primary keys of the dimension tables as additional attributes to serve as foreign keys. The individual parts of the primary keys themselves will serve as the foreign keys.</a:t>
            </a:r>
          </a:p>
          <a:p>
            <a:pPr marL="0" indent="0">
              <a:buFont typeface="Wingdings 2" pitchFamily="18" charset="2"/>
              <a:buNone/>
              <a:defRPr/>
            </a:pPr>
            <a:r>
              <a:rPr lang="en-US" sz="2000" dirty="0">
                <a:latin typeface="Times New Roman" pitchFamily="18" charset="0"/>
                <a:cs typeface="Times New Roman" pitchFamily="18" charset="0"/>
              </a:rPr>
              <a:t>3. </a:t>
            </a:r>
            <a:r>
              <a:rPr lang="en-US" sz="2000" b="1" i="1" dirty="0">
                <a:latin typeface="Times New Roman" pitchFamily="18" charset="0"/>
                <a:cs typeface="Times New Roman" pitchFamily="18" charset="0"/>
              </a:rPr>
              <a:t>A generated primary key independent of the keys </a:t>
            </a:r>
            <a:r>
              <a:rPr lang="en-US" sz="2000" i="1" dirty="0">
                <a:latin typeface="Times New Roman" pitchFamily="18" charset="0"/>
                <a:cs typeface="Times New Roman" pitchFamily="18" charset="0"/>
              </a:rPr>
              <a:t>of the dimension tables. </a:t>
            </a:r>
            <a:r>
              <a:rPr lang="en-US" sz="2000" dirty="0">
                <a:latin typeface="Times New Roman" pitchFamily="18" charset="0"/>
                <a:cs typeface="Times New Roman" pitchFamily="18" charset="0"/>
              </a:rPr>
              <a:t>In addition to the generated primary key, the foreign keys must also be kept in the fact table as additional attributes. This option also increases the size of the fact table.</a:t>
            </a:r>
          </a:p>
          <a:p>
            <a:pPr>
              <a:defRPr/>
            </a:pPr>
            <a:r>
              <a:rPr lang="en-US" sz="2000" dirty="0">
                <a:solidFill>
                  <a:srgbClr val="FF0000"/>
                </a:solidFill>
                <a:latin typeface="Times New Roman" pitchFamily="18" charset="0"/>
                <a:cs typeface="Times New Roman" pitchFamily="18" charset="0"/>
              </a:rPr>
              <a:t>In practice, option (2) is used in most fact tables. This option enables you to easily relate the fact table rows with the dimension table rows.</a:t>
            </a:r>
            <a:endParaRPr lang="en-US" sz="2000" b="1" u="sng"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457200" y="304800"/>
            <a:ext cx="8229600" cy="1143000"/>
          </a:xfrm>
        </p:spPr>
        <p:txBody>
          <a:bodyPr/>
          <a:lstStyle/>
          <a:p>
            <a:pPr eaLnBrk="1" hangingPunct="1"/>
            <a:r>
              <a:rPr lang="en-US" sz="4000"/>
              <a:t>Star Schema characteristics</a:t>
            </a:r>
          </a:p>
        </p:txBody>
      </p:sp>
      <p:sp>
        <p:nvSpPr>
          <p:cNvPr id="35843" name="Rectangle 3"/>
          <p:cNvSpPr>
            <a:spLocks noGrp="1" noRot="1" noChangeArrowheads="1"/>
          </p:cNvSpPr>
          <p:nvPr>
            <p:ph idx="1"/>
          </p:nvPr>
        </p:nvSpPr>
        <p:spPr/>
        <p:txBody>
          <a:bodyPr/>
          <a:lstStyle/>
          <a:p>
            <a:pPr eaLnBrk="1" hangingPunct="1">
              <a:lnSpc>
                <a:spcPct val="90000"/>
              </a:lnSpc>
            </a:pPr>
            <a:r>
              <a:rPr lang="en-US" sz="2400" dirty="0"/>
              <a:t>Star schema is a relational model with </a:t>
            </a:r>
            <a:r>
              <a:rPr lang="en-US" sz="2400" dirty="0">
                <a:highlight>
                  <a:srgbClr val="FFFF00"/>
                </a:highlight>
              </a:rPr>
              <a:t>one-to-many relationship between the fact table and the </a:t>
            </a:r>
            <a:r>
              <a:rPr lang="en-US" sz="2400" dirty="0"/>
              <a:t>dimension tables.</a:t>
            </a:r>
          </a:p>
          <a:p>
            <a:pPr eaLnBrk="1" hangingPunct="1">
              <a:lnSpc>
                <a:spcPct val="90000"/>
              </a:lnSpc>
            </a:pPr>
            <a:r>
              <a:rPr lang="en-US" sz="2400" dirty="0"/>
              <a:t>De-normalized relational model</a:t>
            </a:r>
          </a:p>
          <a:p>
            <a:pPr eaLnBrk="1" hangingPunct="1">
              <a:lnSpc>
                <a:spcPct val="90000"/>
              </a:lnSpc>
            </a:pPr>
            <a:r>
              <a:rPr lang="en-US" sz="2400" dirty="0"/>
              <a:t>Easy to understand. Reflects how users think. This makes it easy for them to query and </a:t>
            </a:r>
            <a:r>
              <a:rPr lang="en-US" sz="2400" dirty="0" err="1"/>
              <a:t>analyse</a:t>
            </a:r>
            <a:r>
              <a:rPr lang="en-US" sz="2400" dirty="0"/>
              <a:t> the data.</a:t>
            </a:r>
          </a:p>
          <a:p>
            <a:pPr eaLnBrk="1" hangingPunct="1">
              <a:lnSpc>
                <a:spcPct val="90000"/>
              </a:lnSpc>
            </a:pPr>
            <a:r>
              <a:rPr lang="en-US" sz="2400" dirty="0"/>
              <a:t>Optimizes navigation.</a:t>
            </a:r>
          </a:p>
          <a:p>
            <a:pPr eaLnBrk="1" hangingPunct="1">
              <a:lnSpc>
                <a:spcPct val="90000"/>
              </a:lnSpc>
            </a:pPr>
            <a:r>
              <a:rPr lang="en-US" sz="2400" dirty="0"/>
              <a:t>Enhances query extraction.</a:t>
            </a:r>
          </a:p>
          <a:p>
            <a:pPr eaLnBrk="1" hangingPunct="1">
              <a:lnSpc>
                <a:spcPct val="90000"/>
              </a:lnSpc>
            </a:pPr>
            <a:r>
              <a:rPr lang="en-US" sz="2400" dirty="0"/>
              <a:t>Ability to drill down or roll up.</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533400"/>
            <a:ext cx="8229600" cy="914400"/>
          </a:xfrm>
        </p:spPr>
        <p:txBody>
          <a:bodyPr/>
          <a:lstStyle/>
          <a:p>
            <a:r>
              <a:rPr lang="en-US" sz="4000">
                <a:latin typeface="Times New Roman" pitchFamily="18" charset="0"/>
                <a:cs typeface="Times New Roman" pitchFamily="18" charset="0"/>
              </a:rPr>
              <a:t>Advantages of the star schema</a:t>
            </a:r>
            <a:endParaRPr lang="en-IN" sz="4000">
              <a:latin typeface="Times New Roman" pitchFamily="18" charset="0"/>
              <a:cs typeface="Times New Roman" pitchFamily="18" charset="0"/>
            </a:endParaRPr>
          </a:p>
        </p:txBody>
      </p:sp>
      <p:sp>
        <p:nvSpPr>
          <p:cNvPr id="36867" name="Content Placeholder 2"/>
          <p:cNvSpPr>
            <a:spLocks noGrp="1"/>
          </p:cNvSpPr>
          <p:nvPr>
            <p:ph idx="1"/>
          </p:nvPr>
        </p:nvSpPr>
        <p:spPr/>
        <p:txBody>
          <a:bodyPr/>
          <a:lstStyle/>
          <a:p>
            <a:r>
              <a:rPr lang="en-US"/>
              <a:t>Easy for users to understand</a:t>
            </a:r>
          </a:p>
          <a:p>
            <a:r>
              <a:rPr lang="en-US"/>
              <a:t>Optimizes navigation</a:t>
            </a:r>
          </a:p>
          <a:p>
            <a:r>
              <a:rPr lang="en-US"/>
              <a:t>Most suitable for query processing</a:t>
            </a:r>
          </a:p>
          <a:p>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Dimensional modeling: Advanced Topics</a:t>
            </a:r>
            <a:endParaRPr lang="en-IN" dirty="0"/>
          </a:p>
        </p:txBody>
      </p:sp>
      <p:sp>
        <p:nvSpPr>
          <p:cNvPr id="37891" name="Subtitle 4"/>
          <p:cNvSpPr>
            <a:spLocks noGrp="1"/>
          </p:cNvSpPr>
          <p:nvPr>
            <p:ph type="subTitle" idx="1"/>
          </p:nvPr>
        </p:nvSpPr>
        <p:spPr/>
        <p:txBody>
          <a:bodyPr/>
          <a:lstStyle/>
          <a:p>
            <a:pPr marR="0"/>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304800" y="914400"/>
            <a:ext cx="8686800" cy="579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704850"/>
            <a:ext cx="8229600" cy="819150"/>
          </a:xfrm>
        </p:spPr>
        <p:txBody>
          <a:bodyPr/>
          <a:lstStyle/>
          <a:p>
            <a:r>
              <a:rPr lang="en-US" sz="4000">
                <a:latin typeface="Times New Roman" pitchFamily="18" charset="0"/>
                <a:cs typeface="Times New Roman" pitchFamily="18" charset="0"/>
              </a:rPr>
              <a:t>Objectives</a:t>
            </a:r>
            <a:endParaRPr lang="en-IN" sz="4000">
              <a:latin typeface="Times New Roman" pitchFamily="18" charset="0"/>
              <a:cs typeface="Times New Roman" pitchFamily="18" charset="0"/>
            </a:endParaRPr>
          </a:p>
        </p:txBody>
      </p:sp>
      <p:sp>
        <p:nvSpPr>
          <p:cNvPr id="39939" name="Content Placeholder 2"/>
          <p:cNvSpPr>
            <a:spLocks noGrp="1"/>
          </p:cNvSpPr>
          <p:nvPr>
            <p:ph idx="1"/>
          </p:nvPr>
        </p:nvSpPr>
        <p:spPr/>
        <p:txBody>
          <a:bodyPr/>
          <a:lstStyle/>
          <a:p>
            <a:r>
              <a:rPr lang="en-US"/>
              <a:t>Slowly changing dimensions</a:t>
            </a:r>
          </a:p>
          <a:p>
            <a:r>
              <a:rPr lang="en-US"/>
              <a:t>Large dimensions</a:t>
            </a:r>
          </a:p>
          <a:p>
            <a:r>
              <a:rPr lang="en-US"/>
              <a:t>Snowflake schema</a:t>
            </a:r>
          </a:p>
          <a:p>
            <a:r>
              <a:rPr lang="en-US"/>
              <a:t>Aggregate tables</a:t>
            </a:r>
          </a:p>
          <a:p>
            <a:r>
              <a:rPr lang="en-US"/>
              <a:t>Family of starts and their applications</a:t>
            </a:r>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z="4000">
                <a:latin typeface="Times New Roman" pitchFamily="18" charset="0"/>
                <a:cs typeface="Times New Roman" pitchFamily="18" charset="0"/>
              </a:rPr>
              <a:t>Updating the Dimension table</a:t>
            </a:r>
            <a:endParaRPr lang="en-IN" sz="4000">
              <a:latin typeface="Times New Roman" pitchFamily="18" charset="0"/>
              <a:cs typeface="Times New Roman" pitchFamily="18" charset="0"/>
            </a:endParaRPr>
          </a:p>
        </p:txBody>
      </p:sp>
      <p:sp>
        <p:nvSpPr>
          <p:cNvPr id="40963" name="Content Placeholder 2"/>
          <p:cNvSpPr>
            <a:spLocks noGrp="1"/>
          </p:cNvSpPr>
          <p:nvPr>
            <p:ph idx="1"/>
          </p:nvPr>
        </p:nvSpPr>
        <p:spPr/>
        <p:txBody>
          <a:bodyPr/>
          <a:lstStyle/>
          <a:p>
            <a:r>
              <a:rPr lang="en-US"/>
              <a:t>Every day as more and more </a:t>
            </a:r>
            <a:r>
              <a:rPr lang="en-US">
                <a:solidFill>
                  <a:srgbClr val="0070C0"/>
                </a:solidFill>
              </a:rPr>
              <a:t>sales take place</a:t>
            </a:r>
            <a:r>
              <a:rPr lang="en-US"/>
              <a:t>, more and more </a:t>
            </a:r>
            <a:r>
              <a:rPr lang="en-US">
                <a:solidFill>
                  <a:srgbClr val="0070C0"/>
                </a:solidFill>
              </a:rPr>
              <a:t>rows get added to the fact table</a:t>
            </a:r>
            <a:r>
              <a:rPr lang="en-US"/>
              <a:t>. The fact table continues to grow in the number of rows over time. </a:t>
            </a:r>
          </a:p>
          <a:p>
            <a:r>
              <a:rPr lang="en-US"/>
              <a:t>Compared to the fact table, the dimension tables are more stable and less volatile. </a:t>
            </a:r>
          </a:p>
          <a:p>
            <a:r>
              <a:rPr lang="en-US"/>
              <a:t>However, unlike the fact table, which changes through</a:t>
            </a:r>
          </a:p>
          <a:p>
            <a:pPr marL="366713" lvl="1" indent="0">
              <a:buFont typeface="Wingdings 2" pitchFamily="18" charset="2"/>
              <a:buNone/>
            </a:pPr>
            <a:r>
              <a:rPr lang="en-US"/>
              <a:t>the increase in the number of rows, a dimension table does not change just through </a:t>
            </a:r>
            <a:r>
              <a:rPr lang="en-US">
                <a:solidFill>
                  <a:srgbClr val="0070C0"/>
                </a:solidFill>
              </a:rPr>
              <a:t>the increase in the number of rows</a:t>
            </a:r>
            <a:r>
              <a:rPr lang="en-US"/>
              <a:t>, but also through </a:t>
            </a:r>
            <a:r>
              <a:rPr lang="en-US">
                <a:solidFill>
                  <a:srgbClr val="0070C0"/>
                </a:solidFill>
              </a:rPr>
              <a:t>changes to the attributes themselves.</a:t>
            </a:r>
            <a:endParaRPr lang="en-IN">
              <a:solidFill>
                <a:srgbClr val="0070C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704850"/>
            <a:ext cx="8229600" cy="971550"/>
          </a:xfrm>
        </p:spPr>
        <p:txBody>
          <a:bodyPr/>
          <a:lstStyle/>
          <a:p>
            <a:pPr eaLnBrk="1" hangingPunct="1"/>
            <a:r>
              <a:rPr lang="en-US" sz="4000">
                <a:latin typeface="Times New Roman" pitchFamily="18" charset="0"/>
                <a:cs typeface="Times New Roman" pitchFamily="18" charset="0"/>
              </a:rPr>
              <a:t>Updating the Dimension table</a:t>
            </a:r>
            <a:endParaRPr lang="en-IN" sz="4000">
              <a:latin typeface="Times New Roman" pitchFamily="18" charset="0"/>
              <a:cs typeface="Times New Roman" pitchFamily="18" charset="0"/>
            </a:endParaRPr>
          </a:p>
        </p:txBody>
      </p:sp>
      <p:sp>
        <p:nvSpPr>
          <p:cNvPr id="41987" name="Content Placeholder 2"/>
          <p:cNvSpPr>
            <a:spLocks noGrp="1"/>
          </p:cNvSpPr>
          <p:nvPr>
            <p:ph idx="1"/>
          </p:nvPr>
        </p:nvSpPr>
        <p:spPr/>
        <p:txBody>
          <a:bodyPr/>
          <a:lstStyle/>
          <a:p>
            <a:pPr eaLnBrk="1" hangingPunct="1"/>
            <a:r>
              <a:rPr lang="en-US" dirty="0"/>
              <a:t>More rows are added to the Dimension tables over time.</a:t>
            </a:r>
          </a:p>
          <a:p>
            <a:pPr eaLnBrk="1" hangingPunct="1"/>
            <a:r>
              <a:rPr lang="en-US" dirty="0"/>
              <a:t>Changes to certain attributes of a row become important  at times.</a:t>
            </a:r>
          </a:p>
          <a:p>
            <a:pPr eaLnBrk="1" hangingPunct="1"/>
            <a:r>
              <a:rPr lang="en-US" dirty="0"/>
              <a:t>There are many types of changes that affect the dimension tables.</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704850"/>
            <a:ext cx="8229600" cy="971550"/>
          </a:xfrm>
        </p:spPr>
        <p:txBody>
          <a:bodyPr/>
          <a:lstStyle/>
          <a:p>
            <a:pPr eaLnBrk="1" hangingPunct="1"/>
            <a:r>
              <a:rPr lang="en-US" sz="4000">
                <a:latin typeface="Times New Roman" pitchFamily="18" charset="0"/>
                <a:cs typeface="Times New Roman" pitchFamily="18" charset="0"/>
              </a:rPr>
              <a:t>Changing Dimensions- Examples</a:t>
            </a:r>
            <a:endParaRPr lang="en-IN" sz="4000">
              <a:latin typeface="Times New Roman" pitchFamily="18" charset="0"/>
              <a:cs typeface="Times New Roman" pitchFamily="18" charset="0"/>
            </a:endParaRPr>
          </a:p>
        </p:txBody>
      </p:sp>
      <p:sp>
        <p:nvSpPr>
          <p:cNvPr id="43011" name="Content Placeholder 2"/>
          <p:cNvSpPr>
            <a:spLocks noGrp="1"/>
          </p:cNvSpPr>
          <p:nvPr>
            <p:ph idx="1"/>
          </p:nvPr>
        </p:nvSpPr>
        <p:spPr>
          <a:xfrm>
            <a:off x="457200" y="1752600"/>
            <a:ext cx="8229600" cy="4572000"/>
          </a:xfrm>
        </p:spPr>
        <p:txBody>
          <a:bodyPr/>
          <a:lstStyle/>
          <a:p>
            <a:r>
              <a:rPr lang="en-US" dirty="0"/>
              <a:t>The </a:t>
            </a:r>
            <a:r>
              <a:rPr lang="en-US" b="1" dirty="0"/>
              <a:t>product category for a product was changed</a:t>
            </a:r>
            <a:r>
              <a:rPr lang="en-US" dirty="0"/>
              <a:t>. </a:t>
            </a:r>
          </a:p>
          <a:p>
            <a:r>
              <a:rPr lang="en-US" dirty="0"/>
              <a:t>Consider the customer  dimension table. What happens </a:t>
            </a:r>
            <a:r>
              <a:rPr lang="en-US" b="1" dirty="0"/>
              <a:t>when a customer’s status changes from rental home to own home</a:t>
            </a:r>
            <a:r>
              <a:rPr lang="en-US" dirty="0"/>
              <a:t>? The corresponding row in that dimension table must be changed. </a:t>
            </a:r>
          </a:p>
          <a:p>
            <a:r>
              <a:rPr lang="en-US" dirty="0"/>
              <a:t>The payment method dimension table. When </a:t>
            </a:r>
            <a:r>
              <a:rPr lang="en-US" b="1" dirty="0"/>
              <a:t>finance type changes for one of the payment method</a:t>
            </a:r>
            <a:r>
              <a:rPr lang="en-US" dirty="0"/>
              <a:t>s, this change must be reflected in the payment method dimension table.</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381000"/>
            <a:ext cx="8229600" cy="762000"/>
          </a:xfrm>
        </p:spPr>
        <p:txBody>
          <a:bodyPr/>
          <a:lstStyle/>
          <a:p>
            <a:r>
              <a:rPr lang="en-US" sz="4000">
                <a:latin typeface="Times New Roman" pitchFamily="18" charset="0"/>
                <a:cs typeface="Times New Roman" pitchFamily="18" charset="0"/>
              </a:rPr>
              <a:t>Slowly changing dimensions: Principles</a:t>
            </a:r>
            <a:endParaRPr lang="en-IN" sz="4000">
              <a:latin typeface="Times New Roman" pitchFamily="18" charset="0"/>
              <a:cs typeface="Times New Roman" pitchFamily="18" charset="0"/>
            </a:endParaRPr>
          </a:p>
        </p:txBody>
      </p:sp>
      <p:sp>
        <p:nvSpPr>
          <p:cNvPr id="44035" name="Content Placeholder 2"/>
          <p:cNvSpPr>
            <a:spLocks noGrp="1"/>
          </p:cNvSpPr>
          <p:nvPr>
            <p:ph idx="1"/>
          </p:nvPr>
        </p:nvSpPr>
        <p:spPr>
          <a:xfrm>
            <a:off x="457200" y="1219200"/>
            <a:ext cx="8229600" cy="5410200"/>
          </a:xfrm>
        </p:spPr>
        <p:txBody>
          <a:bodyPr/>
          <a:lstStyle/>
          <a:p>
            <a:r>
              <a:rPr lang="en-US" sz="2400" dirty="0">
                <a:latin typeface="Times New Roman" pitchFamily="18" charset="0"/>
                <a:cs typeface="Times New Roman" pitchFamily="18" charset="0"/>
              </a:rPr>
              <a:t>Most dimensions are generally constant over time</a:t>
            </a:r>
          </a:p>
          <a:p>
            <a:r>
              <a:rPr lang="en-US" sz="2400" dirty="0">
                <a:latin typeface="Times New Roman" pitchFamily="18" charset="0"/>
                <a:cs typeface="Times New Roman" pitchFamily="18" charset="0"/>
              </a:rPr>
              <a:t> Many dimensions, though not constant over time, change slowly</a:t>
            </a:r>
          </a:p>
          <a:p>
            <a:r>
              <a:rPr lang="en-US" sz="2400" dirty="0">
                <a:latin typeface="Times New Roman" pitchFamily="18" charset="0"/>
                <a:cs typeface="Times New Roman" pitchFamily="18" charset="0"/>
              </a:rPr>
              <a:t> The product key of the source record does not change</a:t>
            </a:r>
          </a:p>
          <a:p>
            <a:r>
              <a:rPr lang="en-US" sz="2400" dirty="0">
                <a:latin typeface="Times New Roman" pitchFamily="18" charset="0"/>
                <a:cs typeface="Times New Roman" pitchFamily="18" charset="0"/>
              </a:rPr>
              <a:t> The description and other attributes change slowly over time</a:t>
            </a:r>
          </a:p>
          <a:p>
            <a:r>
              <a:rPr lang="en-US" sz="2400" dirty="0">
                <a:latin typeface="Times New Roman" pitchFamily="18" charset="0"/>
                <a:cs typeface="Times New Roman" pitchFamily="18" charset="0"/>
              </a:rPr>
              <a:t> In the source OLTP systems, the new values overwrite the old </a:t>
            </a:r>
            <a:r>
              <a:rPr lang="en-US" sz="2400" dirty="0" smtClean="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ones</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Overwriting of dimension table attributes is not always the </a:t>
            </a:r>
            <a:r>
              <a:rPr lang="en-US" sz="2400" dirty="0" smtClean="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appropriate </a:t>
            </a:r>
            <a:r>
              <a:rPr lang="en-US" sz="2400" dirty="0">
                <a:latin typeface="Times New Roman" pitchFamily="18" charset="0"/>
                <a:cs typeface="Times New Roman" pitchFamily="18" charset="0"/>
              </a:rPr>
              <a:t>option in a data warehouse</a:t>
            </a:r>
          </a:p>
          <a:p>
            <a:r>
              <a:rPr lang="en-US" sz="2400" dirty="0">
                <a:latin typeface="Times New Roman" pitchFamily="18" charset="0"/>
                <a:cs typeface="Times New Roman" pitchFamily="18" charset="0"/>
              </a:rPr>
              <a:t> The ways changes are made to the dimension tables depend on </a:t>
            </a:r>
            <a:r>
              <a:rPr lang="en-US" sz="2400" dirty="0" smtClean="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types of changes and what information must be preserved </a:t>
            </a:r>
            <a:endParaRPr lang="en-US" sz="2400" dirty="0" smtClean="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the data warehouse</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304800"/>
            <a:ext cx="8229600" cy="1143000"/>
          </a:xfrm>
        </p:spPr>
        <p:txBody>
          <a:bodyPr/>
          <a:lstStyle/>
          <a:p>
            <a:pPr eaLnBrk="1" hangingPunct="1"/>
            <a:r>
              <a:rPr lang="en-US"/>
              <a:t> </a:t>
            </a:r>
            <a:r>
              <a:rPr lang="en-US" sz="4000"/>
              <a:t>Dimensional</a:t>
            </a:r>
            <a:r>
              <a:rPr lang="en-US"/>
              <a:t> modeling basics</a:t>
            </a:r>
          </a:p>
        </p:txBody>
      </p:sp>
      <p:sp>
        <p:nvSpPr>
          <p:cNvPr id="9219" name="Content Placeholder 2"/>
          <p:cNvSpPr>
            <a:spLocks noGrp="1"/>
          </p:cNvSpPr>
          <p:nvPr>
            <p:ph idx="1"/>
          </p:nvPr>
        </p:nvSpPr>
        <p:spPr>
          <a:xfrm>
            <a:off x="457200" y="1600200"/>
            <a:ext cx="8229600" cy="4876800"/>
          </a:xfrm>
        </p:spPr>
        <p:txBody>
          <a:bodyPr/>
          <a:lstStyle/>
          <a:p>
            <a:pPr marL="0" indent="0" eaLnBrk="1" hangingPunct="1">
              <a:buFont typeface="Wingdings 2" pitchFamily="18" charset="2"/>
              <a:buNone/>
              <a:defRPr/>
            </a:pPr>
            <a:endParaRPr lang="en-US" dirty="0">
              <a:hlinkClick r:id="rId2" action="ppaction://hlinksldjump"/>
            </a:endParaRPr>
          </a:p>
          <a:p>
            <a:pPr marL="0" indent="0" algn="r" eaLnBrk="1" hangingPunct="1">
              <a:buFont typeface="Wingdings 2" pitchFamily="18" charset="2"/>
              <a:buNone/>
              <a:defRPr/>
            </a:pPr>
            <a:endParaRPr lang="en-US" dirty="0">
              <a:hlinkClick r:id="rId2" action="ppaction://hlinksldjump"/>
            </a:endParaRPr>
          </a:p>
          <a:p>
            <a:pPr algn="r" eaLnBrk="1" hangingPunct="1">
              <a:defRPr/>
            </a:pPr>
            <a:endParaRPr lang="en-US" dirty="0">
              <a:hlinkClick r:id="rId2" action="ppaction://hlinksldjump"/>
            </a:endParaRPr>
          </a:p>
          <a:p>
            <a:pPr algn="r" eaLnBrk="1" hangingPunct="1">
              <a:defRPr/>
            </a:pPr>
            <a:endParaRPr lang="en-US" dirty="0">
              <a:hlinkClick r:id="rId2" action="ppaction://hlinksldjump"/>
            </a:endParaRPr>
          </a:p>
          <a:p>
            <a:pPr algn="r" eaLnBrk="1" hangingPunct="1">
              <a:defRPr/>
            </a:pPr>
            <a:endParaRPr lang="en-US" dirty="0">
              <a:hlinkClick r:id="rId2" action="ppaction://hlinksldjump"/>
            </a:endParaRPr>
          </a:p>
          <a:p>
            <a:pPr algn="r" eaLnBrk="1" hangingPunct="1">
              <a:defRPr/>
            </a:pPr>
            <a:endParaRPr lang="en-US" dirty="0"/>
          </a:p>
          <a:p>
            <a:pPr marL="0" indent="0" algn="r" eaLnBrk="1" hangingPunct="1">
              <a:buFont typeface="Wingdings 2" pitchFamily="18" charset="2"/>
              <a:buNone/>
              <a:defRPr/>
            </a:pPr>
            <a:endParaRPr lang="en-US" dirty="0"/>
          </a:p>
        </p:txBody>
      </p:sp>
      <p:pic>
        <p:nvPicPr>
          <p:cNvPr id="8196" name="Picture 4"/>
          <p:cNvPicPr>
            <a:picLocks noChangeAspect="1" noChangeArrowheads="1"/>
          </p:cNvPicPr>
          <p:nvPr/>
        </p:nvPicPr>
        <p:blipFill>
          <a:blip r:embed="rId3"/>
          <a:srcRect/>
          <a:stretch>
            <a:fillRect/>
          </a:stretch>
        </p:blipFill>
        <p:spPr bwMode="auto">
          <a:xfrm>
            <a:off x="1687513" y="1676400"/>
            <a:ext cx="57531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704850"/>
            <a:ext cx="8229600" cy="819150"/>
          </a:xfrm>
        </p:spPr>
        <p:txBody>
          <a:bodyPr/>
          <a:lstStyle/>
          <a:p>
            <a:pPr eaLnBrk="1" hangingPunct="1"/>
            <a:r>
              <a:rPr lang="en-US" sz="4000">
                <a:latin typeface="Times New Roman" pitchFamily="18" charset="0"/>
                <a:cs typeface="Times New Roman" pitchFamily="18" charset="0"/>
              </a:rPr>
              <a:t>Type 1: Correction of errors</a:t>
            </a:r>
            <a:endParaRPr lang="en-IN" sz="4000">
              <a:latin typeface="Times New Roman" pitchFamily="18" charset="0"/>
              <a:cs typeface="Times New Roman" pitchFamily="18" charset="0"/>
            </a:endParaRPr>
          </a:p>
        </p:txBody>
      </p:sp>
      <p:sp>
        <p:nvSpPr>
          <p:cNvPr id="39939" name="Content Placeholder 2"/>
          <p:cNvSpPr>
            <a:spLocks noGrp="1"/>
          </p:cNvSpPr>
          <p:nvPr>
            <p:ph idx="1"/>
          </p:nvPr>
        </p:nvSpPr>
        <p:spPr>
          <a:xfrm>
            <a:off x="457200" y="1524000"/>
            <a:ext cx="8229600" cy="4800600"/>
          </a:xfrm>
        </p:spPr>
        <p:txBody>
          <a:bodyPr>
            <a:normAutofit lnSpcReduction="10000"/>
          </a:bodyPr>
          <a:lstStyle/>
          <a:p>
            <a:pPr marL="0" indent="0" eaLnBrk="1" hangingPunct="1">
              <a:buFont typeface="Wingdings 2" pitchFamily="18" charset="2"/>
              <a:buNone/>
              <a:defRPr/>
            </a:pPr>
            <a:r>
              <a:rPr lang="en-US" dirty="0">
                <a:solidFill>
                  <a:srgbClr val="0070C0"/>
                </a:solidFill>
              </a:rPr>
              <a:t>The general principles for Type 1 changes:</a:t>
            </a:r>
          </a:p>
          <a:p>
            <a:pPr eaLnBrk="1" hangingPunct="1">
              <a:defRPr/>
            </a:pPr>
            <a:endParaRPr lang="en-US" dirty="0">
              <a:solidFill>
                <a:srgbClr val="0070C0"/>
              </a:solidFill>
            </a:endParaRPr>
          </a:p>
          <a:p>
            <a:pPr eaLnBrk="1" hangingPunct="1">
              <a:defRPr/>
            </a:pPr>
            <a:r>
              <a:rPr lang="en-US" dirty="0"/>
              <a:t>Usually change relate to correction of errors in the source systems.</a:t>
            </a:r>
          </a:p>
          <a:p>
            <a:pPr eaLnBrk="1" hangingPunct="1">
              <a:defRPr/>
            </a:pPr>
            <a:r>
              <a:rPr lang="en-US" dirty="0"/>
              <a:t>E.g., spelling error in customer names; change of names of customers; </a:t>
            </a:r>
          </a:p>
          <a:p>
            <a:pPr eaLnBrk="1" hangingPunct="1">
              <a:defRPr/>
            </a:pPr>
            <a:r>
              <a:rPr lang="en-US" dirty="0"/>
              <a:t>There is no need to preserve the old values here.</a:t>
            </a:r>
          </a:p>
          <a:p>
            <a:pPr eaLnBrk="1" hangingPunct="1">
              <a:defRPr/>
            </a:pPr>
            <a:r>
              <a:rPr lang="en-US" dirty="0"/>
              <a:t>The old value in the source system needs to be discarded.</a:t>
            </a:r>
          </a:p>
          <a:p>
            <a:pPr eaLnBrk="1" hangingPunct="1">
              <a:defRPr/>
            </a:pPr>
            <a:r>
              <a:rPr lang="en-US" b="1" dirty="0"/>
              <a:t>The changes made need not be preserved or noted</a:t>
            </a:r>
            <a:r>
              <a:rPr lang="en-US" dirty="0"/>
              <a:t>.</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228600"/>
            <a:ext cx="8229600" cy="1143000"/>
          </a:xfrm>
        </p:spPr>
        <p:txBody>
          <a:bodyPr/>
          <a:lstStyle/>
          <a:p>
            <a:pPr eaLnBrk="1" hangingPunct="1"/>
            <a:r>
              <a:rPr lang="en-US" sz="4000">
                <a:latin typeface="Times New Roman" pitchFamily="18" charset="0"/>
                <a:cs typeface="Times New Roman" pitchFamily="18" charset="0"/>
              </a:rPr>
              <a:t>Type 1: Correction of errors</a:t>
            </a:r>
            <a:endParaRPr lang="en-IN" sz="4000"/>
          </a:p>
        </p:txBody>
      </p:sp>
      <p:sp>
        <p:nvSpPr>
          <p:cNvPr id="40963" name="Content Placeholder 2"/>
          <p:cNvSpPr>
            <a:spLocks noGrp="1"/>
          </p:cNvSpPr>
          <p:nvPr>
            <p:ph idx="1"/>
          </p:nvPr>
        </p:nvSpPr>
        <p:spPr>
          <a:xfrm>
            <a:off x="457200" y="1371600"/>
            <a:ext cx="8229600" cy="4389438"/>
          </a:xfrm>
        </p:spPr>
        <p:txBody>
          <a:bodyPr/>
          <a:lstStyle/>
          <a:p>
            <a:pPr marL="0" indent="0">
              <a:buFont typeface="Wingdings 2" pitchFamily="18" charset="2"/>
              <a:buNone/>
              <a:defRPr/>
            </a:pPr>
            <a:r>
              <a:rPr lang="en-US" sz="2400" dirty="0">
                <a:solidFill>
                  <a:srgbClr val="0070C0"/>
                </a:solidFill>
              </a:rPr>
              <a:t>The method for applying Type 1 changes is:</a:t>
            </a:r>
          </a:p>
          <a:p>
            <a:pPr marL="0" indent="0">
              <a:buFont typeface="Wingdings 2" pitchFamily="18" charset="2"/>
              <a:buNone/>
              <a:defRPr/>
            </a:pPr>
            <a:endParaRPr lang="en-US" sz="2400" dirty="0"/>
          </a:p>
          <a:p>
            <a:pPr>
              <a:defRPr/>
            </a:pPr>
            <a:r>
              <a:rPr lang="en-US" sz="2400" dirty="0"/>
              <a:t>Overwrite the attribute value in the dimension table row with the new value</a:t>
            </a:r>
          </a:p>
          <a:p>
            <a:pPr>
              <a:defRPr/>
            </a:pPr>
            <a:r>
              <a:rPr lang="en-US" sz="2400" dirty="0"/>
              <a:t> The old value of the attribute is not preserved</a:t>
            </a:r>
          </a:p>
          <a:p>
            <a:pPr>
              <a:defRPr/>
            </a:pPr>
            <a:r>
              <a:rPr lang="en-US" sz="2400" dirty="0"/>
              <a:t> No other changes are made in the dimension table row</a:t>
            </a:r>
          </a:p>
          <a:p>
            <a:pPr>
              <a:defRPr/>
            </a:pPr>
            <a:r>
              <a:rPr lang="en-US" sz="2400" dirty="0"/>
              <a:t> The </a:t>
            </a:r>
            <a:r>
              <a:rPr lang="en-US" sz="2400" b="1" dirty="0"/>
              <a:t>key of this dimension table or any other key values are not affected</a:t>
            </a:r>
          </a:p>
          <a:p>
            <a:pPr>
              <a:defRPr/>
            </a:pPr>
            <a:r>
              <a:rPr lang="en-US" sz="2400" dirty="0"/>
              <a:t> This type is easiest to implement</a:t>
            </a:r>
            <a:endParaRPr lang="en-IN"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28600" y="533400"/>
            <a:ext cx="8458200" cy="609600"/>
          </a:xfrm>
        </p:spPr>
        <p:txBody>
          <a:bodyPr>
            <a:normAutofit fontScale="90000"/>
          </a:bodyPr>
          <a:lstStyle/>
          <a:p>
            <a:r>
              <a:rPr lang="en-US" sz="4000">
                <a:latin typeface="Times New Roman" pitchFamily="18" charset="0"/>
                <a:cs typeface="Times New Roman" pitchFamily="18" charset="0"/>
              </a:rPr>
              <a:t>The method for applying Type 1 changes</a:t>
            </a:r>
            <a:endParaRPr lang="en-US"/>
          </a:p>
        </p:txBody>
      </p:sp>
      <p:pic>
        <p:nvPicPr>
          <p:cNvPr id="47107" name="Picture 2"/>
          <p:cNvPicPr>
            <a:picLocks noGrp="1" noChangeAspect="1" noChangeArrowheads="1"/>
          </p:cNvPicPr>
          <p:nvPr>
            <p:ph idx="1"/>
          </p:nvPr>
        </p:nvPicPr>
        <p:blipFill>
          <a:blip r:embed="rId2"/>
          <a:srcRect/>
          <a:stretch>
            <a:fillRect/>
          </a:stretch>
        </p:blipFill>
        <p:spPr>
          <a:xfrm>
            <a:off x="457200" y="1371600"/>
            <a:ext cx="8229600" cy="4876800"/>
          </a:xfr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28600"/>
            <a:ext cx="8229600" cy="1143000"/>
          </a:xfrm>
        </p:spPr>
        <p:txBody>
          <a:bodyPr/>
          <a:lstStyle/>
          <a:p>
            <a:pPr eaLnBrk="1" hangingPunct="1"/>
            <a:r>
              <a:rPr lang="en-US" sz="4000">
                <a:latin typeface="Times New Roman" pitchFamily="18" charset="0"/>
                <a:cs typeface="Times New Roman" pitchFamily="18" charset="0"/>
              </a:rPr>
              <a:t>Type 2: Preservation of History</a:t>
            </a:r>
            <a:endParaRPr lang="en-IN" sz="4000">
              <a:latin typeface="Times New Roman" pitchFamily="18" charset="0"/>
              <a:cs typeface="Times New Roman" pitchFamily="18" charset="0"/>
            </a:endParaRPr>
          </a:p>
        </p:txBody>
      </p:sp>
      <p:sp>
        <p:nvSpPr>
          <p:cNvPr id="41987" name="Content Placeholder 2"/>
          <p:cNvSpPr>
            <a:spLocks noGrp="1"/>
          </p:cNvSpPr>
          <p:nvPr>
            <p:ph idx="1"/>
          </p:nvPr>
        </p:nvSpPr>
        <p:spPr>
          <a:xfrm>
            <a:off x="457200" y="1447800"/>
            <a:ext cx="8229600" cy="5105400"/>
          </a:xfrm>
        </p:spPr>
        <p:txBody>
          <a:bodyPr/>
          <a:lstStyle/>
          <a:p>
            <a:pPr marL="0" indent="0" eaLnBrk="1" hangingPunct="1">
              <a:buFont typeface="Wingdings 2" pitchFamily="18" charset="2"/>
              <a:buNone/>
              <a:defRPr/>
            </a:pPr>
            <a:r>
              <a:rPr lang="en-US" dirty="0">
                <a:solidFill>
                  <a:srgbClr val="0070C0"/>
                </a:solidFill>
              </a:rPr>
              <a:t>The general principles for this type of change:</a:t>
            </a:r>
          </a:p>
          <a:p>
            <a:pPr marL="0" indent="0" eaLnBrk="1" hangingPunct="1">
              <a:buFont typeface="Wingdings 2" pitchFamily="18" charset="2"/>
              <a:buNone/>
              <a:defRPr/>
            </a:pPr>
            <a:endParaRPr lang="en-US" dirty="0">
              <a:solidFill>
                <a:srgbClr val="0070C0"/>
              </a:solidFill>
            </a:endParaRPr>
          </a:p>
          <a:p>
            <a:pPr eaLnBrk="1" hangingPunct="1">
              <a:defRPr/>
            </a:pPr>
            <a:r>
              <a:rPr lang="en-US" dirty="0"/>
              <a:t>True changes in the source systems.</a:t>
            </a:r>
          </a:p>
          <a:p>
            <a:pPr eaLnBrk="1" hangingPunct="1">
              <a:defRPr/>
            </a:pPr>
            <a:r>
              <a:rPr lang="en-US" dirty="0"/>
              <a:t>E.g., change of marital status; change of address</a:t>
            </a:r>
          </a:p>
          <a:p>
            <a:pPr eaLnBrk="1" hangingPunct="1">
              <a:defRPr/>
            </a:pPr>
            <a:r>
              <a:rPr lang="en-US" dirty="0"/>
              <a:t>There is a need to preserve history</a:t>
            </a:r>
          </a:p>
          <a:p>
            <a:pPr eaLnBrk="1" hangingPunct="1">
              <a:defRPr/>
            </a:pPr>
            <a:r>
              <a:rPr lang="en-US" dirty="0"/>
              <a:t>This type of change partitions the history in the data warehouse</a:t>
            </a:r>
          </a:p>
          <a:p>
            <a:pPr eaLnBrk="1" hangingPunct="1">
              <a:defRPr/>
            </a:pPr>
            <a:r>
              <a:rPr lang="en-US" dirty="0"/>
              <a:t>Every change for the same attribute must be preserved.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28600" y="152400"/>
            <a:ext cx="8458200" cy="914400"/>
          </a:xfrm>
        </p:spPr>
        <p:txBody>
          <a:bodyPr/>
          <a:lstStyle/>
          <a:p>
            <a:r>
              <a:rPr lang="en-US" sz="4000">
                <a:latin typeface="Times New Roman" pitchFamily="18" charset="0"/>
                <a:cs typeface="Times New Roman" pitchFamily="18" charset="0"/>
              </a:rPr>
              <a:t>The method for applying Type 2 changes</a:t>
            </a:r>
            <a:endParaRPr lang="en-US" sz="4000"/>
          </a:p>
        </p:txBody>
      </p:sp>
      <p:sp>
        <p:nvSpPr>
          <p:cNvPr id="3" name="Content Placeholder 2"/>
          <p:cNvSpPr>
            <a:spLocks noGrp="1"/>
          </p:cNvSpPr>
          <p:nvPr>
            <p:ph idx="1"/>
          </p:nvPr>
        </p:nvSpPr>
        <p:spPr>
          <a:xfrm>
            <a:off x="457200" y="1371600"/>
            <a:ext cx="8229600" cy="4953000"/>
          </a:xfrm>
        </p:spPr>
        <p:txBody>
          <a:bodyPr/>
          <a:lstStyle/>
          <a:p>
            <a:pPr marL="0" indent="0">
              <a:buFont typeface="Wingdings 2" pitchFamily="18" charset="2"/>
              <a:buNone/>
              <a:defRPr/>
            </a:pPr>
            <a:r>
              <a:rPr lang="en-US" dirty="0">
                <a:solidFill>
                  <a:srgbClr val="0070C0"/>
                </a:solidFill>
              </a:rPr>
              <a:t>The method for applying Type 2 changes is:</a:t>
            </a:r>
          </a:p>
          <a:p>
            <a:pPr>
              <a:defRPr/>
            </a:pPr>
            <a:r>
              <a:rPr lang="en-US" dirty="0"/>
              <a:t>Add a new dimension table row with the new value of the changed attribute</a:t>
            </a:r>
          </a:p>
          <a:p>
            <a:pPr>
              <a:defRPr/>
            </a:pPr>
            <a:r>
              <a:rPr lang="en-US" dirty="0"/>
              <a:t> An effective date field may be included in the dimension table</a:t>
            </a:r>
          </a:p>
          <a:p>
            <a:pPr>
              <a:defRPr/>
            </a:pPr>
            <a:r>
              <a:rPr lang="en-US" dirty="0"/>
              <a:t> There are no changes to the original row in the dimension table</a:t>
            </a:r>
          </a:p>
          <a:p>
            <a:pPr>
              <a:defRPr/>
            </a:pPr>
            <a:r>
              <a:rPr lang="en-US" dirty="0"/>
              <a:t> The key of the original row is not affected</a:t>
            </a:r>
          </a:p>
          <a:p>
            <a:pPr>
              <a:defRPr/>
            </a:pPr>
            <a:r>
              <a:rPr lang="en-US" dirty="0"/>
              <a:t> The new row is inserted with a new surrogate key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152400"/>
            <a:ext cx="8458200" cy="762000"/>
          </a:xfrm>
        </p:spPr>
        <p:txBody>
          <a:bodyPr/>
          <a:lstStyle/>
          <a:p>
            <a:pPr eaLnBrk="1" hangingPunct="1"/>
            <a:r>
              <a:rPr lang="en-US" sz="4000">
                <a:latin typeface="Times New Roman" pitchFamily="18" charset="0"/>
                <a:cs typeface="Times New Roman" pitchFamily="18" charset="0"/>
              </a:rPr>
              <a:t>The method for applying Type 2 changes</a:t>
            </a:r>
            <a:endParaRPr lang="en-IN" sz="4000"/>
          </a:p>
        </p:txBody>
      </p:sp>
      <p:sp>
        <p:nvSpPr>
          <p:cNvPr id="50179" name="Content Placeholder 2"/>
          <p:cNvSpPr>
            <a:spLocks noGrp="1"/>
          </p:cNvSpPr>
          <p:nvPr>
            <p:ph idx="1"/>
          </p:nvPr>
        </p:nvSpPr>
        <p:spPr>
          <a:xfrm>
            <a:off x="457200" y="1447800"/>
            <a:ext cx="8229600" cy="4389438"/>
          </a:xfrm>
        </p:spPr>
        <p:txBody>
          <a:bodyPr/>
          <a:lstStyle/>
          <a:p>
            <a:pPr eaLnBrk="1" hangingPunct="1"/>
            <a:endParaRPr lang="en-IN"/>
          </a:p>
        </p:txBody>
      </p:sp>
      <p:pic>
        <p:nvPicPr>
          <p:cNvPr id="50180" name="Picture 2"/>
          <p:cNvPicPr>
            <a:picLocks noChangeAspect="1" noChangeArrowheads="1"/>
          </p:cNvPicPr>
          <p:nvPr/>
        </p:nvPicPr>
        <p:blipFill>
          <a:blip r:embed="rId2"/>
          <a:srcRect/>
          <a:stretch>
            <a:fillRect/>
          </a:stretch>
        </p:blipFill>
        <p:spPr bwMode="auto">
          <a:xfrm>
            <a:off x="381000" y="1143000"/>
            <a:ext cx="8534400" cy="5410200"/>
          </a:xfrm>
          <a:prstGeom prst="rect">
            <a:avLst/>
          </a:prstGeom>
          <a:noFill/>
          <a:ln w="9525">
            <a:noFill/>
            <a:miter lim="800000"/>
            <a:headEnd/>
            <a:tailEnd/>
          </a:ln>
        </p:spPr>
      </p:pic>
      <p:sp>
        <p:nvSpPr>
          <p:cNvPr id="2" name="TextBox 1"/>
          <p:cNvSpPr txBox="1"/>
          <p:nvPr/>
        </p:nvSpPr>
        <p:spPr>
          <a:xfrm>
            <a:off x="2743200" y="4128754"/>
            <a:ext cx="1066800" cy="307777"/>
          </a:xfrm>
          <a:prstGeom prst="rect">
            <a:avLst/>
          </a:prstGeom>
          <a:solidFill>
            <a:schemeClr val="bg1"/>
          </a:solidFill>
        </p:spPr>
        <p:txBody>
          <a:bodyPr wrap="square" rtlCol="0">
            <a:spAutoFit/>
          </a:bodyPr>
          <a:lstStyle/>
          <a:p>
            <a:r>
              <a:rPr lang="en-US" sz="1400" dirty="0">
                <a:latin typeface="+mj-lt"/>
                <a:cs typeface="Times New Roman" panose="02020603050405020304" pitchFamily="18" charset="0"/>
              </a:rPr>
              <a:t>S</a:t>
            </a:r>
            <a:r>
              <a:rPr lang="en-US" sz="1400" dirty="0" smtClean="0">
                <a:latin typeface="+mj-lt"/>
                <a:cs typeface="Times New Roman" panose="02020603050405020304" pitchFamily="18" charset="0"/>
              </a:rPr>
              <a:t>amuelson</a:t>
            </a:r>
            <a:endParaRPr lang="en-IN" sz="1400" dirty="0">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381000"/>
            <a:ext cx="8229600" cy="609600"/>
          </a:xfrm>
        </p:spPr>
        <p:txBody>
          <a:bodyPr>
            <a:normAutofit fontScale="90000"/>
          </a:bodyPr>
          <a:lstStyle/>
          <a:p>
            <a:pPr eaLnBrk="1" hangingPunct="1"/>
            <a:r>
              <a:rPr lang="en-US" sz="4000">
                <a:latin typeface="Times New Roman" pitchFamily="18" charset="0"/>
                <a:cs typeface="Times New Roman" pitchFamily="18" charset="0"/>
              </a:rPr>
              <a:t>Type 3: Tentative Soft Revision</a:t>
            </a:r>
            <a:endParaRPr lang="en-IN" sz="4000">
              <a:latin typeface="Times New Roman" pitchFamily="18" charset="0"/>
              <a:cs typeface="Times New Roman" pitchFamily="18" charset="0"/>
            </a:endParaRPr>
          </a:p>
        </p:txBody>
      </p:sp>
      <p:sp>
        <p:nvSpPr>
          <p:cNvPr id="44035" name="Content Placeholder 2"/>
          <p:cNvSpPr>
            <a:spLocks noGrp="1"/>
          </p:cNvSpPr>
          <p:nvPr>
            <p:ph idx="1"/>
          </p:nvPr>
        </p:nvSpPr>
        <p:spPr>
          <a:xfrm>
            <a:off x="457200" y="1295400"/>
            <a:ext cx="8229600" cy="5029200"/>
          </a:xfrm>
        </p:spPr>
        <p:txBody>
          <a:bodyPr/>
          <a:lstStyle/>
          <a:p>
            <a:pPr marL="0" indent="0" eaLnBrk="1" hangingPunct="1">
              <a:buFont typeface="Wingdings 2" pitchFamily="18" charset="2"/>
              <a:buNone/>
              <a:defRPr/>
            </a:pPr>
            <a:r>
              <a:rPr lang="en-US" dirty="0">
                <a:solidFill>
                  <a:srgbClr val="0070C0"/>
                </a:solidFill>
              </a:rPr>
              <a:t>The general principles for Type 3 changes:</a:t>
            </a:r>
          </a:p>
          <a:p>
            <a:pPr marL="0" indent="0">
              <a:buFont typeface="Wingdings 2" pitchFamily="18" charset="2"/>
              <a:buNone/>
              <a:defRPr/>
            </a:pPr>
            <a:r>
              <a:rPr lang="en-US" dirty="0"/>
              <a:t>Sometimes, though rarely, there is a </a:t>
            </a:r>
            <a:r>
              <a:rPr lang="en-US" dirty="0">
                <a:solidFill>
                  <a:srgbClr val="0070C0"/>
                </a:solidFill>
              </a:rPr>
              <a:t>need to track both the old and new values of changed attributes for a certain period</a:t>
            </a:r>
            <a:r>
              <a:rPr lang="en-US" dirty="0"/>
              <a:t>, in both forward and backward directions. These types of changes are Type 3 changes .</a:t>
            </a:r>
          </a:p>
          <a:p>
            <a:pPr>
              <a:defRPr/>
            </a:pPr>
            <a:r>
              <a:rPr lang="en-US" dirty="0"/>
              <a:t>Tentative changes in the source system</a:t>
            </a:r>
            <a:endParaRPr lang="en-IN" dirty="0"/>
          </a:p>
          <a:p>
            <a:pPr eaLnBrk="1" hangingPunct="1">
              <a:defRPr/>
            </a:pPr>
            <a:r>
              <a:rPr lang="en-US" dirty="0"/>
              <a:t>E.g., if an employee will get posted for a short period to a different location</a:t>
            </a:r>
          </a:p>
          <a:p>
            <a:pPr eaLnBrk="1" hangingPunct="1">
              <a:defRPr/>
            </a:pPr>
            <a:r>
              <a:rPr lang="en-US" dirty="0"/>
              <a:t>There is a need to keep track of history with old and new values of the changed attribute</a:t>
            </a:r>
          </a:p>
          <a:p>
            <a:pPr eaLnBrk="1" hangingPunct="1">
              <a:defRPr/>
            </a:pPr>
            <a:r>
              <a:rPr lang="en-US" dirty="0"/>
              <a:t>Used to compare performances across the transition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704850"/>
            <a:ext cx="8229600" cy="971550"/>
          </a:xfrm>
        </p:spPr>
        <p:txBody>
          <a:bodyPr/>
          <a:lstStyle/>
          <a:p>
            <a:r>
              <a:rPr lang="en-US"/>
              <a:t>Type 3 change : Example</a:t>
            </a:r>
          </a:p>
        </p:txBody>
      </p:sp>
      <p:sp>
        <p:nvSpPr>
          <p:cNvPr id="52227" name="Content Placeholder 2"/>
          <p:cNvSpPr>
            <a:spLocks noGrp="1"/>
          </p:cNvSpPr>
          <p:nvPr>
            <p:ph idx="1"/>
          </p:nvPr>
        </p:nvSpPr>
        <p:spPr/>
        <p:txBody>
          <a:bodyPr/>
          <a:lstStyle/>
          <a:p>
            <a:pPr marL="0" indent="0" algn="just">
              <a:buFont typeface="Wingdings 2" pitchFamily="18" charset="2"/>
              <a:buNone/>
            </a:pPr>
            <a:r>
              <a:rPr lang="en-US"/>
              <a:t>Assume your marketing department is planning a realignment of the territorial assignments for salespersons. Before making a permanent realignment, they want to count the orders in two ways: according to the current territorial alignment and also according to the proposed realignment. This type of provisional or tentative change is a Type 3 change.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52400" y="228600"/>
            <a:ext cx="8534400" cy="838200"/>
          </a:xfrm>
        </p:spPr>
        <p:txBody>
          <a:bodyPr/>
          <a:lstStyle/>
          <a:p>
            <a:r>
              <a:rPr lang="en-US" sz="4000">
                <a:latin typeface="Times New Roman" pitchFamily="18" charset="0"/>
                <a:cs typeface="Times New Roman" pitchFamily="18" charset="0"/>
              </a:rPr>
              <a:t>The method for applying Type 3 changes</a:t>
            </a:r>
            <a:endParaRPr lang="en-US" sz="4000"/>
          </a:p>
        </p:txBody>
      </p:sp>
      <p:sp>
        <p:nvSpPr>
          <p:cNvPr id="3" name="Content Placeholder 2"/>
          <p:cNvSpPr>
            <a:spLocks noGrp="1"/>
          </p:cNvSpPr>
          <p:nvPr>
            <p:ph idx="1"/>
          </p:nvPr>
        </p:nvSpPr>
        <p:spPr>
          <a:xfrm>
            <a:off x="457200" y="1524000"/>
            <a:ext cx="8229600" cy="5181600"/>
          </a:xfrm>
        </p:spPr>
        <p:txBody>
          <a:bodyPr/>
          <a:lstStyle/>
          <a:p>
            <a:pPr marL="0" indent="0" eaLnBrk="1" hangingPunct="1">
              <a:buFont typeface="Wingdings 2" pitchFamily="18" charset="2"/>
              <a:buNone/>
              <a:defRPr/>
            </a:pPr>
            <a:r>
              <a:rPr lang="en-US" sz="2800" dirty="0">
                <a:solidFill>
                  <a:srgbClr val="0070C0"/>
                </a:solidFill>
                <a:latin typeface="Times New Roman" pitchFamily="18" charset="0"/>
                <a:cs typeface="Times New Roman" pitchFamily="18" charset="0"/>
              </a:rPr>
              <a:t>The method for applying Type 3 changes</a:t>
            </a:r>
            <a:endParaRPr lang="en-US" dirty="0"/>
          </a:p>
          <a:p>
            <a:pPr>
              <a:defRPr/>
            </a:pPr>
            <a:r>
              <a:rPr lang="en-US" dirty="0"/>
              <a:t>Add an “old” field in the dimension table for the affected attribute</a:t>
            </a:r>
          </a:p>
          <a:p>
            <a:pPr>
              <a:defRPr/>
            </a:pPr>
            <a:r>
              <a:rPr lang="en-US" dirty="0"/>
              <a:t> Push down the existing value of the attribute from the “current” field to the “old” field</a:t>
            </a:r>
          </a:p>
          <a:p>
            <a:pPr>
              <a:defRPr/>
            </a:pPr>
            <a:r>
              <a:rPr lang="en-US" dirty="0"/>
              <a:t> Keep the new value of the attribute in the “current” field</a:t>
            </a:r>
          </a:p>
          <a:p>
            <a:pPr>
              <a:defRPr/>
            </a:pPr>
            <a:r>
              <a:rPr lang="en-US" dirty="0"/>
              <a:t> Also, you may add a “current” effective date field for the attribute</a:t>
            </a:r>
          </a:p>
          <a:p>
            <a:pPr>
              <a:defRPr/>
            </a:pPr>
            <a:r>
              <a:rPr lang="en-US" dirty="0"/>
              <a:t> The key of the row is not affected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304800" y="228600"/>
            <a:ext cx="8382000" cy="838200"/>
          </a:xfrm>
        </p:spPr>
        <p:txBody>
          <a:bodyPr/>
          <a:lstStyle/>
          <a:p>
            <a:pPr eaLnBrk="1" hangingPunct="1"/>
            <a:r>
              <a:rPr lang="en-US" sz="4000">
                <a:latin typeface="Times New Roman" pitchFamily="18" charset="0"/>
                <a:cs typeface="Times New Roman" pitchFamily="18" charset="0"/>
              </a:rPr>
              <a:t>The method for applying Type 3 changes</a:t>
            </a:r>
            <a:endParaRPr lang="en-IN" sz="4000"/>
          </a:p>
        </p:txBody>
      </p:sp>
      <p:pic>
        <p:nvPicPr>
          <p:cNvPr id="54275" name="Picture 2"/>
          <p:cNvPicPr>
            <a:picLocks noGrp="1" noChangeAspect="1" noChangeArrowheads="1"/>
          </p:cNvPicPr>
          <p:nvPr>
            <p:ph idx="1"/>
          </p:nvPr>
        </p:nvPicPr>
        <p:blipFill>
          <a:blip r:embed="rId2"/>
          <a:srcRect/>
          <a:stretch>
            <a:fillRect/>
          </a:stretch>
        </p:blipFill>
        <p:spPr>
          <a:xfrm>
            <a:off x="609600" y="1447800"/>
            <a:ext cx="8077200" cy="5029200"/>
          </a:xfr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defRPr/>
            </a:pPr>
            <a:r>
              <a:rPr lang="en-US" sz="4000" dirty="0"/>
              <a:t>Formation of the automaker sales fact table</a:t>
            </a:r>
            <a:endParaRPr lang="en-IN" sz="4000" dirty="0"/>
          </a:p>
        </p:txBody>
      </p:sp>
      <p:pic>
        <p:nvPicPr>
          <p:cNvPr id="9219" name="Picture 2"/>
          <p:cNvPicPr>
            <a:picLocks noChangeAspect="1" noChangeArrowheads="1"/>
          </p:cNvPicPr>
          <p:nvPr/>
        </p:nvPicPr>
        <p:blipFill>
          <a:blip r:embed="rId2"/>
          <a:srcRect/>
          <a:stretch>
            <a:fillRect/>
          </a:stretch>
        </p:blipFill>
        <p:spPr bwMode="auto">
          <a:xfrm>
            <a:off x="228600" y="1828800"/>
            <a:ext cx="8763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endParaRPr lang="en-IN" sz="4000" dirty="0">
              <a:latin typeface="Times New Roman" pitchFamily="18" charset="0"/>
              <a:cs typeface="Times New Roman" pitchFamily="18" charset="0"/>
            </a:endParaRPr>
          </a:p>
        </p:txBody>
      </p:sp>
      <p:sp>
        <p:nvSpPr>
          <p:cNvPr id="54275" name="Content Placeholder 2"/>
          <p:cNvSpPr>
            <a:spLocks noGrp="1"/>
          </p:cNvSpPr>
          <p:nvPr>
            <p:ph idx="1"/>
          </p:nvPr>
        </p:nvSpPr>
        <p:spPr/>
        <p:txBody>
          <a:bodyPr/>
          <a:lstStyle/>
          <a:p>
            <a:pPr>
              <a:buNone/>
              <a:defRPr/>
            </a:pPr>
            <a:r>
              <a:rPr lang="en-US" b="1" dirty="0"/>
              <a:t>miscellaneous </a:t>
            </a:r>
            <a:r>
              <a:rPr lang="en-US" sz="2800" dirty="0">
                <a:latin typeface="Times New Roman" pitchFamily="18" charset="0"/>
                <a:cs typeface="Times New Roman" pitchFamily="18" charset="0"/>
              </a:rPr>
              <a:t>dimensions</a:t>
            </a:r>
          </a:p>
          <a:p>
            <a:pPr>
              <a:defRPr/>
            </a:pPr>
            <a:r>
              <a:rPr lang="en-US" sz="2800" dirty="0">
                <a:latin typeface="Times New Roman" pitchFamily="18" charset="0"/>
                <a:cs typeface="Times New Roman" pitchFamily="18" charset="0"/>
              </a:rPr>
              <a:t>Large dimensions</a:t>
            </a:r>
          </a:p>
          <a:p>
            <a:pPr>
              <a:defRPr/>
            </a:pPr>
            <a:r>
              <a:rPr lang="en-US" dirty="0">
                <a:hlinkClick r:id="rId2" action="ppaction://hlinksldjump"/>
              </a:rPr>
              <a:t>Rapidly changing dimensions</a:t>
            </a:r>
            <a:endParaRPr lang="en-US" dirty="0"/>
          </a:p>
          <a:p>
            <a:pPr>
              <a:defRPr/>
            </a:pPr>
            <a:r>
              <a:rPr lang="en-US" dirty="0"/>
              <a:t>Junk dimensions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z="4000">
                <a:solidFill>
                  <a:srgbClr val="4E3B30"/>
                </a:solidFill>
                <a:latin typeface="Times New Roman" pitchFamily="18" charset="0"/>
                <a:cs typeface="Times New Roman" pitchFamily="18" charset="0"/>
              </a:rPr>
              <a:t>Large dimensions</a:t>
            </a:r>
            <a:endParaRPr lang="en-US"/>
          </a:p>
        </p:txBody>
      </p:sp>
      <p:sp>
        <p:nvSpPr>
          <p:cNvPr id="3" name="Content Placeholder 2"/>
          <p:cNvSpPr>
            <a:spLocks noGrp="1"/>
          </p:cNvSpPr>
          <p:nvPr>
            <p:ph idx="1"/>
          </p:nvPr>
        </p:nvSpPr>
        <p:spPr/>
        <p:txBody>
          <a:bodyPr>
            <a:normAutofit fontScale="92500"/>
          </a:bodyPr>
          <a:lstStyle/>
          <a:p>
            <a:pPr marL="366713" lvl="1" indent="0">
              <a:buNone/>
              <a:defRPr/>
            </a:pPr>
            <a:r>
              <a:rPr lang="en-US" dirty="0"/>
              <a:t>You may consider a dimension large based on two factors:</a:t>
            </a:r>
          </a:p>
          <a:p>
            <a:pPr lvl="1">
              <a:defRPr/>
            </a:pPr>
            <a:r>
              <a:rPr lang="en-US" dirty="0"/>
              <a:t>Very deep(large number of rows)</a:t>
            </a:r>
          </a:p>
          <a:p>
            <a:pPr lvl="1">
              <a:defRPr/>
            </a:pPr>
            <a:r>
              <a:rPr lang="en-US" dirty="0"/>
              <a:t>Very wide(large number of attributes)</a:t>
            </a:r>
          </a:p>
          <a:p>
            <a:pPr marL="273050" lvl="1" indent="-273050">
              <a:buClr>
                <a:srgbClr val="B58B80"/>
              </a:buClr>
              <a:buSzPct val="95000"/>
              <a:defRPr/>
            </a:pPr>
            <a:r>
              <a:rPr lang="en-US" dirty="0"/>
              <a:t>Have </a:t>
            </a:r>
            <a:r>
              <a:rPr lang="en-US" sz="2600" dirty="0">
                <a:hlinkClick r:id="rId2" action="ppaction://hlinksldjump"/>
              </a:rPr>
              <a:t>multiple</a:t>
            </a:r>
            <a:r>
              <a:rPr lang="en-US" sz="2600" u="sng" dirty="0">
                <a:hlinkClick r:id="rId2" action="ppaction://hlinksldjump"/>
              </a:rPr>
              <a:t> hierarchies</a:t>
            </a:r>
            <a:endParaRPr lang="en-US" dirty="0"/>
          </a:p>
          <a:p>
            <a:pPr>
              <a:defRPr/>
            </a:pPr>
            <a:r>
              <a:rPr lang="en-US" dirty="0"/>
              <a:t>Large dimensions call for special considerations. Because of the sheer size, many data warehouse functions involving large dimensions could be slow and inefficient.</a:t>
            </a:r>
          </a:p>
          <a:p>
            <a:pPr>
              <a:defRPr/>
            </a:pPr>
            <a:r>
              <a:rPr lang="en-US" dirty="0"/>
              <a:t>You need to address the following issues by using effective design methods, by choosing proper indexes,</a:t>
            </a:r>
          </a:p>
          <a:p>
            <a:pPr marL="0" indent="0">
              <a:buFont typeface="Wingdings 2" pitchFamily="18" charset="2"/>
              <a:buNone/>
              <a:defRPr/>
            </a:pPr>
            <a:r>
              <a:rPr lang="en-US" dirty="0"/>
              <a:t>    and by applying other optimizing techniques.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704850"/>
            <a:ext cx="8229600" cy="742950"/>
          </a:xfrm>
        </p:spPr>
        <p:txBody>
          <a:bodyPr>
            <a:normAutofit fontScale="90000"/>
          </a:bodyPr>
          <a:lstStyle/>
          <a:p>
            <a:endParaRPr lang="en-US"/>
          </a:p>
        </p:txBody>
      </p:sp>
      <p:sp>
        <p:nvSpPr>
          <p:cNvPr id="3" name="Content Placeholder 2"/>
          <p:cNvSpPr>
            <a:spLocks noGrp="1"/>
          </p:cNvSpPr>
          <p:nvPr>
            <p:ph idx="1"/>
          </p:nvPr>
        </p:nvSpPr>
        <p:spPr>
          <a:xfrm>
            <a:off x="457200" y="1600200"/>
            <a:ext cx="8229600" cy="5334000"/>
          </a:xfrm>
        </p:spPr>
        <p:txBody>
          <a:bodyPr/>
          <a:lstStyle/>
          <a:p>
            <a:pPr>
              <a:defRPr/>
            </a:pPr>
            <a:r>
              <a:rPr lang="en-US" dirty="0"/>
              <a:t>Here are some typical features of large customer and product dimensions:</a:t>
            </a:r>
          </a:p>
          <a:p>
            <a:pPr marL="0" indent="0">
              <a:buFont typeface="Wingdings 2" pitchFamily="18" charset="2"/>
              <a:buNone/>
              <a:defRPr/>
            </a:pPr>
            <a:r>
              <a:rPr lang="en-US" b="1" dirty="0"/>
              <a:t>Customer</a:t>
            </a:r>
          </a:p>
          <a:p>
            <a:pPr>
              <a:defRPr/>
            </a:pPr>
            <a:r>
              <a:rPr lang="en-US" dirty="0"/>
              <a:t> Huge—in the range of 20 million rows</a:t>
            </a:r>
          </a:p>
          <a:p>
            <a:pPr>
              <a:defRPr/>
            </a:pPr>
            <a:r>
              <a:rPr lang="en-US" dirty="0"/>
              <a:t> Easily up to 150 dimension attributes</a:t>
            </a:r>
          </a:p>
          <a:p>
            <a:pPr>
              <a:defRPr/>
            </a:pPr>
            <a:r>
              <a:rPr lang="en-US" dirty="0"/>
              <a:t> Can have multiple hierarchies</a:t>
            </a:r>
          </a:p>
          <a:p>
            <a:pPr marL="0" indent="0">
              <a:buFont typeface="Wingdings 2" pitchFamily="18" charset="2"/>
              <a:buNone/>
              <a:defRPr/>
            </a:pPr>
            <a:r>
              <a:rPr lang="en-US" b="1" dirty="0"/>
              <a:t>Product</a:t>
            </a:r>
          </a:p>
          <a:p>
            <a:pPr>
              <a:defRPr/>
            </a:pPr>
            <a:r>
              <a:rPr lang="en-US" dirty="0"/>
              <a:t> Sometimes as many as 100,000 product  variations</a:t>
            </a:r>
          </a:p>
          <a:p>
            <a:pPr>
              <a:defRPr/>
            </a:pPr>
            <a:r>
              <a:rPr lang="en-US" dirty="0"/>
              <a:t> Can have more than 100 dimension attributes</a:t>
            </a:r>
          </a:p>
          <a:p>
            <a:pPr>
              <a:defRPr/>
            </a:pPr>
            <a:r>
              <a:rPr lang="en-US" dirty="0"/>
              <a:t> Can have multiple hierarchies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endParaRPr lang="en-US"/>
          </a:p>
        </p:txBody>
      </p:sp>
      <p:sp>
        <p:nvSpPr>
          <p:cNvPr id="58371" name="Content Placeholder 2"/>
          <p:cNvSpPr>
            <a:spLocks noGrp="1"/>
          </p:cNvSpPr>
          <p:nvPr>
            <p:ph idx="1"/>
          </p:nvPr>
        </p:nvSpPr>
        <p:spPr/>
        <p:txBody>
          <a:bodyPr/>
          <a:lstStyle/>
          <a:p>
            <a:pPr marL="0" indent="0" algn="just">
              <a:buFont typeface="Wingdings 2" pitchFamily="18" charset="2"/>
              <a:buNone/>
            </a:pPr>
            <a:r>
              <a:rPr lang="en-US" dirty="0"/>
              <a:t>We had assumed that dimension attributes do not change too rapidly. If the change is a Type 2 change, you know that you have to create another row with the new value of the attribute. If the value of the attribute changes again, then you create another row with the newer value. What if the value changes too many times or too rapidly? Such a dimension </a:t>
            </a:r>
            <a:r>
              <a:rPr lang="en-US" dirty="0">
                <a:highlight>
                  <a:srgbClr val="FFFF00"/>
                </a:highlight>
              </a:rPr>
              <a:t>is no longer a slowly changing dimension.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hlinkClick r:id="rId2" action="ppaction://hlinksldjump"/>
              </a:rPr>
              <a:t>Multiple hierarchies</a:t>
            </a:r>
            <a:endParaRPr lang="en-IN" dirty="0"/>
          </a:p>
        </p:txBody>
      </p:sp>
      <p:pic>
        <p:nvPicPr>
          <p:cNvPr id="59395" name="Picture 2"/>
          <p:cNvPicPr>
            <a:picLocks noChangeAspect="1" noChangeArrowheads="1"/>
          </p:cNvPicPr>
          <p:nvPr/>
        </p:nvPicPr>
        <p:blipFill>
          <a:blip r:embed="rId3"/>
          <a:srcRect/>
          <a:stretch>
            <a:fillRect/>
          </a:stretch>
        </p:blipFill>
        <p:spPr bwMode="auto">
          <a:xfrm>
            <a:off x="2133600" y="2038350"/>
            <a:ext cx="6200775" cy="440055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hlinkClick r:id="rId2" action="ppaction://hlinksldjump"/>
              </a:rPr>
              <a:t>Rapidly changing dimensions</a:t>
            </a:r>
            <a:endParaRPr lang="en-IN" dirty="0"/>
          </a:p>
        </p:txBody>
      </p:sp>
      <p:pic>
        <p:nvPicPr>
          <p:cNvPr id="60419" name="Picture 2"/>
          <p:cNvPicPr>
            <a:picLocks noChangeAspect="1" noChangeArrowheads="1"/>
          </p:cNvPicPr>
          <p:nvPr/>
        </p:nvPicPr>
        <p:blipFill>
          <a:blip r:embed="rId3"/>
          <a:srcRect/>
          <a:stretch>
            <a:fillRect/>
          </a:stretch>
        </p:blipFill>
        <p:spPr bwMode="auto">
          <a:xfrm>
            <a:off x="228600" y="2057400"/>
            <a:ext cx="8382000" cy="42672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304800"/>
            <a:ext cx="8229600" cy="1143000"/>
          </a:xfrm>
        </p:spPr>
        <p:txBody>
          <a:bodyPr/>
          <a:lstStyle/>
          <a:p>
            <a:pPr eaLnBrk="1" hangingPunct="1"/>
            <a:r>
              <a:rPr lang="en-US"/>
              <a:t>Snowflake schema</a:t>
            </a:r>
            <a:endParaRPr lang="en-IN"/>
          </a:p>
        </p:txBody>
      </p:sp>
      <p:sp>
        <p:nvSpPr>
          <p:cNvPr id="61443" name="Content Placeholder 2"/>
          <p:cNvSpPr>
            <a:spLocks noGrp="1"/>
          </p:cNvSpPr>
          <p:nvPr>
            <p:ph idx="1"/>
          </p:nvPr>
        </p:nvSpPr>
        <p:spPr/>
        <p:txBody>
          <a:bodyPr/>
          <a:lstStyle/>
          <a:p>
            <a:pPr eaLnBrk="1" hangingPunct="1"/>
            <a:r>
              <a:rPr lang="en-US"/>
              <a:t>A variation of the star schema, in which all or some of the dimension tables may be normalized.</a:t>
            </a:r>
          </a:p>
          <a:p>
            <a:pPr eaLnBrk="1" hangingPunct="1"/>
            <a:r>
              <a:rPr lang="en-US"/>
              <a:t>Eliminates redundancy</a:t>
            </a:r>
          </a:p>
          <a:p>
            <a:pPr eaLnBrk="1" hangingPunct="1"/>
            <a:r>
              <a:rPr lang="en-US"/>
              <a:t>Generally used when a dimension table is wide.</a:t>
            </a:r>
          </a:p>
          <a:p>
            <a:pPr eaLnBrk="1" hangingPunct="1"/>
            <a:r>
              <a:rPr lang="en-US"/>
              <a:t>Saves space</a:t>
            </a:r>
          </a:p>
          <a:p>
            <a:pPr eaLnBrk="1" hangingPunct="1"/>
            <a:r>
              <a:rPr lang="en-US"/>
              <a:t>Complex querying is required.</a:t>
            </a:r>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Star schema for sales</a:t>
            </a:r>
            <a:endParaRPr lang="en-IN" dirty="0"/>
          </a:p>
        </p:txBody>
      </p:sp>
      <p:pic>
        <p:nvPicPr>
          <p:cNvPr id="62467" name="Picture 2"/>
          <p:cNvPicPr>
            <a:picLocks noChangeAspect="1" noChangeArrowheads="1"/>
          </p:cNvPicPr>
          <p:nvPr/>
        </p:nvPicPr>
        <p:blipFill>
          <a:blip r:embed="rId2"/>
          <a:srcRect/>
          <a:stretch>
            <a:fillRect/>
          </a:stretch>
        </p:blipFill>
        <p:spPr bwMode="auto">
          <a:xfrm>
            <a:off x="838200" y="1643063"/>
            <a:ext cx="7696200" cy="4529137"/>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Normalized product dimension</a:t>
            </a:r>
            <a:endParaRPr lang="en-IN" dirty="0"/>
          </a:p>
        </p:txBody>
      </p:sp>
      <p:pic>
        <p:nvPicPr>
          <p:cNvPr id="63491" name="Picture 2"/>
          <p:cNvPicPr>
            <a:picLocks noChangeAspect="1" noChangeArrowheads="1"/>
          </p:cNvPicPr>
          <p:nvPr/>
        </p:nvPicPr>
        <p:blipFill>
          <a:blip r:embed="rId2"/>
          <a:srcRect/>
          <a:stretch>
            <a:fillRect/>
          </a:stretch>
        </p:blipFill>
        <p:spPr bwMode="auto">
          <a:xfrm>
            <a:off x="533400" y="2438400"/>
            <a:ext cx="7848600" cy="380047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Sales snowflake schema</a:t>
            </a:r>
            <a:endParaRPr lang="en-IN" dirty="0"/>
          </a:p>
        </p:txBody>
      </p:sp>
      <p:pic>
        <p:nvPicPr>
          <p:cNvPr id="64515" name="Picture 2"/>
          <p:cNvPicPr>
            <a:picLocks noChangeAspect="1" noChangeArrowheads="1"/>
          </p:cNvPicPr>
          <p:nvPr/>
        </p:nvPicPr>
        <p:blipFill>
          <a:blip r:embed="rId2"/>
          <a:srcRect/>
          <a:stretch>
            <a:fillRect/>
          </a:stretch>
        </p:blipFill>
        <p:spPr bwMode="auto">
          <a:xfrm>
            <a:off x="609600" y="1600200"/>
            <a:ext cx="7620000" cy="46101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defRPr/>
            </a:pPr>
            <a:r>
              <a:rPr lang="en-US" sz="3600" dirty="0"/>
              <a:t>Formation of the automaker dimension tables</a:t>
            </a:r>
            <a:endParaRPr lang="en-IN" sz="3600" dirty="0"/>
          </a:p>
        </p:txBody>
      </p:sp>
      <p:pic>
        <p:nvPicPr>
          <p:cNvPr id="12291" name="Picture 2"/>
          <p:cNvPicPr>
            <a:picLocks noChangeAspect="1" noChangeArrowheads="1"/>
          </p:cNvPicPr>
          <p:nvPr/>
        </p:nvPicPr>
        <p:blipFill>
          <a:blip r:embed="rId2"/>
          <a:srcRect/>
          <a:stretch>
            <a:fillRect/>
          </a:stretch>
        </p:blipFill>
        <p:spPr bwMode="auto">
          <a:xfrm>
            <a:off x="404813" y="762000"/>
            <a:ext cx="8486775" cy="5105400"/>
          </a:xfrm>
          <a:prstGeom prst="rect">
            <a:avLst/>
          </a:prstGeom>
          <a:noFill/>
          <a:ln w="9525">
            <a:noFill/>
            <a:miter lim="800000"/>
            <a:headEnd/>
            <a:tailEnd/>
          </a:ln>
          <a:effectLst/>
        </p:spPr>
      </p:pic>
      <p:sp>
        <p:nvSpPr>
          <p:cNvPr id="4" name="Rectangle 3"/>
          <p:cNvSpPr/>
          <p:nvPr/>
        </p:nvSpPr>
        <p:spPr>
          <a:xfrm>
            <a:off x="685800" y="6019800"/>
            <a:ext cx="7924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How much sales proceeds did the jeep </a:t>
            </a:r>
            <a:r>
              <a:rPr lang="en-US" dirty="0" err="1"/>
              <a:t>tata</a:t>
            </a:r>
            <a:r>
              <a:rPr lang="en-US" dirty="0"/>
              <a:t> </a:t>
            </a:r>
            <a:r>
              <a:rPr lang="en-US" dirty="0" err="1"/>
              <a:t>mahindra</a:t>
            </a:r>
            <a:r>
              <a:rPr lang="en-US" dirty="0"/>
              <a:t>, 2005 model with </a:t>
            </a:r>
            <a:r>
              <a:rPr lang="en-US" dirty="0" err="1"/>
              <a:t>vxi</a:t>
            </a:r>
            <a:r>
              <a:rPr lang="en-US" dirty="0"/>
              <a:t>  options, generate in </a:t>
            </a:r>
            <a:r>
              <a:rPr lang="en-US" dirty="0" err="1"/>
              <a:t>january</a:t>
            </a:r>
            <a:r>
              <a:rPr lang="en-US" dirty="0"/>
              <a:t> 2000 at spectra  auto dealership for buyers who owned their homes, financed by </a:t>
            </a:r>
            <a:r>
              <a:rPr lang="en-US" dirty="0" err="1"/>
              <a:t>icici</a:t>
            </a:r>
            <a:r>
              <a:rPr lang="en-US" dirty="0"/>
              <a:t> prudential financing?</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randombar(horizontal)">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2"/>
          <p:cNvSpPr>
            <a:spLocks noGrp="1"/>
          </p:cNvSpPr>
          <p:nvPr>
            <p:ph type="title"/>
          </p:nvPr>
        </p:nvSpPr>
        <p:spPr/>
        <p:txBody>
          <a:bodyPr/>
          <a:lstStyle/>
          <a:p>
            <a:r>
              <a:rPr lang="en-US"/>
              <a:t>Advantages and disadvantages</a:t>
            </a:r>
            <a:endParaRPr lang="en-IN"/>
          </a:p>
        </p:txBody>
      </p:sp>
      <p:sp>
        <p:nvSpPr>
          <p:cNvPr id="65539" name="Content Placeholder 3"/>
          <p:cNvSpPr>
            <a:spLocks noGrp="1"/>
          </p:cNvSpPr>
          <p:nvPr>
            <p:ph idx="1"/>
          </p:nvPr>
        </p:nvSpPr>
        <p:spPr/>
        <p:txBody>
          <a:bodyPr/>
          <a:lstStyle/>
          <a:p>
            <a:r>
              <a:rPr lang="en-US" dirty="0"/>
              <a:t>Advantages</a:t>
            </a:r>
          </a:p>
          <a:p>
            <a:pPr lvl="1"/>
            <a:r>
              <a:rPr lang="en-US" dirty="0"/>
              <a:t>Small savings in storage space</a:t>
            </a:r>
          </a:p>
          <a:p>
            <a:pPr lvl="1"/>
            <a:r>
              <a:rPr lang="en-US" dirty="0"/>
              <a:t>Normalized structures are easier to update and maintain</a:t>
            </a:r>
          </a:p>
          <a:p>
            <a:r>
              <a:rPr lang="en-US" dirty="0"/>
              <a:t>Disadvantages</a:t>
            </a:r>
          </a:p>
          <a:p>
            <a:pPr lvl="1"/>
            <a:r>
              <a:rPr lang="en-US" dirty="0"/>
              <a:t>Schema is less sensitive</a:t>
            </a:r>
          </a:p>
          <a:p>
            <a:pPr lvl="1"/>
            <a:r>
              <a:rPr lang="en-US" dirty="0"/>
              <a:t>Browsing becomes difficult</a:t>
            </a:r>
          </a:p>
          <a:p>
            <a:pPr lvl="1"/>
            <a:r>
              <a:rPr lang="en-US" dirty="0"/>
              <a:t>Degraded query performance because of additional joins</a:t>
            </a: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When to snowflake</a:t>
            </a:r>
            <a:endParaRPr lang="en-IN" dirty="0"/>
          </a:p>
        </p:txBody>
      </p:sp>
      <p:pic>
        <p:nvPicPr>
          <p:cNvPr id="66563" name="Picture 2"/>
          <p:cNvPicPr>
            <a:picLocks noChangeAspect="1" noChangeArrowheads="1"/>
          </p:cNvPicPr>
          <p:nvPr/>
        </p:nvPicPr>
        <p:blipFill>
          <a:blip r:embed="rId2"/>
          <a:srcRect/>
          <a:stretch>
            <a:fillRect/>
          </a:stretch>
        </p:blipFill>
        <p:spPr bwMode="auto">
          <a:xfrm>
            <a:off x="304800" y="2362200"/>
            <a:ext cx="8153400" cy="3886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t>Aggregate fact tables</a:t>
            </a:r>
            <a:endParaRPr lang="en-IN"/>
          </a:p>
        </p:txBody>
      </p:sp>
      <p:sp>
        <p:nvSpPr>
          <p:cNvPr id="67587" name="Content Placeholder 2"/>
          <p:cNvSpPr>
            <a:spLocks noGrp="1"/>
          </p:cNvSpPr>
          <p:nvPr>
            <p:ph idx="1"/>
          </p:nvPr>
        </p:nvSpPr>
        <p:spPr/>
        <p:txBody>
          <a:bodyPr/>
          <a:lstStyle/>
          <a:p>
            <a:pPr eaLnBrk="1" hangingPunct="1"/>
            <a:r>
              <a:rPr lang="en-US"/>
              <a:t>Contain pre-calculated summaries derived from the most granular (detailed) fact table.</a:t>
            </a:r>
          </a:p>
          <a:p>
            <a:pPr eaLnBrk="1" hangingPunct="1"/>
            <a:r>
              <a:rPr lang="en-US"/>
              <a:t>Created as a specific summarization across any number of dimensions.</a:t>
            </a:r>
          </a:p>
          <a:p>
            <a:pPr eaLnBrk="1" hangingPunct="1"/>
            <a:r>
              <a:rPr lang="en-US"/>
              <a:t>Reduces runtime processing.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sz="4800"/>
              <a:t>Why need aggregate fact tables?</a:t>
            </a:r>
            <a:endParaRPr lang="en-IN" sz="4800"/>
          </a:p>
        </p:txBody>
      </p:sp>
      <p:sp>
        <p:nvSpPr>
          <p:cNvPr id="68611" name="Content Placeholder 2"/>
          <p:cNvSpPr>
            <a:spLocks noGrp="1"/>
          </p:cNvSpPr>
          <p:nvPr>
            <p:ph idx="1"/>
          </p:nvPr>
        </p:nvSpPr>
        <p:spPr/>
        <p:txBody>
          <a:bodyPr/>
          <a:lstStyle/>
          <a:p>
            <a:pPr eaLnBrk="1" hangingPunct="1"/>
            <a:r>
              <a:rPr lang="en-US"/>
              <a:t>Large size of the fact table</a:t>
            </a:r>
          </a:p>
          <a:p>
            <a:pPr eaLnBrk="1" hangingPunct="1"/>
            <a:r>
              <a:rPr lang="en-US"/>
              <a:t>To speed up query extraction</a:t>
            </a:r>
          </a:p>
          <a:p>
            <a:pPr eaLnBrk="1" hangingPunct="1"/>
            <a:endParaRPr lang="en-US"/>
          </a:p>
          <a:p>
            <a:pPr eaLnBrk="1" hangingPunct="1"/>
            <a:r>
              <a:rPr lang="en-US"/>
              <a:t>Limitations</a:t>
            </a:r>
          </a:p>
          <a:p>
            <a:pPr lvl="1" eaLnBrk="1" hangingPunct="1"/>
            <a:r>
              <a:rPr lang="en-US"/>
              <a:t>Must be re-aggregated each time there is a change in the source data</a:t>
            </a:r>
          </a:p>
          <a:p>
            <a:pPr lvl="1" eaLnBrk="1" hangingPunct="1"/>
            <a:r>
              <a:rPr lang="en-US"/>
              <a:t>Do not support exploratory analysis</a:t>
            </a:r>
          </a:p>
          <a:p>
            <a:pPr lvl="1" eaLnBrk="1" hangingPunct="1"/>
            <a:r>
              <a:rPr lang="en-US"/>
              <a:t>Limited interactive use.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609600"/>
            <a:ext cx="7772400" cy="838200"/>
          </a:xfrm>
        </p:spPr>
        <p:txBody>
          <a:bodyPr/>
          <a:lstStyle/>
          <a:p>
            <a:pPr eaLnBrk="1" hangingPunct="1"/>
            <a:r>
              <a:rPr lang="en-US"/>
              <a:t>Fact Constellation</a:t>
            </a:r>
          </a:p>
        </p:txBody>
      </p:sp>
      <p:sp>
        <p:nvSpPr>
          <p:cNvPr id="69635" name="Rectangle 3"/>
          <p:cNvSpPr>
            <a:spLocks noGrp="1" noChangeArrowheads="1"/>
          </p:cNvSpPr>
          <p:nvPr>
            <p:ph idx="1"/>
          </p:nvPr>
        </p:nvSpPr>
        <p:spPr/>
        <p:txBody>
          <a:bodyPr/>
          <a:lstStyle/>
          <a:p>
            <a:pPr eaLnBrk="1" hangingPunct="1"/>
            <a:r>
              <a:rPr lang="en-US"/>
              <a:t>Multiple fact tables share dimension tables.</a:t>
            </a:r>
          </a:p>
          <a:p>
            <a:pPr eaLnBrk="1" hangingPunct="1"/>
            <a:r>
              <a:rPr lang="en-US"/>
              <a:t>This schema is viewed as collection of stars hence called galaxy schema or fact constellation.</a:t>
            </a:r>
          </a:p>
          <a:p>
            <a:pPr eaLnBrk="1" hangingPunct="1"/>
            <a:r>
              <a:rPr lang="en-US"/>
              <a:t>Sophisticated application requires such schema.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62000" y="304800"/>
            <a:ext cx="7772400" cy="838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4000"/>
              <a:t>Fact Constellation (contd..)</a:t>
            </a:r>
          </a:p>
        </p:txBody>
      </p:sp>
      <p:graphicFrame>
        <p:nvGraphicFramePr>
          <p:cNvPr id="36867" name="Group 3"/>
          <p:cNvGraphicFramePr>
            <a:graphicFrameLocks noGrp="1"/>
          </p:cNvGraphicFramePr>
          <p:nvPr/>
        </p:nvGraphicFramePr>
        <p:xfrm>
          <a:off x="690563" y="2014538"/>
          <a:ext cx="1984375" cy="1828800"/>
        </p:xfrm>
        <a:graphic>
          <a:graphicData uri="http://schemas.openxmlformats.org/drawingml/2006/table">
            <a:tbl>
              <a:tblPr/>
              <a:tblGrid>
                <a:gridCol w="1984375">
                  <a:extLst>
                    <a:ext uri="{9D8B030D-6E8A-4147-A177-3AD203B41FA5}">
                      <a16:colId xmlns="" xmlns:a16="http://schemas.microsoft.com/office/drawing/2014/main" val="20000"/>
                    </a:ext>
                  </a:extLst>
                </a:gridCol>
              </a:tblGrid>
              <a:tr h="273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08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Units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492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70675" name="Rectangle 19"/>
          <p:cNvSpPr>
            <a:spLocks noChangeArrowheads="1"/>
          </p:cNvSpPr>
          <p:nvPr/>
        </p:nvSpPr>
        <p:spPr bwMode="auto">
          <a:xfrm>
            <a:off x="3043238" y="4114800"/>
            <a:ext cx="2062162" cy="366713"/>
          </a:xfrm>
          <a:prstGeom prst="rect">
            <a:avLst/>
          </a:prstGeom>
          <a:noFill/>
          <a:ln w="9525">
            <a:noFill/>
            <a:miter lim="800000"/>
            <a:headEnd/>
            <a:tailEnd/>
          </a:ln>
        </p:spPr>
        <p:txBody>
          <a:bodyPr lIns="92075" tIns="46038" rIns="92075" bIns="46038">
            <a:spAutoFit/>
          </a:bodyPr>
          <a:lstStyle/>
          <a:p>
            <a:pPr eaLnBrk="0" hangingPunct="0"/>
            <a:r>
              <a:rPr lang="en-US" b="1">
                <a:latin typeface="Century Gothic" pitchFamily="34" charset="0"/>
              </a:rPr>
              <a:t>Store Dimension</a:t>
            </a:r>
          </a:p>
        </p:txBody>
      </p:sp>
      <p:sp>
        <p:nvSpPr>
          <p:cNvPr id="70676" name="Rectangle 20"/>
          <p:cNvSpPr>
            <a:spLocks noChangeArrowheads="1"/>
          </p:cNvSpPr>
          <p:nvPr/>
        </p:nvSpPr>
        <p:spPr bwMode="auto">
          <a:xfrm>
            <a:off x="3000375" y="1909763"/>
            <a:ext cx="2247900" cy="366712"/>
          </a:xfrm>
          <a:prstGeom prst="rect">
            <a:avLst/>
          </a:prstGeom>
          <a:noFill/>
          <a:ln w="9525">
            <a:noFill/>
            <a:miter lim="800000"/>
            <a:headEnd/>
            <a:tailEnd/>
          </a:ln>
        </p:spPr>
        <p:txBody>
          <a:bodyPr lIns="92075" tIns="46038" rIns="92075" bIns="46038">
            <a:spAutoFit/>
          </a:bodyPr>
          <a:lstStyle/>
          <a:p>
            <a:pPr eaLnBrk="0" hangingPunct="0"/>
            <a:r>
              <a:rPr lang="en-US" b="1">
                <a:latin typeface="Century Gothic" pitchFamily="34" charset="0"/>
              </a:rPr>
              <a:t>Product Dimension</a:t>
            </a:r>
          </a:p>
        </p:txBody>
      </p:sp>
      <p:sp>
        <p:nvSpPr>
          <p:cNvPr id="70677" name="Rectangle 21"/>
          <p:cNvSpPr>
            <a:spLocks noChangeArrowheads="1"/>
          </p:cNvSpPr>
          <p:nvPr/>
        </p:nvSpPr>
        <p:spPr bwMode="auto">
          <a:xfrm>
            <a:off x="1147763" y="1328738"/>
            <a:ext cx="1320800" cy="641350"/>
          </a:xfrm>
          <a:prstGeom prst="rect">
            <a:avLst/>
          </a:prstGeom>
          <a:noFill/>
          <a:ln w="9525">
            <a:noFill/>
            <a:miter lim="800000"/>
            <a:headEnd/>
            <a:tailEnd/>
          </a:ln>
        </p:spPr>
        <p:txBody>
          <a:bodyPr wrap="none" lIns="92075" tIns="46038" rIns="92075" bIns="46038">
            <a:spAutoFit/>
          </a:bodyPr>
          <a:lstStyle/>
          <a:p>
            <a:pPr eaLnBrk="0" hangingPunct="0"/>
            <a:r>
              <a:rPr lang="en-US" b="1">
                <a:latin typeface="Century Gothic" pitchFamily="34" charset="0"/>
              </a:rPr>
              <a:t>Sales</a:t>
            </a:r>
          </a:p>
          <a:p>
            <a:pPr eaLnBrk="0" hangingPunct="0"/>
            <a:r>
              <a:rPr lang="en-US" b="1">
                <a:latin typeface="Century Gothic" pitchFamily="34" charset="0"/>
              </a:rPr>
              <a:t>Fact Table</a:t>
            </a:r>
          </a:p>
        </p:txBody>
      </p:sp>
      <p:graphicFrame>
        <p:nvGraphicFramePr>
          <p:cNvPr id="36886" name="Group 22"/>
          <p:cNvGraphicFramePr>
            <a:graphicFrameLocks noGrp="1"/>
          </p:cNvGraphicFramePr>
          <p:nvPr/>
        </p:nvGraphicFramePr>
        <p:xfrm>
          <a:off x="3057525" y="4729163"/>
          <a:ext cx="1984375" cy="1887538"/>
        </p:xfrm>
        <a:graphic>
          <a:graphicData uri="http://schemas.openxmlformats.org/drawingml/2006/table">
            <a:tbl>
              <a:tblPr/>
              <a:tblGrid>
                <a:gridCol w="1984375">
                  <a:extLst>
                    <a:ext uri="{9D8B030D-6E8A-4147-A177-3AD203B41FA5}">
                      <a16:colId xmlns="" xmlns:a16="http://schemas.microsoft.com/office/drawing/2014/main" val="20000"/>
                    </a:ext>
                  </a:extLst>
                </a:gridCol>
              </a:tblGrid>
              <a:tr h="3792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792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Name</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840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City</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792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State</a:t>
                      </a:r>
                    </a:p>
                  </a:txBody>
                  <a:tcPr marT="45703" marB="4570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572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Region</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36901" name="Group 37"/>
          <p:cNvGraphicFramePr>
            <a:graphicFrameLocks noGrp="1"/>
          </p:cNvGraphicFramePr>
          <p:nvPr/>
        </p:nvGraphicFramePr>
        <p:xfrm>
          <a:off x="3109913" y="2424113"/>
          <a:ext cx="1984375" cy="731838"/>
        </p:xfrm>
        <a:graphic>
          <a:graphicData uri="http://schemas.openxmlformats.org/drawingml/2006/table">
            <a:tbl>
              <a:tblPr/>
              <a:tblGrid>
                <a:gridCol w="1984375">
                  <a:extLst>
                    <a:ext uri="{9D8B030D-6E8A-4147-A177-3AD203B41FA5}">
                      <a16:colId xmlns="" xmlns:a16="http://schemas.microsoft.com/office/drawing/2014/main" val="20000"/>
                    </a:ext>
                  </a:extLst>
                </a:gridCol>
              </a:tblGrid>
              <a:tr h="36591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919">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Desc</a:t>
                      </a:r>
                    </a:p>
                  </a:txBody>
                  <a:tcPr marT="45740" marB="4574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graphicFrame>
        <p:nvGraphicFramePr>
          <p:cNvPr id="36909" name="Group 45"/>
          <p:cNvGraphicFramePr>
            <a:graphicFrameLocks noGrp="1"/>
          </p:cNvGraphicFramePr>
          <p:nvPr/>
        </p:nvGraphicFramePr>
        <p:xfrm>
          <a:off x="5486400" y="2133600"/>
          <a:ext cx="1984375" cy="2193948"/>
        </p:xfrm>
        <a:graphic>
          <a:graphicData uri="http://schemas.openxmlformats.org/drawingml/2006/table">
            <a:tbl>
              <a:tblPr/>
              <a:tblGrid>
                <a:gridCol w="1984375">
                  <a:extLst>
                    <a:ext uri="{9D8B030D-6E8A-4147-A177-3AD203B41FA5}">
                      <a16:colId xmlns="" xmlns:a16="http://schemas.microsoft.com/office/drawing/2014/main" val="20000"/>
                    </a:ext>
                  </a:extLst>
                </a:gridCol>
              </a:tblGrid>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Shipper Key</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Store Key</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Product Key</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Period Key</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Units</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0" lang="en-US" sz="1800" b="0" i="0" u="sng" strike="noStrike" cap="none" normalizeH="0" baseline="0">
                          <a:ln>
                            <a:noFill/>
                          </a:ln>
                          <a:solidFill>
                            <a:schemeClr val="tx1"/>
                          </a:solidFill>
                          <a:effectLst/>
                          <a:latin typeface="Times New Roman" pitchFamily="18" charset="0"/>
                        </a:rPr>
                        <a:t>Price</a:t>
                      </a:r>
                    </a:p>
                  </a:txBody>
                  <a:tcPr marT="45669" marB="4566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bl>
          </a:graphicData>
        </a:graphic>
      </p:graphicFrame>
      <p:sp>
        <p:nvSpPr>
          <p:cNvPr id="70719" name="Rectangle 63"/>
          <p:cNvSpPr>
            <a:spLocks noChangeArrowheads="1"/>
          </p:cNvSpPr>
          <p:nvPr/>
        </p:nvSpPr>
        <p:spPr bwMode="auto">
          <a:xfrm>
            <a:off x="5700713" y="1423988"/>
            <a:ext cx="1320800" cy="641350"/>
          </a:xfrm>
          <a:prstGeom prst="rect">
            <a:avLst/>
          </a:prstGeom>
          <a:noFill/>
          <a:ln w="9525">
            <a:noFill/>
            <a:miter lim="800000"/>
            <a:headEnd/>
            <a:tailEnd/>
          </a:ln>
        </p:spPr>
        <p:txBody>
          <a:bodyPr wrap="none" lIns="92075" tIns="46038" rIns="92075" bIns="46038">
            <a:spAutoFit/>
          </a:bodyPr>
          <a:lstStyle/>
          <a:p>
            <a:pPr eaLnBrk="0" hangingPunct="0"/>
            <a:r>
              <a:rPr lang="en-US" b="1">
                <a:latin typeface="Century Gothic" pitchFamily="34" charset="0"/>
              </a:rPr>
              <a:t>Shipping</a:t>
            </a:r>
          </a:p>
          <a:p>
            <a:pPr eaLnBrk="0" hangingPunct="0"/>
            <a:r>
              <a:rPr lang="en-US" b="1">
                <a:latin typeface="Century Gothic" pitchFamily="34" charset="0"/>
              </a:rPr>
              <a:t>Fact Table</a:t>
            </a:r>
          </a:p>
        </p:txBody>
      </p:sp>
      <p:sp>
        <p:nvSpPr>
          <p:cNvPr id="70720" name="Line 64"/>
          <p:cNvSpPr>
            <a:spLocks noChangeShapeType="1"/>
          </p:cNvSpPr>
          <p:nvPr/>
        </p:nvSpPr>
        <p:spPr bwMode="auto">
          <a:xfrm>
            <a:off x="2667000" y="2738438"/>
            <a:ext cx="457200" cy="0"/>
          </a:xfrm>
          <a:prstGeom prst="line">
            <a:avLst/>
          </a:prstGeom>
          <a:noFill/>
          <a:ln w="9525">
            <a:solidFill>
              <a:schemeClr val="tx1"/>
            </a:solidFill>
            <a:round/>
            <a:headEnd/>
            <a:tailEnd/>
          </a:ln>
        </p:spPr>
        <p:txBody>
          <a:bodyPr/>
          <a:lstStyle/>
          <a:p>
            <a:endParaRPr lang="en-US"/>
          </a:p>
        </p:txBody>
      </p:sp>
      <p:sp>
        <p:nvSpPr>
          <p:cNvPr id="70721" name="Line 65"/>
          <p:cNvSpPr>
            <a:spLocks noChangeShapeType="1"/>
          </p:cNvSpPr>
          <p:nvPr/>
        </p:nvSpPr>
        <p:spPr bwMode="auto">
          <a:xfrm>
            <a:off x="5105400" y="2738438"/>
            <a:ext cx="381000" cy="0"/>
          </a:xfrm>
          <a:prstGeom prst="line">
            <a:avLst/>
          </a:prstGeom>
          <a:noFill/>
          <a:ln w="9525">
            <a:solidFill>
              <a:schemeClr val="tx1"/>
            </a:solidFill>
            <a:round/>
            <a:headEnd/>
            <a:tailEnd/>
          </a:ln>
        </p:spPr>
        <p:txBody>
          <a:bodyPr/>
          <a:lstStyle/>
          <a:p>
            <a:endParaRPr lang="en-US"/>
          </a:p>
        </p:txBody>
      </p:sp>
      <p:sp>
        <p:nvSpPr>
          <p:cNvPr id="70722" name="Line 66"/>
          <p:cNvSpPr>
            <a:spLocks noChangeShapeType="1"/>
          </p:cNvSpPr>
          <p:nvPr/>
        </p:nvSpPr>
        <p:spPr bwMode="auto">
          <a:xfrm>
            <a:off x="5029200" y="5562600"/>
            <a:ext cx="1447800" cy="0"/>
          </a:xfrm>
          <a:prstGeom prst="line">
            <a:avLst/>
          </a:prstGeom>
          <a:noFill/>
          <a:ln w="9525">
            <a:solidFill>
              <a:schemeClr val="tx1"/>
            </a:solidFill>
            <a:round/>
            <a:headEnd/>
            <a:tailEnd/>
          </a:ln>
        </p:spPr>
        <p:txBody>
          <a:bodyPr/>
          <a:lstStyle/>
          <a:p>
            <a:endParaRPr lang="en-US"/>
          </a:p>
        </p:txBody>
      </p:sp>
      <p:sp>
        <p:nvSpPr>
          <p:cNvPr id="70723" name="Line 67"/>
          <p:cNvSpPr>
            <a:spLocks noChangeShapeType="1"/>
          </p:cNvSpPr>
          <p:nvPr/>
        </p:nvSpPr>
        <p:spPr bwMode="auto">
          <a:xfrm>
            <a:off x="6477000" y="3962400"/>
            <a:ext cx="0" cy="1600200"/>
          </a:xfrm>
          <a:prstGeom prst="line">
            <a:avLst/>
          </a:prstGeom>
          <a:noFill/>
          <a:ln w="9525">
            <a:solidFill>
              <a:schemeClr val="tx1"/>
            </a:solidFill>
            <a:round/>
            <a:headEnd/>
            <a:tailEnd/>
          </a:ln>
        </p:spPr>
        <p:txBody>
          <a:bodyPr/>
          <a:lstStyle/>
          <a:p>
            <a:endParaRPr lang="en-US"/>
          </a:p>
        </p:txBody>
      </p:sp>
      <p:sp>
        <p:nvSpPr>
          <p:cNvPr id="70724" name="Line 68"/>
          <p:cNvSpPr>
            <a:spLocks noChangeShapeType="1"/>
          </p:cNvSpPr>
          <p:nvPr/>
        </p:nvSpPr>
        <p:spPr bwMode="auto">
          <a:xfrm>
            <a:off x="1600200" y="3810000"/>
            <a:ext cx="0" cy="1676400"/>
          </a:xfrm>
          <a:prstGeom prst="line">
            <a:avLst/>
          </a:prstGeom>
          <a:noFill/>
          <a:ln w="9525">
            <a:solidFill>
              <a:schemeClr val="tx1"/>
            </a:solidFill>
            <a:round/>
            <a:headEnd/>
            <a:tailEnd/>
          </a:ln>
        </p:spPr>
        <p:txBody>
          <a:bodyPr/>
          <a:lstStyle/>
          <a:p>
            <a:endParaRPr lang="en-US"/>
          </a:p>
        </p:txBody>
      </p:sp>
      <p:sp>
        <p:nvSpPr>
          <p:cNvPr id="70725" name="Line 69"/>
          <p:cNvSpPr>
            <a:spLocks noChangeShapeType="1"/>
          </p:cNvSpPr>
          <p:nvPr/>
        </p:nvSpPr>
        <p:spPr bwMode="auto">
          <a:xfrm>
            <a:off x="1600200" y="5467350"/>
            <a:ext cx="1447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1143000"/>
          </a:xfrm>
        </p:spPr>
        <p:txBody>
          <a:bodyPr/>
          <a:lstStyle/>
          <a:p>
            <a:pPr eaLnBrk="1" hangingPunct="1"/>
            <a:r>
              <a:rPr lang="en-US"/>
              <a:t>ER </a:t>
            </a:r>
            <a:r>
              <a:rPr lang="en-US" sz="4000"/>
              <a:t>Model</a:t>
            </a:r>
            <a:r>
              <a:rPr lang="en-US"/>
              <a:t> v/s Dimension Model</a:t>
            </a:r>
          </a:p>
        </p:txBody>
      </p:sp>
      <p:sp>
        <p:nvSpPr>
          <p:cNvPr id="11267" name="Content Placeholder 2"/>
          <p:cNvSpPr>
            <a:spLocks noGrp="1"/>
          </p:cNvSpPr>
          <p:nvPr>
            <p:ph idx="1"/>
          </p:nvPr>
        </p:nvSpPr>
        <p:spPr>
          <a:xfrm>
            <a:off x="533400" y="1219200"/>
            <a:ext cx="8229600" cy="4525963"/>
          </a:xfrm>
        </p:spPr>
        <p:txBody>
          <a:bodyPr/>
          <a:lstStyle/>
          <a:p>
            <a:pPr eaLnBrk="1" hangingPunct="1"/>
            <a:r>
              <a:rPr lang="en-US" sz="2200"/>
              <a:t>ER diagram is a complex diagram, used to represent multiple processes. A single ER diagram can be broken down into several DM diagrams.</a:t>
            </a:r>
          </a:p>
          <a:p>
            <a:pPr eaLnBrk="1" hangingPunct="1"/>
            <a:r>
              <a:rPr lang="en-US" sz="2200"/>
              <a:t>In DM, we prefer keeping the tables de-normalized, whereas in a ER diagram, our main aim is to remove redundancy</a:t>
            </a:r>
          </a:p>
          <a:p>
            <a:pPr eaLnBrk="1" hangingPunct="1"/>
            <a:r>
              <a:rPr lang="en-US" sz="2200"/>
              <a:t>ER model is designed to express microscopic relationships between elements. DM captures the business measures</a:t>
            </a:r>
          </a:p>
          <a:p>
            <a:pPr eaLnBrk="1" hangingPunct="1"/>
            <a:r>
              <a:rPr lang="en-US" sz="2200"/>
              <a:t>DM is designed to answer queries on business process, whereas the ER model is designed to record the business processes via their transactions.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4000"/>
              <a:t>Entity-Relationship vs. Dimensional Models</a:t>
            </a:r>
          </a:p>
        </p:txBody>
      </p:sp>
      <p:sp>
        <p:nvSpPr>
          <p:cNvPr id="6147" name="Rectangle 3" descr="Rectangle: Click to edit Master text styles&#10;Second level&#10;Third level&#10;Fourth level&#10;Fifth level"/>
          <p:cNvSpPr>
            <a:spLocks noGrp="1" noChangeArrowheads="1"/>
          </p:cNvSpPr>
          <p:nvPr>
            <p:ph sz="half" idx="1"/>
          </p:nvPr>
        </p:nvSpPr>
        <p:spPr/>
        <p:txBody>
          <a:bodyPr/>
          <a:lstStyle/>
          <a:p>
            <a:pPr marL="0" indent="0" eaLnBrk="1" hangingPunct="1">
              <a:buFont typeface="Wingdings 2" pitchFamily="18" charset="2"/>
              <a:buNone/>
              <a:defRPr/>
            </a:pPr>
            <a:r>
              <a:rPr lang="en-US" b="1" dirty="0"/>
              <a:t>E-R DIAGRAM</a:t>
            </a:r>
          </a:p>
          <a:p>
            <a:pPr eaLnBrk="1" hangingPunct="1">
              <a:defRPr/>
            </a:pPr>
            <a:r>
              <a:rPr lang="en-US" dirty="0"/>
              <a:t>One table per entity</a:t>
            </a:r>
          </a:p>
          <a:p>
            <a:pPr eaLnBrk="1" hangingPunct="1">
              <a:defRPr/>
            </a:pPr>
            <a:r>
              <a:rPr lang="en-US" dirty="0"/>
              <a:t>Minimize data redundancy</a:t>
            </a:r>
          </a:p>
          <a:p>
            <a:pPr eaLnBrk="1" hangingPunct="1">
              <a:defRPr/>
            </a:pPr>
            <a:r>
              <a:rPr lang="en-US" dirty="0"/>
              <a:t>Optimize update</a:t>
            </a:r>
          </a:p>
          <a:p>
            <a:pPr eaLnBrk="1" hangingPunct="1">
              <a:defRPr/>
            </a:pPr>
            <a:r>
              <a:rPr lang="en-US" dirty="0"/>
              <a:t>The Transaction Processing Model</a:t>
            </a:r>
          </a:p>
        </p:txBody>
      </p:sp>
      <p:sp>
        <p:nvSpPr>
          <p:cNvPr id="6148" name="Rectangle 4" descr="Rectangle: Click to edit Master text styles&#10;Second level&#10;Third level&#10;Fourth level&#10;Fifth level"/>
          <p:cNvSpPr>
            <a:spLocks noGrp="1" noChangeArrowheads="1"/>
          </p:cNvSpPr>
          <p:nvPr>
            <p:ph sz="half" idx="2"/>
          </p:nvPr>
        </p:nvSpPr>
        <p:spPr/>
        <p:txBody>
          <a:bodyPr/>
          <a:lstStyle/>
          <a:p>
            <a:pPr marL="0" indent="0" eaLnBrk="1" hangingPunct="1">
              <a:buFont typeface="Wingdings 2" pitchFamily="18" charset="2"/>
              <a:buNone/>
              <a:defRPr/>
            </a:pPr>
            <a:r>
              <a:rPr lang="en-US" b="1" dirty="0"/>
              <a:t>DIMENSIONAL MODEL</a:t>
            </a:r>
          </a:p>
          <a:p>
            <a:pPr eaLnBrk="1" hangingPunct="1">
              <a:defRPr/>
            </a:pPr>
            <a:r>
              <a:rPr lang="en-US" dirty="0"/>
              <a:t>One fact table for data organization</a:t>
            </a:r>
          </a:p>
          <a:p>
            <a:pPr eaLnBrk="1" hangingPunct="1">
              <a:defRPr/>
            </a:pPr>
            <a:r>
              <a:rPr lang="en-US" dirty="0"/>
              <a:t>Maximize understandability</a:t>
            </a:r>
          </a:p>
          <a:p>
            <a:pPr eaLnBrk="1" hangingPunct="1">
              <a:defRPr/>
            </a:pPr>
            <a:r>
              <a:rPr lang="en-US" dirty="0"/>
              <a:t>Optimized for retrieval</a:t>
            </a:r>
          </a:p>
          <a:p>
            <a:pPr eaLnBrk="1" hangingPunct="1">
              <a:defRPr/>
            </a:pPr>
            <a:r>
              <a:rPr lang="en-US" dirty="0"/>
              <a:t>The data warehousing model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5913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a:defRPr/>
            </a:pPr>
            <a:r>
              <a:rPr lang="en-US" sz="4000" dirty="0"/>
              <a:t>Star Schema-example of order analysis</a:t>
            </a:r>
            <a:endParaRPr lang="en-IN" sz="4000" dirty="0"/>
          </a:p>
        </p:txBody>
      </p:sp>
      <p:pic>
        <p:nvPicPr>
          <p:cNvPr id="13315" name="Picture 2"/>
          <p:cNvPicPr>
            <a:picLocks noChangeAspect="1" noChangeArrowheads="1"/>
          </p:cNvPicPr>
          <p:nvPr/>
        </p:nvPicPr>
        <p:blipFill>
          <a:blip r:embed="rId2"/>
          <a:srcRect/>
          <a:stretch>
            <a:fillRect/>
          </a:stretch>
        </p:blipFill>
        <p:spPr bwMode="auto">
          <a:xfrm>
            <a:off x="381000" y="2286000"/>
            <a:ext cx="7839075" cy="3971925"/>
          </a:xfrm>
          <a:prstGeom prst="rect">
            <a:avLst/>
          </a:prstGeom>
          <a:noFill/>
          <a:ln w="9525">
            <a:noFill/>
            <a:miter lim="800000"/>
            <a:headEnd/>
            <a:tailEnd/>
          </a:ln>
          <a:effectLst/>
        </p:spPr>
      </p:pic>
      <p:cxnSp>
        <p:nvCxnSpPr>
          <p:cNvPr id="5" name="Straight Arrow Connector 4"/>
          <p:cNvCxnSpPr/>
          <p:nvPr/>
        </p:nvCxnSpPr>
        <p:spPr>
          <a:xfrm flipV="1">
            <a:off x="2514600" y="1752600"/>
            <a:ext cx="178593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300538" y="1752600"/>
            <a:ext cx="119062" cy="1905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p:cNvCxnSpPr>
          <p:nvPr/>
        </p:nvCxnSpPr>
        <p:spPr>
          <a:xfrm flipH="1" flipV="1">
            <a:off x="4572000" y="1752600"/>
            <a:ext cx="2362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19" name="TextBox 9"/>
          <p:cNvSpPr txBox="1">
            <a:spLocks noChangeArrowheads="1"/>
          </p:cNvSpPr>
          <p:nvPr/>
        </p:nvSpPr>
        <p:spPr bwMode="auto">
          <a:xfrm>
            <a:off x="3814764" y="1382712"/>
            <a:ext cx="2057400" cy="369888"/>
          </a:xfrm>
          <a:prstGeom prst="rect">
            <a:avLst/>
          </a:prstGeom>
          <a:noFill/>
          <a:ln w="9525">
            <a:noFill/>
            <a:miter lim="800000"/>
            <a:headEnd/>
            <a:tailEnd/>
          </a:ln>
        </p:spPr>
        <p:txBody>
          <a:bodyPr>
            <a:spAutoFit/>
          </a:bodyPr>
          <a:lstStyle/>
          <a:p>
            <a:r>
              <a:rPr lang="en-US" dirty="0"/>
              <a:t>Query result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2055</TotalTime>
  <Words>3453</Words>
  <Application>Microsoft Office PowerPoint</Application>
  <PresentationFormat>On-screen Show (4:3)</PresentationFormat>
  <Paragraphs>428</Paragraphs>
  <Slides>65</Slides>
  <Notes>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Flow</vt:lpstr>
      <vt:lpstr>Unit-9 Dimensional Modeling</vt:lpstr>
      <vt:lpstr>Requirements to Design</vt:lpstr>
      <vt:lpstr>Design decisions to be taken</vt:lpstr>
      <vt:lpstr> Dimensional modeling basics</vt:lpstr>
      <vt:lpstr>Formation of the automaker sales fact table</vt:lpstr>
      <vt:lpstr>Formation of the automaker dimension tables</vt:lpstr>
      <vt:lpstr>ER Model v/s Dimension Model</vt:lpstr>
      <vt:lpstr>Entity-Relationship vs. Dimensional Models</vt:lpstr>
      <vt:lpstr>Star Schema-example of order analysis</vt:lpstr>
      <vt:lpstr>Star Schema-example of order analysis</vt:lpstr>
      <vt:lpstr>Star Schema-example of order analysis</vt:lpstr>
      <vt:lpstr>Understanding query from the star schema</vt:lpstr>
      <vt:lpstr>Drill down analysis from the star schema</vt:lpstr>
      <vt:lpstr>Understanding drill down analysis from the star schema</vt:lpstr>
      <vt:lpstr>Dimension table</vt:lpstr>
      <vt:lpstr>Facts</vt:lpstr>
      <vt:lpstr>Fact table</vt:lpstr>
      <vt:lpstr>Fact table</vt:lpstr>
      <vt:lpstr>Fact table - Example</vt:lpstr>
      <vt:lpstr>Fact table-Example</vt:lpstr>
      <vt:lpstr>Dimension table-Example</vt:lpstr>
      <vt:lpstr>Dimension table-Example</vt:lpstr>
      <vt:lpstr>Dimension table-Example</vt:lpstr>
      <vt:lpstr>Factless fact table</vt:lpstr>
      <vt:lpstr>Factless fact table</vt:lpstr>
      <vt:lpstr>Data Granularity</vt:lpstr>
      <vt:lpstr>Keys in the Data Warehouse Schema</vt:lpstr>
      <vt:lpstr>Keys in the Data Warehouse Schema</vt:lpstr>
      <vt:lpstr>Keys in the Data Warehouse Schema</vt:lpstr>
      <vt:lpstr>Primary key for Fact table</vt:lpstr>
      <vt:lpstr>Star Schema characteristics</vt:lpstr>
      <vt:lpstr>Advantages of the star schema</vt:lpstr>
      <vt:lpstr>Dimensional modeling: Advanced Topics</vt:lpstr>
      <vt:lpstr>PowerPoint Presentation</vt:lpstr>
      <vt:lpstr>Objectives</vt:lpstr>
      <vt:lpstr>Updating the Dimension table</vt:lpstr>
      <vt:lpstr>Updating the Dimension table</vt:lpstr>
      <vt:lpstr>Changing Dimensions- Examples</vt:lpstr>
      <vt:lpstr>Slowly changing dimensions: Principles</vt:lpstr>
      <vt:lpstr>Type 1: Correction of errors</vt:lpstr>
      <vt:lpstr>Type 1: Correction of errors</vt:lpstr>
      <vt:lpstr>The method for applying Type 1 changes</vt:lpstr>
      <vt:lpstr>Type 2: Preservation of History</vt:lpstr>
      <vt:lpstr>The method for applying Type 2 changes</vt:lpstr>
      <vt:lpstr>The method for applying Type 2 changes</vt:lpstr>
      <vt:lpstr>Type 3: Tentative Soft Revision</vt:lpstr>
      <vt:lpstr>Type 3 change : Example</vt:lpstr>
      <vt:lpstr>The method for applying Type 3 changes</vt:lpstr>
      <vt:lpstr>The method for applying Type 3 changes</vt:lpstr>
      <vt:lpstr>PowerPoint Presentation</vt:lpstr>
      <vt:lpstr>Large dimensions</vt:lpstr>
      <vt:lpstr>PowerPoint Presentation</vt:lpstr>
      <vt:lpstr>PowerPoint Presentation</vt:lpstr>
      <vt:lpstr>Multiple hierarchies</vt:lpstr>
      <vt:lpstr>Rapidly changing dimensions</vt:lpstr>
      <vt:lpstr>Snowflake schema</vt:lpstr>
      <vt:lpstr>Star schema for sales</vt:lpstr>
      <vt:lpstr>Normalized product dimension</vt:lpstr>
      <vt:lpstr>Sales snowflake schema</vt:lpstr>
      <vt:lpstr>Advantages and disadvantages</vt:lpstr>
      <vt:lpstr>When to snowflake</vt:lpstr>
      <vt:lpstr>Aggregate fact tables</vt:lpstr>
      <vt:lpstr>Why need aggregate fact tables?</vt:lpstr>
      <vt:lpstr>Fact Constellation</vt:lpstr>
      <vt:lpstr>Fact Constellation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Dimensional Modelling</dc:title>
  <dc:creator>G.Anuradha</dc:creator>
  <cp:lastModifiedBy>Admin</cp:lastModifiedBy>
  <cp:revision>127</cp:revision>
  <dcterms:created xsi:type="dcterms:W3CDTF">2011-02-02T21:14:06Z</dcterms:created>
  <dcterms:modified xsi:type="dcterms:W3CDTF">2024-03-07T08:27:37Z</dcterms:modified>
</cp:coreProperties>
</file>