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256" r:id="rId2"/>
    <p:sldId id="266" r:id="rId3"/>
    <p:sldId id="345" r:id="rId4"/>
    <p:sldId id="309" r:id="rId5"/>
    <p:sldId id="351" r:id="rId6"/>
    <p:sldId id="343" r:id="rId7"/>
    <p:sldId id="344" r:id="rId8"/>
    <p:sldId id="347" r:id="rId9"/>
    <p:sldId id="348" r:id="rId10"/>
    <p:sldId id="349" r:id="rId11"/>
    <p:sldId id="350" r:id="rId12"/>
    <p:sldId id="346" r:id="rId13"/>
    <p:sldId id="352" r:id="rId14"/>
    <p:sldId id="354" r:id="rId15"/>
    <p:sldId id="355" r:id="rId16"/>
    <p:sldId id="356" r:id="rId17"/>
    <p:sldId id="357" r:id="rId18"/>
    <p:sldId id="358" r:id="rId19"/>
    <p:sldId id="359" r:id="rId20"/>
    <p:sldId id="360" r:id="rId21"/>
    <p:sldId id="361" r:id="rId22"/>
    <p:sldId id="353" r:id="rId23"/>
    <p:sldId id="362" r:id="rId24"/>
    <p:sldId id="363" r:id="rId25"/>
    <p:sldId id="364" r:id="rId26"/>
    <p:sldId id="365" r:id="rId27"/>
    <p:sldId id="366" r:id="rId28"/>
    <p:sldId id="367" r:id="rId29"/>
    <p:sldId id="370" r:id="rId30"/>
    <p:sldId id="368" r:id="rId31"/>
    <p:sldId id="371" r:id="rId32"/>
    <p:sldId id="369" r:id="rId33"/>
    <p:sldId id="26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27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B007353-AAB7-4470-8103-2089045EBC95}" type="datetimeFigureOut">
              <a:rPr lang="en-IN" smtClean="0"/>
              <a:t>26-03-2024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661F15A-EEC3-4DF9-A842-C7BE0D816361}" type="slidenum">
              <a:rPr lang="en-IN" smtClean="0"/>
              <a:t>‹#›</a:t>
            </a:fld>
            <a:endParaRPr lang="en-IN"/>
          </a:p>
        </p:txBody>
      </p:sp>
    </p:spTree>
    <p:extLst>
      <p:ext uri="{BB962C8B-B14F-4D97-AF65-F5344CB8AC3E}">
        <p14:creationId xmlns:p14="http://schemas.microsoft.com/office/powerpoint/2010/main" val="1095481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 a data lake architecture, data is stored in its raw format without any predefined structure, allowing users to query and analyze the data in various ways based on their specific needs and requirements. </a:t>
            </a:r>
          </a:p>
          <a:p>
            <a:r>
              <a:rPr lang="en-US" sz="1200" b="0" i="0" kern="1200" dirty="0" smtClean="0">
                <a:solidFill>
                  <a:schemeClr val="tx1"/>
                </a:solidFill>
                <a:effectLst/>
                <a:latin typeface="+mn-lt"/>
                <a:ea typeface="+mn-ea"/>
                <a:cs typeface="+mn-cs"/>
              </a:rPr>
              <a:t>A data silo is </a:t>
            </a:r>
            <a:r>
              <a:rPr lang="en-US" sz="1200" b="1" i="0" kern="1200" dirty="0" smtClean="0">
                <a:solidFill>
                  <a:schemeClr val="tx1"/>
                </a:solidFill>
                <a:effectLst/>
                <a:latin typeface="+mn-lt"/>
                <a:ea typeface="+mn-ea"/>
                <a:cs typeface="+mn-cs"/>
              </a:rPr>
              <a:t>a repository of data that's controlled by one department or business unit and isolated from the</a:t>
            </a:r>
            <a:r>
              <a:rPr lang="en-US" sz="1200" b="0" i="0" kern="1200" dirty="0" smtClean="0">
                <a:solidFill>
                  <a:schemeClr val="tx1"/>
                </a:solidFill>
                <a:effectLst/>
                <a:latin typeface="+mn-lt"/>
                <a:ea typeface="+mn-ea"/>
                <a:cs typeface="+mn-cs"/>
              </a:rPr>
              <a:t> rest of an organization, much like grass and grain in a farm silo are closed off from outside elements. ( in DW it is </a:t>
            </a:r>
            <a:r>
              <a:rPr lang="en-US" sz="1200" b="0" i="0" kern="1200" dirty="0" err="1" smtClean="0">
                <a:solidFill>
                  <a:schemeClr val="tx1"/>
                </a:solidFill>
                <a:effectLst/>
                <a:latin typeface="+mn-lt"/>
                <a:ea typeface="+mn-ea"/>
                <a:cs typeface="+mn-cs"/>
              </a:rPr>
              <a:t>realted</a:t>
            </a:r>
            <a:r>
              <a:rPr lang="en-US" sz="1200" b="0" i="0" kern="1200" dirty="0" smtClean="0">
                <a:solidFill>
                  <a:schemeClr val="tx1"/>
                </a:solidFill>
                <a:effectLst/>
                <a:latin typeface="+mn-lt"/>
                <a:ea typeface="+mn-ea"/>
                <a:cs typeface="+mn-cs"/>
              </a:rPr>
              <a:t> to</a:t>
            </a:r>
            <a:r>
              <a:rPr lang="en-US" sz="1200" b="0" i="0" kern="1200" baseline="0" dirty="0" smtClean="0">
                <a:solidFill>
                  <a:schemeClr val="tx1"/>
                </a:solidFill>
                <a:effectLst/>
                <a:latin typeface="+mn-lt"/>
                <a:ea typeface="+mn-ea"/>
                <a:cs typeface="+mn-cs"/>
              </a:rPr>
              <a:t> one process only)</a:t>
            </a:r>
            <a:r>
              <a:rPr lang="en-US" sz="1200" b="0" i="0" kern="1200" dirty="0" smtClean="0">
                <a:solidFill>
                  <a:schemeClr val="tx1"/>
                </a:solidFill>
                <a:effectLst/>
                <a:latin typeface="+mn-lt"/>
                <a:ea typeface="+mn-ea"/>
                <a:cs typeface="+mn-cs"/>
              </a:rPr>
              <a:t> Data democratization is the process of making data more accessible to employees within an organization, regardless of their technical expertise. The purpose of data democratization is to give more people the ability to access and analyze data to make decisions with less effort from the data team.</a:t>
            </a:r>
            <a:endParaRPr lang="en-IN" dirty="0"/>
          </a:p>
        </p:txBody>
      </p:sp>
      <p:sp>
        <p:nvSpPr>
          <p:cNvPr id="4" name="Slide Number Placeholder 3"/>
          <p:cNvSpPr>
            <a:spLocks noGrp="1"/>
          </p:cNvSpPr>
          <p:nvPr>
            <p:ph type="sldNum" sz="quarter" idx="10"/>
          </p:nvPr>
        </p:nvSpPr>
        <p:spPr/>
        <p:txBody>
          <a:bodyPr/>
          <a:lstStyle/>
          <a:p>
            <a:fld id="{9661F15A-EEC3-4DF9-A842-C7BE0D816361}" type="slidenum">
              <a:rPr lang="en-IN" smtClean="0"/>
              <a:t>12</a:t>
            </a:fld>
            <a:endParaRPr lang="en-IN"/>
          </a:p>
        </p:txBody>
      </p:sp>
    </p:spTree>
    <p:extLst>
      <p:ext uri="{BB962C8B-B14F-4D97-AF65-F5344CB8AC3E}">
        <p14:creationId xmlns:p14="http://schemas.microsoft.com/office/powerpoint/2010/main" val="459067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Unified file types like</a:t>
            </a:r>
            <a:r>
              <a:rPr lang="en-US" baseline="0" dirty="0" smtClean="0"/>
              <a:t> pdf, mp3 </a:t>
            </a:r>
            <a:r>
              <a:rPr lang="en-US" baseline="0" dirty="0" err="1" smtClean="0"/>
              <a:t>etc</a:t>
            </a:r>
            <a:r>
              <a:rPr lang="en-US" baseline="0" dirty="0" smtClean="0"/>
              <a:t> are supported across the different platforms.</a:t>
            </a:r>
          </a:p>
          <a:p>
            <a:r>
              <a:rPr lang="en-US" baseline="0" dirty="0" smtClean="0"/>
              <a:t>Purpose: sale data, files in pdf and csv type</a:t>
            </a:r>
            <a:endParaRPr lang="en-IN" dirty="0"/>
          </a:p>
        </p:txBody>
      </p:sp>
      <p:sp>
        <p:nvSpPr>
          <p:cNvPr id="4" name="Slide Number Placeholder 3"/>
          <p:cNvSpPr>
            <a:spLocks noGrp="1"/>
          </p:cNvSpPr>
          <p:nvPr>
            <p:ph type="sldNum" sz="quarter" idx="10"/>
          </p:nvPr>
        </p:nvSpPr>
        <p:spPr/>
        <p:txBody>
          <a:bodyPr/>
          <a:lstStyle/>
          <a:p>
            <a:fld id="{9661F15A-EEC3-4DF9-A842-C7BE0D816361}" type="slidenum">
              <a:rPr lang="en-IN" smtClean="0"/>
              <a:t>16</a:t>
            </a:fld>
            <a:endParaRPr lang="en-IN"/>
          </a:p>
        </p:txBody>
      </p:sp>
    </p:spTree>
    <p:extLst>
      <p:ext uri="{BB962C8B-B14F-4D97-AF65-F5344CB8AC3E}">
        <p14:creationId xmlns:p14="http://schemas.microsoft.com/office/powerpoint/2010/main" val="3649780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Traditionally, each of these data sources might be stored in separate databases or systems optimized for specific purposes. For example, transaction data might be stored in a relational database for efficient querying, while website analytics might be stored in a NoSQL database for flexibility and scalability.</a:t>
            </a:r>
            <a:endParaRPr lang="en-IN" dirty="0"/>
          </a:p>
        </p:txBody>
      </p:sp>
      <p:sp>
        <p:nvSpPr>
          <p:cNvPr id="4" name="Slide Number Placeholder 3"/>
          <p:cNvSpPr>
            <a:spLocks noGrp="1"/>
          </p:cNvSpPr>
          <p:nvPr>
            <p:ph type="sldNum" sz="quarter" idx="10"/>
          </p:nvPr>
        </p:nvSpPr>
        <p:spPr/>
        <p:txBody>
          <a:bodyPr/>
          <a:lstStyle/>
          <a:p>
            <a:fld id="{9661F15A-EEC3-4DF9-A842-C7BE0D816361}" type="slidenum">
              <a:rPr lang="en-IN" smtClean="0"/>
              <a:t>28</a:t>
            </a:fld>
            <a:endParaRPr lang="en-IN"/>
          </a:p>
        </p:txBody>
      </p:sp>
    </p:spTree>
    <p:extLst>
      <p:ext uri="{BB962C8B-B14F-4D97-AF65-F5344CB8AC3E}">
        <p14:creationId xmlns:p14="http://schemas.microsoft.com/office/powerpoint/2010/main" val="26767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63793F6-E344-4083-8E09-98B70941F28A}" type="datetime1">
              <a:rPr lang="en-IN" smtClean="0"/>
              <a:t>26-03-2024</a:t>
            </a:fld>
            <a:endParaRPr lang="en-IN"/>
          </a:p>
        </p:txBody>
      </p:sp>
      <p:sp>
        <p:nvSpPr>
          <p:cNvPr id="5" name="Footer Placeholder 4"/>
          <p:cNvSpPr>
            <a:spLocks noGrp="1"/>
          </p:cNvSpPr>
          <p:nvPr>
            <p:ph type="ftr" sz="quarter" idx="11"/>
          </p:nvPr>
        </p:nvSpPr>
        <p:spPr/>
        <p:txBody>
          <a:bodyPr/>
          <a:lstStyle/>
          <a:p>
            <a:r>
              <a:rPr lang="en-IN" smtClean="0"/>
              <a:t>Manjitsing K. Valvi</a:t>
            </a:r>
            <a:endParaRPr lang="en-IN"/>
          </a:p>
        </p:txBody>
      </p:sp>
      <p:sp>
        <p:nvSpPr>
          <p:cNvPr id="6" name="Slide Number Placeholder 5"/>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96CE99-8BAB-482E-9275-6412D7E6C027}" type="datetime1">
              <a:rPr lang="en-IN" smtClean="0"/>
              <a:t>26-03-2024</a:t>
            </a:fld>
            <a:endParaRPr lang="en-IN"/>
          </a:p>
        </p:txBody>
      </p:sp>
      <p:sp>
        <p:nvSpPr>
          <p:cNvPr id="5" name="Footer Placeholder 4"/>
          <p:cNvSpPr>
            <a:spLocks noGrp="1"/>
          </p:cNvSpPr>
          <p:nvPr>
            <p:ph type="ftr" sz="quarter" idx="11"/>
          </p:nvPr>
        </p:nvSpPr>
        <p:spPr/>
        <p:txBody>
          <a:bodyPr/>
          <a:lstStyle/>
          <a:p>
            <a:r>
              <a:rPr lang="en-IN" smtClean="0"/>
              <a:t>Manjitsing K. Valvi</a:t>
            </a:r>
            <a:endParaRPr lang="en-IN"/>
          </a:p>
        </p:txBody>
      </p:sp>
      <p:sp>
        <p:nvSpPr>
          <p:cNvPr id="6" name="Slide Number Placeholder 5"/>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58C1D6-EAE2-428D-9C4B-2893E7295945}" type="datetime1">
              <a:rPr lang="en-IN" smtClean="0"/>
              <a:t>26-03-2024</a:t>
            </a:fld>
            <a:endParaRPr lang="en-IN"/>
          </a:p>
        </p:txBody>
      </p:sp>
      <p:sp>
        <p:nvSpPr>
          <p:cNvPr id="5" name="Footer Placeholder 4"/>
          <p:cNvSpPr>
            <a:spLocks noGrp="1"/>
          </p:cNvSpPr>
          <p:nvPr>
            <p:ph type="ftr" sz="quarter" idx="11"/>
          </p:nvPr>
        </p:nvSpPr>
        <p:spPr/>
        <p:txBody>
          <a:bodyPr/>
          <a:lstStyle/>
          <a:p>
            <a:r>
              <a:rPr lang="en-IN" smtClean="0"/>
              <a:t>Manjitsing K. Valvi</a:t>
            </a:r>
            <a:endParaRPr lang="en-IN"/>
          </a:p>
        </p:txBody>
      </p:sp>
      <p:sp>
        <p:nvSpPr>
          <p:cNvPr id="6" name="Slide Number Placeholder 5"/>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E352845-6294-4931-BC76-5EE390AA5C92}" type="datetime1">
              <a:rPr lang="en-IN" smtClean="0"/>
              <a:t>26-03-2024</a:t>
            </a:fld>
            <a:endParaRPr lang="en-IN"/>
          </a:p>
        </p:txBody>
      </p:sp>
      <p:sp>
        <p:nvSpPr>
          <p:cNvPr id="5" name="Footer Placeholder 4"/>
          <p:cNvSpPr>
            <a:spLocks noGrp="1"/>
          </p:cNvSpPr>
          <p:nvPr>
            <p:ph type="ftr" sz="quarter" idx="11"/>
          </p:nvPr>
        </p:nvSpPr>
        <p:spPr/>
        <p:txBody>
          <a:bodyPr/>
          <a:lstStyle/>
          <a:p>
            <a:r>
              <a:rPr lang="en-IN" smtClean="0"/>
              <a:t>Manjitsing K. Valvi</a:t>
            </a:r>
            <a:endParaRPr lang="en-IN"/>
          </a:p>
        </p:txBody>
      </p:sp>
      <p:sp>
        <p:nvSpPr>
          <p:cNvPr id="6" name="Slide Number Placeholder 5"/>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4B677C-935C-4568-9854-B86821098899}" type="datetime1">
              <a:rPr lang="en-IN" smtClean="0"/>
              <a:t>26-03-2024</a:t>
            </a:fld>
            <a:endParaRPr lang="en-IN"/>
          </a:p>
        </p:txBody>
      </p:sp>
      <p:sp>
        <p:nvSpPr>
          <p:cNvPr id="5" name="Footer Placeholder 4"/>
          <p:cNvSpPr>
            <a:spLocks noGrp="1"/>
          </p:cNvSpPr>
          <p:nvPr>
            <p:ph type="ftr" sz="quarter" idx="11"/>
          </p:nvPr>
        </p:nvSpPr>
        <p:spPr/>
        <p:txBody>
          <a:bodyPr/>
          <a:lstStyle/>
          <a:p>
            <a:r>
              <a:rPr lang="en-IN" smtClean="0"/>
              <a:t>Manjitsing K. Valvi</a:t>
            </a:r>
            <a:endParaRPr lang="en-IN"/>
          </a:p>
        </p:txBody>
      </p:sp>
      <p:sp>
        <p:nvSpPr>
          <p:cNvPr id="6" name="Slide Number Placeholder 5"/>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E5E49EC-B0A3-4BC3-95CA-AB2155BDF8DE}" type="datetime1">
              <a:rPr lang="en-IN" smtClean="0"/>
              <a:t>26-03-2024</a:t>
            </a:fld>
            <a:endParaRPr lang="en-IN"/>
          </a:p>
        </p:txBody>
      </p:sp>
      <p:sp>
        <p:nvSpPr>
          <p:cNvPr id="6" name="Footer Placeholder 5"/>
          <p:cNvSpPr>
            <a:spLocks noGrp="1"/>
          </p:cNvSpPr>
          <p:nvPr>
            <p:ph type="ftr" sz="quarter" idx="11"/>
          </p:nvPr>
        </p:nvSpPr>
        <p:spPr/>
        <p:txBody>
          <a:bodyPr/>
          <a:lstStyle/>
          <a:p>
            <a:r>
              <a:rPr lang="en-IN" smtClean="0"/>
              <a:t>Manjitsing K. Valvi</a:t>
            </a:r>
            <a:endParaRPr lang="en-IN"/>
          </a:p>
        </p:txBody>
      </p:sp>
      <p:sp>
        <p:nvSpPr>
          <p:cNvPr id="7" name="Slide Number Placeholder 6"/>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C05481-993E-421D-A0F1-E85CC64E9E27}" type="datetime1">
              <a:rPr lang="en-IN" smtClean="0"/>
              <a:t>26-03-2024</a:t>
            </a:fld>
            <a:endParaRPr lang="en-IN"/>
          </a:p>
        </p:txBody>
      </p:sp>
      <p:sp>
        <p:nvSpPr>
          <p:cNvPr id="8" name="Footer Placeholder 7"/>
          <p:cNvSpPr>
            <a:spLocks noGrp="1"/>
          </p:cNvSpPr>
          <p:nvPr>
            <p:ph type="ftr" sz="quarter" idx="11"/>
          </p:nvPr>
        </p:nvSpPr>
        <p:spPr/>
        <p:txBody>
          <a:bodyPr/>
          <a:lstStyle/>
          <a:p>
            <a:r>
              <a:rPr lang="en-IN" smtClean="0"/>
              <a:t>Manjitsing K. Valvi</a:t>
            </a:r>
            <a:endParaRPr lang="en-IN"/>
          </a:p>
        </p:txBody>
      </p:sp>
      <p:sp>
        <p:nvSpPr>
          <p:cNvPr id="9" name="Slide Number Placeholder 8"/>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B0AD62C-C910-43AE-B972-52B257F215C6}" type="datetime1">
              <a:rPr lang="en-IN" smtClean="0"/>
              <a:t>26-03-2024</a:t>
            </a:fld>
            <a:endParaRPr lang="en-IN"/>
          </a:p>
        </p:txBody>
      </p:sp>
      <p:sp>
        <p:nvSpPr>
          <p:cNvPr id="4" name="Footer Placeholder 3"/>
          <p:cNvSpPr>
            <a:spLocks noGrp="1"/>
          </p:cNvSpPr>
          <p:nvPr>
            <p:ph type="ftr" sz="quarter" idx="11"/>
          </p:nvPr>
        </p:nvSpPr>
        <p:spPr/>
        <p:txBody>
          <a:bodyPr/>
          <a:lstStyle/>
          <a:p>
            <a:r>
              <a:rPr lang="en-IN" smtClean="0"/>
              <a:t>Manjitsing K. Valvi</a:t>
            </a:r>
            <a:endParaRPr lang="en-IN"/>
          </a:p>
        </p:txBody>
      </p:sp>
      <p:sp>
        <p:nvSpPr>
          <p:cNvPr id="5" name="Slide Number Placeholder 4"/>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32411-FC09-411F-99DF-69371601105A}" type="datetime1">
              <a:rPr lang="en-IN" smtClean="0"/>
              <a:t>26-03-2024</a:t>
            </a:fld>
            <a:endParaRPr lang="en-IN"/>
          </a:p>
        </p:txBody>
      </p:sp>
      <p:sp>
        <p:nvSpPr>
          <p:cNvPr id="3" name="Footer Placeholder 2"/>
          <p:cNvSpPr>
            <a:spLocks noGrp="1"/>
          </p:cNvSpPr>
          <p:nvPr>
            <p:ph type="ftr" sz="quarter" idx="11"/>
          </p:nvPr>
        </p:nvSpPr>
        <p:spPr/>
        <p:txBody>
          <a:bodyPr/>
          <a:lstStyle/>
          <a:p>
            <a:r>
              <a:rPr lang="en-IN" smtClean="0"/>
              <a:t>Manjitsing K. Valvi</a:t>
            </a:r>
            <a:endParaRPr lang="en-IN"/>
          </a:p>
        </p:txBody>
      </p:sp>
      <p:sp>
        <p:nvSpPr>
          <p:cNvPr id="4" name="Slide Number Placeholder 3"/>
          <p:cNvSpPr>
            <a:spLocks noGrp="1"/>
          </p:cNvSpPr>
          <p:nvPr>
            <p:ph type="sldNum" sz="quarter" idx="12"/>
          </p:nvPr>
        </p:nvSpPr>
        <p:spPr/>
        <p:txBody>
          <a:bodyPr/>
          <a:lstStyle/>
          <a:p>
            <a:fld id="{C34CDC73-E794-451E-8322-D2B823FFC47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7305DC-EAAE-402F-97BE-A9C291718DB1}" type="datetime1">
              <a:rPr lang="en-IN" smtClean="0"/>
              <a:t>26-03-2024</a:t>
            </a:fld>
            <a:endParaRPr lang="en-IN"/>
          </a:p>
        </p:txBody>
      </p:sp>
      <p:sp>
        <p:nvSpPr>
          <p:cNvPr id="6" name="Footer Placeholder 5"/>
          <p:cNvSpPr>
            <a:spLocks noGrp="1"/>
          </p:cNvSpPr>
          <p:nvPr>
            <p:ph type="ftr" sz="quarter" idx="11"/>
          </p:nvPr>
        </p:nvSpPr>
        <p:spPr/>
        <p:txBody>
          <a:bodyPr/>
          <a:lstStyle/>
          <a:p>
            <a:r>
              <a:rPr lang="en-IN" smtClean="0"/>
              <a:t>Manjitsing K. Valvi</a:t>
            </a:r>
            <a:endParaRPr lang="en-IN"/>
          </a:p>
        </p:txBody>
      </p:sp>
      <p:sp>
        <p:nvSpPr>
          <p:cNvPr id="7" name="Slide Number Placeholder 6"/>
          <p:cNvSpPr>
            <a:spLocks noGrp="1"/>
          </p:cNvSpPr>
          <p:nvPr>
            <p:ph type="sldNum" sz="quarter" idx="12"/>
          </p:nvPr>
        </p:nvSpPr>
        <p:spPr/>
        <p:txBody>
          <a:bodyPr/>
          <a:lstStyle/>
          <a:p>
            <a:fld id="{C34CDC73-E794-451E-8322-D2B823FFC47E}" type="slidenum">
              <a:rPr lang="en-IN" smtClean="0"/>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8B38696E-D020-41CD-95CB-34ACB304BC8F}" type="datetime1">
              <a:rPr lang="en-IN" smtClean="0"/>
              <a:t>26-03-2024</a:t>
            </a:fld>
            <a:endParaRPr lang="en-IN"/>
          </a:p>
        </p:txBody>
      </p:sp>
      <p:sp>
        <p:nvSpPr>
          <p:cNvPr id="9" name="Slide Number Placeholder 8"/>
          <p:cNvSpPr>
            <a:spLocks noGrp="1"/>
          </p:cNvSpPr>
          <p:nvPr>
            <p:ph type="sldNum" sz="quarter" idx="11"/>
          </p:nvPr>
        </p:nvSpPr>
        <p:spPr/>
        <p:txBody>
          <a:bodyPr/>
          <a:lstStyle/>
          <a:p>
            <a:fld id="{C34CDC73-E794-451E-8322-D2B823FFC47E}" type="slidenum">
              <a:rPr lang="en-IN" smtClean="0"/>
              <a:t>‹#›</a:t>
            </a:fld>
            <a:endParaRPr lang="en-IN"/>
          </a:p>
        </p:txBody>
      </p:sp>
      <p:sp>
        <p:nvSpPr>
          <p:cNvPr id="10" name="Footer Placeholder 9"/>
          <p:cNvSpPr>
            <a:spLocks noGrp="1"/>
          </p:cNvSpPr>
          <p:nvPr>
            <p:ph type="ftr" sz="quarter" idx="12"/>
          </p:nvPr>
        </p:nvSpPr>
        <p:spPr/>
        <p:txBody>
          <a:bodyPr/>
          <a:lstStyle/>
          <a:p>
            <a:r>
              <a:rPr lang="en-IN" smtClean="0"/>
              <a:t>Manjitsing K. Valvi</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C34CDC73-E794-451E-8322-D2B823FFC47E}" type="slidenum">
              <a:rPr lang="en-IN" smtClean="0"/>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r>
              <a:rPr lang="en-IN" smtClean="0"/>
              <a:t>Manjitsing K. Valvi</a:t>
            </a:r>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D0E7AFF9-2F2E-4FDE-BE56-F244DB8CC875}" type="datetime1">
              <a:rPr lang="en-IN" smtClean="0"/>
              <a:t>26-03-2024</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Advanced Databases</a:t>
            </a:r>
            <a:endParaRPr lang="en-IN" dirty="0"/>
          </a:p>
        </p:txBody>
      </p:sp>
      <p:sp>
        <p:nvSpPr>
          <p:cNvPr id="3" name="Subtitle 2"/>
          <p:cNvSpPr>
            <a:spLocks noGrp="1"/>
          </p:cNvSpPr>
          <p:nvPr>
            <p:ph type="subTitle" idx="1"/>
          </p:nvPr>
        </p:nvSpPr>
        <p:spPr/>
        <p:txBody>
          <a:bodyPr/>
          <a:lstStyle/>
          <a:p>
            <a:pPr marL="342900" indent="-342900">
              <a:buFontTx/>
              <a:buChar char="-"/>
            </a:pPr>
            <a:r>
              <a:rPr lang="en-IN" dirty="0" smtClean="0"/>
              <a:t>M. K. </a:t>
            </a:r>
            <a:r>
              <a:rPr lang="en-IN" dirty="0" err="1" smtClean="0"/>
              <a:t>Valvi</a:t>
            </a:r>
            <a:endParaRPr lang="en-IN" dirty="0" smtClean="0"/>
          </a:p>
          <a:p>
            <a:pPr marL="342900" indent="-342900">
              <a:buFontTx/>
              <a:buChar char="-"/>
            </a:pPr>
            <a:r>
              <a:rPr lang="en-IN" dirty="0" err="1" smtClean="0"/>
              <a:t>Suchitra</a:t>
            </a:r>
            <a:r>
              <a:rPr lang="en-IN" dirty="0" smtClean="0"/>
              <a:t> </a:t>
            </a:r>
            <a:r>
              <a:rPr lang="en-IN" dirty="0" err="1" smtClean="0"/>
              <a:t>Patil</a:t>
            </a:r>
            <a:endParaRPr lang="en-IN" dirty="0"/>
          </a:p>
        </p:txBody>
      </p:sp>
    </p:spTree>
    <p:extLst>
      <p:ext uri="{BB962C8B-B14F-4D97-AF65-F5344CB8AC3E}">
        <p14:creationId xmlns:p14="http://schemas.microsoft.com/office/powerpoint/2010/main" val="219688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Manjitsing K. Valvi</a:t>
            </a:r>
            <a:endParaRPr lang="en-IN"/>
          </a:p>
        </p:txBody>
      </p:sp>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Warehouse &amp; Data Lake </a:t>
            </a:r>
            <a:endParaRPr lang="en-IN" sz="3600" dirty="0"/>
          </a:p>
        </p:txBody>
      </p:sp>
      <p:graphicFrame>
        <p:nvGraphicFramePr>
          <p:cNvPr id="5" name="Table 4"/>
          <p:cNvGraphicFramePr>
            <a:graphicFrameLocks noGrp="1"/>
          </p:cNvGraphicFramePr>
          <p:nvPr>
            <p:extLst>
              <p:ext uri="{D42A27DB-BD31-4B8C-83A1-F6EECF244321}">
                <p14:modId xmlns:p14="http://schemas.microsoft.com/office/powerpoint/2010/main" val="2785075527"/>
              </p:ext>
            </p:extLst>
          </p:nvPr>
        </p:nvGraphicFramePr>
        <p:xfrm>
          <a:off x="323529" y="1052735"/>
          <a:ext cx="8568951" cy="4362793"/>
        </p:xfrm>
        <a:graphic>
          <a:graphicData uri="http://schemas.openxmlformats.org/drawingml/2006/table">
            <a:tbl>
              <a:tblPr firstRow="1" bandRow="1">
                <a:tableStyleId>{5C22544A-7EE6-4342-B048-85BDC9FD1C3A}</a:tableStyleId>
              </a:tblPr>
              <a:tblGrid>
                <a:gridCol w="2448271"/>
                <a:gridCol w="3264363"/>
                <a:gridCol w="2856317"/>
              </a:tblGrid>
              <a:tr h="541547">
                <a:tc>
                  <a:txBody>
                    <a:bodyPr/>
                    <a:lstStyle/>
                    <a:p>
                      <a:pPr algn="ctr"/>
                      <a:r>
                        <a:rPr lang="en-IN" sz="2400" b="1" dirty="0" smtClean="0">
                          <a:solidFill>
                            <a:schemeClr val="tx1"/>
                          </a:solidFill>
                        </a:rPr>
                        <a:t>Characteristics</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Data Warehouse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Date Lake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266766">
                <a:tc>
                  <a:txBody>
                    <a:bodyPr/>
                    <a:lstStyle/>
                    <a:p>
                      <a:pPr algn="ctr"/>
                      <a:r>
                        <a:rPr lang="en-IN" sz="2400" b="0" dirty="0" smtClean="0">
                          <a:solidFill>
                            <a:schemeClr val="tx1"/>
                          </a:solidFill>
                        </a:rPr>
                        <a:t>Analytics</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Batch reporting, BI and visualizations	</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Machine Learning, Predictive analytics, data discovery and profiling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25688">
                <a:tc>
                  <a:txBody>
                    <a:bodyPr/>
                    <a:lstStyle/>
                    <a:p>
                      <a:pPr marL="0" algn="ctr" defTabSz="914400" rtl="0" eaLnBrk="1" latinLnBrk="0" hangingPunct="1"/>
                      <a:r>
                        <a:rPr lang="en-IN" sz="2400" b="0" kern="1200" dirty="0" smtClean="0">
                          <a:solidFill>
                            <a:schemeClr val="tx1"/>
                          </a:solidFill>
                          <a:latin typeface="+mn-lt"/>
                          <a:ea typeface="+mn-ea"/>
                          <a:cs typeface="+mn-cs"/>
                        </a:rPr>
                        <a:t>Users</a:t>
                      </a:r>
                      <a:endParaRPr lang="en-IN" sz="2400" b="0" kern="120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Business analysts	</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Data scientists, Data developers, and Business analysts (using curated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94677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Manjitsing K. Valvi</a:t>
            </a:r>
            <a:endParaRPr lang="en-IN"/>
          </a:p>
        </p:txBody>
      </p:sp>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Analysis Paradigms</a:t>
            </a:r>
            <a:endParaRPr lang="en-IN" sz="3600" dirty="0"/>
          </a:p>
        </p:txBody>
      </p:sp>
      <p:graphicFrame>
        <p:nvGraphicFramePr>
          <p:cNvPr id="5" name="Table 4"/>
          <p:cNvGraphicFramePr>
            <a:graphicFrameLocks noGrp="1"/>
          </p:cNvGraphicFramePr>
          <p:nvPr>
            <p:extLst>
              <p:ext uri="{D42A27DB-BD31-4B8C-83A1-F6EECF244321}">
                <p14:modId xmlns:p14="http://schemas.microsoft.com/office/powerpoint/2010/main" val="160586558"/>
              </p:ext>
            </p:extLst>
          </p:nvPr>
        </p:nvGraphicFramePr>
        <p:xfrm>
          <a:off x="323529" y="1052735"/>
          <a:ext cx="8568951" cy="3960441"/>
        </p:xfrm>
        <a:graphic>
          <a:graphicData uri="http://schemas.openxmlformats.org/drawingml/2006/table">
            <a:tbl>
              <a:tblPr firstRow="1" bandRow="1">
                <a:tableStyleId>{5C22544A-7EE6-4342-B048-85BDC9FD1C3A}</a:tableStyleId>
              </a:tblPr>
              <a:tblGrid>
                <a:gridCol w="2808311"/>
                <a:gridCol w="2904323"/>
                <a:gridCol w="2856317"/>
              </a:tblGrid>
              <a:tr h="905256">
                <a:tc>
                  <a:txBody>
                    <a:bodyPr/>
                    <a:lstStyle/>
                    <a:p>
                      <a:pPr algn="ctr"/>
                      <a:r>
                        <a:rPr lang="en-IN" sz="2400" b="1" dirty="0" smtClean="0">
                          <a:solidFill>
                            <a:schemeClr val="tx1"/>
                          </a:solidFill>
                        </a:rPr>
                        <a:t>Application Database</a:t>
                      </a:r>
                      <a:endParaRPr lang="en-IN"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Data Warehouse</a:t>
                      </a:r>
                      <a:endParaRPr lang="en-IN"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Date Lake</a:t>
                      </a:r>
                      <a:endParaRPr lang="en-IN" sz="2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055185">
                <a:tc>
                  <a:txBody>
                    <a:bodyPr/>
                    <a:lstStyle/>
                    <a:p>
                      <a:pPr marL="457200" indent="-457200" algn="l">
                        <a:buFont typeface="+mj-lt"/>
                        <a:buAutoNum type="arabicPeriod"/>
                      </a:pPr>
                      <a:r>
                        <a:rPr lang="en-IN" sz="2400" b="0" dirty="0" smtClean="0">
                          <a:solidFill>
                            <a:schemeClr val="tx1"/>
                          </a:solidFill>
                        </a:rPr>
                        <a:t>Relational Data Structuring</a:t>
                      </a:r>
                    </a:p>
                    <a:p>
                      <a:pPr marL="457200" indent="-457200" algn="l">
                        <a:buFont typeface="+mj-lt"/>
                        <a:buAutoNum type="arabicPeriod"/>
                      </a:pPr>
                      <a:endParaRPr lang="en-IN" sz="2400" b="0" dirty="0" smtClean="0">
                        <a:solidFill>
                          <a:schemeClr val="tx1"/>
                        </a:solidFill>
                      </a:endParaRPr>
                    </a:p>
                    <a:p>
                      <a:pPr marL="457200" indent="-457200" algn="l">
                        <a:buFont typeface="+mj-lt"/>
                        <a:buAutoNum type="arabicPeriod"/>
                      </a:pPr>
                      <a:r>
                        <a:rPr lang="en-IN" sz="2400" b="0" dirty="0" smtClean="0">
                          <a:solidFill>
                            <a:schemeClr val="tx1"/>
                          </a:solidFill>
                        </a:rPr>
                        <a:t>Ingest Data</a:t>
                      </a:r>
                    </a:p>
                    <a:p>
                      <a:pPr marL="457200" indent="-457200" algn="l">
                        <a:buFont typeface="+mj-lt"/>
                        <a:buAutoNum type="arabicPeriod"/>
                      </a:pPr>
                      <a:endParaRPr lang="en-IN" sz="2400" b="0" dirty="0" smtClean="0">
                        <a:solidFill>
                          <a:schemeClr val="tx1"/>
                        </a:solidFill>
                      </a:endParaRPr>
                    </a:p>
                    <a:p>
                      <a:pPr marL="457200" indent="-457200" algn="l">
                        <a:buFont typeface="+mj-lt"/>
                        <a:buAutoNum type="arabicPeriod"/>
                      </a:pPr>
                      <a:r>
                        <a:rPr lang="en-IN" sz="2400" b="0" dirty="0" err="1" smtClean="0">
                          <a:solidFill>
                            <a:schemeClr val="tx1"/>
                          </a:solidFill>
                        </a:rPr>
                        <a:t>Analyze</a:t>
                      </a:r>
                      <a:endParaRPr lang="en-IN"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indent="-457200">
                        <a:buFont typeface="+mj-lt"/>
                        <a:buAutoNum type="arabicPeriod"/>
                      </a:pPr>
                      <a:r>
                        <a:rPr lang="en-IN" sz="2400" b="0" dirty="0" smtClean="0">
                          <a:solidFill>
                            <a:schemeClr val="tx1"/>
                          </a:solidFill>
                        </a:rPr>
                        <a:t>Report Data Structuring</a:t>
                      </a:r>
                    </a:p>
                    <a:p>
                      <a:pPr marL="457200" indent="-457200">
                        <a:buFont typeface="+mj-lt"/>
                        <a:buAutoNum type="arabicPeriod"/>
                      </a:pPr>
                      <a:endParaRPr lang="en-IN" sz="2400" b="0" dirty="0" smtClean="0">
                        <a:solidFill>
                          <a:schemeClr val="tx1"/>
                        </a:solidFill>
                      </a:endParaRPr>
                    </a:p>
                    <a:p>
                      <a:pPr marL="457200" indent="-457200">
                        <a:buFont typeface="+mj-lt"/>
                        <a:buAutoNum type="arabicPeriod"/>
                      </a:pPr>
                      <a:r>
                        <a:rPr lang="en-IN" sz="2400" b="0" dirty="0" smtClean="0">
                          <a:solidFill>
                            <a:schemeClr val="tx1"/>
                          </a:solidFill>
                        </a:rPr>
                        <a:t>Ingest Data</a:t>
                      </a:r>
                    </a:p>
                    <a:p>
                      <a:pPr marL="457200" indent="-457200">
                        <a:buFont typeface="+mj-lt"/>
                        <a:buAutoNum type="arabicPeriod"/>
                      </a:pPr>
                      <a:endParaRPr lang="en-IN" sz="2400" b="0" dirty="0" smtClean="0">
                        <a:solidFill>
                          <a:schemeClr val="tx1"/>
                        </a:solidFill>
                      </a:endParaRPr>
                    </a:p>
                    <a:p>
                      <a:pPr marL="457200" indent="-457200">
                        <a:buFont typeface="+mj-lt"/>
                        <a:buAutoNum type="arabicPeriod"/>
                      </a:pPr>
                      <a:r>
                        <a:rPr lang="en-IN" sz="2400" b="0" dirty="0" err="1" smtClean="0">
                          <a:solidFill>
                            <a:schemeClr val="tx1"/>
                          </a:solidFill>
                        </a:rPr>
                        <a:t>Analyze</a:t>
                      </a:r>
                      <a:r>
                        <a:rPr lang="en-IN" sz="2400" b="0" dirty="0" smtClean="0">
                          <a:solidFill>
                            <a:schemeClr val="tx1"/>
                          </a:solidFill>
                        </a:rPr>
                        <a:t>	</a:t>
                      </a:r>
                      <a:endParaRPr lang="en-IN" sz="24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indent="-457200">
                        <a:buFont typeface="+mj-lt"/>
                        <a:buAutoNum type="arabicPeriod"/>
                      </a:pPr>
                      <a:r>
                        <a:rPr lang="it-IT" sz="2400" b="0" dirty="0" smtClean="0">
                          <a:solidFill>
                            <a:schemeClr val="tx1"/>
                          </a:solidFill>
                        </a:rPr>
                        <a:t>Ingest Data</a:t>
                      </a:r>
                    </a:p>
                    <a:p>
                      <a:pPr marL="457200" indent="-457200">
                        <a:buFont typeface="+mj-lt"/>
                        <a:buAutoNum type="arabicPeriod"/>
                      </a:pPr>
                      <a:endParaRPr lang="it-IT" sz="2400" b="0" dirty="0" smtClean="0">
                        <a:solidFill>
                          <a:schemeClr val="tx1"/>
                        </a:solidFill>
                      </a:endParaRPr>
                    </a:p>
                    <a:p>
                      <a:pPr marL="457200" indent="-457200">
                        <a:buFont typeface="+mj-lt"/>
                        <a:buAutoNum type="arabicPeriod"/>
                      </a:pPr>
                      <a:r>
                        <a:rPr lang="it-IT" sz="2400" b="0" dirty="0" smtClean="0">
                          <a:solidFill>
                            <a:schemeClr val="tx1"/>
                          </a:solidFill>
                        </a:rPr>
                        <a:t>Analyze</a:t>
                      </a:r>
                    </a:p>
                    <a:p>
                      <a:pPr marL="457200" indent="-457200">
                        <a:buFont typeface="+mj-lt"/>
                        <a:buAutoNum type="arabicPeriod"/>
                      </a:pPr>
                      <a:endParaRPr lang="it-IT" sz="2400" b="0" dirty="0" smtClean="0">
                        <a:solidFill>
                          <a:schemeClr val="tx1"/>
                        </a:solidFill>
                      </a:endParaRPr>
                    </a:p>
                    <a:p>
                      <a:pPr marL="457200" indent="-457200">
                        <a:buFont typeface="+mj-lt"/>
                        <a:buAutoNum type="arabicPeriod"/>
                      </a:pPr>
                      <a:r>
                        <a:rPr lang="it-IT" sz="2400" b="0" dirty="0" smtClean="0">
                          <a:solidFill>
                            <a:schemeClr val="tx1"/>
                          </a:solidFill>
                        </a:rPr>
                        <a:t>Define Data Structure</a:t>
                      </a:r>
                      <a:endParaRPr lang="en-IN" sz="2400" b="0" dirty="0" smtClean="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66824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a:solidFill>
                  <a:schemeClr val="tx2"/>
                </a:solidFill>
              </a:rPr>
              <a:t>Advantages of </a:t>
            </a:r>
            <a:r>
              <a:rPr lang="en-IN" sz="3600" dirty="0" smtClean="0">
                <a:solidFill>
                  <a:schemeClr val="tx2"/>
                </a:solidFill>
              </a:rPr>
              <a:t>Developing a </a:t>
            </a:r>
            <a:r>
              <a:rPr lang="en-IN" sz="3600" dirty="0">
                <a:solidFill>
                  <a:schemeClr val="tx2"/>
                </a:solidFill>
              </a:rPr>
              <a:t>Data Lake</a:t>
            </a:r>
          </a:p>
        </p:txBody>
      </p:sp>
      <p:sp>
        <p:nvSpPr>
          <p:cNvPr id="4" name="TextBox 3"/>
          <p:cNvSpPr txBox="1"/>
          <p:nvPr/>
        </p:nvSpPr>
        <p:spPr>
          <a:xfrm>
            <a:off x="107504" y="836712"/>
            <a:ext cx="8496944" cy="5770811"/>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solidFill>
                  <a:schemeClr val="tx2"/>
                </a:solidFill>
              </a:rPr>
              <a:t>Ability to collect all types of structured and unstructured data in a data lake</a:t>
            </a:r>
          </a:p>
          <a:p>
            <a:pPr marL="342900" indent="-342900">
              <a:buFont typeface="Wingdings" panose="05000000000000000000" pitchFamily="2" charset="2"/>
              <a:buChar char="Ø"/>
            </a:pPr>
            <a:endParaRPr lang="en-IN" sz="1000" dirty="0" smtClean="0">
              <a:solidFill>
                <a:schemeClr val="tx2"/>
              </a:solidFill>
            </a:endParaRPr>
          </a:p>
          <a:p>
            <a:pPr marL="342900" indent="-342900">
              <a:buFont typeface="Wingdings" panose="05000000000000000000" pitchFamily="2" charset="2"/>
              <a:buChar char="Ø"/>
            </a:pPr>
            <a:r>
              <a:rPr lang="en-IN" sz="2400" dirty="0" smtClean="0">
                <a:solidFill>
                  <a:schemeClr val="tx2"/>
                </a:solidFill>
              </a:rPr>
              <a:t>More flexibility</a:t>
            </a:r>
          </a:p>
          <a:p>
            <a:pPr marL="342900" indent="-342900">
              <a:buFont typeface="Wingdings" panose="05000000000000000000" pitchFamily="2" charset="2"/>
              <a:buChar char="Ø"/>
            </a:pPr>
            <a:endParaRPr lang="en-IN" sz="1000" dirty="0">
              <a:solidFill>
                <a:schemeClr val="tx2"/>
              </a:solidFill>
            </a:endParaRPr>
          </a:p>
          <a:p>
            <a:pPr marL="342900" indent="-342900">
              <a:buFont typeface="Wingdings" panose="05000000000000000000" pitchFamily="2" charset="2"/>
              <a:buChar char="Ø"/>
            </a:pPr>
            <a:r>
              <a:rPr lang="en-IN" sz="2400" dirty="0">
                <a:solidFill>
                  <a:schemeClr val="tx2"/>
                </a:solidFill>
              </a:rPr>
              <a:t>Ability to store raw data—you can refine it as your understanding and insight </a:t>
            </a:r>
            <a:r>
              <a:rPr lang="en-IN" sz="2400" dirty="0" smtClean="0">
                <a:solidFill>
                  <a:schemeClr val="tx2"/>
                </a:solidFill>
              </a:rPr>
              <a:t>improves</a:t>
            </a:r>
          </a:p>
          <a:p>
            <a:pPr marL="342900" indent="-342900">
              <a:buFont typeface="Wingdings" panose="05000000000000000000" pitchFamily="2" charset="2"/>
              <a:buChar char="Ø"/>
            </a:pPr>
            <a:endParaRPr lang="en-IN" sz="1000" dirty="0">
              <a:solidFill>
                <a:schemeClr val="tx2"/>
              </a:solidFill>
            </a:endParaRPr>
          </a:p>
          <a:p>
            <a:pPr marL="342900" indent="-342900">
              <a:buFont typeface="Wingdings" panose="05000000000000000000" pitchFamily="2" charset="2"/>
              <a:buChar char="Ø"/>
            </a:pPr>
            <a:r>
              <a:rPr lang="en-IN" sz="2400" dirty="0">
                <a:solidFill>
                  <a:schemeClr val="tx2"/>
                </a:solidFill>
              </a:rPr>
              <a:t>Unlimited ways to query the </a:t>
            </a:r>
            <a:r>
              <a:rPr lang="en-IN" sz="2400" dirty="0" smtClean="0">
                <a:solidFill>
                  <a:schemeClr val="tx2"/>
                </a:solidFill>
              </a:rPr>
              <a:t>data</a:t>
            </a:r>
          </a:p>
          <a:p>
            <a:pPr marL="342900" indent="-342900">
              <a:buFont typeface="Wingdings" panose="05000000000000000000" pitchFamily="2" charset="2"/>
              <a:buChar char="Ø"/>
            </a:pPr>
            <a:endParaRPr lang="en-IN" sz="1000" dirty="0">
              <a:solidFill>
                <a:schemeClr val="tx2"/>
              </a:solidFill>
            </a:endParaRPr>
          </a:p>
          <a:p>
            <a:pPr marL="342900" indent="-342900">
              <a:buFont typeface="Wingdings" panose="05000000000000000000" pitchFamily="2" charset="2"/>
              <a:buChar char="Ø"/>
            </a:pPr>
            <a:r>
              <a:rPr lang="en-IN" sz="2400" dirty="0">
                <a:solidFill>
                  <a:schemeClr val="tx2"/>
                </a:solidFill>
              </a:rPr>
              <a:t>Application of a variety of tools to gain insight into what the data </a:t>
            </a:r>
            <a:r>
              <a:rPr lang="en-IN" sz="2400" dirty="0" smtClean="0">
                <a:solidFill>
                  <a:schemeClr val="tx2"/>
                </a:solidFill>
              </a:rPr>
              <a:t>means</a:t>
            </a:r>
          </a:p>
          <a:p>
            <a:pPr marL="342900" indent="-342900">
              <a:buFont typeface="Wingdings" panose="05000000000000000000" pitchFamily="2" charset="2"/>
              <a:buChar char="Ø"/>
            </a:pPr>
            <a:endParaRPr lang="en-IN" sz="1000" dirty="0">
              <a:solidFill>
                <a:schemeClr val="tx2"/>
              </a:solidFill>
            </a:endParaRPr>
          </a:p>
          <a:p>
            <a:pPr marL="342900" indent="-342900">
              <a:buFont typeface="Wingdings" panose="05000000000000000000" pitchFamily="2" charset="2"/>
              <a:buChar char="Ø"/>
            </a:pPr>
            <a:r>
              <a:rPr lang="en-IN" sz="2400" dirty="0">
                <a:solidFill>
                  <a:schemeClr val="tx2"/>
                </a:solidFill>
              </a:rPr>
              <a:t>Ability to derive value from all types of </a:t>
            </a:r>
            <a:r>
              <a:rPr lang="en-IN" sz="2400" dirty="0" smtClean="0">
                <a:solidFill>
                  <a:schemeClr val="tx2"/>
                </a:solidFill>
              </a:rPr>
              <a:t>data</a:t>
            </a:r>
          </a:p>
          <a:p>
            <a:pPr marL="342900" indent="-342900">
              <a:buFont typeface="Wingdings" panose="05000000000000000000" pitchFamily="2" charset="2"/>
              <a:buChar char="Ø"/>
            </a:pPr>
            <a:endParaRPr lang="en-IN" sz="1000" dirty="0">
              <a:solidFill>
                <a:schemeClr val="tx2"/>
              </a:solidFill>
            </a:endParaRPr>
          </a:p>
          <a:p>
            <a:pPr marL="342900" indent="-342900">
              <a:buFont typeface="Wingdings" panose="05000000000000000000" pitchFamily="2" charset="2"/>
              <a:buChar char="Ø"/>
            </a:pPr>
            <a:r>
              <a:rPr lang="en-IN" sz="2400" dirty="0">
                <a:solidFill>
                  <a:schemeClr val="tx2"/>
                </a:solidFill>
              </a:rPr>
              <a:t>Elimination of data </a:t>
            </a:r>
            <a:r>
              <a:rPr lang="en-IN" sz="2400" dirty="0" smtClean="0">
                <a:solidFill>
                  <a:schemeClr val="tx2"/>
                </a:solidFill>
              </a:rPr>
              <a:t>silos</a:t>
            </a:r>
          </a:p>
          <a:p>
            <a:pPr marL="342900" indent="-342900">
              <a:buFont typeface="Wingdings" panose="05000000000000000000" pitchFamily="2" charset="2"/>
              <a:buChar char="Ø"/>
            </a:pPr>
            <a:endParaRPr lang="en-IN" sz="1000" dirty="0">
              <a:solidFill>
                <a:schemeClr val="tx2"/>
              </a:solidFill>
            </a:endParaRPr>
          </a:p>
          <a:p>
            <a:pPr marL="342900" indent="-342900">
              <a:buFont typeface="Wingdings" panose="05000000000000000000" pitchFamily="2" charset="2"/>
              <a:buChar char="Ø"/>
            </a:pPr>
            <a:r>
              <a:rPr lang="en-IN" sz="2400" dirty="0">
                <a:solidFill>
                  <a:schemeClr val="tx2"/>
                </a:solidFill>
              </a:rPr>
              <a:t>Democratized access to information via a unique, centralized view of data across the organization</a:t>
            </a:r>
          </a:p>
        </p:txBody>
      </p:sp>
    </p:spTree>
    <p:extLst>
      <p:ext uri="{BB962C8B-B14F-4D97-AF65-F5344CB8AC3E}">
        <p14:creationId xmlns:p14="http://schemas.microsoft.com/office/powerpoint/2010/main" val="21252186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a:t>
            </a:r>
            <a:endParaRPr lang="en-IN" sz="3600" dirty="0"/>
          </a:p>
        </p:txBody>
      </p:sp>
      <p:sp>
        <p:nvSpPr>
          <p:cNvPr id="4" name="TextBox 3"/>
          <p:cNvSpPr txBox="1"/>
          <p:nvPr/>
        </p:nvSpPr>
        <p:spPr>
          <a:xfrm>
            <a:off x="107504" y="996022"/>
            <a:ext cx="8748972" cy="480131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The architecture of a data lake refers to the features that are included within a data lake to make it easier to work with that </a:t>
            </a:r>
            <a:r>
              <a:rPr lang="en-IN" sz="2400" dirty="0" smtClean="0"/>
              <a:t>data</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sz="2400" dirty="0"/>
              <a:t>Even though data lakes are unstructured, it is still important to ensure that they offer the functionality and design features that your organization requires in order to easily interact with the data that they </a:t>
            </a:r>
            <a:r>
              <a:rPr lang="en-IN" sz="2400" dirty="0" smtClean="0"/>
              <a:t>house</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A data lake should present three key </a:t>
            </a:r>
            <a:r>
              <a:rPr lang="en-IN" sz="2400" dirty="0" smtClean="0"/>
              <a:t>characteristics</a:t>
            </a:r>
          </a:p>
          <a:p>
            <a:pPr marL="800100" lvl="1" indent="-342900">
              <a:buFont typeface="Wingdings" panose="05000000000000000000" pitchFamily="2" charset="2"/>
              <a:buChar char="§"/>
            </a:pPr>
            <a:r>
              <a:rPr lang="en-IN" sz="2400" dirty="0"/>
              <a:t>A single shared repository of </a:t>
            </a:r>
            <a:r>
              <a:rPr lang="en-IN" sz="2400" dirty="0" smtClean="0"/>
              <a:t>data</a:t>
            </a:r>
          </a:p>
          <a:p>
            <a:pPr marL="800100" lvl="1" indent="-342900">
              <a:buFont typeface="Wingdings" panose="05000000000000000000" pitchFamily="2" charset="2"/>
              <a:buChar char="§"/>
            </a:pPr>
            <a:r>
              <a:rPr lang="en-IN" sz="2400" dirty="0"/>
              <a:t>Includes orchestration and job scheduling </a:t>
            </a:r>
            <a:r>
              <a:rPr lang="en-IN" sz="2400" dirty="0" smtClean="0"/>
              <a:t>capabilities</a:t>
            </a:r>
          </a:p>
          <a:p>
            <a:pPr marL="800100" lvl="1" indent="-342900">
              <a:buFont typeface="Wingdings" panose="05000000000000000000" pitchFamily="2" charset="2"/>
              <a:buChar char="§"/>
            </a:pPr>
            <a:r>
              <a:rPr lang="en-IN" sz="2400" dirty="0"/>
              <a:t>Has a collection of workflows to execute</a:t>
            </a:r>
          </a:p>
        </p:txBody>
      </p:sp>
    </p:spTree>
    <p:extLst>
      <p:ext uri="{BB962C8B-B14F-4D97-AF65-F5344CB8AC3E}">
        <p14:creationId xmlns:p14="http://schemas.microsoft.com/office/powerpoint/2010/main" val="16462807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a:t>
            </a:r>
            <a:endParaRPr lang="en-IN" sz="3600" dirty="0"/>
          </a:p>
        </p:txBody>
      </p:sp>
      <p:sp>
        <p:nvSpPr>
          <p:cNvPr id="4" name="TextBox 3"/>
          <p:cNvSpPr txBox="1"/>
          <p:nvPr/>
        </p:nvSpPr>
        <p:spPr>
          <a:xfrm>
            <a:off x="107504" y="996022"/>
            <a:ext cx="8748972" cy="400109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t>Various types of sources for data</a:t>
            </a:r>
          </a:p>
          <a:p>
            <a:pPr marL="342900" indent="-342900">
              <a:buFont typeface="Wingdings" panose="05000000000000000000" pitchFamily="2" charset="2"/>
              <a:buChar char="Ø"/>
            </a:pPr>
            <a:endParaRPr lang="en-IN" sz="1200" dirty="0" smtClean="0"/>
          </a:p>
          <a:p>
            <a:pPr marL="800100" lvl="1" indent="-342900">
              <a:buFont typeface="Wingdings" panose="05000000000000000000" pitchFamily="2" charset="2"/>
              <a:buChar char="§"/>
            </a:pPr>
            <a:r>
              <a:rPr lang="en-IN" sz="2400" dirty="0"/>
              <a:t>Operational data </a:t>
            </a:r>
            <a:endParaRPr lang="en-IN" sz="2400" dirty="0" smtClean="0"/>
          </a:p>
          <a:p>
            <a:pPr marL="1257300" lvl="2" indent="-342900">
              <a:buFont typeface="Wingdings" panose="05000000000000000000" pitchFamily="2" charset="2"/>
              <a:buChar char="ü"/>
            </a:pPr>
            <a:r>
              <a:rPr lang="en-IN" sz="2000" dirty="0" smtClean="0"/>
              <a:t>sales</a:t>
            </a:r>
            <a:r>
              <a:rPr lang="en-IN" sz="2000" dirty="0"/>
              <a:t>, finances, </a:t>
            </a:r>
            <a:r>
              <a:rPr lang="en-IN" sz="2000" dirty="0" smtClean="0"/>
              <a:t>inventory</a:t>
            </a:r>
            <a:r>
              <a:rPr lang="en-IN" sz="2000" dirty="0"/>
              <a:t> </a:t>
            </a:r>
            <a:r>
              <a:rPr lang="en-IN" sz="2000" dirty="0" smtClean="0"/>
              <a:t>etc.</a:t>
            </a:r>
          </a:p>
          <a:p>
            <a:pPr marL="1257300" lvl="2" indent="-342900">
              <a:buFont typeface="Wingdings" panose="05000000000000000000" pitchFamily="2" charset="2"/>
              <a:buChar char="ü"/>
            </a:pPr>
            <a:endParaRPr lang="en-IN" sz="1200" dirty="0"/>
          </a:p>
          <a:p>
            <a:pPr marL="800100" lvl="1" indent="-342900">
              <a:buFont typeface="Wingdings" panose="05000000000000000000" pitchFamily="2" charset="2"/>
              <a:buChar char="§"/>
            </a:pPr>
            <a:r>
              <a:rPr lang="en-IN" sz="2400" dirty="0"/>
              <a:t>Auto-generated data </a:t>
            </a:r>
            <a:endParaRPr lang="en-IN" sz="2400" dirty="0" smtClean="0"/>
          </a:p>
          <a:p>
            <a:pPr marL="1257300" lvl="2" indent="-342900">
              <a:buFont typeface="Wingdings" panose="05000000000000000000" pitchFamily="2" charset="2"/>
              <a:buChar char="ü"/>
            </a:pPr>
            <a:r>
              <a:rPr lang="en-IN" sz="2000" dirty="0" err="1"/>
              <a:t>IoT</a:t>
            </a:r>
            <a:r>
              <a:rPr lang="en-IN" sz="2000" dirty="0"/>
              <a:t> devices, </a:t>
            </a:r>
            <a:r>
              <a:rPr lang="en-IN" sz="2000" dirty="0" smtClean="0"/>
              <a:t>logs etc.</a:t>
            </a:r>
          </a:p>
          <a:p>
            <a:pPr marL="1257300" lvl="2" indent="-342900">
              <a:buFont typeface="Wingdings" panose="05000000000000000000" pitchFamily="2" charset="2"/>
              <a:buChar char="ü"/>
            </a:pPr>
            <a:endParaRPr lang="en-IN" sz="1200" dirty="0"/>
          </a:p>
          <a:p>
            <a:pPr marL="800100" lvl="1" indent="-342900">
              <a:buFont typeface="Wingdings" panose="05000000000000000000" pitchFamily="2" charset="2"/>
              <a:buChar char="§"/>
            </a:pPr>
            <a:r>
              <a:rPr lang="en-IN" sz="2400" dirty="0"/>
              <a:t>Human-generated data </a:t>
            </a:r>
            <a:endParaRPr lang="en-IN" sz="2400" dirty="0" smtClean="0"/>
          </a:p>
          <a:p>
            <a:pPr marL="1257300" lvl="2" indent="-342900">
              <a:buFont typeface="Wingdings" panose="05000000000000000000" pitchFamily="2" charset="2"/>
              <a:buChar char="ü"/>
            </a:pPr>
            <a:r>
              <a:rPr lang="en-IN" sz="2000" dirty="0"/>
              <a:t>social media posts, emails, web </a:t>
            </a:r>
            <a:r>
              <a:rPr lang="en-IN" sz="2000" dirty="0" smtClean="0"/>
              <a:t>content etc. </a:t>
            </a:r>
            <a:r>
              <a:rPr lang="en-IN" sz="2000" dirty="0"/>
              <a:t>either coming from inside, or from outside the organization.</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sz="2400" dirty="0" smtClean="0"/>
              <a:t>All data stored in native format</a:t>
            </a:r>
            <a:endParaRPr lang="en-IN" sz="2400" dirty="0"/>
          </a:p>
        </p:txBody>
      </p:sp>
    </p:spTree>
    <p:extLst>
      <p:ext uri="{BB962C8B-B14F-4D97-AF65-F5344CB8AC3E}">
        <p14:creationId xmlns:p14="http://schemas.microsoft.com/office/powerpoint/2010/main" val="35463127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a:t>
            </a:r>
            <a:endParaRPr lang="en-IN" sz="3600" dirty="0"/>
          </a:p>
        </p:txBody>
      </p:sp>
      <p:sp>
        <p:nvSpPr>
          <p:cNvPr id="4" name="TextBox 3"/>
          <p:cNvSpPr txBox="1"/>
          <p:nvPr/>
        </p:nvSpPr>
        <p:spPr>
          <a:xfrm>
            <a:off x="107504" y="996022"/>
            <a:ext cx="8748972" cy="3970318"/>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t>Though Data Lake is single repository, for flexibility it can be divided in following layers</a:t>
            </a:r>
          </a:p>
          <a:p>
            <a:pPr marL="342900" indent="-342900">
              <a:buFont typeface="Wingdings" panose="05000000000000000000" pitchFamily="2" charset="2"/>
              <a:buChar char="Ø"/>
            </a:pPr>
            <a:endParaRPr lang="en-IN" sz="2400" dirty="0"/>
          </a:p>
          <a:p>
            <a:pPr marL="800100" lvl="1" indent="-342900">
              <a:lnSpc>
                <a:spcPct val="150000"/>
              </a:lnSpc>
              <a:buFont typeface="Wingdings" panose="05000000000000000000" pitchFamily="2" charset="2"/>
              <a:buChar char="§"/>
            </a:pPr>
            <a:r>
              <a:rPr lang="en-IN" sz="2400" dirty="0"/>
              <a:t>Raw</a:t>
            </a:r>
          </a:p>
          <a:p>
            <a:pPr marL="800100" lvl="1" indent="-342900">
              <a:lnSpc>
                <a:spcPct val="150000"/>
              </a:lnSpc>
              <a:buFont typeface="Wingdings" panose="05000000000000000000" pitchFamily="2" charset="2"/>
              <a:buChar char="§"/>
            </a:pPr>
            <a:r>
              <a:rPr lang="en-IN" sz="2400" dirty="0">
                <a:solidFill>
                  <a:schemeClr val="tx1">
                    <a:lumMod val="20000"/>
                    <a:lumOff val="80000"/>
                  </a:schemeClr>
                </a:solidFill>
              </a:rPr>
              <a:t>Standardized</a:t>
            </a:r>
          </a:p>
          <a:p>
            <a:pPr marL="800100" lvl="1" indent="-342900">
              <a:lnSpc>
                <a:spcPct val="150000"/>
              </a:lnSpc>
              <a:buFont typeface="Wingdings" panose="05000000000000000000" pitchFamily="2" charset="2"/>
              <a:buChar char="§"/>
            </a:pPr>
            <a:r>
              <a:rPr lang="en-IN" sz="2400" dirty="0"/>
              <a:t>Cleansed</a:t>
            </a:r>
          </a:p>
          <a:p>
            <a:pPr marL="800100" lvl="1" indent="-342900">
              <a:lnSpc>
                <a:spcPct val="150000"/>
              </a:lnSpc>
              <a:buFont typeface="Wingdings" panose="05000000000000000000" pitchFamily="2" charset="2"/>
              <a:buChar char="§"/>
            </a:pPr>
            <a:r>
              <a:rPr lang="en-IN" sz="2400" dirty="0"/>
              <a:t>Application</a:t>
            </a:r>
          </a:p>
          <a:p>
            <a:pPr marL="800100" lvl="1" indent="-342900">
              <a:lnSpc>
                <a:spcPct val="150000"/>
              </a:lnSpc>
              <a:buFont typeface="Wingdings" panose="05000000000000000000" pitchFamily="2" charset="2"/>
              <a:buChar char="§"/>
            </a:pPr>
            <a:r>
              <a:rPr lang="en-IN" sz="2400" dirty="0">
                <a:solidFill>
                  <a:schemeClr val="tx1">
                    <a:lumMod val="20000"/>
                    <a:lumOff val="80000"/>
                  </a:schemeClr>
                </a:solidFill>
              </a:rPr>
              <a:t>Sandbox</a:t>
            </a:r>
          </a:p>
        </p:txBody>
      </p:sp>
    </p:spTree>
    <p:extLst>
      <p:ext uri="{BB962C8B-B14F-4D97-AF65-F5344CB8AC3E}">
        <p14:creationId xmlns:p14="http://schemas.microsoft.com/office/powerpoint/2010/main" val="23033879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Layers </a:t>
            </a:r>
            <a:endParaRPr lang="en-IN" sz="36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2" y="834971"/>
            <a:ext cx="8568952" cy="5546358"/>
          </a:xfrm>
          <a:prstGeom prst="rect">
            <a:avLst/>
          </a:prstGeom>
        </p:spPr>
      </p:pic>
    </p:spTree>
    <p:extLst>
      <p:ext uri="{BB962C8B-B14F-4D97-AF65-F5344CB8AC3E}">
        <p14:creationId xmlns:p14="http://schemas.microsoft.com/office/powerpoint/2010/main" val="32969967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Layers </a:t>
            </a:r>
            <a:endParaRPr lang="en-IN" sz="3600" dirty="0"/>
          </a:p>
        </p:txBody>
      </p:sp>
      <p:sp>
        <p:nvSpPr>
          <p:cNvPr id="4" name="TextBox 3"/>
          <p:cNvSpPr txBox="1"/>
          <p:nvPr/>
        </p:nvSpPr>
        <p:spPr>
          <a:xfrm>
            <a:off x="107504" y="996022"/>
            <a:ext cx="8748972" cy="4924425"/>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Raw data </a:t>
            </a:r>
            <a:r>
              <a:rPr lang="en-IN" sz="2400" dirty="0" smtClean="0"/>
              <a:t>layer</a:t>
            </a:r>
          </a:p>
          <a:p>
            <a:pPr marL="342900" indent="-342900">
              <a:buFont typeface="Wingdings" panose="05000000000000000000" pitchFamily="2" charset="2"/>
              <a:buChar char="Ø"/>
            </a:pPr>
            <a:endParaRPr lang="en-IN" sz="1000" dirty="0"/>
          </a:p>
          <a:p>
            <a:pPr marL="800100" lvl="1" indent="-342900">
              <a:buFont typeface="Wingdings" panose="05000000000000000000" pitchFamily="2" charset="2"/>
              <a:buChar char="§"/>
            </a:pPr>
            <a:r>
              <a:rPr lang="en-IN" sz="2400" dirty="0" smtClean="0"/>
              <a:t>Also </a:t>
            </a:r>
            <a:r>
              <a:rPr lang="en-IN" sz="2400" dirty="0"/>
              <a:t>called the Ingestion Layer/Landing </a:t>
            </a:r>
            <a:r>
              <a:rPr lang="en-IN" sz="2400" dirty="0" smtClean="0"/>
              <a:t>Area</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Main </a:t>
            </a:r>
            <a:r>
              <a:rPr lang="en-IN" sz="2400" dirty="0"/>
              <a:t>objective is to ingest data into Raw as quickly and as efficiently as </a:t>
            </a:r>
            <a:r>
              <a:rPr lang="en-IN" sz="2400" dirty="0" smtClean="0"/>
              <a:t>possible</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b="1" dirty="0" smtClean="0"/>
              <a:t>Data remains in native format, no transformations </a:t>
            </a:r>
            <a:r>
              <a:rPr lang="en-IN" sz="2400" dirty="0" smtClean="0"/>
              <a:t>are applied</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No overriding allowed : </a:t>
            </a:r>
            <a:r>
              <a:rPr lang="en-IN" sz="2400" b="1" dirty="0" smtClean="0"/>
              <a:t>Duplicates and versions needs to be handled</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Raw needs to be arranged in the folders</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Data </a:t>
            </a:r>
            <a:r>
              <a:rPr lang="en-IN" sz="2400" dirty="0"/>
              <a:t>here is </a:t>
            </a:r>
            <a:r>
              <a:rPr lang="en-IN" sz="2400" b="1" dirty="0"/>
              <a:t>not ready to be used</a:t>
            </a:r>
            <a:r>
              <a:rPr lang="en-IN" sz="2400" dirty="0"/>
              <a:t>, it requires a lot of knowledge in terms of appropriate and relevant consumption</a:t>
            </a:r>
          </a:p>
        </p:txBody>
      </p:sp>
    </p:spTree>
    <p:extLst>
      <p:ext uri="{BB962C8B-B14F-4D97-AF65-F5344CB8AC3E}">
        <p14:creationId xmlns:p14="http://schemas.microsoft.com/office/powerpoint/2010/main" val="26372886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Layers </a:t>
            </a:r>
            <a:endParaRPr lang="en-IN" sz="3600" dirty="0"/>
          </a:p>
        </p:txBody>
      </p:sp>
      <p:sp>
        <p:nvSpPr>
          <p:cNvPr id="4" name="TextBox 3"/>
          <p:cNvSpPr txBox="1"/>
          <p:nvPr/>
        </p:nvSpPr>
        <p:spPr>
          <a:xfrm>
            <a:off x="107504" y="996022"/>
            <a:ext cx="8748972" cy="430887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Standardized data </a:t>
            </a:r>
            <a:r>
              <a:rPr lang="en-IN" sz="2400" dirty="0" smtClean="0"/>
              <a:t>layer</a:t>
            </a:r>
          </a:p>
          <a:p>
            <a:pPr marL="342900" indent="-342900">
              <a:buFont typeface="Wingdings" panose="05000000000000000000" pitchFamily="2" charset="2"/>
              <a:buChar char="Ø"/>
            </a:pPr>
            <a:endParaRPr lang="en-IN" sz="1000" dirty="0"/>
          </a:p>
          <a:p>
            <a:pPr marL="800100" lvl="1" indent="-342900">
              <a:buFont typeface="Wingdings" panose="05000000000000000000" pitchFamily="2" charset="2"/>
              <a:buChar char="§"/>
            </a:pPr>
            <a:r>
              <a:rPr lang="en-IN" sz="2400" dirty="0"/>
              <a:t>may be considered as optional in most </a:t>
            </a:r>
            <a:r>
              <a:rPr lang="en-IN" sz="2400" dirty="0" smtClean="0"/>
              <a:t>implementations</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Main </a:t>
            </a:r>
            <a:r>
              <a:rPr lang="en-IN" sz="2400" b="1" dirty="0"/>
              <a:t>objective is to </a:t>
            </a:r>
            <a:r>
              <a:rPr lang="en-IN" sz="2400" b="1" dirty="0" smtClean="0"/>
              <a:t>improve </a:t>
            </a:r>
            <a:r>
              <a:rPr lang="en-IN" sz="2400" b="1" dirty="0"/>
              <a:t>performance in data transfer </a:t>
            </a:r>
            <a:r>
              <a:rPr lang="en-IN" sz="2400" dirty="0"/>
              <a:t>from Raw to </a:t>
            </a:r>
            <a:r>
              <a:rPr lang="en-IN" sz="2400" dirty="0" smtClean="0"/>
              <a:t>Curated</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a:t>Both daily transformations and on-demand loads are </a:t>
            </a:r>
            <a:endParaRPr lang="en-IN" sz="2400" dirty="0" smtClean="0"/>
          </a:p>
          <a:p>
            <a:pPr lvl="1"/>
            <a:r>
              <a:rPr lang="en-IN" sz="2400" dirty="0" smtClean="0"/>
              <a:t>included</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Format is chosen which fits best for cleansing</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Structure same as Raw but may </a:t>
            </a:r>
            <a:r>
              <a:rPr lang="en-IN" sz="2400" dirty="0"/>
              <a:t>be partitioned to lower </a:t>
            </a:r>
            <a:endParaRPr lang="en-IN" sz="2400" dirty="0" smtClean="0"/>
          </a:p>
          <a:p>
            <a:pPr lvl="1"/>
            <a:r>
              <a:rPr lang="en-IN" sz="2400" dirty="0" smtClean="0"/>
              <a:t>grain </a:t>
            </a:r>
            <a:r>
              <a:rPr lang="en-IN" sz="2400" dirty="0"/>
              <a:t>if needed</a:t>
            </a:r>
            <a:endParaRPr lang="en-IN" sz="2400" dirty="0" smtClean="0"/>
          </a:p>
          <a:p>
            <a:pPr marL="800100" lvl="1" indent="-342900">
              <a:buFont typeface="Wingdings" panose="05000000000000000000" pitchFamily="2" charset="2"/>
              <a:buChar char="§"/>
            </a:pPr>
            <a:endParaRPr lang="en-IN" sz="800" dirty="0" smtClean="0"/>
          </a:p>
        </p:txBody>
      </p:sp>
    </p:spTree>
    <p:extLst>
      <p:ext uri="{BB962C8B-B14F-4D97-AF65-F5344CB8AC3E}">
        <p14:creationId xmlns:p14="http://schemas.microsoft.com/office/powerpoint/2010/main" val="3117177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Layers </a:t>
            </a:r>
            <a:endParaRPr lang="en-IN" sz="3600" dirty="0"/>
          </a:p>
        </p:txBody>
      </p:sp>
      <p:sp>
        <p:nvSpPr>
          <p:cNvPr id="4" name="TextBox 3"/>
          <p:cNvSpPr txBox="1"/>
          <p:nvPr/>
        </p:nvSpPr>
        <p:spPr>
          <a:xfrm>
            <a:off x="107504" y="996022"/>
            <a:ext cx="8748972" cy="4801314"/>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Cleansed data </a:t>
            </a:r>
            <a:r>
              <a:rPr lang="en-IN" sz="2400" dirty="0" smtClean="0"/>
              <a:t>layer</a:t>
            </a:r>
          </a:p>
          <a:p>
            <a:pPr marL="342900" indent="-342900">
              <a:buFont typeface="Wingdings" panose="05000000000000000000" pitchFamily="2" charset="2"/>
              <a:buChar char="Ø"/>
            </a:pPr>
            <a:endParaRPr lang="en-IN" sz="1000" dirty="0"/>
          </a:p>
          <a:p>
            <a:pPr marL="800100" lvl="1" indent="-342900">
              <a:buFont typeface="Wingdings" panose="05000000000000000000" pitchFamily="2" charset="2"/>
              <a:buChar char="§"/>
            </a:pPr>
            <a:r>
              <a:rPr lang="en-IN" sz="2400" dirty="0" smtClean="0"/>
              <a:t>Also </a:t>
            </a:r>
            <a:r>
              <a:rPr lang="en-IN" sz="2400" dirty="0"/>
              <a:t>called Curated Layer/Conformed </a:t>
            </a:r>
            <a:r>
              <a:rPr lang="en-IN" sz="2400" dirty="0" smtClean="0"/>
              <a:t>Layer</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b="1" dirty="0"/>
              <a:t>Data is transformed into consumable data sets and it may be stored in files or </a:t>
            </a:r>
            <a:r>
              <a:rPr lang="en-IN" sz="2400" b="1" dirty="0" smtClean="0"/>
              <a:t>tables</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Purpose and structure of data is already known which is cleansed and transformed</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Denormalization </a:t>
            </a:r>
            <a:r>
              <a:rPr lang="en-IN" sz="2400" dirty="0"/>
              <a:t>and consolidation of different objects is </a:t>
            </a:r>
            <a:r>
              <a:rPr lang="en-IN" sz="2400" dirty="0" smtClean="0"/>
              <a:t>common</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Most </a:t>
            </a:r>
            <a:r>
              <a:rPr lang="en-IN" sz="2400" dirty="0"/>
              <a:t>complex part of the whole Data Lake </a:t>
            </a:r>
            <a:r>
              <a:rPr lang="en-IN" sz="2400" dirty="0" smtClean="0"/>
              <a:t>solution</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a:t>Usually, end users are granted access only to this layer</a:t>
            </a:r>
          </a:p>
          <a:p>
            <a:pPr marL="800100" lvl="1" indent="-342900">
              <a:buFont typeface="Wingdings" panose="05000000000000000000" pitchFamily="2" charset="2"/>
              <a:buChar char="§"/>
            </a:pPr>
            <a:endParaRPr lang="en-IN" sz="800" dirty="0" smtClean="0"/>
          </a:p>
        </p:txBody>
      </p:sp>
    </p:spTree>
    <p:extLst>
      <p:ext uri="{BB962C8B-B14F-4D97-AF65-F5344CB8AC3E}">
        <p14:creationId xmlns:p14="http://schemas.microsoft.com/office/powerpoint/2010/main" val="30180474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772817"/>
            <a:ext cx="8964488" cy="1827634"/>
          </a:xfrm>
        </p:spPr>
        <p:txBody>
          <a:bodyPr>
            <a:normAutofit/>
          </a:bodyPr>
          <a:lstStyle/>
          <a:p>
            <a:r>
              <a:rPr lang="en-IN" dirty="0" smtClean="0"/>
              <a:t>Data Lake </a:t>
            </a:r>
            <a:endParaRPr lang="en-IN" sz="4000" dirty="0"/>
          </a:p>
        </p:txBody>
      </p:sp>
    </p:spTree>
    <p:extLst>
      <p:ext uri="{BB962C8B-B14F-4D97-AF65-F5344CB8AC3E}">
        <p14:creationId xmlns:p14="http://schemas.microsoft.com/office/powerpoint/2010/main" val="3124570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Layers </a:t>
            </a:r>
            <a:endParaRPr lang="en-IN" sz="3600" dirty="0"/>
          </a:p>
        </p:txBody>
      </p:sp>
      <p:sp>
        <p:nvSpPr>
          <p:cNvPr id="4" name="TextBox 3"/>
          <p:cNvSpPr txBox="1"/>
          <p:nvPr/>
        </p:nvSpPr>
        <p:spPr>
          <a:xfrm>
            <a:off x="107504" y="996022"/>
            <a:ext cx="8748972" cy="393954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Application data </a:t>
            </a:r>
            <a:r>
              <a:rPr lang="en-IN" sz="2400" dirty="0" smtClean="0"/>
              <a:t>layer</a:t>
            </a:r>
          </a:p>
          <a:p>
            <a:pPr marL="342900" indent="-342900">
              <a:buFont typeface="Wingdings" panose="05000000000000000000" pitchFamily="2" charset="2"/>
              <a:buChar char="Ø"/>
            </a:pPr>
            <a:endParaRPr lang="en-IN" sz="1000" dirty="0"/>
          </a:p>
          <a:p>
            <a:pPr marL="800100" lvl="1" indent="-342900">
              <a:buFont typeface="Wingdings" panose="05000000000000000000" pitchFamily="2" charset="2"/>
              <a:buChar char="§"/>
            </a:pPr>
            <a:r>
              <a:rPr lang="en-IN" sz="2400" dirty="0" smtClean="0"/>
              <a:t>Also </a:t>
            </a:r>
            <a:r>
              <a:rPr lang="en-IN" sz="2400" dirty="0"/>
              <a:t>called Trusted Layer/Secure Layer/Production </a:t>
            </a:r>
            <a:r>
              <a:rPr lang="en-IN" sz="2400" dirty="0" smtClean="0"/>
              <a:t>Layer</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Sourced </a:t>
            </a:r>
            <a:r>
              <a:rPr lang="en-IN" sz="2400" dirty="0"/>
              <a:t>from </a:t>
            </a:r>
            <a:r>
              <a:rPr lang="en-IN" sz="2400" dirty="0" smtClean="0"/>
              <a:t>Cleansed data Layer </a:t>
            </a:r>
            <a:r>
              <a:rPr lang="en-IN" sz="2400" dirty="0"/>
              <a:t>and </a:t>
            </a:r>
            <a:r>
              <a:rPr lang="en-IN" sz="2400" b="1" dirty="0"/>
              <a:t>enforced with any needed business </a:t>
            </a:r>
            <a:r>
              <a:rPr lang="en-IN" sz="2400" b="1" dirty="0" smtClean="0"/>
              <a:t>logic</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b="1" dirty="0" smtClean="0"/>
              <a:t>Anything specific to the application</a:t>
            </a:r>
            <a:r>
              <a:rPr lang="en-IN" sz="2400" dirty="0" smtClean="0"/>
              <a:t>; like row level security, surrogate keys shared among applications, machine learning models calculated on Data Lake etc.; will need this layer</a:t>
            </a:r>
          </a:p>
          <a:p>
            <a:pPr lvl="1"/>
            <a:endParaRPr lang="en-IN" sz="800" dirty="0" smtClean="0"/>
          </a:p>
          <a:p>
            <a:pPr marL="800100" lvl="1" indent="-342900">
              <a:buFont typeface="Wingdings" panose="05000000000000000000" pitchFamily="2" charset="2"/>
              <a:buChar char="§"/>
            </a:pPr>
            <a:r>
              <a:rPr lang="en-IN" sz="2400" dirty="0"/>
              <a:t>The structure of the data </a:t>
            </a:r>
            <a:r>
              <a:rPr lang="en-IN" sz="2400" dirty="0" smtClean="0"/>
              <a:t>remains the </a:t>
            </a:r>
            <a:r>
              <a:rPr lang="en-IN" sz="2400" dirty="0"/>
              <a:t>same, as in </a:t>
            </a:r>
            <a:r>
              <a:rPr lang="en-IN" sz="2400" dirty="0" smtClean="0"/>
              <a:t>Cleansed</a:t>
            </a:r>
          </a:p>
          <a:p>
            <a:pPr marL="800100" lvl="1" indent="-342900">
              <a:buFont typeface="Wingdings" panose="05000000000000000000" pitchFamily="2" charset="2"/>
              <a:buChar char="§"/>
            </a:pPr>
            <a:endParaRPr lang="en-IN" sz="800" dirty="0" smtClean="0"/>
          </a:p>
        </p:txBody>
      </p:sp>
    </p:spTree>
    <p:extLst>
      <p:ext uri="{BB962C8B-B14F-4D97-AF65-F5344CB8AC3E}">
        <p14:creationId xmlns:p14="http://schemas.microsoft.com/office/powerpoint/2010/main" val="2164806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Layers </a:t>
            </a:r>
            <a:endParaRPr lang="en-IN" sz="3600" dirty="0"/>
          </a:p>
        </p:txBody>
      </p:sp>
      <p:sp>
        <p:nvSpPr>
          <p:cNvPr id="4" name="TextBox 3"/>
          <p:cNvSpPr txBox="1"/>
          <p:nvPr/>
        </p:nvSpPr>
        <p:spPr>
          <a:xfrm>
            <a:off x="107504" y="996022"/>
            <a:ext cx="8748972" cy="3323987"/>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Sandbox data </a:t>
            </a:r>
            <a:r>
              <a:rPr lang="en-IN" sz="2400" dirty="0" smtClean="0"/>
              <a:t>layer</a:t>
            </a:r>
          </a:p>
          <a:p>
            <a:pPr marL="342900" indent="-342900">
              <a:buFont typeface="Wingdings" panose="05000000000000000000" pitchFamily="2" charset="2"/>
              <a:buChar char="Ø"/>
            </a:pPr>
            <a:endParaRPr lang="en-IN" sz="1000" dirty="0"/>
          </a:p>
          <a:p>
            <a:pPr marL="800100" lvl="1" indent="-342900">
              <a:buFont typeface="Wingdings" panose="05000000000000000000" pitchFamily="2" charset="2"/>
              <a:buChar char="§"/>
            </a:pPr>
            <a:r>
              <a:rPr lang="en-IN" sz="2400" dirty="0" smtClean="0"/>
              <a:t>Another </a:t>
            </a:r>
            <a:r>
              <a:rPr lang="en-IN" sz="2400" dirty="0"/>
              <a:t>layer that might be </a:t>
            </a:r>
            <a:r>
              <a:rPr lang="en-IN" sz="2400" b="1" dirty="0"/>
              <a:t>considered </a:t>
            </a:r>
            <a:r>
              <a:rPr lang="en-IN" sz="2400" b="1" dirty="0" smtClean="0"/>
              <a:t>optional</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Meant </a:t>
            </a:r>
            <a:r>
              <a:rPr lang="en-IN" sz="2400" dirty="0"/>
              <a:t>for </a:t>
            </a:r>
            <a:r>
              <a:rPr lang="en-IN" sz="2400" b="1" dirty="0"/>
              <a:t>advanced analysts’ and data scientists</a:t>
            </a:r>
            <a:r>
              <a:rPr lang="en-IN" sz="2400" dirty="0"/>
              <a:t>’ </a:t>
            </a:r>
            <a:r>
              <a:rPr lang="en-IN" sz="2400" dirty="0" smtClean="0"/>
              <a:t>work</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Experiments can be carried out for searching patterns </a:t>
            </a:r>
            <a:r>
              <a:rPr lang="en-IN" sz="2400" dirty="0"/>
              <a:t>or </a:t>
            </a:r>
            <a:r>
              <a:rPr lang="en-IN" sz="2400" dirty="0" smtClean="0"/>
              <a:t>correlations</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For any source from internet enriching the data, Sandbox is the proper place</a:t>
            </a:r>
          </a:p>
          <a:p>
            <a:pPr marL="800100" lvl="1" indent="-342900">
              <a:buFont typeface="Wingdings" panose="05000000000000000000" pitchFamily="2" charset="2"/>
              <a:buChar char="§"/>
            </a:pPr>
            <a:endParaRPr lang="en-IN" sz="800" dirty="0" smtClean="0"/>
          </a:p>
        </p:txBody>
      </p:sp>
    </p:spTree>
    <p:extLst>
      <p:ext uri="{BB962C8B-B14F-4D97-AF65-F5344CB8AC3E}">
        <p14:creationId xmlns:p14="http://schemas.microsoft.com/office/powerpoint/2010/main" val="489079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a:t>
            </a:r>
            <a:endParaRPr lang="en-IN" sz="3600" dirty="0"/>
          </a:p>
        </p:txBody>
      </p:sp>
      <p:sp>
        <p:nvSpPr>
          <p:cNvPr id="4" name="TextBox 3"/>
          <p:cNvSpPr txBox="1"/>
          <p:nvPr/>
        </p:nvSpPr>
        <p:spPr>
          <a:xfrm>
            <a:off x="107504" y="996022"/>
            <a:ext cx="8748972" cy="446276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Key </a:t>
            </a:r>
            <a:r>
              <a:rPr lang="en-IN" sz="2400" dirty="0" smtClean="0"/>
              <a:t>Components</a:t>
            </a:r>
          </a:p>
          <a:p>
            <a:pPr marL="342900" indent="-342900">
              <a:buFont typeface="Wingdings" panose="05000000000000000000" pitchFamily="2" charset="2"/>
              <a:buChar char="Ø"/>
            </a:pPr>
            <a:endParaRPr lang="en-IN" sz="1200" dirty="0" smtClean="0"/>
          </a:p>
          <a:p>
            <a:pPr marL="800100" lvl="1" indent="-342900">
              <a:buFont typeface="Wingdings" panose="05000000000000000000" pitchFamily="2" charset="2"/>
              <a:buChar char="§"/>
            </a:pPr>
            <a:r>
              <a:rPr lang="en-IN" sz="2400" dirty="0" smtClean="0"/>
              <a:t>Security</a:t>
            </a:r>
          </a:p>
          <a:p>
            <a:pPr lvl="1"/>
            <a:endParaRPr lang="en-IN" sz="800" dirty="0" smtClean="0"/>
          </a:p>
          <a:p>
            <a:pPr marL="800100" lvl="1" indent="-342900">
              <a:buFont typeface="Wingdings" panose="05000000000000000000" pitchFamily="2" charset="2"/>
              <a:buChar char="§"/>
            </a:pPr>
            <a:r>
              <a:rPr lang="en-IN" sz="2400" dirty="0" smtClean="0"/>
              <a:t>Governance</a:t>
            </a:r>
          </a:p>
          <a:p>
            <a:pPr lvl="1"/>
            <a:endParaRPr lang="en-IN" sz="800" dirty="0" smtClean="0"/>
          </a:p>
          <a:p>
            <a:pPr marL="800100" lvl="1" indent="-342900">
              <a:buFont typeface="Wingdings" panose="05000000000000000000" pitchFamily="2" charset="2"/>
              <a:buChar char="§"/>
            </a:pPr>
            <a:r>
              <a:rPr lang="en-IN" sz="2400" dirty="0" smtClean="0"/>
              <a:t>Metadata</a:t>
            </a:r>
          </a:p>
          <a:p>
            <a:pPr lvl="1"/>
            <a:endParaRPr lang="en-IN" sz="800" dirty="0" smtClean="0"/>
          </a:p>
          <a:p>
            <a:pPr marL="800100" lvl="1" indent="-342900">
              <a:buFont typeface="Wingdings" panose="05000000000000000000" pitchFamily="2" charset="2"/>
              <a:buChar char="§"/>
            </a:pPr>
            <a:r>
              <a:rPr lang="en-IN" sz="2400" dirty="0" smtClean="0"/>
              <a:t>Stewardship</a:t>
            </a:r>
          </a:p>
          <a:p>
            <a:pPr lvl="1"/>
            <a:endParaRPr lang="en-IN" sz="800" dirty="0" smtClean="0"/>
          </a:p>
          <a:p>
            <a:pPr marL="800100" lvl="1" indent="-342900">
              <a:buFont typeface="Wingdings" panose="05000000000000000000" pitchFamily="2" charset="2"/>
              <a:buChar char="§"/>
            </a:pPr>
            <a:r>
              <a:rPr lang="en-IN" sz="2400" dirty="0" smtClean="0"/>
              <a:t>Master Data</a:t>
            </a:r>
          </a:p>
          <a:p>
            <a:pPr lvl="1"/>
            <a:endParaRPr lang="en-IN" sz="800" dirty="0" smtClean="0"/>
          </a:p>
          <a:p>
            <a:pPr marL="800100" lvl="1" indent="-342900">
              <a:buFont typeface="Wingdings" panose="05000000000000000000" pitchFamily="2" charset="2"/>
              <a:buChar char="§"/>
            </a:pPr>
            <a:r>
              <a:rPr lang="en-IN" sz="2400" dirty="0" smtClean="0"/>
              <a:t>Archive</a:t>
            </a:r>
          </a:p>
          <a:p>
            <a:pPr lvl="1"/>
            <a:endParaRPr lang="en-IN" sz="800" dirty="0" smtClean="0"/>
          </a:p>
          <a:p>
            <a:pPr marL="800100" lvl="1" indent="-342900">
              <a:buFont typeface="Wingdings" panose="05000000000000000000" pitchFamily="2" charset="2"/>
              <a:buChar char="§"/>
            </a:pPr>
            <a:r>
              <a:rPr lang="en-IN" sz="2400" dirty="0" smtClean="0"/>
              <a:t>Offload</a:t>
            </a:r>
          </a:p>
          <a:p>
            <a:pPr lvl="1"/>
            <a:endParaRPr lang="en-IN" sz="800" dirty="0" smtClean="0"/>
          </a:p>
          <a:p>
            <a:pPr marL="800100" lvl="1" indent="-342900">
              <a:buFont typeface="Wingdings" panose="05000000000000000000" pitchFamily="2" charset="2"/>
              <a:buChar char="§"/>
            </a:pPr>
            <a:r>
              <a:rPr lang="en-IN" sz="2400" dirty="0" smtClean="0"/>
              <a:t>Monitoring/Orchestration and ELT Processes</a:t>
            </a:r>
            <a:endParaRPr lang="en-IN" sz="2400" dirty="0"/>
          </a:p>
        </p:txBody>
      </p:sp>
    </p:spTree>
    <p:extLst>
      <p:ext uri="{BB962C8B-B14F-4D97-AF65-F5344CB8AC3E}">
        <p14:creationId xmlns:p14="http://schemas.microsoft.com/office/powerpoint/2010/main" val="2818540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Manjitsing K. Valvi</a:t>
            </a:r>
            <a:endParaRPr lang="en-IN"/>
          </a:p>
        </p:txBody>
      </p:sp>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a:t>
            </a:r>
            <a:endParaRPr lang="en-IN" sz="3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9238"/>
            <a:ext cx="9144000" cy="5116066"/>
          </a:xfrm>
          <a:prstGeom prst="rect">
            <a:avLst/>
          </a:prstGeom>
        </p:spPr>
      </p:pic>
    </p:spTree>
    <p:extLst>
      <p:ext uri="{BB962C8B-B14F-4D97-AF65-F5344CB8AC3E}">
        <p14:creationId xmlns:p14="http://schemas.microsoft.com/office/powerpoint/2010/main" val="3878599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Manjitsing K. Valvi</a:t>
            </a:r>
            <a:endParaRPr lang="en-IN"/>
          </a:p>
        </p:txBody>
      </p:sp>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Components</a:t>
            </a:r>
            <a:endParaRPr lang="en-IN" sz="3600" dirty="0"/>
          </a:p>
        </p:txBody>
      </p:sp>
      <p:sp>
        <p:nvSpPr>
          <p:cNvPr id="4" name="TextBox 3"/>
          <p:cNvSpPr txBox="1"/>
          <p:nvPr/>
        </p:nvSpPr>
        <p:spPr>
          <a:xfrm>
            <a:off x="107504" y="996022"/>
            <a:ext cx="8748972" cy="4308872"/>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t>Security</a:t>
            </a:r>
          </a:p>
          <a:p>
            <a:pPr marL="342900" indent="-342900">
              <a:buFont typeface="Wingdings" panose="05000000000000000000" pitchFamily="2" charset="2"/>
              <a:buChar char="Ø"/>
            </a:pPr>
            <a:endParaRPr lang="en-IN" sz="800" dirty="0" smtClean="0"/>
          </a:p>
          <a:p>
            <a:pPr marL="800100" lvl="1" indent="-342900">
              <a:buFont typeface="Wingdings" panose="05000000000000000000" pitchFamily="2" charset="2"/>
              <a:buChar char="§"/>
            </a:pPr>
            <a:r>
              <a:rPr lang="en-IN" sz="2400" dirty="0" smtClean="0"/>
              <a:t>Important aspect even though not exposed to broad audience, </a:t>
            </a:r>
            <a:r>
              <a:rPr lang="en-IN" sz="2400" dirty="0"/>
              <a:t>especially during the initial phase and </a:t>
            </a:r>
            <a:r>
              <a:rPr lang="en-IN" sz="2400" dirty="0" smtClean="0"/>
              <a:t>architecting</a:t>
            </a:r>
            <a:endParaRPr lang="en-IN" sz="2400" dirty="0" smtClean="0"/>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Not </a:t>
            </a:r>
            <a:r>
              <a:rPr lang="en-IN" sz="2400" dirty="0"/>
              <a:t>like relational databases, with an artillery of security </a:t>
            </a:r>
            <a:r>
              <a:rPr lang="en-IN" sz="2400" dirty="0" smtClean="0"/>
              <a:t>mechanisms</a:t>
            </a:r>
          </a:p>
          <a:p>
            <a:pPr marL="800100" lvl="1" indent="-342900">
              <a:buFont typeface="Wingdings" panose="05000000000000000000" pitchFamily="2" charset="2"/>
              <a:buChar char="§"/>
            </a:pPr>
            <a:endParaRPr lang="en-IN" sz="2400" dirty="0" smtClean="0"/>
          </a:p>
          <a:p>
            <a:pPr marL="342900" indent="-342900">
              <a:buFont typeface="Wingdings" panose="05000000000000000000" pitchFamily="2" charset="2"/>
              <a:buChar char="Ø"/>
            </a:pPr>
            <a:r>
              <a:rPr lang="en-IN" sz="2400" dirty="0" smtClean="0"/>
              <a:t>Governance</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Monitoring </a:t>
            </a:r>
            <a:r>
              <a:rPr lang="en-IN" sz="2400" dirty="0"/>
              <a:t>and logging (or lineage) operations will become crucial at some point for measuring performance and adjusting the Data </a:t>
            </a:r>
            <a:r>
              <a:rPr lang="en-IN" sz="2400" dirty="0" smtClean="0"/>
              <a:t>Lake</a:t>
            </a:r>
          </a:p>
          <a:p>
            <a:pPr marL="800100" lvl="1" indent="-342900">
              <a:buFont typeface="Wingdings" panose="05000000000000000000" pitchFamily="2" charset="2"/>
              <a:buChar char="§"/>
            </a:pPr>
            <a:endParaRPr lang="en-IN" sz="1000" dirty="0"/>
          </a:p>
        </p:txBody>
      </p:sp>
    </p:spTree>
    <p:extLst>
      <p:ext uri="{BB962C8B-B14F-4D97-AF65-F5344CB8AC3E}">
        <p14:creationId xmlns:p14="http://schemas.microsoft.com/office/powerpoint/2010/main" val="17229968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Components</a:t>
            </a:r>
            <a:endParaRPr lang="en-IN" sz="3600" dirty="0"/>
          </a:p>
        </p:txBody>
      </p:sp>
      <p:sp>
        <p:nvSpPr>
          <p:cNvPr id="4" name="TextBox 3"/>
          <p:cNvSpPr txBox="1"/>
          <p:nvPr/>
        </p:nvSpPr>
        <p:spPr>
          <a:xfrm>
            <a:off x="107504" y="996022"/>
            <a:ext cx="8748972" cy="5509200"/>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t>Metadata</a:t>
            </a:r>
          </a:p>
          <a:p>
            <a:pPr marL="342900" indent="-342900">
              <a:buFont typeface="Wingdings" panose="05000000000000000000" pitchFamily="2" charset="2"/>
              <a:buChar char="Ø"/>
            </a:pPr>
            <a:endParaRPr lang="en-IN" sz="800" dirty="0"/>
          </a:p>
          <a:p>
            <a:pPr marL="800100" lvl="1" indent="-342900">
              <a:buFont typeface="Wingdings" panose="05000000000000000000" pitchFamily="2" charset="2"/>
              <a:buChar char="§"/>
            </a:pPr>
            <a:r>
              <a:rPr lang="en-IN" sz="2400" dirty="0"/>
              <a:t>all the schemas, reload intervals, additional descriptions of the purpose of data, with descriptions on how it is meant to be </a:t>
            </a:r>
            <a:r>
              <a:rPr lang="en-IN" sz="2400" dirty="0" smtClean="0"/>
              <a:t>used</a:t>
            </a:r>
          </a:p>
          <a:p>
            <a:pPr marL="800100" lvl="1" indent="-342900">
              <a:buFont typeface="Wingdings" panose="05000000000000000000" pitchFamily="2" charset="2"/>
              <a:buChar char="§"/>
            </a:pPr>
            <a:endParaRPr lang="en-IN" sz="2400" dirty="0"/>
          </a:p>
          <a:p>
            <a:pPr marL="342900" indent="-342900">
              <a:buFont typeface="Wingdings" panose="05000000000000000000" pitchFamily="2" charset="2"/>
              <a:buChar char="Ø"/>
            </a:pPr>
            <a:r>
              <a:rPr lang="en-IN" sz="2400" dirty="0"/>
              <a:t>Stewardship</a:t>
            </a:r>
            <a:endParaRPr lang="en-IN" sz="2400" dirty="0" smtClean="0"/>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Depending the scale of need responsibility is delegated either to separate teams of owners(users)</a:t>
            </a:r>
          </a:p>
          <a:p>
            <a:pPr marL="800100" lvl="1" indent="-342900">
              <a:buFont typeface="Wingdings" panose="05000000000000000000" pitchFamily="2" charset="2"/>
              <a:buChar char="§"/>
            </a:pPr>
            <a:endParaRPr lang="en-IN" sz="2400" dirty="0" smtClean="0"/>
          </a:p>
          <a:p>
            <a:pPr marL="342900" indent="-342900">
              <a:buFont typeface="Wingdings" panose="05000000000000000000" pitchFamily="2" charset="2"/>
              <a:buChar char="Ø"/>
            </a:pPr>
            <a:r>
              <a:rPr lang="en-IN" sz="2400" dirty="0" smtClean="0"/>
              <a:t>Master Data</a:t>
            </a:r>
            <a:endParaRPr lang="en-IN" sz="2400" dirty="0"/>
          </a:p>
          <a:p>
            <a:pPr marL="800100" lvl="1" indent="-342900">
              <a:buFont typeface="Wingdings" panose="05000000000000000000" pitchFamily="2" charset="2"/>
              <a:buChar char="§"/>
            </a:pPr>
            <a:endParaRPr lang="en-IN" sz="800" dirty="0"/>
          </a:p>
          <a:p>
            <a:pPr marL="800100" lvl="1" indent="-342900">
              <a:buFont typeface="Wingdings" panose="05000000000000000000" pitchFamily="2" charset="2"/>
              <a:buChar char="§"/>
            </a:pPr>
            <a:r>
              <a:rPr lang="en-IN" sz="2400" dirty="0" smtClean="0"/>
              <a:t>An </a:t>
            </a:r>
            <a:r>
              <a:rPr lang="en-IN" sz="2400" dirty="0"/>
              <a:t>essential part of serving ready-to-use </a:t>
            </a:r>
            <a:r>
              <a:rPr lang="en-IN" sz="2400" dirty="0" smtClean="0"/>
              <a:t>data</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Either store it in Data Lake or reference it while executing ELT processes</a:t>
            </a:r>
          </a:p>
          <a:p>
            <a:pPr marL="800100" lvl="1" indent="-342900">
              <a:buFont typeface="Wingdings" panose="05000000000000000000" pitchFamily="2" charset="2"/>
              <a:buChar char="§"/>
            </a:pPr>
            <a:endParaRPr lang="en-IN" sz="800" dirty="0" smtClean="0"/>
          </a:p>
        </p:txBody>
      </p:sp>
    </p:spTree>
    <p:extLst>
      <p:ext uri="{BB962C8B-B14F-4D97-AF65-F5344CB8AC3E}">
        <p14:creationId xmlns:p14="http://schemas.microsoft.com/office/powerpoint/2010/main" val="4845141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Components</a:t>
            </a:r>
            <a:endParaRPr lang="en-IN" sz="3600" dirty="0"/>
          </a:p>
        </p:txBody>
      </p:sp>
      <p:sp>
        <p:nvSpPr>
          <p:cNvPr id="4" name="TextBox 3"/>
          <p:cNvSpPr txBox="1"/>
          <p:nvPr/>
        </p:nvSpPr>
        <p:spPr>
          <a:xfrm>
            <a:off x="107504" y="996022"/>
            <a:ext cx="8748972" cy="4647426"/>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t>Archive</a:t>
            </a:r>
          </a:p>
          <a:p>
            <a:pPr marL="342900" indent="-342900">
              <a:buFont typeface="Wingdings" panose="05000000000000000000" pitchFamily="2" charset="2"/>
              <a:buChar char="Ø"/>
            </a:pPr>
            <a:endParaRPr lang="en-IN" sz="800" dirty="0"/>
          </a:p>
          <a:p>
            <a:pPr marL="800100" lvl="1" indent="-342900">
              <a:buFont typeface="Wingdings" panose="05000000000000000000" pitchFamily="2" charset="2"/>
              <a:buChar char="§"/>
            </a:pPr>
            <a:r>
              <a:rPr lang="en-IN" sz="2400" dirty="0"/>
              <a:t>Data Lakes are often used to keep some archive data that comes originally from </a:t>
            </a:r>
            <a:r>
              <a:rPr lang="en-IN" sz="2400" dirty="0" smtClean="0"/>
              <a:t>DWH</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a:t>might face some performance and storage related </a:t>
            </a:r>
            <a:r>
              <a:rPr lang="en-IN" sz="2400" dirty="0" smtClean="0"/>
              <a:t>problems if there is relational DWH solution</a:t>
            </a:r>
          </a:p>
          <a:p>
            <a:pPr marL="800100" lvl="1" indent="-342900">
              <a:buFont typeface="Wingdings" panose="05000000000000000000" pitchFamily="2" charset="2"/>
              <a:buChar char="§"/>
            </a:pPr>
            <a:endParaRPr lang="en-IN" sz="2400" dirty="0" smtClean="0"/>
          </a:p>
          <a:p>
            <a:pPr marL="800100" lvl="1" indent="-342900">
              <a:buFont typeface="Wingdings" panose="05000000000000000000" pitchFamily="2" charset="2"/>
              <a:buChar char="§"/>
            </a:pPr>
            <a:endParaRPr lang="en-IN" sz="800" dirty="0"/>
          </a:p>
          <a:p>
            <a:pPr marL="342900" indent="-342900">
              <a:buFont typeface="Wingdings" panose="05000000000000000000" pitchFamily="2" charset="2"/>
              <a:buChar char="Ø"/>
            </a:pPr>
            <a:r>
              <a:rPr lang="en-IN" sz="2400" dirty="0" smtClean="0"/>
              <a:t>Offload</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In case there is DWH solution, Offload might be used </a:t>
            </a:r>
            <a:r>
              <a:rPr lang="en-IN" sz="2400" dirty="0"/>
              <a:t>in order to offload some time/resource consuming ETL processes to your Data </a:t>
            </a:r>
            <a:r>
              <a:rPr lang="en-IN" sz="2400" dirty="0" smtClean="0"/>
              <a:t>Lake, which might be cheaper and faster</a:t>
            </a:r>
          </a:p>
        </p:txBody>
      </p:sp>
    </p:spTree>
    <p:extLst>
      <p:ext uri="{BB962C8B-B14F-4D97-AF65-F5344CB8AC3E}">
        <p14:creationId xmlns:p14="http://schemas.microsoft.com/office/powerpoint/2010/main" val="14868487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Lake Architecture : Components</a:t>
            </a:r>
            <a:endParaRPr lang="en-IN" sz="3600" dirty="0"/>
          </a:p>
        </p:txBody>
      </p:sp>
      <p:sp>
        <p:nvSpPr>
          <p:cNvPr id="4" name="TextBox 3"/>
          <p:cNvSpPr txBox="1"/>
          <p:nvPr/>
        </p:nvSpPr>
        <p:spPr>
          <a:xfrm>
            <a:off x="107504" y="996022"/>
            <a:ext cx="8748972" cy="2677656"/>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Monitoring/Orchestration and ELT Processes</a:t>
            </a:r>
          </a:p>
          <a:p>
            <a:pPr marL="342900" indent="-342900">
              <a:buFont typeface="Wingdings" panose="05000000000000000000" pitchFamily="2" charset="2"/>
              <a:buChar char="Ø"/>
            </a:pPr>
            <a:endParaRPr lang="en-IN" sz="800" dirty="0"/>
          </a:p>
          <a:p>
            <a:pPr marL="800100" lvl="1" indent="-342900">
              <a:buFont typeface="Wingdings" panose="05000000000000000000" pitchFamily="2" charset="2"/>
              <a:buChar char="§"/>
            </a:pPr>
            <a:r>
              <a:rPr lang="en-IN" sz="2400" dirty="0" smtClean="0"/>
              <a:t>Tool is needed for orchestration of flow as data is being pushed from Raw to Sandbox and Application layers</a:t>
            </a:r>
          </a:p>
          <a:p>
            <a:pPr marL="800100" lvl="1" indent="-342900">
              <a:buFont typeface="Wingdings" panose="05000000000000000000" pitchFamily="2" charset="2"/>
              <a:buChar char="§"/>
            </a:pPr>
            <a:endParaRPr lang="en-IN" sz="800" dirty="0" smtClean="0"/>
          </a:p>
          <a:p>
            <a:pPr marL="800100" lvl="1" indent="-342900">
              <a:buFont typeface="Wingdings" panose="05000000000000000000" pitchFamily="2" charset="2"/>
              <a:buChar char="§"/>
            </a:pPr>
            <a:r>
              <a:rPr lang="en-IN" sz="2400" dirty="0" smtClean="0"/>
              <a:t>Tools or some additional resources for the </a:t>
            </a:r>
            <a:r>
              <a:rPr lang="en-IN" sz="2400" dirty="0"/>
              <a:t>transformation </a:t>
            </a:r>
            <a:endParaRPr lang="en-IN" sz="2400" dirty="0" smtClean="0"/>
          </a:p>
          <a:p>
            <a:pPr marL="800100" lvl="1" indent="-342900">
              <a:buFont typeface="Wingdings" panose="05000000000000000000" pitchFamily="2" charset="2"/>
              <a:buChar char="§"/>
            </a:pPr>
            <a:endParaRPr lang="en-IN" sz="800" dirty="0"/>
          </a:p>
        </p:txBody>
      </p:sp>
    </p:spTree>
    <p:extLst>
      <p:ext uri="{BB962C8B-B14F-4D97-AF65-F5344CB8AC3E}">
        <p14:creationId xmlns:p14="http://schemas.microsoft.com/office/powerpoint/2010/main" val="772411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6811" y="332656"/>
            <a:ext cx="8280920" cy="6001643"/>
          </a:xfrm>
          <a:prstGeom prst="rect">
            <a:avLst/>
          </a:prstGeom>
        </p:spPr>
        <p:txBody>
          <a:bodyPr wrap="square">
            <a:spAutoFit/>
          </a:bodyPr>
          <a:lstStyle/>
          <a:p>
            <a:r>
              <a:rPr lang="en-US" sz="2400" dirty="0"/>
              <a:t>consider an example of a data lake implementation for a fictional e-commerce company called "E-</a:t>
            </a:r>
            <a:r>
              <a:rPr lang="en-US" sz="2400" dirty="0" err="1"/>
              <a:t>CommerceX</a:t>
            </a:r>
            <a:r>
              <a:rPr lang="en-US" sz="2400" dirty="0" smtClean="0"/>
              <a:t>.“</a:t>
            </a:r>
          </a:p>
          <a:p>
            <a:endParaRPr lang="en-US" sz="2400" dirty="0"/>
          </a:p>
          <a:p>
            <a:r>
              <a:rPr lang="en-US" sz="2400" dirty="0"/>
              <a:t>E-</a:t>
            </a:r>
            <a:r>
              <a:rPr lang="en-US" sz="2400" dirty="0" err="1"/>
              <a:t>CommerceX</a:t>
            </a:r>
            <a:r>
              <a:rPr lang="en-US" sz="2400" dirty="0"/>
              <a:t> operates a large online marketplace where customers can purchase a wide range of products, including electronics, clothing, home goods, and more. </a:t>
            </a:r>
            <a:endParaRPr lang="en-US" sz="2400" dirty="0" smtClean="0"/>
          </a:p>
          <a:p>
            <a:r>
              <a:rPr lang="en-US" sz="2400" dirty="0" smtClean="0"/>
              <a:t>The </a:t>
            </a:r>
            <a:r>
              <a:rPr lang="en-US" sz="2400" dirty="0"/>
              <a:t>company collects various types of data from its operations, including:</a:t>
            </a:r>
          </a:p>
          <a:p>
            <a:r>
              <a:rPr lang="en-US" sz="2400" b="1" dirty="0"/>
              <a:t>Transaction data: </a:t>
            </a:r>
            <a:r>
              <a:rPr lang="en-US" sz="2400" dirty="0"/>
              <a:t>Information about purchases made by customers, including product details, prices, quantities, and payment methods.</a:t>
            </a:r>
          </a:p>
          <a:p>
            <a:r>
              <a:rPr lang="en-US" sz="2400" b="1" dirty="0"/>
              <a:t>Customer data: </a:t>
            </a:r>
            <a:r>
              <a:rPr lang="en-US" sz="2400" dirty="0"/>
              <a:t>Details about customers, such as demographics, contact information, purchase history, and browsing behavior.</a:t>
            </a:r>
          </a:p>
          <a:p>
            <a:r>
              <a:rPr lang="en-US" sz="2400" b="1" dirty="0"/>
              <a:t>Website analytics: </a:t>
            </a:r>
            <a:r>
              <a:rPr lang="en-US" sz="2400" dirty="0"/>
              <a:t>Data on website traffic, user interactions, clickstream behavior, page views, bounce rates, and conversion rates</a:t>
            </a:r>
            <a:r>
              <a:rPr lang="en-US" sz="2400" dirty="0" smtClean="0"/>
              <a:t>.</a:t>
            </a:r>
            <a:endParaRPr lang="en-US" sz="2400" dirty="0"/>
          </a:p>
        </p:txBody>
      </p:sp>
    </p:spTree>
    <p:extLst>
      <p:ext uri="{BB962C8B-B14F-4D97-AF65-F5344CB8AC3E}">
        <p14:creationId xmlns:p14="http://schemas.microsoft.com/office/powerpoint/2010/main" val="8457035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332656"/>
            <a:ext cx="7992888" cy="4893647"/>
          </a:xfrm>
          <a:prstGeom prst="rect">
            <a:avLst/>
          </a:prstGeom>
        </p:spPr>
        <p:txBody>
          <a:bodyPr wrap="square">
            <a:spAutoFit/>
          </a:bodyPr>
          <a:lstStyle/>
          <a:p>
            <a:r>
              <a:rPr lang="en-US" sz="2400" b="1" dirty="0"/>
              <a:t>Product data: </a:t>
            </a:r>
            <a:r>
              <a:rPr lang="en-US" sz="2400" dirty="0"/>
              <a:t>Information about product catalogs, including product names, descriptions, categories, and attributes.</a:t>
            </a:r>
          </a:p>
          <a:p>
            <a:r>
              <a:rPr lang="en-US" sz="2400" b="1" dirty="0"/>
              <a:t>Inventory data: </a:t>
            </a:r>
            <a:r>
              <a:rPr lang="en-US" sz="2400" dirty="0"/>
              <a:t>Details about available inventory, stock levels, replenishment schedules, and supplier information.</a:t>
            </a:r>
          </a:p>
          <a:p>
            <a:r>
              <a:rPr lang="en-US" sz="2400" b="1" dirty="0"/>
              <a:t>Marketing data: </a:t>
            </a:r>
            <a:r>
              <a:rPr lang="en-US" sz="2400" dirty="0"/>
              <a:t>Insights from marketing campaigns, including ad impressions, clicks, conversions, and ROI metrics.</a:t>
            </a:r>
          </a:p>
          <a:p>
            <a:r>
              <a:rPr lang="en-US" sz="2400" b="1" dirty="0"/>
              <a:t>Reviews and feedback: </a:t>
            </a:r>
            <a:r>
              <a:rPr lang="en-US" sz="2400" dirty="0"/>
              <a:t>Customer reviews, ratings, feedback, and sentiment analysis from social media platforms or review websites.</a:t>
            </a:r>
          </a:p>
          <a:p>
            <a:r>
              <a:rPr lang="en-US" sz="2400" dirty="0"/>
              <a:t>To leverage this data effectively for business insights and decision-making, E-</a:t>
            </a:r>
            <a:r>
              <a:rPr lang="en-US" sz="2400" dirty="0" err="1"/>
              <a:t>CommerceX</a:t>
            </a:r>
            <a:r>
              <a:rPr lang="en-US" sz="2400" dirty="0"/>
              <a:t> decides to implement a data lake architecture using cloud-based storage and processing technologies. </a:t>
            </a:r>
            <a:endParaRPr lang="en-US" sz="2400" dirty="0"/>
          </a:p>
        </p:txBody>
      </p:sp>
    </p:spTree>
    <p:extLst>
      <p:ext uri="{BB962C8B-B14F-4D97-AF65-F5344CB8AC3E}">
        <p14:creationId xmlns:p14="http://schemas.microsoft.com/office/powerpoint/2010/main" val="2019546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7504" y="404664"/>
            <a:ext cx="8928992" cy="6124754"/>
          </a:xfrm>
          <a:prstGeom prst="rect">
            <a:avLst/>
          </a:prstGeom>
          <a:blipFill>
            <a:blip r:embed="rId2"/>
            <a:tile tx="0" ty="0" sx="100000" sy="100000" flip="none" algn="tl"/>
          </a:blipFill>
        </p:spPr>
        <p:txBody>
          <a:bodyPr wrap="square">
            <a:spAutoFit/>
          </a:bodyPr>
          <a:lstStyle/>
          <a:p>
            <a:pPr algn="just"/>
            <a:r>
              <a:rPr lang="en-IN" sz="2800" b="1" dirty="0">
                <a:solidFill>
                  <a:srgbClr val="000000"/>
                </a:solidFill>
                <a:latin typeface="Rockwell" panose="02060603020205020403" pitchFamily="18" charset="0"/>
              </a:rPr>
              <a:t>“If you think of a Data Mart as a store of bottled water, cleansed and packaged and structured for easy consumption, </a:t>
            </a:r>
            <a:r>
              <a:rPr lang="en-IN" sz="2800" b="1" dirty="0" smtClean="0">
                <a:solidFill>
                  <a:srgbClr val="000000"/>
                </a:solidFill>
                <a:latin typeface="Rockwell" panose="02060603020205020403" pitchFamily="18" charset="0"/>
              </a:rPr>
              <a:t>the </a:t>
            </a:r>
            <a:r>
              <a:rPr lang="en-IN" sz="2800" b="1" dirty="0">
                <a:solidFill>
                  <a:srgbClr val="000000"/>
                </a:solidFill>
                <a:latin typeface="Rockwell" panose="02060603020205020403" pitchFamily="18" charset="0"/>
              </a:rPr>
              <a:t>Data Lake is a large body of water in a more natural state. The contents of the Data Lake stream in from a source to fill the lake, and various users of the lake can come to examine, dive in, or take samples</a:t>
            </a:r>
            <a:r>
              <a:rPr lang="en-IN" sz="2800" b="1" dirty="0" smtClean="0">
                <a:solidFill>
                  <a:srgbClr val="000000"/>
                </a:solidFill>
                <a:latin typeface="Rockwell" panose="02060603020205020403" pitchFamily="18" charset="0"/>
              </a:rPr>
              <a:t>.”</a:t>
            </a:r>
          </a:p>
          <a:p>
            <a:pPr algn="just"/>
            <a:endParaRPr lang="en-IN" sz="2800" b="1" dirty="0">
              <a:solidFill>
                <a:srgbClr val="000000"/>
              </a:solidFill>
              <a:latin typeface="Rockwell" panose="02060603020205020403" pitchFamily="18" charset="0"/>
            </a:endParaRPr>
          </a:p>
          <a:p>
            <a:pPr algn="just"/>
            <a:endParaRPr lang="en-IN" sz="2800" b="1" dirty="0" smtClean="0">
              <a:solidFill>
                <a:srgbClr val="000000"/>
              </a:solidFill>
              <a:latin typeface="Rockwell" panose="02060603020205020403" pitchFamily="18" charset="0"/>
            </a:endParaRPr>
          </a:p>
          <a:p>
            <a:r>
              <a:rPr lang="en-IN" sz="2800" b="1" dirty="0" smtClean="0">
                <a:solidFill>
                  <a:srgbClr val="000000"/>
                </a:solidFill>
                <a:latin typeface="Rockwell" panose="02060603020205020403" pitchFamily="18" charset="0"/>
              </a:rPr>
              <a:t>- </a:t>
            </a:r>
            <a:r>
              <a:rPr lang="en-IN" sz="2800" b="1" dirty="0">
                <a:solidFill>
                  <a:srgbClr val="000000"/>
                </a:solidFill>
                <a:latin typeface="Rockwell" panose="02060603020205020403" pitchFamily="18" charset="0"/>
              </a:rPr>
              <a:t>James Dixon, </a:t>
            </a:r>
            <a:r>
              <a:rPr lang="en-IN" sz="2400" b="1" dirty="0">
                <a:solidFill>
                  <a:srgbClr val="000000"/>
                </a:solidFill>
                <a:latin typeface="Rockwell" panose="02060603020205020403" pitchFamily="18" charset="0"/>
              </a:rPr>
              <a:t>founder and former </a:t>
            </a:r>
            <a:r>
              <a:rPr lang="en-IN" sz="2400" b="1" dirty="0" smtClean="0">
                <a:solidFill>
                  <a:srgbClr val="000000"/>
                </a:solidFill>
                <a:latin typeface="Rockwell" panose="02060603020205020403" pitchFamily="18" charset="0"/>
              </a:rPr>
              <a:t>CTO of</a:t>
            </a:r>
            <a:r>
              <a:rPr lang="en-IN" sz="2400" b="1" dirty="0">
                <a:solidFill>
                  <a:srgbClr val="000000"/>
                </a:solidFill>
                <a:latin typeface="Rockwell" panose="02060603020205020403" pitchFamily="18" charset="0"/>
              </a:rPr>
              <a:t> </a:t>
            </a:r>
            <a:r>
              <a:rPr lang="en-IN" sz="2400" b="1" dirty="0" smtClean="0">
                <a:solidFill>
                  <a:srgbClr val="000000"/>
                </a:solidFill>
                <a:latin typeface="Rockwell" panose="02060603020205020403" pitchFamily="18" charset="0"/>
              </a:rPr>
              <a:t>Pentaho</a:t>
            </a:r>
          </a:p>
          <a:p>
            <a:pPr algn="just"/>
            <a:endParaRPr lang="en-IN" sz="2800" b="1" dirty="0" smtClean="0">
              <a:solidFill>
                <a:srgbClr val="000000"/>
              </a:solidFill>
              <a:latin typeface="Rockwell" panose="02060603020205020403" pitchFamily="18" charset="0"/>
            </a:endParaRPr>
          </a:p>
          <a:p>
            <a:pPr algn="just"/>
            <a:endParaRPr lang="en-IN" sz="2800" b="1" dirty="0">
              <a:solidFill>
                <a:srgbClr val="000000"/>
              </a:solidFill>
              <a:latin typeface="Rockwell" panose="02060603020205020403" pitchFamily="18" charset="0"/>
            </a:endParaRPr>
          </a:p>
          <a:p>
            <a:pPr algn="just"/>
            <a:endParaRPr lang="en-IN" sz="2800" b="1" dirty="0" smtClean="0">
              <a:solidFill>
                <a:srgbClr val="000000"/>
              </a:solidFill>
              <a:latin typeface="Rockwell" panose="02060603020205020403" pitchFamily="18" charset="0"/>
            </a:endParaRPr>
          </a:p>
          <a:p>
            <a:pPr algn="just"/>
            <a:endParaRPr lang="en-IN" sz="2800" b="1" dirty="0">
              <a:solidFill>
                <a:srgbClr val="000000"/>
              </a:solidFill>
              <a:latin typeface="Rockwell" panose="02060603020205020403" pitchFamily="18" charset="0"/>
            </a:endParaRPr>
          </a:p>
        </p:txBody>
      </p:sp>
    </p:spTree>
    <p:extLst>
      <p:ext uri="{BB962C8B-B14F-4D97-AF65-F5344CB8AC3E}">
        <p14:creationId xmlns:p14="http://schemas.microsoft.com/office/powerpoint/2010/main" val="1680122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3680" y="1052736"/>
            <a:ext cx="8064896" cy="4154984"/>
          </a:xfrm>
          <a:prstGeom prst="rect">
            <a:avLst/>
          </a:prstGeom>
        </p:spPr>
        <p:txBody>
          <a:bodyPr wrap="square">
            <a:spAutoFit/>
          </a:bodyPr>
          <a:lstStyle/>
          <a:p>
            <a:r>
              <a:rPr lang="en-US" sz="2400" b="1" dirty="0"/>
              <a:t>Storage</a:t>
            </a:r>
            <a:r>
              <a:rPr lang="en-US" sz="2400" dirty="0"/>
              <a:t>: E-</a:t>
            </a:r>
            <a:r>
              <a:rPr lang="en-US" sz="2400" dirty="0" err="1"/>
              <a:t>CommerceX</a:t>
            </a:r>
            <a:r>
              <a:rPr lang="en-US" sz="2400" dirty="0"/>
              <a:t> leverages a cloud-based storage solution, such as Amazon S3 or Google Cloud Storage, to store its raw data in its native format. Each type of data (transaction, customer, website analytics, etc.) is stored in separate folders or buckets within the data lake.</a:t>
            </a:r>
          </a:p>
          <a:p>
            <a:r>
              <a:rPr lang="en-US" sz="2400" b="1" dirty="0"/>
              <a:t>Ingestion</a:t>
            </a:r>
            <a:r>
              <a:rPr lang="en-US" sz="2400" dirty="0"/>
              <a:t>: Data pipelines are set up to ingest data from various sources into the data lake. For example, transaction data might be ingested from the company's e-commerce platform database using batch processing, while website analytics data might be streamed in real-time from web server logs using technologies like Apache Kafka</a:t>
            </a:r>
            <a:r>
              <a:rPr lang="en-US" sz="2400" dirty="0" smtClean="0"/>
              <a:t>.</a:t>
            </a:r>
            <a:endParaRPr lang="en-US" sz="2400" dirty="0"/>
          </a:p>
        </p:txBody>
      </p:sp>
      <p:sp>
        <p:nvSpPr>
          <p:cNvPr id="2" name="Rectangle 1"/>
          <p:cNvSpPr/>
          <p:nvPr/>
        </p:nvSpPr>
        <p:spPr>
          <a:xfrm>
            <a:off x="395536" y="332656"/>
            <a:ext cx="4444358" cy="461665"/>
          </a:xfrm>
          <a:prstGeom prst="rect">
            <a:avLst/>
          </a:prstGeom>
        </p:spPr>
        <p:txBody>
          <a:bodyPr wrap="none">
            <a:spAutoFit/>
          </a:bodyPr>
          <a:lstStyle/>
          <a:p>
            <a:r>
              <a:rPr lang="en-US" sz="2400" dirty="0"/>
              <a:t>Here's how the data lake is set up:</a:t>
            </a:r>
            <a:endParaRPr lang="en-US" sz="2400" dirty="0"/>
          </a:p>
        </p:txBody>
      </p:sp>
    </p:spTree>
    <p:extLst>
      <p:ext uri="{BB962C8B-B14F-4D97-AF65-F5344CB8AC3E}">
        <p14:creationId xmlns:p14="http://schemas.microsoft.com/office/powerpoint/2010/main" val="221921071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9512" y="404664"/>
            <a:ext cx="8208912" cy="9325630"/>
          </a:xfrm>
          <a:prstGeom prst="rect">
            <a:avLst/>
          </a:prstGeom>
        </p:spPr>
        <p:txBody>
          <a:bodyPr wrap="square">
            <a:spAutoFit/>
          </a:bodyPr>
          <a:lstStyle/>
          <a:p>
            <a:r>
              <a:rPr lang="en-US" sz="2400" b="1" dirty="0"/>
              <a:t>Schema on Read</a:t>
            </a:r>
            <a:r>
              <a:rPr lang="en-US" sz="2400" dirty="0"/>
              <a:t>: The raw data is stored as-is, without any transformation or schema enforcement at write time. Instead, schema enforcement and data processing occur dynamically at query time. This allows flexibility in data exploration and analysis without the need for predefined schemas</a:t>
            </a:r>
            <a:r>
              <a:rPr lang="en-US" sz="2400" dirty="0" smtClean="0"/>
              <a:t>.</a:t>
            </a:r>
          </a:p>
          <a:p>
            <a:endParaRPr lang="en-US" sz="2400" dirty="0"/>
          </a:p>
          <a:p>
            <a:r>
              <a:rPr lang="en-US" sz="2400" b="1" dirty="0"/>
              <a:t>Analytics</a:t>
            </a:r>
            <a:r>
              <a:rPr lang="en-US" sz="2400" dirty="0"/>
              <a:t>: Data analysts, data scientists, and business users can access the data lake using a variety of tools and technologies. For SQL-based querying and analysis, tools like Amazon Athena or Google </a:t>
            </a:r>
            <a:r>
              <a:rPr lang="en-US" sz="2400" dirty="0" err="1"/>
              <a:t>BigQuery</a:t>
            </a:r>
            <a:r>
              <a:rPr lang="en-US" sz="2400" dirty="0"/>
              <a:t> can be used. For advanced analytics and machine learning, platforms like Apache Spark or </a:t>
            </a:r>
            <a:r>
              <a:rPr lang="en-US" sz="2400" dirty="0" err="1"/>
              <a:t>TensorFlow</a:t>
            </a:r>
            <a:r>
              <a:rPr lang="en-US" sz="2400" dirty="0"/>
              <a:t> can be integrated with the data lake</a:t>
            </a:r>
            <a:r>
              <a:rPr lang="en-US" sz="2400" dirty="0" smtClean="0"/>
              <a:t>.</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p:txBody>
      </p:sp>
    </p:spTree>
    <p:extLst>
      <p:ext uri="{BB962C8B-B14F-4D97-AF65-F5344CB8AC3E}">
        <p14:creationId xmlns:p14="http://schemas.microsoft.com/office/powerpoint/2010/main" val="2806351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88640"/>
            <a:ext cx="8136904" cy="7017306"/>
          </a:xfrm>
          <a:prstGeom prst="rect">
            <a:avLst/>
          </a:prstGeom>
        </p:spPr>
        <p:txBody>
          <a:bodyPr wrap="square">
            <a:spAutoFit/>
          </a:bodyPr>
          <a:lstStyle/>
          <a:p>
            <a:r>
              <a:rPr lang="en-US" b="1" dirty="0"/>
              <a:t>Data Governance and Security</a:t>
            </a:r>
            <a:r>
              <a:rPr lang="en-US" dirty="0"/>
              <a:t>: E-</a:t>
            </a:r>
            <a:r>
              <a:rPr lang="en-US" dirty="0" err="1"/>
              <a:t>CommerceX</a:t>
            </a:r>
            <a:r>
              <a:rPr lang="en-US" dirty="0"/>
              <a:t> implements robust data governance policies and access controls to ensure data privacy, security, and compliance with regulations such as </a:t>
            </a:r>
            <a:r>
              <a:rPr lang="en-US" dirty="0" smtClean="0"/>
              <a:t>general data protection regulation(GDPR). </a:t>
            </a:r>
            <a:r>
              <a:rPr lang="en-US" dirty="0"/>
              <a:t>Role-based access control (RBAC) is used to manage permissions, and data encryption is employed to protect sensitive information.</a:t>
            </a:r>
          </a:p>
          <a:p>
            <a:endParaRPr lang="en-US" b="1" dirty="0" smtClean="0"/>
          </a:p>
          <a:p>
            <a:r>
              <a:rPr lang="en-US" b="1" dirty="0" smtClean="0"/>
              <a:t>Scalability </a:t>
            </a:r>
            <a:r>
              <a:rPr lang="en-US" b="1" dirty="0"/>
              <a:t>and Cost Efficiency</a:t>
            </a:r>
            <a:r>
              <a:rPr lang="en-US" dirty="0"/>
              <a:t>: The cloud-based data lake architecture offers scalability and cost efficiency, allowing E-</a:t>
            </a:r>
            <a:r>
              <a:rPr lang="en-US" dirty="0" err="1"/>
              <a:t>CommerceX</a:t>
            </a:r>
            <a:r>
              <a:rPr lang="en-US" dirty="0"/>
              <a:t> to store and analyze large volumes of data without upfront infrastructure investments. The pay-as-you-go pricing model ensures that the company only pays for the resources it consumes</a:t>
            </a:r>
            <a:r>
              <a:rPr lang="en-US" dirty="0" smtClean="0"/>
              <a:t>.</a:t>
            </a:r>
          </a:p>
          <a:p>
            <a:endParaRPr lang="en-US" dirty="0" smtClean="0"/>
          </a:p>
          <a:p>
            <a:r>
              <a:rPr lang="en-US" dirty="0" smtClean="0"/>
              <a:t>With </a:t>
            </a:r>
            <a:r>
              <a:rPr lang="en-US" dirty="0"/>
              <a:t>the data lake in place, E-</a:t>
            </a:r>
            <a:r>
              <a:rPr lang="en-US" dirty="0" err="1"/>
              <a:t>CommerceX</a:t>
            </a:r>
            <a:r>
              <a:rPr lang="en-US" dirty="0"/>
              <a:t> can now perform a wide range of analytics and derive valuable insights from its data. For example:</a:t>
            </a:r>
          </a:p>
          <a:p>
            <a:pPr marL="342900" indent="-342900">
              <a:buFont typeface="+mj-lt"/>
              <a:buAutoNum type="arabicPeriod"/>
            </a:pPr>
            <a:r>
              <a:rPr lang="en-US" dirty="0"/>
              <a:t>Data analysts can analyze transaction data to identify trends in customer purchasing behavior and product popularity.</a:t>
            </a:r>
          </a:p>
          <a:p>
            <a:pPr marL="342900" indent="-342900">
              <a:buFont typeface="+mj-lt"/>
              <a:buAutoNum type="arabicPeriod"/>
            </a:pPr>
            <a:r>
              <a:rPr lang="en-US" dirty="0"/>
              <a:t>Data scientists can build recommendation models using customer data and product information to personalize recommendations for users.</a:t>
            </a:r>
          </a:p>
          <a:p>
            <a:pPr marL="342900" indent="-342900">
              <a:buFont typeface="+mj-lt"/>
              <a:buAutoNum type="arabicPeriod"/>
            </a:pPr>
            <a:r>
              <a:rPr lang="en-US" dirty="0"/>
              <a:t>Marketing teams can analyze website analytics data to optimize marketing campaigns and improve conversion rates.</a:t>
            </a:r>
          </a:p>
          <a:p>
            <a:pPr marL="342900" indent="-342900">
              <a:buFont typeface="+mj-lt"/>
              <a:buAutoNum type="arabicPeriod"/>
            </a:pPr>
            <a:r>
              <a:rPr lang="en-US" dirty="0"/>
              <a:t>Operations teams can use inventory data to optimize supply chain management and ensure adequate stock levels.</a:t>
            </a:r>
          </a:p>
          <a:p>
            <a:pPr marL="342900" indent="-342900">
              <a:buFont typeface="+mj-lt"/>
              <a:buAutoNum type="arabicPeriod"/>
            </a:pPr>
            <a:r>
              <a:rPr lang="en-US" dirty="0"/>
              <a:t>Overall, the data lake enables E-</a:t>
            </a:r>
            <a:r>
              <a:rPr lang="en-US" dirty="0" err="1"/>
              <a:t>CommerceX</a:t>
            </a:r>
            <a:r>
              <a:rPr lang="en-US" dirty="0"/>
              <a:t> to leverage its data assets more effectively, drive business growth, and deliver a better experience for its customers.</a:t>
            </a:r>
          </a:p>
          <a:p>
            <a:pPr marL="342900" indent="-342900">
              <a:buFont typeface="+mj-lt"/>
              <a:buAutoNum type="arabicPeriod"/>
            </a:pPr>
            <a:endParaRPr lang="en-US" dirty="0"/>
          </a:p>
        </p:txBody>
      </p:sp>
    </p:spTree>
    <p:extLst>
      <p:ext uri="{BB962C8B-B14F-4D97-AF65-F5344CB8AC3E}">
        <p14:creationId xmlns:p14="http://schemas.microsoft.com/office/powerpoint/2010/main" val="29129278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7740352" cy="83671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3600" dirty="0" smtClean="0"/>
              <a:t>References</a:t>
            </a:r>
            <a:endParaRPr lang="en-IN" sz="3600" dirty="0"/>
          </a:p>
        </p:txBody>
      </p:sp>
      <p:sp>
        <p:nvSpPr>
          <p:cNvPr id="3" name="Rectangle 2"/>
          <p:cNvSpPr/>
          <p:nvPr/>
        </p:nvSpPr>
        <p:spPr>
          <a:xfrm>
            <a:off x="107504" y="817391"/>
            <a:ext cx="9036496" cy="5016758"/>
          </a:xfrm>
          <a:prstGeom prst="rect">
            <a:avLst/>
          </a:prstGeom>
        </p:spPr>
        <p:txBody>
          <a:bodyPr wrap="square">
            <a:spAutoFit/>
          </a:bodyPr>
          <a:lstStyle/>
          <a:p>
            <a:pPr marL="457200" indent="-457200">
              <a:buFont typeface="Wingdings" panose="05000000000000000000" pitchFamily="2" charset="2"/>
              <a:buChar char="v"/>
            </a:pPr>
            <a:r>
              <a:rPr lang="en-IN" sz="2400" dirty="0">
                <a:latin typeface="Agency FB" panose="020B0503020202020204" pitchFamily="34" charset="0"/>
              </a:rPr>
              <a:t>https://www.dataversity.net/brief-history-data-lakes</a:t>
            </a:r>
            <a:r>
              <a:rPr lang="en-IN" sz="2400" dirty="0" smtClean="0">
                <a:latin typeface="Agency FB" panose="020B0503020202020204" pitchFamily="34" charset="0"/>
              </a:rPr>
              <a:t>/#</a:t>
            </a:r>
          </a:p>
          <a:p>
            <a:pPr marL="457200" indent="-457200">
              <a:buFont typeface="Wingdings" panose="05000000000000000000" pitchFamily="2" charset="2"/>
              <a:buChar char="v"/>
            </a:pPr>
            <a:endParaRPr lang="en-IN" sz="2400" dirty="0">
              <a:latin typeface="Agency FB" panose="020B0503020202020204" pitchFamily="34" charset="0"/>
            </a:endParaRPr>
          </a:p>
          <a:p>
            <a:pPr marL="457200" indent="-457200">
              <a:buFont typeface="Wingdings" panose="05000000000000000000" pitchFamily="2" charset="2"/>
              <a:buChar char="v"/>
            </a:pPr>
            <a:r>
              <a:rPr lang="en-IN" sz="2400" dirty="0">
                <a:latin typeface="Agency FB" panose="020B0503020202020204" pitchFamily="34" charset="0"/>
              </a:rPr>
              <a:t>https://www.xplenty.com/blog/data-lake-architecture-guide/</a:t>
            </a:r>
            <a:endParaRPr lang="en-IN" sz="2400" dirty="0" smtClean="0">
              <a:latin typeface="Agency FB" panose="020B0503020202020204" pitchFamily="34" charset="0"/>
            </a:endParaRPr>
          </a:p>
          <a:p>
            <a:pPr marL="457200" indent="-457200">
              <a:buFont typeface="Wingdings" panose="05000000000000000000" pitchFamily="2" charset="2"/>
              <a:buChar char="v"/>
            </a:pPr>
            <a:endParaRPr lang="en-IN" sz="2400" i="1" dirty="0">
              <a:latin typeface="Agency FB" panose="020B0503020202020204" pitchFamily="34" charset="0"/>
            </a:endParaRPr>
          </a:p>
          <a:p>
            <a:pPr marL="457200" indent="-457200">
              <a:buFont typeface="Wingdings" panose="05000000000000000000" pitchFamily="2" charset="2"/>
              <a:buChar char="v"/>
            </a:pPr>
            <a:r>
              <a:rPr lang="en-IN" sz="2400" dirty="0">
                <a:latin typeface="Agency FB" panose="020B0503020202020204" pitchFamily="34" charset="0"/>
              </a:rPr>
              <a:t>https://aws.amazon.com/big-data/datalakes-and-analytics/what-is-a-data-lake</a:t>
            </a:r>
            <a:r>
              <a:rPr lang="en-IN" sz="2400" dirty="0" smtClean="0">
                <a:latin typeface="Agency FB" panose="020B0503020202020204" pitchFamily="34" charset="0"/>
              </a:rPr>
              <a:t>/</a:t>
            </a:r>
          </a:p>
          <a:p>
            <a:pPr marL="457200" indent="-457200">
              <a:buFont typeface="Wingdings" panose="05000000000000000000" pitchFamily="2" charset="2"/>
              <a:buChar char="v"/>
            </a:pPr>
            <a:endParaRPr lang="en-IN" sz="2400" dirty="0">
              <a:latin typeface="Agency FB" panose="020B0503020202020204" pitchFamily="34" charset="0"/>
            </a:endParaRPr>
          </a:p>
          <a:p>
            <a:pPr marL="457200" indent="-457200">
              <a:buFont typeface="Wingdings" panose="05000000000000000000" pitchFamily="2" charset="2"/>
              <a:buChar char="v"/>
            </a:pPr>
            <a:r>
              <a:rPr lang="en-IN" sz="2400" dirty="0">
                <a:latin typeface="Agency FB" panose="020B0503020202020204" pitchFamily="34" charset="0"/>
              </a:rPr>
              <a:t>https://lingarogroup.com/blog/data-lake-architecture/</a:t>
            </a:r>
            <a:endParaRPr lang="en-IN" sz="2400" dirty="0" smtClean="0">
              <a:latin typeface="Agency FB" panose="020B0503020202020204" pitchFamily="34" charset="0"/>
            </a:endParaRPr>
          </a:p>
          <a:p>
            <a:pPr marL="457200" indent="-457200">
              <a:buFont typeface="Wingdings" panose="05000000000000000000" pitchFamily="2" charset="2"/>
              <a:buChar char="v"/>
            </a:pPr>
            <a:endParaRPr lang="en-IN" sz="2400" dirty="0">
              <a:latin typeface="Agency FB" panose="020B0503020202020204" pitchFamily="34" charset="0"/>
            </a:endParaRPr>
          </a:p>
          <a:p>
            <a:pPr marL="457200" indent="-457200">
              <a:buFont typeface="Wingdings" panose="05000000000000000000" pitchFamily="2" charset="2"/>
              <a:buChar char="v"/>
            </a:pPr>
            <a:r>
              <a:rPr lang="en-IN" sz="2400" dirty="0">
                <a:latin typeface="Agency FB" panose="020B0503020202020204" pitchFamily="34" charset="0"/>
              </a:rPr>
              <a:t>https://databricks.com/discover/data-lakes/history</a:t>
            </a:r>
            <a:endParaRPr lang="en-IN" sz="2400" dirty="0" smtClean="0">
              <a:latin typeface="Agency FB" panose="020B0503020202020204" pitchFamily="34" charset="0"/>
            </a:endParaRPr>
          </a:p>
          <a:p>
            <a:pPr marL="457200" indent="-457200">
              <a:buFont typeface="Wingdings" panose="05000000000000000000" pitchFamily="2" charset="2"/>
              <a:buChar char="v"/>
            </a:pPr>
            <a:endParaRPr lang="en-IN" sz="2400" i="1" dirty="0" smtClean="0">
              <a:latin typeface="Agency FB" panose="020B0503020202020204" pitchFamily="34" charset="0"/>
            </a:endParaRPr>
          </a:p>
          <a:p>
            <a:pPr marL="457200" indent="-457200">
              <a:buFont typeface="Wingdings" panose="05000000000000000000" pitchFamily="2" charset="2"/>
              <a:buChar char="v"/>
            </a:pPr>
            <a:endParaRPr lang="en-IN" sz="2400" i="1" dirty="0">
              <a:latin typeface="Agency FB" panose="020B0503020202020204" pitchFamily="34" charset="0"/>
            </a:endParaRPr>
          </a:p>
          <a:p>
            <a:pPr marL="457200" indent="-457200">
              <a:buFont typeface="Wingdings" panose="05000000000000000000" pitchFamily="2" charset="2"/>
              <a:buChar char="v"/>
            </a:pPr>
            <a:endParaRPr lang="en-IN" sz="2400" i="1" dirty="0">
              <a:latin typeface="Agency FB" panose="020B0503020202020204" pitchFamily="34" charset="0"/>
            </a:endParaRPr>
          </a:p>
          <a:p>
            <a:pPr marL="457200" indent="-457200">
              <a:buFont typeface="Wingdings" panose="05000000000000000000" pitchFamily="2" charset="2"/>
              <a:buChar char="v"/>
            </a:pPr>
            <a:endParaRPr lang="en-IN" sz="3200" i="1" dirty="0" smtClean="0">
              <a:latin typeface="Agency FB" panose="020B0503020202020204" pitchFamily="34" charset="0"/>
            </a:endParaRPr>
          </a:p>
        </p:txBody>
      </p:sp>
    </p:spTree>
    <p:extLst>
      <p:ext uri="{BB962C8B-B14F-4D97-AF65-F5344CB8AC3E}">
        <p14:creationId xmlns:p14="http://schemas.microsoft.com/office/powerpoint/2010/main" val="415114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a:t>What is a Data Lake?</a:t>
            </a:r>
          </a:p>
        </p:txBody>
      </p:sp>
      <p:sp>
        <p:nvSpPr>
          <p:cNvPr id="4" name="TextBox 3"/>
          <p:cNvSpPr txBox="1"/>
          <p:nvPr/>
        </p:nvSpPr>
        <p:spPr>
          <a:xfrm>
            <a:off x="-180528" y="996022"/>
            <a:ext cx="8748972" cy="4431983"/>
          </a:xfrm>
          <a:prstGeom prst="rect">
            <a:avLst/>
          </a:prstGeom>
          <a:noFill/>
        </p:spPr>
        <p:txBody>
          <a:bodyPr wrap="square" rtlCol="0">
            <a:spAutoFit/>
          </a:bodyPr>
          <a:lstStyle/>
          <a:p>
            <a:pPr marL="342900" indent="-342900">
              <a:buFont typeface="Wingdings" panose="05000000000000000000" pitchFamily="2" charset="2"/>
              <a:buChar char="Ø"/>
            </a:pPr>
            <a:r>
              <a:rPr lang="en-IN" sz="2400" dirty="0"/>
              <a:t>A data lake is a central location that handles a massive volume of </a:t>
            </a:r>
            <a:r>
              <a:rPr lang="en-IN" sz="2400" b="1" dirty="0"/>
              <a:t>data in its native, raw format </a:t>
            </a:r>
            <a:r>
              <a:rPr lang="en-IN" sz="2400" dirty="0"/>
              <a:t>and organizes </a:t>
            </a:r>
            <a:r>
              <a:rPr lang="en-IN" sz="2400" b="1" dirty="0"/>
              <a:t>large volumes</a:t>
            </a:r>
            <a:r>
              <a:rPr lang="en-IN" sz="2400" dirty="0"/>
              <a:t> of </a:t>
            </a:r>
            <a:r>
              <a:rPr lang="en-IN" sz="2400" b="1" dirty="0"/>
              <a:t>highly diverse </a:t>
            </a:r>
            <a:r>
              <a:rPr lang="en-IN" sz="2400" dirty="0"/>
              <a:t>data. Whether data is structured, unstructured, or semi-structured, it is loaded and stored </a:t>
            </a:r>
            <a:r>
              <a:rPr lang="en-IN" sz="2400" dirty="0" smtClean="0"/>
              <a:t>as-is. Usually blobs or files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sz="2400" dirty="0"/>
              <a:t>Compared to a </a:t>
            </a:r>
            <a:r>
              <a:rPr lang="en-IN" sz="2400" b="1" dirty="0"/>
              <a:t>hierarchical</a:t>
            </a:r>
            <a:r>
              <a:rPr lang="en-IN" sz="2400" dirty="0"/>
              <a:t> data warehouse that saves data in files or folders, a data lake uses a </a:t>
            </a:r>
            <a:r>
              <a:rPr lang="en-IN" sz="2400" b="1" dirty="0"/>
              <a:t>flat architecture </a:t>
            </a:r>
            <a:r>
              <a:rPr lang="en-IN" sz="2400" dirty="0"/>
              <a:t>to store </a:t>
            </a:r>
            <a:r>
              <a:rPr lang="en-IN" sz="2400" dirty="0" smtClean="0"/>
              <a:t>it</a:t>
            </a:r>
          </a:p>
          <a:p>
            <a:pPr marL="342900" indent="-342900">
              <a:buFont typeface="Wingdings" panose="05000000000000000000" pitchFamily="2" charset="2"/>
              <a:buChar char="Ø"/>
            </a:pPr>
            <a:endParaRPr lang="en-IN" sz="2400" dirty="0"/>
          </a:p>
          <a:p>
            <a:pPr marL="342900" indent="-342900">
              <a:buFont typeface="Wingdings" panose="05000000000000000000" pitchFamily="2" charset="2"/>
              <a:buChar char="Ø"/>
            </a:pPr>
            <a:r>
              <a:rPr lang="en-IN" sz="2400" dirty="0"/>
              <a:t>A data lake is usually a single store of data including raw copies of source system data, sensor data, social data </a:t>
            </a:r>
            <a:r>
              <a:rPr lang="en-IN" sz="2400" dirty="0" smtClean="0"/>
              <a:t>etc., and </a:t>
            </a:r>
            <a:r>
              <a:rPr lang="en-IN" sz="2400" dirty="0"/>
              <a:t>transformed data used for tasks such as reporting, visualization, advanced analytics and machine learning</a:t>
            </a:r>
          </a:p>
        </p:txBody>
      </p:sp>
    </p:spTree>
    <p:extLst>
      <p:ext uri="{BB962C8B-B14F-4D97-AF65-F5344CB8AC3E}">
        <p14:creationId xmlns:p14="http://schemas.microsoft.com/office/powerpoint/2010/main" val="3678785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a:t>What is a Data Lake?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3493" y="980728"/>
            <a:ext cx="5472608" cy="4947837"/>
          </a:xfrm>
          <a:prstGeom prst="rect">
            <a:avLst/>
          </a:prstGeom>
        </p:spPr>
      </p:pic>
    </p:spTree>
    <p:extLst>
      <p:ext uri="{BB962C8B-B14F-4D97-AF65-F5344CB8AC3E}">
        <p14:creationId xmlns:p14="http://schemas.microsoft.com/office/powerpoint/2010/main" val="3726411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solidFill>
                  <a:srgbClr val="000000"/>
                </a:solidFill>
              </a:rPr>
              <a:t>Before Data Lake</a:t>
            </a:r>
            <a:endParaRPr lang="en-IN" sz="3600" dirty="0">
              <a:solidFill>
                <a:srgbClr val="000000"/>
              </a:solidFill>
            </a:endParaRPr>
          </a:p>
        </p:txBody>
      </p:sp>
      <p:sp>
        <p:nvSpPr>
          <p:cNvPr id="4" name="TextBox 3"/>
          <p:cNvSpPr txBox="1"/>
          <p:nvPr/>
        </p:nvSpPr>
        <p:spPr>
          <a:xfrm>
            <a:off x="107504" y="996022"/>
            <a:ext cx="8748972" cy="5539978"/>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solidFill>
                  <a:srgbClr val="000000"/>
                </a:solidFill>
              </a:rPr>
              <a:t>Relational Database</a:t>
            </a:r>
          </a:p>
          <a:p>
            <a:pPr marL="800100" lvl="1" indent="-342900">
              <a:buFont typeface="Wingdings" panose="05000000000000000000" pitchFamily="2" charset="2"/>
              <a:buChar char="§"/>
            </a:pPr>
            <a:r>
              <a:rPr lang="en-IN" sz="2400" dirty="0" smtClean="0">
                <a:solidFill>
                  <a:srgbClr val="000000"/>
                </a:solidFill>
              </a:rPr>
              <a:t>Simple, Reliable</a:t>
            </a:r>
          </a:p>
          <a:p>
            <a:pPr marL="800100" lvl="1" indent="-342900">
              <a:buFont typeface="Wingdings" panose="05000000000000000000" pitchFamily="2" charset="2"/>
              <a:buChar char="§"/>
            </a:pPr>
            <a:r>
              <a:rPr lang="en-IN" sz="2400" dirty="0" smtClean="0">
                <a:solidFill>
                  <a:srgbClr val="000000"/>
                </a:solidFill>
              </a:rPr>
              <a:t>Highly Structured Data</a:t>
            </a:r>
          </a:p>
          <a:p>
            <a:pPr marL="800100" lvl="1" indent="-342900">
              <a:buFont typeface="Wingdings" panose="05000000000000000000" pitchFamily="2" charset="2"/>
              <a:buChar char="§"/>
            </a:pPr>
            <a:r>
              <a:rPr lang="en-IN" sz="2400" dirty="0" smtClean="0">
                <a:solidFill>
                  <a:srgbClr val="000000"/>
                </a:solidFill>
              </a:rPr>
              <a:t>Not suitable for big data</a:t>
            </a:r>
          </a:p>
          <a:p>
            <a:pPr marL="342900" indent="-342900">
              <a:buFont typeface="Wingdings" panose="05000000000000000000" pitchFamily="2" charset="2"/>
              <a:buChar char="Ø"/>
            </a:pPr>
            <a:endParaRPr lang="en-IN" dirty="0">
              <a:solidFill>
                <a:srgbClr val="000000"/>
              </a:solidFill>
            </a:endParaRPr>
          </a:p>
          <a:p>
            <a:pPr marL="342900" indent="-342900">
              <a:buFont typeface="Wingdings" panose="05000000000000000000" pitchFamily="2" charset="2"/>
              <a:buChar char="Ø"/>
            </a:pPr>
            <a:r>
              <a:rPr lang="en-IN" sz="2400" dirty="0" smtClean="0">
                <a:solidFill>
                  <a:srgbClr val="000000"/>
                </a:solidFill>
              </a:rPr>
              <a:t>Rise of Internet</a:t>
            </a:r>
          </a:p>
          <a:p>
            <a:pPr marL="800100" lvl="1" indent="-342900">
              <a:buFont typeface="Wingdings" panose="05000000000000000000" pitchFamily="2" charset="2"/>
              <a:buChar char="§"/>
            </a:pPr>
            <a:r>
              <a:rPr lang="en-IN" sz="2400" dirty="0" smtClean="0">
                <a:solidFill>
                  <a:srgbClr val="000000"/>
                </a:solidFill>
              </a:rPr>
              <a:t>Large volume of data</a:t>
            </a:r>
          </a:p>
          <a:p>
            <a:pPr marL="800100" lvl="1" indent="-342900">
              <a:buFont typeface="Wingdings" panose="05000000000000000000" pitchFamily="2" charset="2"/>
              <a:buChar char="§"/>
            </a:pPr>
            <a:r>
              <a:rPr lang="en-IN" sz="2400" dirty="0" smtClean="0">
                <a:solidFill>
                  <a:srgbClr val="000000"/>
                </a:solidFill>
              </a:rPr>
              <a:t>Multiple Databases</a:t>
            </a:r>
          </a:p>
          <a:p>
            <a:pPr marL="800100" lvl="1" indent="-342900">
              <a:buFont typeface="Wingdings" panose="05000000000000000000" pitchFamily="2" charset="2"/>
              <a:buChar char="§"/>
            </a:pPr>
            <a:r>
              <a:rPr lang="en-IN" sz="2400" dirty="0" smtClean="0">
                <a:solidFill>
                  <a:srgbClr val="000000"/>
                </a:solidFill>
              </a:rPr>
              <a:t>Data Silos</a:t>
            </a:r>
          </a:p>
          <a:p>
            <a:pPr marL="342900" indent="-342900">
              <a:buFont typeface="Wingdings" panose="05000000000000000000" pitchFamily="2" charset="2"/>
              <a:buChar char="Ø"/>
            </a:pPr>
            <a:endParaRPr lang="en-IN" sz="2400" dirty="0">
              <a:solidFill>
                <a:srgbClr val="000000"/>
              </a:solidFill>
            </a:endParaRPr>
          </a:p>
          <a:p>
            <a:pPr marL="342900" indent="-342900">
              <a:buFont typeface="Wingdings" panose="05000000000000000000" pitchFamily="2" charset="2"/>
              <a:buChar char="Ø"/>
            </a:pPr>
            <a:r>
              <a:rPr lang="en-IN" sz="2400" dirty="0" smtClean="0">
                <a:solidFill>
                  <a:srgbClr val="000000"/>
                </a:solidFill>
              </a:rPr>
              <a:t>Data Warehouse</a:t>
            </a:r>
          </a:p>
          <a:p>
            <a:pPr marL="800100" lvl="1" indent="-342900">
              <a:buFont typeface="Wingdings" panose="05000000000000000000" pitchFamily="2" charset="2"/>
              <a:buChar char="§"/>
            </a:pPr>
            <a:r>
              <a:rPr lang="en-IN" sz="2400" dirty="0" smtClean="0">
                <a:solidFill>
                  <a:srgbClr val="000000"/>
                </a:solidFill>
              </a:rPr>
              <a:t>Collection </a:t>
            </a:r>
            <a:r>
              <a:rPr lang="en-IN" sz="2400" dirty="0">
                <a:solidFill>
                  <a:srgbClr val="000000"/>
                </a:solidFill>
              </a:rPr>
              <a:t>of relational databases under a single </a:t>
            </a:r>
            <a:r>
              <a:rPr lang="en-IN" sz="2400" dirty="0" smtClean="0">
                <a:solidFill>
                  <a:srgbClr val="000000"/>
                </a:solidFill>
              </a:rPr>
              <a:t>umbrella</a:t>
            </a:r>
          </a:p>
          <a:p>
            <a:pPr marL="800100" lvl="1" indent="-342900">
              <a:buFont typeface="Wingdings" panose="05000000000000000000" pitchFamily="2" charset="2"/>
              <a:buChar char="§"/>
            </a:pPr>
            <a:r>
              <a:rPr lang="en-IN" sz="2400" dirty="0" smtClean="0">
                <a:solidFill>
                  <a:srgbClr val="000000"/>
                </a:solidFill>
              </a:rPr>
              <a:t>With time </a:t>
            </a:r>
            <a:r>
              <a:rPr lang="en-IN" sz="2400" dirty="0">
                <a:solidFill>
                  <a:srgbClr val="000000"/>
                </a:solidFill>
              </a:rPr>
              <a:t>became available in the cloud</a:t>
            </a:r>
          </a:p>
          <a:p>
            <a:pPr marL="800100" lvl="1" indent="-342900">
              <a:buFont typeface="Wingdings" panose="05000000000000000000" pitchFamily="2" charset="2"/>
              <a:buChar char="§"/>
            </a:pPr>
            <a:r>
              <a:rPr lang="en-IN" sz="2400" dirty="0" smtClean="0">
                <a:solidFill>
                  <a:srgbClr val="000000"/>
                </a:solidFill>
              </a:rPr>
              <a:t>Integrated Data ready for analytical queries</a:t>
            </a:r>
            <a:endParaRPr lang="en-IN" sz="2400" dirty="0">
              <a:solidFill>
                <a:srgbClr val="000000"/>
              </a:solidFill>
            </a:endParaRPr>
          </a:p>
        </p:txBody>
      </p:sp>
    </p:spTree>
    <p:extLst>
      <p:ext uri="{BB962C8B-B14F-4D97-AF65-F5344CB8AC3E}">
        <p14:creationId xmlns:p14="http://schemas.microsoft.com/office/powerpoint/2010/main" val="34365402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TextBox 2"/>
          <p:cNvSpPr txBox="1"/>
          <p:nvPr/>
        </p:nvSpPr>
        <p:spPr>
          <a:xfrm>
            <a:off x="107504" y="188640"/>
            <a:ext cx="8352928" cy="646331"/>
          </a:xfrm>
          <a:prstGeom prst="rect">
            <a:avLst/>
          </a:prstGeom>
          <a:noFill/>
        </p:spPr>
        <p:txBody>
          <a:bodyPr wrap="square" rtlCol="0">
            <a:spAutoFit/>
          </a:bodyPr>
          <a:lstStyle/>
          <a:p>
            <a:r>
              <a:rPr lang="en-IN" sz="3600" dirty="0">
                <a:solidFill>
                  <a:srgbClr val="000000"/>
                </a:solidFill>
              </a:rPr>
              <a:t>Before Data Lake</a:t>
            </a:r>
          </a:p>
        </p:txBody>
      </p:sp>
      <p:sp>
        <p:nvSpPr>
          <p:cNvPr id="4" name="TextBox 3"/>
          <p:cNvSpPr txBox="1"/>
          <p:nvPr/>
        </p:nvSpPr>
        <p:spPr>
          <a:xfrm>
            <a:off x="107504" y="996022"/>
            <a:ext cx="8352928" cy="5047536"/>
          </a:xfrm>
          <a:prstGeom prst="rect">
            <a:avLst/>
          </a:prstGeom>
          <a:noFill/>
        </p:spPr>
        <p:txBody>
          <a:bodyPr wrap="square" rtlCol="0">
            <a:spAutoFit/>
          </a:bodyPr>
          <a:lstStyle/>
          <a:p>
            <a:pPr marL="342900" indent="-342900">
              <a:buFont typeface="Wingdings" panose="05000000000000000000" pitchFamily="2" charset="2"/>
              <a:buChar char="Ø"/>
            </a:pPr>
            <a:r>
              <a:rPr lang="en-IN" sz="2400" dirty="0" smtClean="0">
                <a:solidFill>
                  <a:srgbClr val="000000"/>
                </a:solidFill>
              </a:rPr>
              <a:t>Data Warehouse downsides</a:t>
            </a:r>
          </a:p>
          <a:p>
            <a:pPr marL="342900" indent="-342900">
              <a:buFont typeface="Wingdings" panose="05000000000000000000" pitchFamily="2" charset="2"/>
              <a:buChar char="Ø"/>
            </a:pPr>
            <a:endParaRPr lang="en-IN" sz="1000" dirty="0" smtClean="0">
              <a:solidFill>
                <a:srgbClr val="000000"/>
              </a:solidFill>
            </a:endParaRPr>
          </a:p>
          <a:p>
            <a:pPr marL="800100" lvl="1" indent="-342900">
              <a:buFont typeface="Wingdings" panose="05000000000000000000" pitchFamily="2" charset="2"/>
              <a:buChar char="§"/>
            </a:pPr>
            <a:r>
              <a:rPr lang="en-IN" sz="2400" dirty="0">
                <a:solidFill>
                  <a:srgbClr val="000000"/>
                </a:solidFill>
              </a:rPr>
              <a:t>Inability to store unstructured, raw data</a:t>
            </a:r>
          </a:p>
          <a:p>
            <a:pPr marL="800100" lvl="1" indent="-342900">
              <a:buFont typeface="Wingdings" panose="05000000000000000000" pitchFamily="2" charset="2"/>
              <a:buChar char="§"/>
            </a:pPr>
            <a:r>
              <a:rPr lang="en-IN" sz="2400" dirty="0">
                <a:solidFill>
                  <a:srgbClr val="000000"/>
                </a:solidFill>
              </a:rPr>
              <a:t>Expensive, proprietary hardware and software</a:t>
            </a:r>
          </a:p>
          <a:p>
            <a:pPr marL="800100" lvl="1" indent="-342900">
              <a:buFont typeface="Wingdings" panose="05000000000000000000" pitchFamily="2" charset="2"/>
              <a:buChar char="§"/>
            </a:pPr>
            <a:r>
              <a:rPr lang="en-IN" sz="2400" dirty="0">
                <a:solidFill>
                  <a:srgbClr val="000000"/>
                </a:solidFill>
              </a:rPr>
              <a:t>Difficulty scaling due to the tight coupling of storage and compute </a:t>
            </a:r>
            <a:r>
              <a:rPr lang="en-IN" sz="2400" dirty="0" smtClean="0">
                <a:solidFill>
                  <a:srgbClr val="000000"/>
                </a:solidFill>
              </a:rPr>
              <a:t>power</a:t>
            </a:r>
          </a:p>
          <a:p>
            <a:pPr marL="800100" lvl="1" indent="-342900">
              <a:buFont typeface="Wingdings" panose="05000000000000000000" pitchFamily="2" charset="2"/>
              <a:buChar char="§"/>
            </a:pPr>
            <a:endParaRPr lang="en-IN" sz="2400" dirty="0">
              <a:solidFill>
                <a:srgbClr val="000000"/>
              </a:solidFill>
            </a:endParaRPr>
          </a:p>
          <a:p>
            <a:pPr marL="342900" indent="-342900">
              <a:buFont typeface="Wingdings" panose="05000000000000000000" pitchFamily="2" charset="2"/>
              <a:buChar char="Ø"/>
            </a:pPr>
            <a:r>
              <a:rPr lang="en-IN" sz="2400" dirty="0" smtClean="0">
                <a:solidFill>
                  <a:srgbClr val="000000"/>
                </a:solidFill>
              </a:rPr>
              <a:t>Apache HADOOP™</a:t>
            </a:r>
          </a:p>
          <a:p>
            <a:pPr marL="800100" lvl="1" indent="-342900">
              <a:buFont typeface="Wingdings" panose="05000000000000000000" pitchFamily="2" charset="2"/>
              <a:buChar char="§"/>
            </a:pPr>
            <a:r>
              <a:rPr lang="en-IN" sz="2400" dirty="0">
                <a:solidFill>
                  <a:srgbClr val="000000"/>
                </a:solidFill>
              </a:rPr>
              <a:t>a collection of open source software for big data </a:t>
            </a:r>
            <a:r>
              <a:rPr lang="en-IN" sz="2400" dirty="0" smtClean="0">
                <a:solidFill>
                  <a:srgbClr val="000000"/>
                </a:solidFill>
              </a:rPr>
              <a:t>analytics</a:t>
            </a:r>
          </a:p>
          <a:p>
            <a:pPr marL="800100" lvl="1" indent="-342900">
              <a:buFont typeface="Wingdings" panose="05000000000000000000" pitchFamily="2" charset="2"/>
              <a:buChar char="§"/>
            </a:pPr>
            <a:r>
              <a:rPr lang="en-IN" sz="2400" dirty="0">
                <a:solidFill>
                  <a:srgbClr val="000000"/>
                </a:solidFill>
              </a:rPr>
              <a:t>capability to </a:t>
            </a:r>
            <a:r>
              <a:rPr lang="en-IN" sz="2400" dirty="0" smtClean="0">
                <a:solidFill>
                  <a:srgbClr val="000000"/>
                </a:solidFill>
              </a:rPr>
              <a:t>analyse </a:t>
            </a:r>
            <a:r>
              <a:rPr lang="en-IN" sz="2400" dirty="0">
                <a:solidFill>
                  <a:srgbClr val="000000"/>
                </a:solidFill>
              </a:rPr>
              <a:t>raw </a:t>
            </a:r>
            <a:r>
              <a:rPr lang="en-IN" sz="2400" dirty="0" smtClean="0">
                <a:solidFill>
                  <a:srgbClr val="000000"/>
                </a:solidFill>
              </a:rPr>
              <a:t>data, structured, semi-structured and unstructured</a:t>
            </a:r>
          </a:p>
          <a:p>
            <a:pPr lvl="2"/>
            <a:r>
              <a:rPr lang="en-IN" sz="2400" dirty="0" smtClean="0">
                <a:solidFill>
                  <a:schemeClr val="bg1"/>
                </a:solidFill>
              </a:rPr>
              <a:t>Issues of collecting and storing this data led to modern Data Lake</a:t>
            </a:r>
            <a:endParaRPr lang="en-IN" sz="2400" dirty="0">
              <a:solidFill>
                <a:schemeClr val="bg1"/>
              </a:solidFill>
            </a:endParaRPr>
          </a:p>
          <a:p>
            <a:pPr marL="342900" indent="-342900">
              <a:buFont typeface="Wingdings" panose="05000000000000000000" pitchFamily="2" charset="2"/>
              <a:buChar char="Ø"/>
            </a:pPr>
            <a:endParaRPr lang="en-IN" sz="2400" dirty="0">
              <a:solidFill>
                <a:srgbClr val="000000"/>
              </a:solidFill>
            </a:endParaRPr>
          </a:p>
        </p:txBody>
      </p:sp>
    </p:spTree>
    <p:extLst>
      <p:ext uri="{BB962C8B-B14F-4D97-AF65-F5344CB8AC3E}">
        <p14:creationId xmlns:p14="http://schemas.microsoft.com/office/powerpoint/2010/main" val="368644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IN" smtClean="0"/>
              <a:t>Manjitsing K. Valvi</a:t>
            </a:r>
            <a:endParaRPr lang="en-IN"/>
          </a:p>
        </p:txBody>
      </p:sp>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Warehouse &amp; Data Lake </a:t>
            </a:r>
            <a:endParaRPr lang="en-IN" sz="3600" dirty="0"/>
          </a:p>
        </p:txBody>
      </p:sp>
      <p:graphicFrame>
        <p:nvGraphicFramePr>
          <p:cNvPr id="5" name="Table 4"/>
          <p:cNvGraphicFramePr>
            <a:graphicFrameLocks noGrp="1"/>
          </p:cNvGraphicFramePr>
          <p:nvPr>
            <p:extLst>
              <p:ext uri="{D42A27DB-BD31-4B8C-83A1-F6EECF244321}">
                <p14:modId xmlns:p14="http://schemas.microsoft.com/office/powerpoint/2010/main" val="1188039486"/>
              </p:ext>
            </p:extLst>
          </p:nvPr>
        </p:nvGraphicFramePr>
        <p:xfrm>
          <a:off x="323529" y="1052735"/>
          <a:ext cx="8568951" cy="4638057"/>
        </p:xfrm>
        <a:graphic>
          <a:graphicData uri="http://schemas.openxmlformats.org/drawingml/2006/table">
            <a:tbl>
              <a:tblPr firstRow="1" bandRow="1">
                <a:tableStyleId>{5C22544A-7EE6-4342-B048-85BDC9FD1C3A}</a:tableStyleId>
              </a:tblPr>
              <a:tblGrid>
                <a:gridCol w="2448271"/>
                <a:gridCol w="3264363"/>
                <a:gridCol w="2856317"/>
              </a:tblGrid>
              <a:tr h="541547">
                <a:tc>
                  <a:txBody>
                    <a:bodyPr/>
                    <a:lstStyle/>
                    <a:p>
                      <a:pPr algn="ctr"/>
                      <a:r>
                        <a:rPr lang="en-IN" sz="2400" b="1" dirty="0" smtClean="0">
                          <a:solidFill>
                            <a:schemeClr val="tx1"/>
                          </a:solidFill>
                        </a:rPr>
                        <a:t>Characteristics</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Data Warehouse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Date Lake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770822">
                <a:tc>
                  <a:txBody>
                    <a:bodyPr/>
                    <a:lstStyle/>
                    <a:p>
                      <a:pPr algn="ctr"/>
                      <a:r>
                        <a:rPr lang="en-IN" sz="2400" b="0" dirty="0" smtClean="0">
                          <a:solidFill>
                            <a:schemeClr val="tx1"/>
                          </a:solidFill>
                        </a:rPr>
                        <a:t>Data</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Relational from transactional systems, operational databases, and line of business applications</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Non-relational and relational from </a:t>
                      </a:r>
                      <a:r>
                        <a:rPr lang="en-IN" sz="2400" b="0" dirty="0" err="1" smtClean="0">
                          <a:solidFill>
                            <a:schemeClr val="tx1"/>
                          </a:solidFill>
                        </a:rPr>
                        <a:t>IoT</a:t>
                      </a:r>
                      <a:r>
                        <a:rPr lang="en-IN" sz="2400" b="0" dirty="0" smtClean="0">
                          <a:solidFill>
                            <a:schemeClr val="tx1"/>
                          </a:solidFill>
                        </a:rPr>
                        <a:t> devices, web sites, mobile apps, social media, and corporate applications</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25688">
                <a:tc>
                  <a:txBody>
                    <a:bodyPr/>
                    <a:lstStyle/>
                    <a:p>
                      <a:pPr algn="ctr"/>
                      <a:r>
                        <a:rPr lang="en-IN" sz="2400" b="0" dirty="0" smtClean="0">
                          <a:solidFill>
                            <a:schemeClr val="tx1"/>
                          </a:solidFill>
                        </a:rPr>
                        <a:t>Schema</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Designed prior to the DW implementation (schema-on-write)</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Written at the time of analysis (schema-on-read)</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9484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2392560536"/>
              </p:ext>
            </p:extLst>
          </p:nvPr>
        </p:nvGraphicFramePr>
        <p:xfrm>
          <a:off x="323529" y="1062636"/>
          <a:ext cx="8568951" cy="3496100"/>
        </p:xfrm>
        <a:graphic>
          <a:graphicData uri="http://schemas.openxmlformats.org/drawingml/2006/table">
            <a:tbl>
              <a:tblPr firstRow="1" bandRow="1">
                <a:tableStyleId>{5C22544A-7EE6-4342-B048-85BDC9FD1C3A}</a:tableStyleId>
              </a:tblPr>
              <a:tblGrid>
                <a:gridCol w="2448271"/>
                <a:gridCol w="3264363"/>
                <a:gridCol w="2856317"/>
              </a:tblGrid>
              <a:tr h="481540">
                <a:tc>
                  <a:txBody>
                    <a:bodyPr/>
                    <a:lstStyle/>
                    <a:p>
                      <a:pPr algn="ctr"/>
                      <a:r>
                        <a:rPr lang="en-IN" sz="2400" b="1" dirty="0" smtClean="0">
                          <a:solidFill>
                            <a:schemeClr val="tx1"/>
                          </a:solidFill>
                        </a:rPr>
                        <a:t>Characteristics</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Data Warehouse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2400" b="1" dirty="0" smtClean="0">
                          <a:solidFill>
                            <a:schemeClr val="tx1"/>
                          </a:solidFill>
                        </a:rPr>
                        <a:t>Date Lake</a:t>
                      </a:r>
                      <a:endParaRPr lang="en-IN" sz="2400" b="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07280">
                <a:tc>
                  <a:txBody>
                    <a:bodyPr/>
                    <a:lstStyle/>
                    <a:p>
                      <a:pPr algn="ctr"/>
                      <a:r>
                        <a:rPr lang="en-IN" sz="2400" b="0" dirty="0" smtClean="0">
                          <a:solidFill>
                            <a:schemeClr val="tx1"/>
                          </a:solidFill>
                        </a:rPr>
                        <a:t>Price / Performance</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Fastest query results using higher cost storage	</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Query results getting faster using low-cost storage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507280">
                <a:tc>
                  <a:txBody>
                    <a:bodyPr/>
                    <a:lstStyle/>
                    <a:p>
                      <a:pPr algn="ctr"/>
                      <a:r>
                        <a:rPr lang="en-IN" sz="2400" b="0" dirty="0" smtClean="0">
                          <a:solidFill>
                            <a:schemeClr val="tx1"/>
                          </a:solidFill>
                        </a:rPr>
                        <a:t>Data Quality</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Highly curated data that serves as the central version of the truth	</a:t>
                      </a:r>
                      <a:endParaRPr lang="en-IN"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b="0" dirty="0" smtClean="0">
                          <a:solidFill>
                            <a:schemeClr val="tx1"/>
                          </a:solidFill>
                        </a:rPr>
                        <a:t>Any data that may or may not be curated (</a:t>
                      </a:r>
                      <a:r>
                        <a:rPr lang="en-IN" sz="2400" b="0" dirty="0" err="1" smtClean="0">
                          <a:solidFill>
                            <a:schemeClr val="tx1"/>
                          </a:solidFill>
                        </a:rPr>
                        <a:t>ie</a:t>
                      </a:r>
                      <a:r>
                        <a:rPr lang="en-IN" sz="2400" b="0" dirty="0" smtClean="0">
                          <a:solidFill>
                            <a:schemeClr val="tx1"/>
                          </a:solidFill>
                        </a:rPr>
                        <a:t>. raw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2" name="Footer Placeholder 1"/>
          <p:cNvSpPr>
            <a:spLocks noGrp="1"/>
          </p:cNvSpPr>
          <p:nvPr>
            <p:ph type="ftr" sz="quarter" idx="11"/>
          </p:nvPr>
        </p:nvSpPr>
        <p:spPr/>
        <p:txBody>
          <a:bodyPr/>
          <a:lstStyle/>
          <a:p>
            <a:r>
              <a:rPr lang="en-IN" smtClean="0"/>
              <a:t>Manjitsing K. Valvi</a:t>
            </a:r>
            <a:endParaRPr lang="en-IN"/>
          </a:p>
        </p:txBody>
      </p:sp>
      <p:sp>
        <p:nvSpPr>
          <p:cNvPr id="3" name="TextBox 2"/>
          <p:cNvSpPr txBox="1"/>
          <p:nvPr/>
        </p:nvSpPr>
        <p:spPr>
          <a:xfrm>
            <a:off x="107504" y="188640"/>
            <a:ext cx="8352928" cy="646331"/>
          </a:xfrm>
          <a:prstGeom prst="rect">
            <a:avLst/>
          </a:prstGeom>
          <a:noFill/>
        </p:spPr>
        <p:txBody>
          <a:bodyPr wrap="square" rtlCol="0">
            <a:spAutoFit/>
          </a:bodyPr>
          <a:lstStyle/>
          <a:p>
            <a:r>
              <a:rPr lang="en-IN" sz="3600" dirty="0" smtClean="0"/>
              <a:t>Data Warehouse &amp; Data Lake </a:t>
            </a:r>
            <a:endParaRPr lang="en-IN" sz="3600" dirty="0"/>
          </a:p>
        </p:txBody>
      </p:sp>
    </p:spTree>
    <p:extLst>
      <p:ext uri="{BB962C8B-B14F-4D97-AF65-F5344CB8AC3E}">
        <p14:creationId xmlns:p14="http://schemas.microsoft.com/office/powerpoint/2010/main" val="30636278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13538</TotalTime>
  <Words>2206</Words>
  <Application>Microsoft Office PowerPoint</Application>
  <PresentationFormat>On-screen Show (4:3)</PresentationFormat>
  <Paragraphs>330</Paragraphs>
  <Slides>33</Slides>
  <Notes>3</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Adjacency</vt:lpstr>
      <vt:lpstr> Advanced Databases</vt:lpstr>
      <vt:lpstr>Data Lake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Marketing</dc:title>
  <dc:creator>Admin</dc:creator>
  <cp:lastModifiedBy>Admin</cp:lastModifiedBy>
  <cp:revision>152</cp:revision>
  <dcterms:created xsi:type="dcterms:W3CDTF">2019-01-16T05:10:45Z</dcterms:created>
  <dcterms:modified xsi:type="dcterms:W3CDTF">2024-03-26T08:45:26Z</dcterms:modified>
</cp:coreProperties>
</file>