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8"/>
  </p:notesMasterIdLst>
  <p:sldIdLst>
    <p:sldId id="256" r:id="rId2"/>
    <p:sldId id="266" r:id="rId3"/>
    <p:sldId id="320" r:id="rId4"/>
    <p:sldId id="341" r:id="rId5"/>
    <p:sldId id="342" r:id="rId6"/>
    <p:sldId id="321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7" r:id="rId19"/>
    <p:sldId id="354" r:id="rId20"/>
    <p:sldId id="355" r:id="rId21"/>
    <p:sldId id="356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92" r:id="rId32"/>
    <p:sldId id="367" r:id="rId33"/>
    <p:sldId id="368" r:id="rId34"/>
    <p:sldId id="369" r:id="rId35"/>
    <p:sldId id="370" r:id="rId36"/>
    <p:sldId id="376" r:id="rId37"/>
    <p:sldId id="371" r:id="rId38"/>
    <p:sldId id="372" r:id="rId39"/>
    <p:sldId id="373" r:id="rId40"/>
    <p:sldId id="374" r:id="rId41"/>
    <p:sldId id="375" r:id="rId42"/>
    <p:sldId id="377" r:id="rId43"/>
    <p:sldId id="378" r:id="rId44"/>
    <p:sldId id="379" r:id="rId45"/>
    <p:sldId id="380" r:id="rId46"/>
    <p:sldId id="381" r:id="rId47"/>
    <p:sldId id="382" r:id="rId48"/>
    <p:sldId id="384" r:id="rId49"/>
    <p:sldId id="385" r:id="rId50"/>
    <p:sldId id="386" r:id="rId51"/>
    <p:sldId id="387" r:id="rId52"/>
    <p:sldId id="388" r:id="rId53"/>
    <p:sldId id="389" r:id="rId54"/>
    <p:sldId id="390" r:id="rId55"/>
    <p:sldId id="391" r:id="rId56"/>
    <p:sldId id="26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136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07353-AAB7-4470-8103-2089045EBC95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1F15A-EEC3-4DF9-A842-C7BE0D816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48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data ware houses that are </a:t>
            </a:r>
            <a:r>
              <a:rPr lang="en-US" dirty="0" err="1" smtClean="0"/>
              <a:t>intereste</a:t>
            </a:r>
            <a:r>
              <a:rPr lang="en-US" dirty="0" smtClean="0"/>
              <a:t> in some</a:t>
            </a:r>
            <a:r>
              <a:rPr lang="en-US" baseline="0" dirty="0" smtClean="0"/>
              <a:t> date need date standardization which can be escaped if date is not needed by any DW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1F15A-EEC3-4DF9-A842-C7BE0D81636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1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Incomplete order cannot store customer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1F15A-EEC3-4DF9-A842-C7BE0D81636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4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1F15A-EEC3-4DF9-A842-C7BE0D81636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109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Rate of interest for bank loan( data</a:t>
            </a:r>
            <a:r>
              <a:rPr lang="en-IN" baseline="0" dirty="0" smtClean="0"/>
              <a:t> revisions </a:t>
            </a:r>
            <a:r>
              <a:rPr lang="en-IN" baseline="0" dirty="0" err="1" smtClean="0"/>
              <a:t>eg</a:t>
            </a:r>
            <a:r>
              <a:rPr lang="en-IN" baseline="0" dirty="0" smtClean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1F15A-EEC3-4DF9-A842-C7BE0D81636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9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93F6-E344-4083-8E09-98B70941F28A}" type="datetime1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DC73-E794-451E-8322-D2B823FF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7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CE99-8BAB-482E-9275-6412D7E6C027}" type="datetime1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DC73-E794-451E-8322-D2B823FF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33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C1D6-EAE2-428D-9C4B-2893E7295945}" type="datetime1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DC73-E794-451E-8322-D2B823FF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35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2845-6294-4931-BC76-5EE390AA5C92}" type="datetime1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DC73-E794-451E-8322-D2B823FF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8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677C-935C-4568-9854-B86821098899}" type="datetime1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DC73-E794-451E-8322-D2B823FF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91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49EC-B0A3-4BC3-95CA-AB2155BDF8DE}" type="datetime1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DC73-E794-451E-8322-D2B823FF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52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5481-993E-421D-A0F1-E85CC64E9E27}" type="datetime1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DC73-E794-451E-8322-D2B823FF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20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D62C-C910-43AE-B972-52B257F215C6}" type="datetime1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DC73-E794-451E-8322-D2B823FF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53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411-FC09-411F-99DF-69371601105A}" type="datetime1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DC73-E794-451E-8322-D2B823FF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70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05DC-EAAE-402F-97BE-A9C291718DB1}" type="datetime1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DC73-E794-451E-8322-D2B823FF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5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696E-D020-41CD-95CB-34ACB304BC8F}" type="datetime1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DC73-E794-451E-8322-D2B823FF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52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AFF9-2F2E-4FDE-BE56-F244DB8CC875}" type="datetime1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CDC73-E794-451E-8322-D2B823FF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07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Advanced Databases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 M. K. Valvi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Data Extraction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978981"/>
            <a:ext cx="871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Data Extraction issues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200" dirty="0" smtClean="0"/>
          </a:p>
          <a:p>
            <a:pPr lvl="2"/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Job sequencing</a:t>
            </a:r>
          </a:p>
          <a:p>
            <a:pPr lvl="2"/>
            <a:r>
              <a:rPr lang="en-IN" sz="2000" dirty="0" smtClean="0"/>
              <a:t>determine whether the beginning of one job in an extraction job stream has to wait until the previous job has finished successfully</a:t>
            </a:r>
            <a:endParaRPr lang="en-IN" sz="2400" dirty="0"/>
          </a:p>
          <a:p>
            <a:pPr lvl="2"/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Exception handling</a:t>
            </a:r>
          </a:p>
          <a:p>
            <a:pPr lvl="2"/>
            <a:r>
              <a:rPr lang="en-IN" sz="2000" dirty="0" smtClean="0"/>
              <a:t>determine how to handle input records that cannot be extracted</a:t>
            </a:r>
          </a:p>
          <a:p>
            <a:endParaRPr lang="en-I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b="1" dirty="0"/>
          </a:p>
        </p:txBody>
      </p:sp>
    </p:spTree>
    <p:extLst>
      <p:ext uri="{BB962C8B-B14F-4D97-AF65-F5344CB8AC3E}">
        <p14:creationId xmlns:p14="http://schemas.microsoft.com/office/powerpoint/2010/main" val="38724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Identification of Data Sources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978981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Nature of the source data and its intended use must be understood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Business transactions keep changing the data in the source </a:t>
            </a:r>
            <a:r>
              <a:rPr lang="en-IN" sz="2400" dirty="0" smtClean="0"/>
              <a:t>systems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Data in the source systems are said to be time-dependent or </a:t>
            </a:r>
            <a:r>
              <a:rPr lang="en-IN" sz="2400" dirty="0" smtClean="0"/>
              <a:t>temporal</a:t>
            </a:r>
            <a:r>
              <a:rPr lang="en-IN" sz="2400" dirty="0"/>
              <a:t>, value of a single variable varies over </a:t>
            </a:r>
            <a:r>
              <a:rPr lang="en-IN" sz="2400" dirty="0" smtClean="0"/>
              <a:t>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Every change is the source system must be identified by data Warehouse (Capturing the history</a:t>
            </a:r>
            <a:r>
              <a:rPr lang="en-IN" sz="24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Can be done by knowing how source systems store the data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446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4972"/>
            <a:ext cx="7632847" cy="5402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Identification of Data Sources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840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Data in Operational Sources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Current Value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The stored </a:t>
            </a:r>
            <a:r>
              <a:rPr lang="en-IN" sz="2400" dirty="0"/>
              <a:t>value of an attribute represents the value of the attribute at this moment of </a:t>
            </a:r>
            <a:r>
              <a:rPr lang="en-IN" sz="2400" dirty="0" smtClean="0"/>
              <a:t>time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Transient/Transitory values, changes with business transaction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Change in value cannot be predicted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Data extraction for preserving the history of the changes in the </a:t>
            </a:r>
            <a:r>
              <a:rPr lang="en-IN" sz="2400" dirty="0" smtClean="0"/>
              <a:t>data warehouse </a:t>
            </a:r>
            <a:r>
              <a:rPr lang="en-IN" sz="2400" dirty="0"/>
              <a:t>gets quite involved for this category of </a:t>
            </a:r>
            <a:r>
              <a:rPr lang="en-IN" sz="2400" dirty="0" smtClean="0"/>
              <a:t>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Most of the attributes in the source systems fall into this </a:t>
            </a:r>
            <a:r>
              <a:rPr lang="en-IN" sz="2400" dirty="0" smtClean="0"/>
              <a:t>category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E.g. Customer </a:t>
            </a:r>
            <a:r>
              <a:rPr lang="en-IN" sz="2400" dirty="0"/>
              <a:t>name and address, bank account balances, and outstanding amounts on individual orders </a:t>
            </a:r>
            <a:r>
              <a:rPr lang="en-IN" sz="2400" dirty="0" smtClean="0"/>
              <a:t>etc.</a:t>
            </a: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810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Data in Operational Sources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Periodic Status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Not </a:t>
            </a:r>
            <a:r>
              <a:rPr lang="en-IN" sz="2400" dirty="0"/>
              <a:t>as common as </a:t>
            </a:r>
            <a:r>
              <a:rPr lang="en-IN" sz="2400" dirty="0" smtClean="0"/>
              <a:t>Current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The </a:t>
            </a:r>
            <a:r>
              <a:rPr lang="en-IN" sz="2400" dirty="0"/>
              <a:t>value of the attribute is preserved as the status every time a change </a:t>
            </a:r>
            <a:r>
              <a:rPr lang="en-IN" sz="2400" dirty="0" smtClean="0"/>
              <a:t>occurs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The </a:t>
            </a:r>
            <a:r>
              <a:rPr lang="en-IN" sz="2400" dirty="0"/>
              <a:t>status value is stored with reference to the time </a:t>
            </a:r>
            <a:r>
              <a:rPr lang="en-IN" sz="2400" dirty="0" smtClean="0"/>
              <a:t>when the </a:t>
            </a:r>
            <a:r>
              <a:rPr lang="en-IN" sz="2400" dirty="0"/>
              <a:t>new value became </a:t>
            </a:r>
            <a:r>
              <a:rPr lang="en-IN" sz="2400" dirty="0" smtClean="0"/>
              <a:t>effective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For operational data in this category, the history of the changes is preserved in the </a:t>
            </a:r>
            <a:r>
              <a:rPr lang="en-IN" sz="2400" dirty="0" smtClean="0"/>
              <a:t>source systems themselves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Whether it is status data or data about an event, the </a:t>
            </a:r>
            <a:r>
              <a:rPr lang="en-IN" sz="2400" dirty="0" smtClean="0"/>
              <a:t>source systems </a:t>
            </a:r>
            <a:r>
              <a:rPr lang="en-IN" sz="2400" dirty="0"/>
              <a:t>contain data at each point in time when any change </a:t>
            </a:r>
            <a:r>
              <a:rPr lang="en-IN" sz="2400" dirty="0" smtClean="0"/>
              <a:t>occurred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E.g. Data about an Insurance policy, bonus accumulated over time</a:t>
            </a: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45525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Data in Operational Sources</a:t>
            </a:r>
            <a:endParaRPr lang="en-IN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2" y="883820"/>
            <a:ext cx="8810891" cy="54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3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Types of Data Extractions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“as is” (static)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Capture of data at a given point in time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Static </a:t>
            </a:r>
            <a:r>
              <a:rPr lang="en-IN" sz="2400" dirty="0"/>
              <a:t>data capture </a:t>
            </a:r>
            <a:r>
              <a:rPr lang="en-IN" sz="2400" dirty="0" smtClean="0"/>
              <a:t>is primarily used for </a:t>
            </a:r>
            <a:r>
              <a:rPr lang="en-IN" sz="2400" dirty="0"/>
              <a:t>the initial load of the data </a:t>
            </a:r>
            <a:r>
              <a:rPr lang="en-IN" sz="2400" dirty="0" smtClean="0"/>
              <a:t>warehouse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Data of revisions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also known as incremental data </a:t>
            </a:r>
            <a:r>
              <a:rPr lang="en-IN" sz="2400" dirty="0" smtClean="0"/>
              <a:t>capture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Strictly not incremental but revisions since last data capture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Difficult if source of data is transient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Incremental data capture may be immediate or deferred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7706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Immediate Data Extraction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Data extraction is real 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It occurs </a:t>
            </a:r>
            <a:r>
              <a:rPr lang="en-IN" sz="2400" dirty="0" smtClean="0"/>
              <a:t>as the </a:t>
            </a:r>
            <a:r>
              <a:rPr lang="en-IN" sz="2400" dirty="0"/>
              <a:t>transactions happen at the source databases and files</a:t>
            </a:r>
            <a:endParaRPr lang="en-IN" sz="24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Three options of immediate extractions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Capture </a:t>
            </a:r>
            <a:r>
              <a:rPr lang="en-IN" sz="2400" dirty="0" smtClean="0"/>
              <a:t>through transaction logs</a:t>
            </a:r>
          </a:p>
          <a:p>
            <a:pPr lvl="1"/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Capture </a:t>
            </a:r>
            <a:r>
              <a:rPr lang="en-IN" sz="2400" dirty="0" smtClean="0"/>
              <a:t>through database triggers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Capture in </a:t>
            </a:r>
            <a:r>
              <a:rPr lang="en-IN" sz="2400" dirty="0" smtClean="0"/>
              <a:t>source applications</a:t>
            </a: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6662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Immediate Data Extraction</a:t>
            </a:r>
            <a:endParaRPr lang="en-IN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93125"/>
            <a:ext cx="7344816" cy="528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6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Immediate Data Extraction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Capture through transaction logs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1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Uses </a:t>
            </a:r>
            <a:r>
              <a:rPr lang="en-IN" sz="2400" dirty="0"/>
              <a:t>the transaction logs of the </a:t>
            </a:r>
            <a:r>
              <a:rPr lang="en-IN" sz="2400" dirty="0" smtClean="0"/>
              <a:t>DBMSs maintained </a:t>
            </a:r>
            <a:r>
              <a:rPr lang="en-IN" sz="2400" dirty="0"/>
              <a:t>for recovery from possible </a:t>
            </a:r>
            <a:r>
              <a:rPr lang="en-IN" sz="2400" dirty="0" smtClean="0"/>
              <a:t>failures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This </a:t>
            </a:r>
            <a:r>
              <a:rPr lang="en-IN" sz="2400" dirty="0" smtClean="0"/>
              <a:t>data extraction </a:t>
            </a:r>
            <a:r>
              <a:rPr lang="en-IN" sz="2400" dirty="0"/>
              <a:t>technique reads the transaction log and selects all the committed </a:t>
            </a:r>
            <a:r>
              <a:rPr lang="en-IN" sz="2400" dirty="0" smtClean="0"/>
              <a:t>transactions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No </a:t>
            </a:r>
            <a:r>
              <a:rPr lang="en-IN" sz="2400" dirty="0"/>
              <a:t>extra overhead in the operational systems because logging is already part </a:t>
            </a:r>
            <a:r>
              <a:rPr lang="en-IN" sz="2400" dirty="0" smtClean="0"/>
              <a:t>of the </a:t>
            </a:r>
            <a:r>
              <a:rPr lang="en-IN" sz="2400" dirty="0"/>
              <a:t>transaction </a:t>
            </a:r>
            <a:r>
              <a:rPr lang="en-IN" sz="2400" dirty="0" smtClean="0"/>
              <a:t>processing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All log transactions must be extracted for DW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This option won’t work if source system data is on indexed and other flat files as no log files for non-database applications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0080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Warehouse: </a:t>
            </a:r>
            <a:br>
              <a:rPr lang="en-IN" dirty="0" smtClean="0"/>
            </a:br>
            <a:r>
              <a:rPr lang="en-IN" dirty="0" smtClean="0"/>
              <a:t>ETL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5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Immediate Data Extraction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Capture through Database </a:t>
            </a:r>
            <a:r>
              <a:rPr lang="en-IN" sz="2400" dirty="0" smtClean="0"/>
              <a:t>Triggers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This option is also applicable to the source systems that are database applications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Trigger </a:t>
            </a:r>
            <a:r>
              <a:rPr lang="en-IN" sz="2400" dirty="0"/>
              <a:t>programs </a:t>
            </a:r>
            <a:r>
              <a:rPr lang="en-IN" sz="2400" dirty="0" smtClean="0"/>
              <a:t>can be created for </a:t>
            </a:r>
            <a:r>
              <a:rPr lang="en-IN" sz="2400" dirty="0"/>
              <a:t>all events for which </a:t>
            </a:r>
            <a:r>
              <a:rPr lang="en-IN" sz="2400" dirty="0" smtClean="0"/>
              <a:t>data needs to </a:t>
            </a:r>
            <a:r>
              <a:rPr lang="en-IN" sz="2400" dirty="0"/>
              <a:t>be </a:t>
            </a:r>
            <a:r>
              <a:rPr lang="en-IN" sz="2400" dirty="0" smtClean="0"/>
              <a:t>captured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The </a:t>
            </a:r>
            <a:r>
              <a:rPr lang="en-IN" sz="2400" dirty="0" smtClean="0"/>
              <a:t>output of </a:t>
            </a:r>
            <a:r>
              <a:rPr lang="en-IN" sz="2400" dirty="0"/>
              <a:t>the trigger programs is written to a separate file that will be used to extract data for the </a:t>
            </a:r>
            <a:r>
              <a:rPr lang="en-IN" sz="2400" dirty="0" smtClean="0"/>
              <a:t>data warehouse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Data capture through database triggers occurs right at the source and is therefore </a:t>
            </a:r>
            <a:r>
              <a:rPr lang="en-IN" sz="2400" dirty="0" smtClean="0"/>
              <a:t>quite reliable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Additional burden of building and maintaining triggers and execution of it during transaction processing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1690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Immediate Data Extraction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Capture in Source </a:t>
            </a:r>
            <a:r>
              <a:rPr lang="en-IN" sz="2400" dirty="0" smtClean="0"/>
              <a:t>Applications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Also </a:t>
            </a:r>
            <a:r>
              <a:rPr lang="en-IN" sz="2400" dirty="0"/>
              <a:t>referred to as </a:t>
            </a:r>
            <a:r>
              <a:rPr lang="en-IN" sz="2400" dirty="0" smtClean="0"/>
              <a:t>application assisted data capture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The </a:t>
            </a:r>
            <a:r>
              <a:rPr lang="en-IN" sz="2400" dirty="0"/>
              <a:t>source application is made to assist in the </a:t>
            </a:r>
            <a:r>
              <a:rPr lang="en-IN" sz="2400" dirty="0" smtClean="0"/>
              <a:t>data capture </a:t>
            </a:r>
            <a:r>
              <a:rPr lang="en-IN" sz="2400" dirty="0"/>
              <a:t>for the data </a:t>
            </a:r>
            <a:r>
              <a:rPr lang="en-IN" sz="2400" dirty="0" smtClean="0"/>
              <a:t>warehouse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Relevant application programs needs to be modified that write to source files and databases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This </a:t>
            </a:r>
            <a:r>
              <a:rPr lang="en-IN" sz="2400" dirty="0"/>
              <a:t>technique may be used for all types of source data </a:t>
            </a:r>
            <a:r>
              <a:rPr lang="en-IN" sz="2400" dirty="0" smtClean="0"/>
              <a:t>irrespective of </a:t>
            </a:r>
            <a:r>
              <a:rPr lang="en-IN" sz="2400" dirty="0"/>
              <a:t>whether it is in databases, indexed files, or other flat </a:t>
            </a:r>
            <a:r>
              <a:rPr lang="en-IN" sz="2400" dirty="0" smtClean="0"/>
              <a:t>files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Programs </a:t>
            </a:r>
            <a:r>
              <a:rPr lang="en-IN" sz="2400" dirty="0"/>
              <a:t>in the source operational systems </a:t>
            </a:r>
            <a:r>
              <a:rPr lang="en-IN" sz="2400" dirty="0" smtClean="0"/>
              <a:t>needs to be revised and </a:t>
            </a:r>
            <a:r>
              <a:rPr lang="en-IN" sz="2400" dirty="0"/>
              <a:t>keep them </a:t>
            </a:r>
            <a:r>
              <a:rPr lang="en-IN" sz="2400" dirty="0" smtClean="0"/>
              <a:t>maintained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Difficult if number of source system program is large, also may degrade the performance of source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7443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Deferred Data Extraction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Data extraction is not real 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Two options of deferred extractions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Capture Based on Date and Time </a:t>
            </a:r>
            <a:r>
              <a:rPr lang="en-IN" sz="2400" dirty="0" smtClean="0"/>
              <a:t>Stamp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Capture by Comparing </a:t>
            </a:r>
            <a:r>
              <a:rPr lang="en-IN" sz="2400" dirty="0" smtClean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25513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Deferred </a:t>
            </a:r>
            <a:r>
              <a:rPr lang="en-IN" sz="3600" dirty="0" smtClean="0"/>
              <a:t>Data Extraction</a:t>
            </a:r>
            <a:endParaRPr lang="en-IN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85" y="1052735"/>
            <a:ext cx="6984776" cy="511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5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Deferred Data Extraction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Capture Based on Date and Time </a:t>
            </a:r>
            <a:r>
              <a:rPr lang="en-IN" sz="2400" dirty="0" smtClean="0"/>
              <a:t>Stamp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Every time a source record is created </a:t>
            </a:r>
            <a:r>
              <a:rPr lang="en-IN" sz="2400" dirty="0" smtClean="0"/>
              <a:t>or updated </a:t>
            </a:r>
            <a:r>
              <a:rPr lang="en-IN" sz="2400" dirty="0"/>
              <a:t>it may be marked with a stamp showing the date and time. The time stamp </a:t>
            </a:r>
            <a:r>
              <a:rPr lang="en-IN" sz="2400" dirty="0" smtClean="0"/>
              <a:t>provides the </a:t>
            </a:r>
            <a:r>
              <a:rPr lang="en-IN" sz="2400" dirty="0"/>
              <a:t>basis for selecting records for data </a:t>
            </a:r>
            <a:r>
              <a:rPr lang="en-IN" sz="2400" dirty="0" smtClean="0"/>
              <a:t>extraction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This technique works well if the number of </a:t>
            </a:r>
            <a:r>
              <a:rPr lang="en-IN" sz="2400" dirty="0" smtClean="0"/>
              <a:t>revised records </a:t>
            </a:r>
            <a:r>
              <a:rPr lang="en-IN" sz="2400" dirty="0"/>
              <a:t>is </a:t>
            </a:r>
            <a:r>
              <a:rPr lang="en-IN" sz="2400" dirty="0" smtClean="0"/>
              <a:t>small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This </a:t>
            </a:r>
            <a:r>
              <a:rPr lang="en-IN" sz="2400" dirty="0"/>
              <a:t>technique presupposes that all the relevant source records </a:t>
            </a:r>
            <a:r>
              <a:rPr lang="en-IN" sz="2400" b="1" dirty="0"/>
              <a:t>contain date </a:t>
            </a:r>
            <a:r>
              <a:rPr lang="en-IN" sz="2400" b="1" dirty="0" smtClean="0"/>
              <a:t>and time stamps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Works for any type of source file, given date and time stamps are recorded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Captures </a:t>
            </a:r>
            <a:r>
              <a:rPr lang="en-IN" sz="2400" dirty="0"/>
              <a:t>the latest state of the source data. Any </a:t>
            </a:r>
            <a:r>
              <a:rPr lang="en-IN" sz="2400" dirty="0" smtClean="0"/>
              <a:t>intermediary states </a:t>
            </a:r>
            <a:r>
              <a:rPr lang="en-IN" sz="2400" dirty="0"/>
              <a:t>between two data extraction runs are </a:t>
            </a:r>
            <a:r>
              <a:rPr lang="en-IN" sz="2400" dirty="0" smtClean="0"/>
              <a:t>lost</a:t>
            </a:r>
          </a:p>
        </p:txBody>
      </p:sp>
    </p:spTree>
    <p:extLst>
      <p:ext uri="{BB962C8B-B14F-4D97-AF65-F5344CB8AC3E}">
        <p14:creationId xmlns:p14="http://schemas.microsoft.com/office/powerpoint/2010/main" val="13265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Deferred Data Extraction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Capture Based on Date and Time </a:t>
            </a:r>
            <a:r>
              <a:rPr lang="en-IN" sz="2400" dirty="0" smtClean="0"/>
              <a:t>Stamp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Extra logic needs to be added for certain cases like deletion of source record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512" y="2211823"/>
            <a:ext cx="878497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Capture </a:t>
            </a:r>
            <a:r>
              <a:rPr lang="en-IN" sz="2400" dirty="0" smtClean="0"/>
              <a:t>by comparing Files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Last resort, if none of the techniques mentioned previously work for any of the source files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Also </a:t>
            </a:r>
            <a:r>
              <a:rPr lang="en-IN" sz="2400" dirty="0"/>
              <a:t>called the snapshot differential technique because it compares two </a:t>
            </a:r>
            <a:r>
              <a:rPr lang="en-IN" sz="2400" dirty="0" smtClean="0"/>
              <a:t>snapshots of </a:t>
            </a:r>
            <a:r>
              <a:rPr lang="en-IN" sz="2400" dirty="0"/>
              <a:t>the source </a:t>
            </a:r>
            <a:r>
              <a:rPr lang="en-IN" sz="2400" dirty="0" smtClean="0"/>
              <a:t>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Full file comparison is done between the two copies (Prior and Later), then changes between the two is captured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This technique necessitates the keeping of prior copies of all the relevant </a:t>
            </a:r>
            <a:r>
              <a:rPr lang="en-IN" sz="2400" dirty="0" smtClean="0"/>
              <a:t>source 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0706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Deferred Data Extraction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Capture </a:t>
            </a:r>
            <a:r>
              <a:rPr lang="en-IN" sz="2400" dirty="0" smtClean="0"/>
              <a:t>by comparing Files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Simple and straightforward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I</a:t>
            </a:r>
            <a:r>
              <a:rPr lang="en-IN" sz="2400" dirty="0" smtClean="0"/>
              <a:t>nefficient for large files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This </a:t>
            </a:r>
            <a:r>
              <a:rPr lang="en-IN" sz="2400" dirty="0"/>
              <a:t>may be the only feasible option for some legacy data </a:t>
            </a:r>
            <a:r>
              <a:rPr lang="en-IN" sz="2400" dirty="0" smtClean="0"/>
              <a:t>sources that </a:t>
            </a:r>
            <a:r>
              <a:rPr lang="en-IN" sz="2400" dirty="0"/>
              <a:t>do not have transaction logs or time stamps on source records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5364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792088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 Data Extraction Techniques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362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Transformation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Manjitsing K. Valvi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65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Basic Tasks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Selection or filtering of records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Takes place at the beginning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Either </a:t>
            </a:r>
            <a:r>
              <a:rPr lang="en-IN" sz="2400" dirty="0"/>
              <a:t>whole records or parts of several records from the source </a:t>
            </a:r>
            <a:r>
              <a:rPr lang="en-IN" sz="2400" dirty="0" smtClean="0"/>
              <a:t>systems are selected to meet the predefined </a:t>
            </a:r>
            <a:r>
              <a:rPr lang="en-IN" sz="2400" dirty="0" err="1" smtClean="0"/>
              <a:t>criterian</a:t>
            </a:r>
            <a:endParaRPr lang="en-IN" sz="24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Task </a:t>
            </a:r>
            <a:r>
              <a:rPr lang="en-IN" sz="2400" dirty="0"/>
              <a:t>of selection usually forms part of the extraction function </a:t>
            </a:r>
            <a:r>
              <a:rPr lang="en-IN" sz="2400" dirty="0" smtClean="0"/>
              <a:t>itself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In the cases </a:t>
            </a:r>
            <a:r>
              <a:rPr lang="en-IN" sz="2400" dirty="0"/>
              <a:t>where composition of the source structure may not be amenable to </a:t>
            </a:r>
            <a:r>
              <a:rPr lang="en-IN" sz="2400" dirty="0" smtClean="0"/>
              <a:t>selection of </a:t>
            </a:r>
            <a:r>
              <a:rPr lang="en-IN" sz="2400" dirty="0"/>
              <a:t>the necessary parts during data extraction, </a:t>
            </a:r>
            <a:r>
              <a:rPr lang="en-IN" sz="2400" dirty="0" smtClean="0"/>
              <a:t>it is prudent to extract the </a:t>
            </a:r>
            <a:r>
              <a:rPr lang="en-IN" sz="2400" dirty="0"/>
              <a:t>whole record and then do the selection as part of the transformation </a:t>
            </a:r>
            <a:r>
              <a:rPr lang="en-IN" sz="2400" dirty="0" smtClean="0"/>
              <a:t>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5013176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Data cleansing</a:t>
            </a: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Removing </a:t>
            </a:r>
            <a:r>
              <a:rPr lang="en-US" sz="2400" dirty="0"/>
              <a:t>duplicates from a dataset.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duplicates can skew analysis results and waste storage space. Removing them ensures data integrity and accuracy.</a:t>
            </a:r>
          </a:p>
        </p:txBody>
      </p:sp>
    </p:spTree>
    <p:extLst>
      <p:ext uri="{BB962C8B-B14F-4D97-AF65-F5344CB8AC3E}">
        <p14:creationId xmlns:p14="http://schemas.microsoft.com/office/powerpoint/2010/main" val="28756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ETL Overview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980728"/>
            <a:ext cx="864096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Data Warehouse environment is divided into three functional areas: </a:t>
            </a:r>
          </a:p>
          <a:p>
            <a:pPr lvl="2"/>
            <a:r>
              <a:rPr lang="en-IN" sz="2400" dirty="0" smtClean="0"/>
              <a:t>Data Acquisition, </a:t>
            </a:r>
          </a:p>
          <a:p>
            <a:pPr lvl="2"/>
            <a:r>
              <a:rPr lang="en-IN" sz="2400" dirty="0" smtClean="0"/>
              <a:t>Data Storage and </a:t>
            </a:r>
          </a:p>
          <a:p>
            <a:pPr lvl="2"/>
            <a:r>
              <a:rPr lang="en-IN" sz="2400" dirty="0" smtClean="0"/>
              <a:t>Information Delivery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Data </a:t>
            </a:r>
            <a:r>
              <a:rPr lang="en-IN" sz="2400" dirty="0" smtClean="0"/>
              <a:t>extraction, data </a:t>
            </a:r>
            <a:r>
              <a:rPr lang="en-IN" sz="2400" dirty="0"/>
              <a:t>transformation, and data loading encompass the areas of data acquisition and data </a:t>
            </a:r>
            <a:r>
              <a:rPr lang="en-IN" sz="2400" dirty="0" smtClean="0"/>
              <a:t>storage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ETL functions reshape the relevant data from the source systems into useful </a:t>
            </a:r>
            <a:r>
              <a:rPr lang="en-IN" sz="2400" dirty="0" smtClean="0"/>
              <a:t>information to </a:t>
            </a:r>
            <a:r>
              <a:rPr lang="en-IN" sz="2400" dirty="0"/>
              <a:t>be stored in the </a:t>
            </a:r>
            <a:r>
              <a:rPr lang="en-IN" sz="2400" dirty="0" smtClean="0"/>
              <a:t>data warehouse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b="1" dirty="0"/>
          </a:p>
        </p:txBody>
      </p:sp>
    </p:spTree>
    <p:extLst>
      <p:ext uri="{BB962C8B-B14F-4D97-AF65-F5344CB8AC3E}">
        <p14:creationId xmlns:p14="http://schemas.microsoft.com/office/powerpoint/2010/main" val="31679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Basic Tasks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Splitting / Joining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Includes </a:t>
            </a:r>
            <a:r>
              <a:rPr lang="en-IN" sz="2400" dirty="0"/>
              <a:t>the types of data manipulation </a:t>
            </a:r>
            <a:r>
              <a:rPr lang="en-IN" sz="2400" dirty="0" smtClean="0"/>
              <a:t>needed </a:t>
            </a:r>
            <a:r>
              <a:rPr lang="en-IN" sz="2400" dirty="0"/>
              <a:t>to </a:t>
            </a:r>
            <a:r>
              <a:rPr lang="en-IN" sz="2400" dirty="0" smtClean="0"/>
              <a:t>perform on </a:t>
            </a:r>
            <a:r>
              <a:rPr lang="en-IN" sz="2400" dirty="0"/>
              <a:t>the selected parts of source </a:t>
            </a:r>
            <a:r>
              <a:rPr lang="en-IN" sz="2400" dirty="0" smtClean="0"/>
              <a:t>records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Sometimes, uncommonly, splitting of the </a:t>
            </a:r>
            <a:r>
              <a:rPr lang="en-IN" sz="2400" dirty="0"/>
              <a:t>selected parts even further during </a:t>
            </a:r>
            <a:r>
              <a:rPr lang="en-IN" sz="2400" dirty="0" smtClean="0"/>
              <a:t>data transformation is needed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Joining of </a:t>
            </a:r>
            <a:r>
              <a:rPr lang="en-IN" sz="2400" dirty="0" smtClean="0"/>
              <a:t>parts selected </a:t>
            </a:r>
            <a:r>
              <a:rPr lang="en-IN" sz="2400" dirty="0"/>
              <a:t>from many source systems is more widespread in the data </a:t>
            </a:r>
            <a:r>
              <a:rPr lang="en-IN" sz="2400" dirty="0" smtClean="0"/>
              <a:t>warehouse environment</a:t>
            </a:r>
            <a:endParaRPr lang="en-IN" sz="800" dirty="0" smtClean="0"/>
          </a:p>
        </p:txBody>
      </p:sp>
    </p:spTree>
    <p:extLst>
      <p:ext uri="{BB962C8B-B14F-4D97-AF65-F5344CB8AC3E}">
        <p14:creationId xmlns:p14="http://schemas.microsoft.com/office/powerpoint/2010/main" val="25796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0336" y="9807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Address </a:t>
            </a:r>
            <a:r>
              <a:rPr lang="en-US" dirty="0" smtClean="0"/>
              <a:t>  123 </a:t>
            </a:r>
            <a:r>
              <a:rPr lang="en-US" dirty="0"/>
              <a:t>Main St, Springfield, IL 62701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456 </a:t>
            </a:r>
            <a:r>
              <a:rPr lang="en-US" dirty="0"/>
              <a:t>Elm St, </a:t>
            </a:r>
            <a:r>
              <a:rPr lang="en-US" dirty="0" err="1"/>
              <a:t>Anytown</a:t>
            </a:r>
            <a:r>
              <a:rPr lang="en-US" dirty="0"/>
              <a:t>, NY 12345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3528" y="177281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Street Address | City       | State | Zip Code</a:t>
            </a:r>
          </a:p>
          <a:p>
            <a:r>
              <a:rPr lang="en-IN" dirty="0"/>
              <a:t>----------------------------------------------</a:t>
            </a:r>
          </a:p>
          <a:p>
            <a:r>
              <a:rPr lang="en-IN" dirty="0"/>
              <a:t>123 Main St    | Springfield| IL    | 62701</a:t>
            </a:r>
          </a:p>
          <a:p>
            <a:r>
              <a:rPr lang="en-IN" dirty="0"/>
              <a:t>456 Elm St     | </a:t>
            </a:r>
            <a:r>
              <a:rPr lang="en-IN" dirty="0" err="1"/>
              <a:t>Anytown</a:t>
            </a:r>
            <a:r>
              <a:rPr lang="en-IN" dirty="0"/>
              <a:t>    | NY    | 12345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811" y="4077071"/>
            <a:ext cx="38491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Order ID | Product ID | Quantity | </a:t>
            </a:r>
            <a:r>
              <a:rPr lang="en-IN" dirty="0" smtClean="0"/>
              <a:t>Total</a:t>
            </a:r>
          </a:p>
          <a:p>
            <a:r>
              <a:rPr lang="en-IN" dirty="0" smtClean="0"/>
              <a:t> </a:t>
            </a:r>
            <a:r>
              <a:rPr lang="en-IN" dirty="0"/>
              <a:t>---------------------------------------- </a:t>
            </a:r>
            <a:endParaRPr lang="en-IN" dirty="0" smtClean="0"/>
          </a:p>
          <a:p>
            <a:r>
              <a:rPr lang="en-IN" dirty="0" smtClean="0"/>
              <a:t>101 </a:t>
            </a:r>
            <a:r>
              <a:rPr lang="en-IN" dirty="0"/>
              <a:t>| P001 | 2 | $100 </a:t>
            </a:r>
            <a:endParaRPr lang="en-IN" dirty="0" smtClean="0"/>
          </a:p>
          <a:p>
            <a:r>
              <a:rPr lang="en-IN" dirty="0" smtClean="0"/>
              <a:t>102 </a:t>
            </a:r>
            <a:r>
              <a:rPr lang="en-IN" dirty="0"/>
              <a:t>| P002 | 1 | $50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8461" y="40770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Product ID | Product Name | Category | Price -------------------------------------------- </a:t>
            </a:r>
            <a:endParaRPr lang="en-IN" dirty="0" smtClean="0"/>
          </a:p>
          <a:p>
            <a:r>
              <a:rPr lang="en-IN" dirty="0" smtClean="0"/>
              <a:t>P001 </a:t>
            </a:r>
            <a:r>
              <a:rPr lang="en-IN" dirty="0"/>
              <a:t>| Laptop | Electronics | $500 </a:t>
            </a:r>
            <a:endParaRPr lang="en-IN" dirty="0" smtClean="0"/>
          </a:p>
          <a:p>
            <a:r>
              <a:rPr lang="en-IN" dirty="0" smtClean="0"/>
              <a:t>P002 </a:t>
            </a:r>
            <a:r>
              <a:rPr lang="en-IN" dirty="0"/>
              <a:t>| Smartphone | Electronics | $400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20" y="5373216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rder</a:t>
            </a:r>
            <a:r>
              <a:rPr lang="en-IN" dirty="0"/>
              <a:t> ID | Product ID | Quantity | Total | Product Name | Category | Price </a:t>
            </a:r>
            <a:endParaRPr lang="en-IN" dirty="0" smtClean="0"/>
          </a:p>
          <a:p>
            <a:r>
              <a:rPr lang="en-IN" dirty="0" smtClean="0"/>
              <a:t>-------------------------------------------------------------------------------- </a:t>
            </a:r>
          </a:p>
          <a:p>
            <a:r>
              <a:rPr lang="en-IN" dirty="0" smtClean="0"/>
              <a:t>101 </a:t>
            </a:r>
            <a:r>
              <a:rPr lang="en-IN" dirty="0"/>
              <a:t>| P001 | 2 | $100 | Laptop | Electronics | $500 </a:t>
            </a:r>
            <a:endParaRPr lang="en-IN" dirty="0" smtClean="0"/>
          </a:p>
          <a:p>
            <a:r>
              <a:rPr lang="en-IN" dirty="0" smtClean="0"/>
              <a:t>102 </a:t>
            </a:r>
            <a:r>
              <a:rPr lang="en-IN" dirty="0"/>
              <a:t>| P002 | 1 | $50 | Smartphone | Electronics | $400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335699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joining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0336" y="47667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splitting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5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Basic Tasks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Conversion( </a:t>
            </a:r>
            <a:r>
              <a:rPr lang="en-IN" sz="2400" dirty="0" err="1" smtClean="0"/>
              <a:t>eg</a:t>
            </a:r>
            <a:r>
              <a:rPr lang="en-IN" sz="2400" dirty="0" smtClean="0"/>
              <a:t>. Name of person, date etc.)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An </a:t>
            </a:r>
            <a:r>
              <a:rPr lang="en-IN" sz="2400" dirty="0"/>
              <a:t>all-inclusive </a:t>
            </a:r>
            <a:r>
              <a:rPr lang="en-IN" sz="2400" dirty="0" smtClean="0"/>
              <a:t>task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Includes </a:t>
            </a:r>
            <a:r>
              <a:rPr lang="en-IN" sz="2400" dirty="0"/>
              <a:t>a large variety of </a:t>
            </a:r>
            <a:r>
              <a:rPr lang="en-IN" sz="2400" dirty="0" smtClean="0"/>
              <a:t>rudimentary conversions </a:t>
            </a:r>
            <a:r>
              <a:rPr lang="en-IN" sz="2400" dirty="0"/>
              <a:t>of single fields for two primary </a:t>
            </a:r>
            <a:r>
              <a:rPr lang="en-IN" sz="2400" dirty="0" smtClean="0"/>
              <a:t>reasons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to </a:t>
            </a:r>
            <a:r>
              <a:rPr lang="en-IN" sz="2400" dirty="0"/>
              <a:t>standardize among </a:t>
            </a:r>
            <a:r>
              <a:rPr lang="en-IN" sz="2400" dirty="0" smtClean="0"/>
              <a:t>the data </a:t>
            </a:r>
            <a:r>
              <a:rPr lang="en-IN" sz="2400" dirty="0"/>
              <a:t>extractions from disparate source systems, and </a:t>
            </a:r>
            <a:endParaRPr lang="en-IN" sz="2400" dirty="0" smtClean="0"/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IN" sz="600" dirty="0" smtClean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to </a:t>
            </a:r>
            <a:r>
              <a:rPr lang="en-IN" sz="2400" dirty="0"/>
              <a:t>make the </a:t>
            </a:r>
            <a:r>
              <a:rPr lang="en-IN" sz="2400" dirty="0" smtClean="0"/>
              <a:t>fields usable </a:t>
            </a:r>
            <a:r>
              <a:rPr lang="en-IN" sz="2400" dirty="0"/>
              <a:t>and understandable to the </a:t>
            </a:r>
            <a:r>
              <a:rPr lang="en-IN" sz="2400" dirty="0" smtClean="0"/>
              <a:t>users</a:t>
            </a:r>
            <a:endParaRPr lang="en-IN" sz="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520" y="414908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Country</a:t>
            </a:r>
          </a:p>
          <a:p>
            <a:r>
              <a:rPr lang="en-US" dirty="0"/>
              <a:t>-------------------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USA</a:t>
            </a:r>
          </a:p>
          <a:p>
            <a:r>
              <a:rPr lang="en-US" dirty="0"/>
              <a:t>U.S.</a:t>
            </a:r>
          </a:p>
          <a:p>
            <a:r>
              <a:rPr lang="en-US" dirty="0"/>
              <a:t>United Kingdom</a:t>
            </a:r>
          </a:p>
          <a:p>
            <a:r>
              <a:rPr lang="en-US" dirty="0"/>
              <a:t>UK</a:t>
            </a:r>
          </a:p>
          <a:p>
            <a:r>
              <a:rPr lang="en-US" dirty="0"/>
              <a:t>United </a:t>
            </a:r>
            <a:r>
              <a:rPr lang="en-US" dirty="0" err="1"/>
              <a:t>Kingd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37520" y="434148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Standardized Country</a:t>
            </a:r>
          </a:p>
          <a:p>
            <a:r>
              <a:rPr lang="en-US" dirty="0"/>
              <a:t>-------------------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United Kingdom</a:t>
            </a:r>
          </a:p>
          <a:p>
            <a:r>
              <a:rPr lang="en-US" dirty="0"/>
              <a:t>United Kingdom</a:t>
            </a:r>
          </a:p>
          <a:p>
            <a:r>
              <a:rPr lang="en-US" dirty="0"/>
              <a:t>United Kingdom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7352" y="4717553"/>
            <a:ext cx="30243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Converting units of measurement (e.g., converting pounds to </a:t>
            </a:r>
            <a:r>
              <a:rPr lang="en-US" dirty="0" smtClean="0"/>
              <a:t>kilograms) for consistency </a:t>
            </a:r>
            <a:r>
              <a:rPr lang="en-US" dirty="0"/>
              <a:t>and comparability.</a:t>
            </a:r>
          </a:p>
        </p:txBody>
      </p:sp>
    </p:spTree>
    <p:extLst>
      <p:ext uri="{BB962C8B-B14F-4D97-AF65-F5344CB8AC3E}">
        <p14:creationId xmlns:p14="http://schemas.microsoft.com/office/powerpoint/2010/main" val="41232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Basic Tasks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Summarization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Sometimes it is not feasible to store the data at the lowest level of detail in DW, for such cases summarization is used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Maybe none of the users ever </a:t>
            </a:r>
            <a:r>
              <a:rPr lang="en-IN" sz="2400" dirty="0"/>
              <a:t>need the data at the lowest granularity for analysis or querying</a:t>
            </a:r>
            <a:endParaRPr lang="en-IN" sz="24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For example, for a grocery </a:t>
            </a:r>
            <a:r>
              <a:rPr lang="en-IN" sz="2400" dirty="0" smtClean="0"/>
              <a:t>chain, sales </a:t>
            </a:r>
            <a:r>
              <a:rPr lang="en-IN" sz="2400" dirty="0"/>
              <a:t>data at the lowest level of detail for every transaction at the checkout may </a:t>
            </a:r>
            <a:r>
              <a:rPr lang="en-IN" sz="2400" dirty="0" smtClean="0"/>
              <a:t>not be needed</a:t>
            </a:r>
            <a:r>
              <a:rPr lang="en-IN" sz="2400" dirty="0"/>
              <a:t>, </a:t>
            </a:r>
            <a:r>
              <a:rPr lang="en-IN" sz="2400" dirty="0" smtClean="0"/>
              <a:t>storing sales </a:t>
            </a:r>
            <a:r>
              <a:rPr lang="en-IN" sz="2400" dirty="0"/>
              <a:t>by product by store by day in the data </a:t>
            </a:r>
            <a:r>
              <a:rPr lang="en-IN" sz="2400" dirty="0" smtClean="0"/>
              <a:t>warehouse is sufficient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r>
              <a:rPr lang="en-US" dirty="0"/>
              <a:t>Calculating total sales by summing up individual sales transactions.</a:t>
            </a:r>
          </a:p>
          <a:p>
            <a:r>
              <a:rPr lang="en-US" dirty="0" smtClean="0"/>
              <a:t>such aggregation of </a:t>
            </a:r>
            <a:r>
              <a:rPr lang="en-US" dirty="0"/>
              <a:t>data allows for the analysis of trends and patterns at a higher level of granularity.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</p:txBody>
      </p:sp>
    </p:spTree>
    <p:extLst>
      <p:ext uri="{BB962C8B-B14F-4D97-AF65-F5344CB8AC3E}">
        <p14:creationId xmlns:p14="http://schemas.microsoft.com/office/powerpoint/2010/main" val="26616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Basic Tasks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Enrichment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This task is the rearrangement and simplification of individual fields </a:t>
            </a:r>
            <a:r>
              <a:rPr lang="en-IN" sz="2400" dirty="0" smtClean="0"/>
              <a:t>to make </a:t>
            </a:r>
            <a:r>
              <a:rPr lang="en-IN" sz="2400" dirty="0"/>
              <a:t>them more useful for the data warehouse </a:t>
            </a:r>
            <a:r>
              <a:rPr lang="en-IN" sz="2400" dirty="0" smtClean="0"/>
              <a:t>environment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One or more </a:t>
            </a:r>
            <a:r>
              <a:rPr lang="en-IN" sz="2400" dirty="0"/>
              <a:t>fields from the same input record </a:t>
            </a:r>
            <a:r>
              <a:rPr lang="en-IN" sz="2400" dirty="0" smtClean="0"/>
              <a:t>can be used to </a:t>
            </a:r>
            <a:r>
              <a:rPr lang="en-IN" sz="2400" dirty="0"/>
              <a:t>create a better view of the data for </a:t>
            </a:r>
            <a:r>
              <a:rPr lang="en-IN" sz="2400" dirty="0" smtClean="0"/>
              <a:t>the data warehouse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This principle is extended when one or more fields originate </a:t>
            </a:r>
            <a:r>
              <a:rPr lang="en-IN" sz="2400" dirty="0" smtClean="0"/>
              <a:t>from multiple </a:t>
            </a:r>
            <a:r>
              <a:rPr lang="en-IN" sz="2400" dirty="0"/>
              <a:t>records, resulting in a single field for the data warehouse</a:t>
            </a:r>
            <a:endParaRPr lang="en-IN" sz="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83568" y="4725144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Adding geographical information (e.g., latitude and longitude) based on postal </a:t>
            </a:r>
            <a:r>
              <a:rPr lang="en-US" dirty="0" smtClean="0"/>
              <a:t>codes enhances </a:t>
            </a:r>
            <a:r>
              <a:rPr lang="en-US" dirty="0"/>
              <a:t>its value for analysis and reporting purposes.</a:t>
            </a:r>
          </a:p>
        </p:txBody>
      </p:sp>
    </p:spTree>
    <p:extLst>
      <p:ext uri="{BB962C8B-B14F-4D97-AF65-F5344CB8AC3E}">
        <p14:creationId xmlns:p14="http://schemas.microsoft.com/office/powerpoint/2010/main" val="5731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000000"/>
                </a:solidFill>
              </a:rPr>
              <a:t>Major Transformation Types</a:t>
            </a:r>
            <a:endParaRPr lang="en-IN" sz="36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0000"/>
                </a:solidFill>
              </a:rPr>
              <a:t>Format revisions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0000"/>
                </a:solidFill>
              </a:rPr>
              <a:t>Decoding of Fields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Calculated and Derived </a:t>
            </a:r>
            <a:r>
              <a:rPr lang="en-IN" sz="2400" dirty="0" smtClean="0">
                <a:solidFill>
                  <a:srgbClr val="000000"/>
                </a:solidFill>
              </a:rPr>
              <a:t>Values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Splitting of Single </a:t>
            </a:r>
            <a:r>
              <a:rPr lang="en-IN" sz="2400" dirty="0" smtClean="0">
                <a:solidFill>
                  <a:srgbClr val="000000"/>
                </a:solidFill>
              </a:rPr>
              <a:t>Fields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Merging of </a:t>
            </a:r>
            <a:r>
              <a:rPr lang="en-IN" sz="2400" dirty="0" smtClean="0">
                <a:solidFill>
                  <a:srgbClr val="000000"/>
                </a:solidFill>
              </a:rPr>
              <a:t>Information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Character set </a:t>
            </a:r>
            <a:r>
              <a:rPr lang="en-IN" sz="2400" dirty="0" smtClean="0">
                <a:solidFill>
                  <a:srgbClr val="000000"/>
                </a:solidFill>
              </a:rPr>
              <a:t>conversion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Conversion of Units of </a:t>
            </a:r>
            <a:r>
              <a:rPr lang="en-IN" sz="2400" dirty="0" smtClean="0">
                <a:solidFill>
                  <a:srgbClr val="000000"/>
                </a:solidFill>
              </a:rPr>
              <a:t>Measurements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Date/Time </a:t>
            </a:r>
            <a:r>
              <a:rPr lang="en-IN" sz="2400" dirty="0" smtClean="0">
                <a:solidFill>
                  <a:srgbClr val="000000"/>
                </a:solidFill>
              </a:rPr>
              <a:t>Conversion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0000"/>
                </a:solidFill>
              </a:rPr>
              <a:t>Summarization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Key </a:t>
            </a:r>
            <a:r>
              <a:rPr lang="en-IN" sz="2400" dirty="0" smtClean="0">
                <a:solidFill>
                  <a:srgbClr val="000000"/>
                </a:solidFill>
              </a:rPr>
              <a:t>Restructuring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Deduplication.</a:t>
            </a:r>
            <a:endParaRPr lang="en-IN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619299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000000"/>
                </a:solidFill>
              </a:rPr>
              <a:t>Implementing Transformation</a:t>
            </a:r>
            <a:endParaRPr lang="en-IN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Loading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Manjitsing K. Valvi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19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Data Loading Types of applying data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Initial Load</a:t>
            </a:r>
          </a:p>
          <a:p>
            <a:pPr lvl="1"/>
            <a:r>
              <a:rPr lang="en-IN" sz="2400" dirty="0" smtClean="0"/>
              <a:t>populating </a:t>
            </a:r>
            <a:r>
              <a:rPr lang="en-IN" sz="2400" dirty="0"/>
              <a:t>all the data warehouse tables for the very first </a:t>
            </a:r>
            <a:r>
              <a:rPr lang="en-IN" sz="2400" dirty="0" smtClean="0"/>
              <a:t>time</a:t>
            </a:r>
          </a:p>
          <a:p>
            <a:pPr lvl="1"/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Incremental Load</a:t>
            </a:r>
            <a:endParaRPr lang="en-IN" sz="2400" dirty="0"/>
          </a:p>
          <a:p>
            <a:pPr lvl="1"/>
            <a:r>
              <a:rPr lang="en-IN" sz="2400" dirty="0"/>
              <a:t>applying ongoing changes as necessary in a periodic </a:t>
            </a:r>
            <a:r>
              <a:rPr lang="en-IN" sz="2400" dirty="0" smtClean="0"/>
              <a:t>manner</a:t>
            </a:r>
          </a:p>
          <a:p>
            <a:pPr lvl="1"/>
            <a:endParaRPr lang="en-I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Full Refresh</a:t>
            </a:r>
            <a:endParaRPr lang="en-IN" sz="2400" dirty="0"/>
          </a:p>
          <a:p>
            <a:pPr lvl="1"/>
            <a:r>
              <a:rPr lang="en-IN" sz="2400" dirty="0"/>
              <a:t>completely erasing the contents of one or more tables and reloading </a:t>
            </a:r>
            <a:r>
              <a:rPr lang="en-IN" sz="2400" dirty="0" smtClean="0"/>
              <a:t>with fresh </a:t>
            </a:r>
            <a:r>
              <a:rPr lang="en-IN" sz="2400" dirty="0"/>
              <a:t>data </a:t>
            </a:r>
            <a:endParaRPr lang="en-IN" sz="2400" dirty="0" smtClean="0"/>
          </a:p>
          <a:p>
            <a:pPr lvl="1"/>
            <a:r>
              <a:rPr lang="en-IN" sz="2400" dirty="0" smtClean="0"/>
              <a:t>(</a:t>
            </a:r>
            <a:r>
              <a:rPr lang="en-IN" sz="2400" dirty="0"/>
              <a:t>initial load is a refresh of all the tables).</a:t>
            </a:r>
            <a:endParaRPr lang="en-IN" sz="800" dirty="0" smtClean="0"/>
          </a:p>
        </p:txBody>
      </p:sp>
    </p:spTree>
    <p:extLst>
      <p:ext uri="{BB962C8B-B14F-4D97-AF65-F5344CB8AC3E}">
        <p14:creationId xmlns:p14="http://schemas.microsoft.com/office/powerpoint/2010/main" val="84720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Manjitsing K. Valvi</a:t>
            </a:r>
            <a:endParaRPr lang="en-IN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000000"/>
                </a:solidFill>
              </a:rPr>
              <a:t>Data Loading</a:t>
            </a:r>
            <a:endParaRPr lang="en-IN" sz="36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0000"/>
                </a:solidFill>
              </a:rPr>
              <a:t>Of great concern as loading may take inordinate amount of time</a:t>
            </a:r>
          </a:p>
          <a:p>
            <a:pPr lvl="1"/>
            <a:endParaRPr lang="en-IN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0000"/>
                </a:solidFill>
              </a:rPr>
              <a:t>Data warehouse goes offline during loads so window of time must be identified for scheduling loads without affecting the work</a:t>
            </a:r>
          </a:p>
          <a:p>
            <a:pPr lvl="1"/>
            <a:endParaRPr lang="en-IN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0000"/>
                </a:solidFill>
              </a:rPr>
              <a:t>Whole load process can be divided into smaller chunks and few files can be populated at a time, with this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rgbClr val="000000"/>
                </a:solidFill>
              </a:rPr>
              <a:t>Smaller loads can run in parallel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rgbClr val="000000"/>
                </a:solidFill>
              </a:rPr>
              <a:t>Some parts of DW can be up and running while other part are being loaded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0000"/>
                </a:solidFill>
              </a:rPr>
              <a:t>Its hard to estimate running times of loads, especially during initial load or a complete refresh</a:t>
            </a:r>
            <a:endParaRPr lang="en-IN" sz="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Manjitsing</a:t>
            </a:r>
            <a:r>
              <a:rPr lang="en-IN" dirty="0" smtClean="0"/>
              <a:t> K. </a:t>
            </a:r>
            <a:r>
              <a:rPr lang="en-IN" dirty="0" err="1" smtClean="0"/>
              <a:t>Valvi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ETL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978981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Back-end processes and </a:t>
            </a:r>
            <a:r>
              <a:rPr lang="en-IN" sz="2400" dirty="0" smtClean="0"/>
              <a:t>functions that covers: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200" dirty="0" smtClean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400" dirty="0"/>
              <a:t>extraction of data from the source </a:t>
            </a:r>
            <a:r>
              <a:rPr lang="en-IN" sz="2400" dirty="0" smtClean="0"/>
              <a:t>systems</a:t>
            </a: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Changing </a:t>
            </a:r>
            <a:r>
              <a:rPr lang="en-IN" sz="2400" dirty="0"/>
              <a:t>the source data into </a:t>
            </a:r>
            <a:r>
              <a:rPr lang="en-IN" sz="2400" dirty="0" smtClean="0"/>
              <a:t>the exact </a:t>
            </a:r>
            <a:r>
              <a:rPr lang="en-IN" sz="2400" dirty="0"/>
              <a:t>formats and structures appropriate for </a:t>
            </a:r>
            <a:r>
              <a:rPr lang="en-IN" sz="2400" dirty="0" smtClean="0"/>
              <a:t>storage in DW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400" dirty="0" smtClean="0"/>
              <a:t>Physically moving </a:t>
            </a:r>
            <a:r>
              <a:rPr lang="en-IN" sz="2400" dirty="0"/>
              <a:t>the data into the </a:t>
            </a:r>
            <a:r>
              <a:rPr lang="en-IN" sz="2400" dirty="0" smtClean="0"/>
              <a:t>DW repository</a:t>
            </a:r>
          </a:p>
          <a:p>
            <a:pPr lvl="1"/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Data </a:t>
            </a:r>
            <a:r>
              <a:rPr lang="en-IN" sz="2400" dirty="0" smtClean="0"/>
              <a:t>extraction : Scope and Extent?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Data extraction presupposes a selection </a:t>
            </a:r>
            <a:r>
              <a:rPr lang="en-IN" sz="2400" dirty="0" smtClean="0"/>
              <a:t>process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The extent and complexity of the back-end processes differ from one data warehouse </a:t>
            </a:r>
            <a:r>
              <a:rPr lang="en-IN" sz="2400" dirty="0" smtClean="0"/>
              <a:t>to another</a:t>
            </a:r>
          </a:p>
          <a:p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b="1" dirty="0"/>
          </a:p>
        </p:txBody>
      </p:sp>
    </p:spTree>
    <p:extLst>
      <p:ext uri="{BB962C8B-B14F-4D97-AF65-F5344CB8AC3E}">
        <p14:creationId xmlns:p14="http://schemas.microsoft.com/office/powerpoint/2010/main" val="33469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Manjitsing K. Valvi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000000"/>
                </a:solidFill>
              </a:rPr>
              <a:t>Data Loading</a:t>
            </a:r>
            <a:endParaRPr lang="en-IN" sz="36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0000"/>
                </a:solidFill>
              </a:rPr>
              <a:t>Specific procedure needs to be provided for the records not being successfully applied to DW</a:t>
            </a:r>
          </a:p>
          <a:p>
            <a:pPr lvl="1"/>
            <a:r>
              <a:rPr lang="en-IN" sz="2000" dirty="0" smtClean="0">
                <a:solidFill>
                  <a:srgbClr val="000000"/>
                </a:solidFill>
              </a:rPr>
              <a:t>Maybe having wrong concatenated key or not corresponding to the dimension tables</a:t>
            </a:r>
          </a:p>
          <a:p>
            <a:pPr lvl="1"/>
            <a:endParaRPr lang="en-IN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0000"/>
                </a:solidFill>
              </a:rPr>
              <a:t>Transport of load images need to be handled if staging area and DW database are not on same server</a:t>
            </a:r>
          </a:p>
          <a:p>
            <a:pPr lvl="1"/>
            <a:r>
              <a:rPr lang="en-IN" sz="2000" dirty="0" smtClean="0">
                <a:solidFill>
                  <a:srgbClr val="000000"/>
                </a:solidFill>
              </a:rPr>
              <a:t>Option needs to be selected (web, FTP, Database links). Also bandwidth needed needs to be considered. Have contingency plans and data compressions.</a:t>
            </a:r>
          </a:p>
          <a:p>
            <a:pPr lvl="1"/>
            <a:endParaRPr lang="en-IN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0000"/>
                </a:solidFill>
              </a:rPr>
              <a:t>Load utilities provided by DBMSs can be used instead of special load programs. DW size must be considered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0000"/>
                </a:solidFill>
              </a:rPr>
              <a:t>Project team must be capable of identifying and handling challenges in loading</a:t>
            </a:r>
            <a:endParaRPr lang="en-IN" sz="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0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Applying Data 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A file </a:t>
            </a:r>
            <a:r>
              <a:rPr lang="en-IN" sz="2400" dirty="0"/>
              <a:t>of data </a:t>
            </a:r>
            <a:r>
              <a:rPr lang="en-IN" sz="2400" dirty="0" smtClean="0"/>
              <a:t>is created which is </a:t>
            </a:r>
            <a:r>
              <a:rPr lang="en-IN" sz="2400" dirty="0"/>
              <a:t>applied to the product dimension table in </a:t>
            </a:r>
            <a:r>
              <a:rPr lang="en-IN" sz="2400" dirty="0" smtClean="0"/>
              <a:t>the data warehouse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Data maybe applied in four modes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Load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Append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Destructive Merge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Constructive Merge</a:t>
            </a:r>
          </a:p>
        </p:txBody>
      </p:sp>
    </p:spTree>
    <p:extLst>
      <p:ext uri="{BB962C8B-B14F-4D97-AF65-F5344CB8AC3E}">
        <p14:creationId xmlns:p14="http://schemas.microsoft.com/office/powerpoint/2010/main" val="5312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Modes of Applying Data 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Load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If target table already exists with some data, the data is wiped out and  data from incoming file is applied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If target table is empty, load process will simply apply the data from the incoming file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12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Append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Can be seen as an extension of Load</a:t>
            </a: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If target table already exists with some data, the </a:t>
            </a:r>
            <a:r>
              <a:rPr lang="en-IN" sz="2400" dirty="0" smtClean="0"/>
              <a:t>append process unconditionally adds the </a:t>
            </a:r>
            <a:r>
              <a:rPr lang="en-IN" sz="2400" dirty="0"/>
              <a:t>data from incoming </a:t>
            </a:r>
            <a:r>
              <a:rPr lang="en-IN" sz="2400" dirty="0" smtClean="0"/>
              <a:t>file, existing data is preserved</a:t>
            </a: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</p:txBody>
      </p:sp>
    </p:spTree>
    <p:extLst>
      <p:ext uri="{BB962C8B-B14F-4D97-AF65-F5344CB8AC3E}">
        <p14:creationId xmlns:p14="http://schemas.microsoft.com/office/powerpoint/2010/main" val="37807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Modes of Applying Data 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Append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If incoming record is duplicate of existing record, it can be handled as</a:t>
            </a:r>
            <a:endParaRPr lang="en-IN" sz="24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IN" sz="600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2200" dirty="0" smtClean="0"/>
              <a:t>Incoming record is added as duplicate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IN" sz="600" dirty="0" smtClean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2200" dirty="0" smtClean="0"/>
              <a:t>Incoming duplicate record is rejected during append process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IN" sz="1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Destructive </a:t>
            </a:r>
            <a:r>
              <a:rPr lang="en-IN" sz="2400" dirty="0" smtClean="0"/>
              <a:t>Merge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Incoming data is applied to the target data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If </a:t>
            </a:r>
            <a:r>
              <a:rPr lang="en-IN" sz="2400" dirty="0" smtClean="0"/>
              <a:t>primary </a:t>
            </a:r>
            <a:r>
              <a:rPr lang="en-IN" sz="2400" dirty="0"/>
              <a:t>key of an incoming record matches with the key of an existing record, </a:t>
            </a:r>
            <a:r>
              <a:rPr lang="en-IN" sz="2400" dirty="0" smtClean="0"/>
              <a:t>matching </a:t>
            </a:r>
            <a:r>
              <a:rPr lang="en-IN" sz="2400" dirty="0"/>
              <a:t>target </a:t>
            </a:r>
            <a:r>
              <a:rPr lang="en-IN" sz="2400" dirty="0" smtClean="0"/>
              <a:t>record is updated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If incoming record is a new record, it is added to the target table</a:t>
            </a:r>
            <a:endParaRPr lang="en-IN" sz="24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IN" sz="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</p:txBody>
      </p:sp>
    </p:spTree>
    <p:extLst>
      <p:ext uri="{BB962C8B-B14F-4D97-AF65-F5344CB8AC3E}">
        <p14:creationId xmlns:p14="http://schemas.microsoft.com/office/powerpoint/2010/main" val="35309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Modes of Applying Data 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Constructive </a:t>
            </a:r>
            <a:r>
              <a:rPr lang="en-IN" sz="2400" dirty="0"/>
              <a:t>Merge</a:t>
            </a: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If primary </a:t>
            </a:r>
            <a:r>
              <a:rPr lang="en-IN" sz="2400" dirty="0"/>
              <a:t>key of an incoming record matches with the key of an existing record, </a:t>
            </a:r>
            <a:r>
              <a:rPr lang="en-IN" sz="2400" dirty="0" smtClean="0"/>
              <a:t>existing record is kept as it is and new record is added as superseding the old record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IN" sz="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</p:txBody>
      </p:sp>
    </p:spTree>
    <p:extLst>
      <p:ext uri="{BB962C8B-B14F-4D97-AF65-F5344CB8AC3E}">
        <p14:creationId xmlns:p14="http://schemas.microsoft.com/office/powerpoint/2010/main" val="24791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28092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Modes of Applying Data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508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 smtClean="0"/>
              <a:t>Modes of Applying Data to Types of Loads </a:t>
            </a:r>
            <a:endParaRPr lang="en-IN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Initial Load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In case of single load OR multiple sub-loads where every load run is creating database tables from scratch : Load mode can be used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In case, more than one runs are needed for creating single table and run is scheduled to run on several days</a:t>
            </a:r>
            <a:endParaRPr lang="en-IN" sz="24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IN" sz="600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2200" dirty="0" smtClean="0"/>
              <a:t>For the first run of the initial load uses Load mode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IN" sz="600" dirty="0" smtClean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2200" dirty="0" smtClean="0"/>
              <a:t>All further loads can apply the data using Append mode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IN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Index creation for mass loads is time consuming. Indexes can be rebuilt or regenerated when the loads are complete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914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 smtClean="0"/>
              <a:t>Modes of Applying Data to Types of Loads </a:t>
            </a:r>
            <a:endParaRPr lang="en-IN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Incremental Load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For such type of loads, a method is needed to </a:t>
            </a:r>
            <a:r>
              <a:rPr lang="en-IN" sz="2400" dirty="0"/>
              <a:t>preserve the periodic nature of the changes in the data </a:t>
            </a:r>
            <a:r>
              <a:rPr lang="en-IN" sz="2400" dirty="0" smtClean="0"/>
              <a:t>warehouse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b="1" dirty="0" smtClean="0"/>
              <a:t>Constructive merge mode </a:t>
            </a:r>
            <a:r>
              <a:rPr lang="en-IN" sz="2400" dirty="0"/>
              <a:t>is an appropriate method for incremental loads, as it </a:t>
            </a:r>
            <a:r>
              <a:rPr lang="en-IN" sz="2400" dirty="0" smtClean="0"/>
              <a:t>preserves the </a:t>
            </a:r>
            <a:r>
              <a:rPr lang="en-IN" sz="2400" dirty="0"/>
              <a:t>periodic nature of the changes</a:t>
            </a:r>
            <a:endParaRPr lang="en-IN" sz="24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b="1" dirty="0" smtClean="0"/>
              <a:t>Destructive merge can be used for Type 1 changes</a:t>
            </a:r>
            <a:r>
              <a:rPr lang="en-IN" sz="2400" dirty="0" smtClean="0"/>
              <a:t> in dimensions</a:t>
            </a:r>
            <a:endParaRPr lang="en-IN" sz="600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2200" dirty="0" smtClean="0"/>
              <a:t>The mode can also be used if historical perspective is not important</a:t>
            </a:r>
          </a:p>
        </p:txBody>
      </p:sp>
    </p:spTree>
    <p:extLst>
      <p:ext uri="{BB962C8B-B14F-4D97-AF65-F5344CB8AC3E}">
        <p14:creationId xmlns:p14="http://schemas.microsoft.com/office/powerpoint/2010/main" val="3631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 smtClean="0"/>
              <a:t>Modes of Applying Data to Types of Loads </a:t>
            </a:r>
            <a:endParaRPr lang="en-IN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Full Refresh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Entire data warehouse or partial refresh to specific table is done. However partial refreshes </a:t>
            </a:r>
            <a:r>
              <a:rPr lang="en-IN" sz="2400" dirty="0"/>
              <a:t>are rare </a:t>
            </a:r>
            <a:r>
              <a:rPr lang="en-IN" sz="2400" dirty="0" smtClean="0"/>
              <a:t>as every </a:t>
            </a:r>
            <a:r>
              <a:rPr lang="en-IN" sz="2400" dirty="0"/>
              <a:t>dimension table is intricately tied to </a:t>
            </a:r>
            <a:r>
              <a:rPr lang="en-IN" sz="2400" dirty="0" smtClean="0"/>
              <a:t>the fact table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Similar to initial load, except data exists in target tables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Load mode or Append mode are applicable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2528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Data Refresh vs Update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After initial load, data warehouse is maintained and kept up-to-date by </a:t>
            </a: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 smtClean="0"/>
              <a:t>Update: application </a:t>
            </a:r>
            <a:r>
              <a:rPr lang="en-IN" sz="2000" dirty="0"/>
              <a:t>of incremental changes in the data </a:t>
            </a:r>
            <a:r>
              <a:rPr lang="en-IN" sz="2000" dirty="0" smtClean="0"/>
              <a:t>sources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6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 smtClean="0"/>
              <a:t>Refresh: complete reload </a:t>
            </a:r>
            <a:r>
              <a:rPr lang="en-IN" sz="2000" dirty="0"/>
              <a:t>at specified intervals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IN" sz="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4903"/>
            <a:ext cx="5904656" cy="378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7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ETL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978981"/>
            <a:ext cx="871296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Each of the ETL function is important and essential. Each </a:t>
            </a:r>
            <a:r>
              <a:rPr lang="en-IN" sz="2400" smtClean="0"/>
              <a:t>function fulfils </a:t>
            </a:r>
            <a:r>
              <a:rPr lang="en-IN" sz="2400" dirty="0" smtClean="0"/>
              <a:t>a significant purpose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All of the functions must be performed in sequence for </a:t>
            </a:r>
            <a:r>
              <a:rPr lang="en-IN" sz="2400" dirty="0"/>
              <a:t>successfully transforming data into strategic information or business intelligence</a:t>
            </a:r>
            <a:endParaRPr lang="en-I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ETL functions are challenging primarily because of the nature of the source </a:t>
            </a:r>
            <a:r>
              <a:rPr lang="en-IN" sz="2400" dirty="0" smtClean="0"/>
              <a:t>systems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ETL processes are </a:t>
            </a:r>
            <a:r>
              <a:rPr lang="en-IN" sz="2400" dirty="0"/>
              <a:t>Time Consuming and Arduous</a:t>
            </a:r>
          </a:p>
          <a:p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b="1" dirty="0"/>
          </a:p>
        </p:txBody>
      </p:sp>
    </p:spTree>
    <p:extLst>
      <p:ext uri="{BB962C8B-B14F-4D97-AF65-F5344CB8AC3E}">
        <p14:creationId xmlns:p14="http://schemas.microsoft.com/office/powerpoint/2010/main" val="22295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Loading Dimension Tables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The procedure for maintaining </a:t>
            </a:r>
            <a:r>
              <a:rPr lang="en-IN" sz="2400" dirty="0" smtClean="0"/>
              <a:t>the dimension </a:t>
            </a:r>
            <a:r>
              <a:rPr lang="en-IN" sz="2400" dirty="0"/>
              <a:t>tables includes two </a:t>
            </a:r>
            <a:r>
              <a:rPr lang="en-IN" sz="2400" dirty="0" smtClean="0"/>
              <a:t>functions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first, the initial loading of the </a:t>
            </a:r>
            <a:r>
              <a:rPr lang="en-IN" sz="2400" dirty="0" smtClean="0"/>
              <a:t>tables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6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thereafter, applying </a:t>
            </a:r>
            <a:r>
              <a:rPr lang="en-IN" sz="2400" dirty="0"/>
              <a:t>the changes on an ongoing </a:t>
            </a:r>
            <a:r>
              <a:rPr lang="en-IN" sz="2400" dirty="0" smtClean="0"/>
              <a:t>basis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Two issues to be addressed in loading dimension tables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first one is about the keys of the records in the source systems and the keys of </a:t>
            </a:r>
            <a:r>
              <a:rPr lang="en-IN" sz="2400" dirty="0" smtClean="0"/>
              <a:t>the records </a:t>
            </a:r>
            <a:r>
              <a:rPr lang="en-IN" sz="2400" dirty="0"/>
              <a:t>in the data </a:t>
            </a:r>
            <a:r>
              <a:rPr lang="en-IN" sz="2400" dirty="0" smtClean="0"/>
              <a:t>warehouse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6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Before source </a:t>
            </a:r>
            <a:r>
              <a:rPr lang="en-IN" sz="2400" dirty="0"/>
              <a:t>data can be applied to the dimension tables, whether for the initial load or for </a:t>
            </a:r>
            <a:r>
              <a:rPr lang="en-IN" sz="2400" dirty="0" smtClean="0"/>
              <a:t>ongoing changes</a:t>
            </a:r>
            <a:r>
              <a:rPr lang="en-IN" sz="2400" dirty="0"/>
              <a:t>, the production keys must be converted to the system-generated keys in the </a:t>
            </a:r>
            <a:r>
              <a:rPr lang="en-IN" sz="2400" dirty="0" smtClean="0"/>
              <a:t>data warehouse</a:t>
            </a:r>
            <a:r>
              <a:rPr lang="en-IN" sz="2400" dirty="0"/>
              <a:t>.</a:t>
            </a:r>
            <a:endParaRPr lang="en-IN" sz="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</p:txBody>
      </p:sp>
    </p:spTree>
    <p:extLst>
      <p:ext uri="{BB962C8B-B14F-4D97-AF65-F5344CB8AC3E}">
        <p14:creationId xmlns:p14="http://schemas.microsoft.com/office/powerpoint/2010/main" val="89107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Loading Dimension Tables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Two issues to be addressed in loading dimension tables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first one is about the keys of the records in the source systems and the keys of </a:t>
            </a:r>
            <a:r>
              <a:rPr lang="en-IN" sz="2400" dirty="0" smtClean="0"/>
              <a:t>the records </a:t>
            </a:r>
            <a:r>
              <a:rPr lang="en-IN" sz="2400" dirty="0"/>
              <a:t>in the data </a:t>
            </a:r>
            <a:r>
              <a:rPr lang="en-IN" sz="2400" dirty="0" smtClean="0"/>
              <a:t>warehouse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6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Key conversion can be a part of transformation function or separate key translation can be used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IN" sz="600" dirty="0" smtClean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Later is preferable</a:t>
            </a:r>
            <a:endParaRPr lang="en-IN" sz="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Another issue </a:t>
            </a:r>
            <a:r>
              <a:rPr lang="en-IN" sz="2400" dirty="0"/>
              <a:t>relates to the application of the type 1, type 2, and type 3 </a:t>
            </a:r>
            <a:r>
              <a:rPr lang="en-IN" sz="2400" dirty="0" smtClean="0"/>
              <a:t>dimension changes </a:t>
            </a:r>
            <a:r>
              <a:rPr lang="en-IN" sz="2400" dirty="0"/>
              <a:t>to the data warehouse</a:t>
            </a:r>
            <a:endParaRPr lang="en-IN" sz="800" dirty="0" smtClean="0"/>
          </a:p>
        </p:txBody>
      </p:sp>
    </p:spTree>
    <p:extLst>
      <p:ext uri="{BB962C8B-B14F-4D97-AF65-F5344CB8AC3E}">
        <p14:creationId xmlns:p14="http://schemas.microsoft.com/office/powerpoint/2010/main" val="18974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Loading Dimension Tables</a:t>
            </a:r>
            <a:endParaRPr lang="en-IN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14186"/>
            <a:ext cx="7992888" cy="534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7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Loading Fact Tables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The key of the fact table is the concatenation of the keys of the dimension </a:t>
            </a:r>
            <a:r>
              <a:rPr lang="en-IN" sz="2400" dirty="0" smtClean="0"/>
              <a:t>tables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So, dimension </a:t>
            </a:r>
            <a:r>
              <a:rPr lang="en-IN" sz="2400" dirty="0"/>
              <a:t>records are loaded </a:t>
            </a:r>
            <a:r>
              <a:rPr lang="en-IN" sz="2400" dirty="0" smtClean="0"/>
              <a:t>first and then before loading fact table, concatenated key needs to be created from the keys of corresponding dimension tables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6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thereafter, applying </a:t>
            </a:r>
            <a:r>
              <a:rPr lang="en-IN" sz="2400" dirty="0"/>
              <a:t>the changes on an ongoing </a:t>
            </a:r>
            <a:r>
              <a:rPr lang="en-IN" sz="2400" dirty="0" smtClean="0"/>
              <a:t>basis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Fact table loads can be of two types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History Loads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6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Incremental </a:t>
            </a:r>
            <a:r>
              <a:rPr lang="en-IN" sz="2400" dirty="0"/>
              <a:t>Loads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92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Fact Tables History Loads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Tips for </a:t>
            </a:r>
            <a:r>
              <a:rPr lang="en-IN" sz="2400" dirty="0"/>
              <a:t>history loads of the fact </a:t>
            </a:r>
            <a:r>
              <a:rPr lang="en-IN" sz="2400" dirty="0" smtClean="0"/>
              <a:t>tables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Identify historical data useful and interesting for the data </a:t>
            </a:r>
            <a:r>
              <a:rPr lang="en-IN" sz="2400" dirty="0" smtClean="0"/>
              <a:t>warehouse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Define </a:t>
            </a:r>
            <a:r>
              <a:rPr lang="en-IN" sz="2400" dirty="0"/>
              <a:t>and refine extract business </a:t>
            </a:r>
            <a:r>
              <a:rPr lang="en-IN" sz="2400" dirty="0" smtClean="0"/>
              <a:t>rules</a:t>
            </a: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6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Capture </a:t>
            </a:r>
            <a:r>
              <a:rPr lang="en-IN" sz="2400" dirty="0"/>
              <a:t>audit statistics to tie back to the operational </a:t>
            </a:r>
            <a:r>
              <a:rPr lang="en-IN" sz="2400" dirty="0" smtClean="0"/>
              <a:t>systems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Perform </a:t>
            </a:r>
            <a:r>
              <a:rPr lang="en-IN" sz="2400" dirty="0"/>
              <a:t>fact table surrogate key </a:t>
            </a:r>
            <a:r>
              <a:rPr lang="en-IN" sz="2400" dirty="0" smtClean="0"/>
              <a:t>look-up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Improve </a:t>
            </a:r>
            <a:r>
              <a:rPr lang="en-IN" sz="2400" dirty="0"/>
              <a:t>fact table </a:t>
            </a:r>
            <a:r>
              <a:rPr lang="en-IN" sz="2400" dirty="0" smtClean="0"/>
              <a:t>content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Restructure </a:t>
            </a:r>
            <a:r>
              <a:rPr lang="en-IN" sz="2400" dirty="0"/>
              <a:t>the </a:t>
            </a:r>
            <a:r>
              <a:rPr lang="en-IN" sz="2400" dirty="0" smtClean="0"/>
              <a:t>data</a:t>
            </a: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Prepare </a:t>
            </a:r>
            <a:r>
              <a:rPr lang="en-IN" sz="2400" dirty="0"/>
              <a:t>the load </a:t>
            </a:r>
            <a:r>
              <a:rPr lang="en-IN" sz="2400" dirty="0" smtClean="0"/>
              <a:t>files</a:t>
            </a:r>
            <a:endParaRPr lang="en-IN" dirty="0"/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196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Fact Tables Incremental Loads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22186"/>
            <a:ext cx="878497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Useful remarks about incremental loads for Fact Tables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Incremental </a:t>
            </a:r>
            <a:r>
              <a:rPr lang="en-IN" sz="2400" dirty="0"/>
              <a:t>extracts for fact </a:t>
            </a:r>
            <a:r>
              <a:rPr lang="en-IN" sz="2400" dirty="0" smtClean="0"/>
              <a:t>tables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Consist </a:t>
            </a:r>
            <a:r>
              <a:rPr lang="en-IN" sz="2400" dirty="0"/>
              <a:t>of new </a:t>
            </a:r>
            <a:r>
              <a:rPr lang="en-IN" sz="2400" dirty="0" smtClean="0"/>
              <a:t>transactions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Consist </a:t>
            </a:r>
            <a:r>
              <a:rPr lang="en-IN" sz="2400" dirty="0"/>
              <a:t>of update </a:t>
            </a:r>
            <a:r>
              <a:rPr lang="en-IN" sz="2400" dirty="0" smtClean="0"/>
              <a:t>transactions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Use </a:t>
            </a:r>
            <a:r>
              <a:rPr lang="en-IN" sz="2400" dirty="0"/>
              <a:t>database transaction logs for data </a:t>
            </a:r>
            <a:r>
              <a:rPr lang="en-IN" sz="2400" dirty="0" smtClean="0"/>
              <a:t>capture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Incremental </a:t>
            </a:r>
            <a:r>
              <a:rPr lang="en-IN" sz="2400" dirty="0"/>
              <a:t>loads for fact </a:t>
            </a:r>
            <a:r>
              <a:rPr lang="en-IN" sz="2400" dirty="0" smtClean="0"/>
              <a:t>tables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Load </a:t>
            </a:r>
            <a:r>
              <a:rPr lang="en-IN" sz="2400" dirty="0"/>
              <a:t>as frequently as </a:t>
            </a:r>
            <a:r>
              <a:rPr lang="en-IN" sz="2400" dirty="0" smtClean="0"/>
              <a:t>feasible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Use </a:t>
            </a:r>
            <a:r>
              <a:rPr lang="en-IN" sz="2400" dirty="0"/>
              <a:t>partitioned files and </a:t>
            </a:r>
            <a:r>
              <a:rPr lang="en-IN" sz="2400" dirty="0" smtClean="0"/>
              <a:t>indexes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6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Apply </a:t>
            </a:r>
            <a:r>
              <a:rPr lang="en-IN" sz="2400" dirty="0"/>
              <a:t>parallel processing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6619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7740352" cy="83671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 smtClean="0"/>
              <a:t>References</a:t>
            </a:r>
            <a:endParaRPr lang="en-IN" sz="3600" dirty="0"/>
          </a:p>
        </p:txBody>
      </p:sp>
      <p:sp>
        <p:nvSpPr>
          <p:cNvPr id="3" name="Rectangle 2"/>
          <p:cNvSpPr/>
          <p:nvPr/>
        </p:nvSpPr>
        <p:spPr>
          <a:xfrm>
            <a:off x="107504" y="817391"/>
            <a:ext cx="903649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400" i="1" dirty="0" err="1" smtClean="0">
                <a:latin typeface="Agency FB" panose="020B0503020202020204" pitchFamily="34" charset="0"/>
              </a:rPr>
              <a:t>Paulraj</a:t>
            </a:r>
            <a:r>
              <a:rPr lang="en-IN" sz="2400" i="1" dirty="0" smtClean="0">
                <a:latin typeface="Agency FB" panose="020B0503020202020204" pitchFamily="34" charset="0"/>
              </a:rPr>
              <a:t> </a:t>
            </a:r>
            <a:r>
              <a:rPr lang="en-IN" sz="2400" i="1" dirty="0" err="1" smtClean="0">
                <a:latin typeface="Agency FB" panose="020B0503020202020204" pitchFamily="34" charset="0"/>
              </a:rPr>
              <a:t>Ponniah</a:t>
            </a:r>
            <a:r>
              <a:rPr lang="en-IN" sz="2400" i="1" dirty="0" smtClean="0">
                <a:latin typeface="Agency FB" panose="020B0503020202020204" pitchFamily="34" charset="0"/>
              </a:rPr>
              <a:t>, “Data Warehousing Fundamentals For It Professionals”, Second Edition, Wiley Publication, 2010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400" i="1" dirty="0" smtClean="0">
              <a:latin typeface="Agency FB" panose="020B0503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400" i="1" dirty="0">
              <a:latin typeface="Agency FB" panose="020B0503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400" i="1" dirty="0">
              <a:latin typeface="Agency FB" panose="020B0503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 i="1" dirty="0" smtClean="0">
              <a:latin typeface="Agency FB" panose="020B05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Manjitsing K. Valvi</a:t>
            </a:r>
            <a:endParaRPr lang="en-IN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 smtClean="0">
                <a:solidFill>
                  <a:srgbClr val="000000"/>
                </a:solidFill>
              </a:rPr>
              <a:t>List </a:t>
            </a:r>
            <a:r>
              <a:rPr lang="en-IN" sz="2300" b="1" dirty="0">
                <a:solidFill>
                  <a:srgbClr val="000000"/>
                </a:solidFill>
              </a:rPr>
              <a:t>of reasons for the types of difficulties in </a:t>
            </a:r>
            <a:r>
              <a:rPr lang="en-IN" sz="2300" b="1" dirty="0" smtClean="0">
                <a:solidFill>
                  <a:srgbClr val="000000"/>
                </a:solidFill>
              </a:rPr>
              <a:t>ETL functions</a:t>
            </a:r>
            <a:endParaRPr lang="en-IN" sz="2300" b="1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836712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Source systems are very diverse and </a:t>
            </a:r>
            <a:r>
              <a:rPr lang="en-IN" sz="2400" dirty="0" smtClean="0">
                <a:solidFill>
                  <a:srgbClr val="000000"/>
                </a:solidFill>
              </a:rPr>
              <a:t>disparate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0000"/>
                </a:solidFill>
              </a:rPr>
              <a:t>Need </a:t>
            </a:r>
            <a:r>
              <a:rPr lang="en-IN" sz="2400" dirty="0">
                <a:solidFill>
                  <a:srgbClr val="000000"/>
                </a:solidFill>
              </a:rPr>
              <a:t>to deal with source systems on multiple platforms and </a:t>
            </a:r>
            <a:r>
              <a:rPr lang="en-IN" sz="2400" dirty="0" smtClean="0">
                <a:solidFill>
                  <a:srgbClr val="000000"/>
                </a:solidFill>
              </a:rPr>
              <a:t>different operating systems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older legacy applications running on obsolete </a:t>
            </a:r>
            <a:r>
              <a:rPr lang="en-IN" sz="2400" dirty="0" smtClean="0">
                <a:solidFill>
                  <a:srgbClr val="000000"/>
                </a:solidFill>
              </a:rPr>
              <a:t>database technologies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0000"/>
                </a:solidFill>
              </a:rPr>
              <a:t>Historical </a:t>
            </a:r>
            <a:r>
              <a:rPr lang="en-IN" sz="2400" dirty="0">
                <a:solidFill>
                  <a:srgbClr val="000000"/>
                </a:solidFill>
              </a:rPr>
              <a:t>data on changes in values are not </a:t>
            </a:r>
            <a:r>
              <a:rPr lang="en-IN" sz="2400" dirty="0" smtClean="0">
                <a:solidFill>
                  <a:srgbClr val="000000"/>
                </a:solidFill>
              </a:rPr>
              <a:t>preserved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Quality of data is dubious in many old source </a:t>
            </a:r>
            <a:r>
              <a:rPr lang="en-IN" sz="2400" dirty="0" smtClean="0">
                <a:solidFill>
                  <a:srgbClr val="000000"/>
                </a:solidFill>
              </a:rPr>
              <a:t>systems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Source system structures keep changing over </a:t>
            </a:r>
            <a:r>
              <a:rPr lang="en-IN" sz="2400" dirty="0" smtClean="0">
                <a:solidFill>
                  <a:srgbClr val="000000"/>
                </a:solidFill>
              </a:rPr>
              <a:t>time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Gross lack of consistency among source systems is </a:t>
            </a:r>
            <a:r>
              <a:rPr lang="en-IN" sz="2400" dirty="0" smtClean="0">
                <a:solidFill>
                  <a:srgbClr val="000000"/>
                </a:solidFill>
              </a:rPr>
              <a:t>prevalent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0000"/>
                </a:solidFill>
              </a:rPr>
              <a:t>Lack of means </a:t>
            </a:r>
            <a:r>
              <a:rPr lang="en-IN" sz="2400" dirty="0">
                <a:solidFill>
                  <a:srgbClr val="000000"/>
                </a:solidFill>
              </a:rPr>
              <a:t>for resolving mismatches escalates the problem of </a:t>
            </a:r>
            <a:r>
              <a:rPr lang="en-IN" sz="2400" dirty="0" smtClean="0">
                <a:solidFill>
                  <a:srgbClr val="000000"/>
                </a:solidFill>
              </a:rPr>
              <a:t>inconsistency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Most source systems do not represent data in types or formats that are meaningful to </a:t>
            </a:r>
            <a:r>
              <a:rPr lang="en-IN" sz="2400" dirty="0" smtClean="0">
                <a:solidFill>
                  <a:srgbClr val="000000"/>
                </a:solidFill>
              </a:rPr>
              <a:t>the users</a:t>
            </a:r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000000"/>
                </a:solidFill>
              </a:rPr>
              <a:t>Manjitsing K. Valvi</a:t>
            </a:r>
            <a:endParaRPr lang="en-IN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000000"/>
                </a:solidFill>
              </a:rPr>
              <a:t>ETL Steps</a:t>
            </a:r>
            <a:endParaRPr lang="en-IN" sz="36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980728"/>
            <a:ext cx="867645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2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Data Extraction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978981"/>
            <a:ext cx="871296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Factors increasing complexity of Data Extraction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2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First, for a </a:t>
            </a:r>
            <a:r>
              <a:rPr lang="en-IN" sz="2400" dirty="0" smtClean="0"/>
              <a:t>data warehouse, </a:t>
            </a:r>
            <a:r>
              <a:rPr lang="en-IN" sz="2400" dirty="0"/>
              <a:t>you have to extract data </a:t>
            </a:r>
            <a:r>
              <a:rPr lang="en-IN" sz="2400" dirty="0" smtClean="0"/>
              <a:t>from many </a:t>
            </a:r>
            <a:r>
              <a:rPr lang="en-IN" sz="2400" dirty="0"/>
              <a:t>disparate </a:t>
            </a:r>
            <a:r>
              <a:rPr lang="en-IN" sz="2400" dirty="0" smtClean="0"/>
              <a:t>sources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Second, </a:t>
            </a:r>
            <a:r>
              <a:rPr lang="en-IN" sz="2400" dirty="0"/>
              <a:t>for a data warehouse, you have to extract data on the </a:t>
            </a:r>
            <a:r>
              <a:rPr lang="en-IN" sz="2400" dirty="0" smtClean="0"/>
              <a:t>changes for </a:t>
            </a:r>
            <a:r>
              <a:rPr lang="en-IN" sz="2400" dirty="0"/>
              <a:t>ongoing incremental loads as well as for a one-time initial full load</a:t>
            </a:r>
            <a:endParaRPr lang="en-I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Use </a:t>
            </a:r>
            <a:r>
              <a:rPr lang="en-IN" sz="2400" dirty="0"/>
              <a:t>of third-party data extraction tools in addition to in-house </a:t>
            </a:r>
            <a:r>
              <a:rPr lang="en-IN" sz="2400" dirty="0" smtClean="0"/>
              <a:t>programs or scripts is recommended</a:t>
            </a:r>
            <a:endParaRPr lang="en-IN" dirty="0"/>
          </a:p>
          <a:p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b="1" dirty="0"/>
          </a:p>
        </p:txBody>
      </p:sp>
    </p:spTree>
    <p:extLst>
      <p:ext uri="{BB962C8B-B14F-4D97-AF65-F5344CB8AC3E}">
        <p14:creationId xmlns:p14="http://schemas.microsoft.com/office/powerpoint/2010/main" val="10815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Manjitsing K. Valvi</a:t>
            </a:r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Data Extraction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978981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Data Extraction issues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2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Source </a:t>
            </a:r>
            <a:r>
              <a:rPr lang="en-IN" sz="2400" dirty="0" smtClean="0"/>
              <a:t>identification</a:t>
            </a:r>
          </a:p>
          <a:p>
            <a:pPr lvl="2"/>
            <a:r>
              <a:rPr lang="en-IN" sz="2000" dirty="0" smtClean="0"/>
              <a:t>Identify </a:t>
            </a:r>
            <a:r>
              <a:rPr lang="en-IN" sz="2000" dirty="0"/>
              <a:t>source applications and source </a:t>
            </a:r>
            <a:r>
              <a:rPr lang="en-IN" sz="2000" dirty="0" smtClean="0"/>
              <a:t>structures</a:t>
            </a:r>
            <a:endParaRPr lang="en-IN" sz="2400" dirty="0" smtClean="0"/>
          </a:p>
          <a:p>
            <a:pPr lvl="2"/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Method </a:t>
            </a:r>
            <a:r>
              <a:rPr lang="en-IN" sz="2400" dirty="0"/>
              <a:t>of </a:t>
            </a:r>
            <a:r>
              <a:rPr lang="en-IN" sz="2400" dirty="0" smtClean="0"/>
              <a:t>extraction</a:t>
            </a:r>
          </a:p>
          <a:p>
            <a:pPr marL="1028700" lvl="3"/>
            <a:r>
              <a:rPr lang="en-IN" sz="2000" dirty="0"/>
              <a:t>for each data source, define whether the extraction process is</a:t>
            </a:r>
          </a:p>
          <a:p>
            <a:pPr marL="1028700" lvl="3"/>
            <a:r>
              <a:rPr lang="en-IN" sz="2000" dirty="0"/>
              <a:t>manual or </a:t>
            </a:r>
            <a:r>
              <a:rPr lang="en-IN" sz="2000" dirty="0" smtClean="0"/>
              <a:t>tool-based</a:t>
            </a:r>
          </a:p>
          <a:p>
            <a:pPr marL="1028700" lvl="3"/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Extraction frequency</a:t>
            </a:r>
          </a:p>
          <a:p>
            <a:pPr lvl="2"/>
            <a:r>
              <a:rPr lang="en-IN" sz="2000" dirty="0" smtClean="0"/>
              <a:t>for </a:t>
            </a:r>
            <a:r>
              <a:rPr lang="en-IN" sz="2000" dirty="0"/>
              <a:t>each data source, establish how frequently the data </a:t>
            </a:r>
            <a:r>
              <a:rPr lang="en-IN" sz="2000" dirty="0" smtClean="0"/>
              <a:t>extraction must </a:t>
            </a:r>
            <a:r>
              <a:rPr lang="en-IN" sz="2000" dirty="0"/>
              <a:t>be done: daily, weekly, quarterly, and so </a:t>
            </a:r>
            <a:r>
              <a:rPr lang="en-IN" sz="2000" dirty="0" smtClean="0"/>
              <a:t>on</a:t>
            </a:r>
          </a:p>
          <a:p>
            <a:pPr lvl="2"/>
            <a:endParaRPr lang="en-IN" sz="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/>
              <a:t>Time window</a:t>
            </a:r>
          </a:p>
          <a:p>
            <a:pPr lvl="2"/>
            <a:r>
              <a:rPr lang="en-IN" sz="2000" dirty="0" smtClean="0"/>
              <a:t>for </a:t>
            </a:r>
            <a:r>
              <a:rPr lang="en-IN" sz="2000" dirty="0"/>
              <a:t>each data source, denote the time window for the </a:t>
            </a:r>
            <a:r>
              <a:rPr lang="en-IN" sz="2000" dirty="0" smtClean="0"/>
              <a:t>extraction process</a:t>
            </a:r>
          </a:p>
          <a:p>
            <a:pPr lvl="2"/>
            <a:endParaRPr lang="en-IN" sz="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800" b="1" dirty="0"/>
          </a:p>
        </p:txBody>
      </p:sp>
    </p:spTree>
    <p:extLst>
      <p:ext uri="{BB962C8B-B14F-4D97-AF65-F5344CB8AC3E}">
        <p14:creationId xmlns:p14="http://schemas.microsoft.com/office/powerpoint/2010/main" val="34102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50341</TotalTime>
  <Words>3400</Words>
  <Application>Microsoft Office PowerPoint</Application>
  <PresentationFormat>On-screen Show (4:3)</PresentationFormat>
  <Paragraphs>582</Paragraphs>
  <Slides>56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 Advanced Databases</vt:lpstr>
      <vt:lpstr>Data Warehouse:  ETL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Loading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</dc:title>
  <dc:creator>Admin</dc:creator>
  <cp:lastModifiedBy>Admin</cp:lastModifiedBy>
  <cp:revision>173</cp:revision>
  <dcterms:created xsi:type="dcterms:W3CDTF">2019-01-16T05:10:45Z</dcterms:created>
  <dcterms:modified xsi:type="dcterms:W3CDTF">2024-04-02T09:20:05Z</dcterms:modified>
</cp:coreProperties>
</file>