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0" r:id="rId4"/>
    <p:sldId id="258" r:id="rId5"/>
    <p:sldId id="259" r:id="rId6"/>
    <p:sldId id="260" r:id="rId7"/>
    <p:sldId id="261" r:id="rId8"/>
    <p:sldId id="262" r:id="rId9"/>
    <p:sldId id="263" r:id="rId10"/>
    <p:sldId id="264" r:id="rId11"/>
    <p:sldId id="265" r:id="rId12"/>
    <p:sldId id="266" r:id="rId13"/>
    <p:sldId id="267" r:id="rId14"/>
    <p:sldId id="268" r:id="rId15"/>
    <p:sldId id="271" r:id="rId16"/>
    <p:sldId id="272" r:id="rId17"/>
    <p:sldId id="273" r:id="rId18"/>
    <p:sldId id="274" r:id="rId19"/>
    <p:sldId id="275" r:id="rId2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1" d="100"/>
          <a:sy n="71" d="100"/>
        </p:scale>
        <p:origin x="-1136"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200AA90-8E2D-428F-8AEC-71B2AA09987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59C71-07FA-4BA1-A2FC-48D734170D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702FD-9F15-4DE4-A583-3DFB5A6BDD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A7FDA4-1AEC-479A-8E55-8AAE796B05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36900-883B-45B6-9A66-2FAC64EDCC3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66535A-FEFF-43EB-ADB7-3973F4231AA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2E2452-577A-4FF5-9994-D02F0D1A8C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8FCEFD-0315-4E27-954F-28D0F8BDD1C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301C5-0DA7-46EF-9811-5589C48EA3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E744A7-6831-4D82-99D3-CF4040D0E6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8DC7134-834E-4764-AEAF-6906132C797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60C7270-6D15-4A87-8348-0680F9D9748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ea typeface="ＭＳ Ｐゴシック" pitchFamily="34" charset="-128"/>
              </a:rPr>
              <a:t>Data Quality</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normAutofit fontScale="90000"/>
          </a:bodyPr>
          <a:lstStyle/>
          <a:p>
            <a:r>
              <a:rPr lang="en-US" b="1" dirty="0" smtClean="0"/>
              <a:t>Types of Data Quality Problems</a:t>
            </a:r>
            <a:endParaRPr lang="en-US" dirty="0" smtClean="0">
              <a:ea typeface="ＭＳ Ｐゴシック" pitchFamily="34" charset="-128"/>
            </a:endParaRPr>
          </a:p>
        </p:txBody>
      </p:sp>
      <p:sp>
        <p:nvSpPr>
          <p:cNvPr id="186371" name="Rectangle 3"/>
          <p:cNvSpPr>
            <a:spLocks noGrp="1" noChangeArrowheads="1"/>
          </p:cNvSpPr>
          <p:nvPr>
            <p:ph idx="1"/>
          </p:nvPr>
        </p:nvSpPr>
        <p:spPr/>
        <p:txBody>
          <a:bodyPr/>
          <a:lstStyle/>
          <a:p>
            <a:r>
              <a:rPr lang="en-US" dirty="0" smtClean="0">
                <a:ea typeface="ＭＳ Ｐゴシック" pitchFamily="34" charset="-128"/>
              </a:rPr>
              <a:t>Dummy values: For example, to pass a check on postal code, entering dummy or not precise information such as 4444 (dummy) or 54000 for all regions </a:t>
            </a:r>
          </a:p>
          <a:p>
            <a:r>
              <a:rPr lang="en-US" dirty="0" smtClean="0">
                <a:ea typeface="ＭＳ Ｐゴシック" pitchFamily="34" charset="-128"/>
              </a:rPr>
              <a:t>Absence of data values: For example not a complete address</a:t>
            </a:r>
          </a:p>
          <a:p>
            <a:r>
              <a:rPr lang="en-US" dirty="0" smtClean="0">
                <a:ea typeface="ＭＳ Ｐゴシック" pitchFamily="34" charset="-128"/>
              </a:rPr>
              <a:t>Unofficial use of field: For example writing comments in the contact field of the customer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Grp="1" noChangeArrowheads="1"/>
          </p:cNvSpPr>
          <p:nvPr>
            <p:ph idx="1"/>
          </p:nvPr>
        </p:nvSpPr>
        <p:spPr/>
        <p:txBody>
          <a:bodyPr/>
          <a:lstStyle/>
          <a:p>
            <a:r>
              <a:rPr lang="en-US" b="1" dirty="0" smtClean="0">
                <a:ea typeface="ＭＳ Ｐゴシック" pitchFamily="34" charset="-128"/>
              </a:rPr>
              <a:t>Cryptic Information</a:t>
            </a:r>
            <a:r>
              <a:rPr lang="en-US" dirty="0" smtClean="0">
                <a:ea typeface="ＭＳ Ｐゴシック" pitchFamily="34" charset="-128"/>
              </a:rPr>
              <a:t>: At one time operation system was using ‘R’ for “remove” then later for “reduced” and some other time point for “recovery”</a:t>
            </a:r>
          </a:p>
          <a:p>
            <a:r>
              <a:rPr lang="en-US" b="1" dirty="0" smtClean="0">
                <a:ea typeface="ＭＳ Ｐゴシック" pitchFamily="34" charset="-128"/>
              </a:rPr>
              <a:t>Contradicting values</a:t>
            </a:r>
            <a:r>
              <a:rPr lang="en-US" dirty="0" smtClean="0">
                <a:ea typeface="ＭＳ Ｐゴシック" pitchFamily="34" charset="-128"/>
              </a:rPr>
              <a:t>: compatible fields must not contradict, e.g., two fields ZIP code and City can have values 54000 and Lahore but not some other city name for ZIP code 54000</a:t>
            </a:r>
          </a:p>
        </p:txBody>
      </p:sp>
      <p:sp>
        <p:nvSpPr>
          <p:cNvPr id="5" name="Rectangle 2"/>
          <p:cNvSpPr txBox="1">
            <a:spLocks noChangeArrowheads="1"/>
          </p:cNvSpPr>
          <p:nvPr/>
        </p:nvSpPr>
        <p:spPr>
          <a:xfrm>
            <a:off x="609600" y="457200"/>
            <a:ext cx="8229600" cy="11430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u="none" strike="noStrike" kern="1200" cap="none" spc="0" normalizeH="0" baseline="0" noProof="0" dirty="0" smtClean="0">
                <a:ln>
                  <a:noFill/>
                </a:ln>
                <a:solidFill>
                  <a:schemeClr val="tx2"/>
                </a:solidFill>
                <a:effectLst/>
                <a:uLnTx/>
                <a:uFillTx/>
                <a:latin typeface="+mj-lt"/>
                <a:ea typeface="+mj-ea"/>
                <a:cs typeface="+mj-cs"/>
              </a:rPr>
              <a:t>Types of Data Quality Problems</a:t>
            </a:r>
            <a:endParaRPr kumimoji="0" lang="en-US" sz="5000" b="0" i="0" u="none" strike="noStrike" kern="1200" cap="none" spc="0" normalizeH="0" baseline="0" noProof="0" dirty="0" smtClean="0">
              <a:ln>
                <a:noFill/>
              </a:ln>
              <a:solidFill>
                <a:schemeClr val="tx2"/>
              </a:solidFill>
              <a:effectLst/>
              <a:uLnTx/>
              <a:uFillTx/>
              <a:latin typeface="+mj-lt"/>
              <a:ea typeface="ＭＳ Ｐゴシック" pitchFamily="34" charset="-128"/>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Grp="1" noChangeArrowheads="1"/>
          </p:cNvSpPr>
          <p:nvPr>
            <p:ph idx="1"/>
          </p:nvPr>
        </p:nvSpPr>
        <p:spPr>
          <a:xfrm>
            <a:off x="457200" y="2133600"/>
            <a:ext cx="8229600" cy="3997325"/>
          </a:xfrm>
        </p:spPr>
        <p:txBody>
          <a:bodyPr/>
          <a:lstStyle/>
          <a:p>
            <a:r>
              <a:rPr lang="en-US" sz="2600" dirty="0" smtClean="0">
                <a:ea typeface="ＭＳ Ｐゴシック" pitchFamily="34" charset="-128"/>
              </a:rPr>
              <a:t>Violation of business rule: Issued loan is negative</a:t>
            </a:r>
          </a:p>
          <a:p>
            <a:r>
              <a:rPr lang="en-US" sz="2600" dirty="0" smtClean="0">
                <a:ea typeface="ＭＳ Ｐゴシック" pitchFamily="34" charset="-128"/>
              </a:rPr>
              <a:t>Reused primary keys: For example, a business has 2 digit primary key. It can have maximum 100 customers. When a 101th customer comes the business might archive the old customers and assign the new customer a primary key from the start. It might not be a problem for the operation system but you need to resolve such issues because DW keeps historical data.</a:t>
            </a:r>
          </a:p>
          <a:p>
            <a:endParaRPr lang="en-US" sz="2600" dirty="0" smtClean="0">
              <a:ea typeface="ＭＳ Ｐゴシック" pitchFamily="34" charset="-128"/>
            </a:endParaRPr>
          </a:p>
        </p:txBody>
      </p:sp>
      <p:sp>
        <p:nvSpPr>
          <p:cNvPr id="5" name="Rectangle 2"/>
          <p:cNvSpPr txBox="1">
            <a:spLocks noChangeArrowheads="1"/>
          </p:cNvSpPr>
          <p:nvPr/>
        </p:nvSpPr>
        <p:spPr>
          <a:xfrm>
            <a:off x="609600" y="304800"/>
            <a:ext cx="8229600" cy="11430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u="none" strike="noStrike" kern="1200" cap="none" spc="0" normalizeH="0" baseline="0" noProof="0" dirty="0" smtClean="0">
                <a:ln>
                  <a:noFill/>
                </a:ln>
                <a:solidFill>
                  <a:schemeClr val="tx2"/>
                </a:solidFill>
                <a:effectLst/>
                <a:uLnTx/>
                <a:uFillTx/>
                <a:latin typeface="+mj-lt"/>
                <a:ea typeface="+mj-ea"/>
                <a:cs typeface="+mj-cs"/>
              </a:rPr>
              <a:t>Types of Data Quality Problems</a:t>
            </a:r>
            <a:endParaRPr kumimoji="0" lang="en-US" sz="5000" b="0" i="0" u="none" strike="noStrike" kern="1200" cap="none" spc="0" normalizeH="0" baseline="0" noProof="0" dirty="0" smtClean="0">
              <a:ln>
                <a:noFill/>
              </a:ln>
              <a:solidFill>
                <a:schemeClr val="tx2"/>
              </a:solidFill>
              <a:effectLst/>
              <a:uLnTx/>
              <a:uFillTx/>
              <a:latin typeface="+mj-lt"/>
              <a:ea typeface="ＭＳ Ｐゴシック" pitchFamily="34" charset="-128"/>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idx="1"/>
          </p:nvPr>
        </p:nvSpPr>
        <p:spPr/>
        <p:txBody>
          <a:bodyPr/>
          <a:lstStyle/>
          <a:p>
            <a:pPr>
              <a:lnSpc>
                <a:spcPct val="90000"/>
              </a:lnSpc>
            </a:pPr>
            <a:r>
              <a:rPr lang="en-US" dirty="0" smtClean="0">
                <a:ea typeface="ＭＳ Ｐゴシック" pitchFamily="34" charset="-128"/>
              </a:rPr>
              <a:t>Non-unique identifiers: For example different product codes in different departments</a:t>
            </a:r>
          </a:p>
          <a:p>
            <a:pPr>
              <a:lnSpc>
                <a:spcPct val="90000"/>
              </a:lnSpc>
            </a:pPr>
            <a:r>
              <a:rPr lang="en-US" dirty="0" smtClean="0">
                <a:ea typeface="ＭＳ Ｐゴシック" pitchFamily="34" charset="-128"/>
              </a:rPr>
              <a:t>Inconsistent values: one system is using male/female to represent gender while other system is using  1/0 </a:t>
            </a:r>
          </a:p>
          <a:p>
            <a:pPr>
              <a:lnSpc>
                <a:spcPct val="90000"/>
              </a:lnSpc>
            </a:pPr>
            <a:r>
              <a:rPr lang="en-US" dirty="0" smtClean="0">
                <a:ea typeface="ＭＳ Ｐゴシック" pitchFamily="34" charset="-128"/>
              </a:rPr>
              <a:t>Incorrect values: Product Code: 466, Product Name: “Crystal vas”, Height:”500 inch”. It means that product and height values are not compatible. Either product name or height is wrong or maybe the product code as well</a:t>
            </a:r>
          </a:p>
        </p:txBody>
      </p:sp>
      <p:sp>
        <p:nvSpPr>
          <p:cNvPr id="5" name="Rectangle 2"/>
          <p:cNvSpPr txBox="1">
            <a:spLocks noChangeArrowheads="1"/>
          </p:cNvSpPr>
          <p:nvPr/>
        </p:nvSpPr>
        <p:spPr>
          <a:xfrm>
            <a:off x="609600" y="856488"/>
            <a:ext cx="8229600" cy="11430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u="none" strike="noStrike" kern="1200" cap="none" spc="0" normalizeH="0" baseline="0" noProof="0" smtClean="0">
                <a:ln>
                  <a:noFill/>
                </a:ln>
                <a:solidFill>
                  <a:schemeClr val="tx2"/>
                </a:solidFill>
                <a:effectLst/>
                <a:uLnTx/>
                <a:uFillTx/>
                <a:latin typeface="+mj-lt"/>
                <a:ea typeface="+mj-ea"/>
                <a:cs typeface="+mj-cs"/>
              </a:rPr>
              <a:t>Types of Data Quality Problems</a:t>
            </a:r>
            <a:endParaRPr kumimoji="0" lang="en-US" sz="5000" b="0" i="0" u="none" strike="noStrike" kern="1200" cap="none" spc="0" normalizeH="0" baseline="0" noProof="0" dirty="0" smtClean="0">
              <a:ln>
                <a:noFill/>
              </a:ln>
              <a:solidFill>
                <a:schemeClr val="tx2"/>
              </a:solidFill>
              <a:effectLst/>
              <a:uLnTx/>
              <a:uFillTx/>
              <a:latin typeface="+mj-lt"/>
              <a:ea typeface="ＭＳ Ｐゴシック" pitchFamily="34" charset="-128"/>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p:txBody>
          <a:bodyPr/>
          <a:lstStyle/>
          <a:p>
            <a:r>
              <a:rPr lang="en-US" dirty="0" smtClean="0">
                <a:ea typeface="ＭＳ Ｐゴシック" pitchFamily="34" charset="-128"/>
              </a:rPr>
              <a:t>Erroneous integration: A person might be a buyer or seller to your business. Your customer table might be storing such person with ID 222 while in seller table it might be 500. In data warehouse you might need to integrate this information. The persons with IDs 222 in both tables might not be same</a:t>
            </a:r>
          </a:p>
        </p:txBody>
      </p:sp>
      <p:sp>
        <p:nvSpPr>
          <p:cNvPr id="5" name="Rectangle 2"/>
          <p:cNvSpPr txBox="1">
            <a:spLocks noChangeArrowheads="1"/>
          </p:cNvSpPr>
          <p:nvPr/>
        </p:nvSpPr>
        <p:spPr>
          <a:xfrm>
            <a:off x="609600" y="457200"/>
            <a:ext cx="8229600" cy="11430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u="none" strike="noStrike" kern="1200" cap="none" spc="0" normalizeH="0" baseline="0" noProof="0" dirty="0" smtClean="0">
                <a:ln>
                  <a:noFill/>
                </a:ln>
                <a:solidFill>
                  <a:schemeClr val="tx2"/>
                </a:solidFill>
                <a:effectLst/>
                <a:uLnTx/>
                <a:uFillTx/>
                <a:latin typeface="+mj-lt"/>
                <a:ea typeface="+mj-ea"/>
                <a:cs typeface="+mj-cs"/>
              </a:rPr>
              <a:t>Types of Data Quality Problems</a:t>
            </a:r>
            <a:endParaRPr kumimoji="0" lang="en-US" sz="5000" b="0" i="0" u="none" strike="noStrike" kern="1200" cap="none" spc="0" normalizeH="0" baseline="0" noProof="0" dirty="0" smtClean="0">
              <a:ln>
                <a:noFill/>
              </a:ln>
              <a:solidFill>
                <a:schemeClr val="tx2"/>
              </a:solidFill>
              <a:effectLst/>
              <a:uLnTx/>
              <a:uFillTx/>
              <a:latin typeface="+mj-lt"/>
              <a:ea typeface="ＭＳ Ｐゴシック" pitchFamily="34" charset="-128"/>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Cleansing Decisions/ Issues</a:t>
            </a:r>
            <a:endParaRPr lang="en-US" dirty="0"/>
          </a:p>
        </p:txBody>
      </p:sp>
      <p:sp>
        <p:nvSpPr>
          <p:cNvPr id="3" name="Content Placeholder 2"/>
          <p:cNvSpPr>
            <a:spLocks noGrp="1"/>
          </p:cNvSpPr>
          <p:nvPr>
            <p:ph idx="1"/>
          </p:nvPr>
        </p:nvSpPr>
        <p:spPr/>
        <p:txBody>
          <a:bodyPr>
            <a:normAutofit fontScale="85000" lnSpcReduction="20000"/>
          </a:bodyPr>
          <a:lstStyle/>
          <a:p>
            <a:r>
              <a:rPr lang="en-US" b="1" i="1" dirty="0" smtClean="0"/>
              <a:t>Which Data to Cleanse</a:t>
            </a:r>
          </a:p>
          <a:p>
            <a:pPr>
              <a:buNone/>
            </a:pPr>
            <a:r>
              <a:rPr lang="en-US" b="1" i="1" dirty="0" smtClean="0"/>
              <a:t>    </a:t>
            </a:r>
            <a:r>
              <a:rPr lang="en-US" dirty="0" smtClean="0"/>
              <a:t>The cost of cleaning up all data in the data warehouse is enormous.</a:t>
            </a:r>
          </a:p>
          <a:p>
            <a:pPr>
              <a:buNone/>
            </a:pPr>
            <a:r>
              <a:rPr lang="en-US" dirty="0" smtClean="0"/>
              <a:t>    By ignoring the cleansing of unimportant data as long as all the important data is cleaned up.</a:t>
            </a:r>
          </a:p>
          <a:p>
            <a:r>
              <a:rPr lang="en-US" b="1" i="1" dirty="0" smtClean="0"/>
              <a:t>Where to Cleanse</a:t>
            </a:r>
          </a:p>
          <a:p>
            <a:pPr lvl="1"/>
            <a:r>
              <a:rPr lang="en-US" dirty="0" smtClean="0"/>
              <a:t>staging area</a:t>
            </a:r>
            <a:endParaRPr lang="en-US" b="1" i="1" dirty="0" smtClean="0"/>
          </a:p>
          <a:p>
            <a:pPr lvl="3"/>
            <a:r>
              <a:rPr lang="en-US" b="1" i="1" dirty="0" smtClean="0"/>
              <a:t> </a:t>
            </a:r>
            <a:r>
              <a:rPr lang="en-US" dirty="0" smtClean="0"/>
              <a:t>Cleansing the data in the staging area is comparatively easy.</a:t>
            </a:r>
          </a:p>
          <a:p>
            <a:pPr lvl="3"/>
            <a:r>
              <a:rPr lang="en-US" dirty="0" smtClean="0"/>
              <a:t> But Data pollution will keep flowing into the staging area from the source systems. </a:t>
            </a:r>
          </a:p>
          <a:p>
            <a:pPr lvl="3"/>
            <a:r>
              <a:rPr lang="en-US" dirty="0" smtClean="0"/>
              <a:t>The source systems will continue to suffer from the consequences of the data corruption.</a:t>
            </a:r>
          </a:p>
          <a:p>
            <a:pPr lvl="1"/>
            <a:r>
              <a:rPr lang="en-US" dirty="0" smtClean="0"/>
              <a:t>Source System</a:t>
            </a:r>
          </a:p>
          <a:p>
            <a:pPr lvl="3"/>
            <a:r>
              <a:rPr lang="en-US" dirty="0" smtClean="0"/>
              <a:t>If you attempt to cleanse the data in the source systems, you are taking on a complex, expensive, and difficult task.</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Cleansing Decisions/ Issues</a:t>
            </a:r>
            <a:endParaRPr lang="en-US" dirty="0"/>
          </a:p>
        </p:txBody>
      </p:sp>
      <p:sp>
        <p:nvSpPr>
          <p:cNvPr id="3" name="Content Placeholder 2"/>
          <p:cNvSpPr>
            <a:spLocks noGrp="1"/>
          </p:cNvSpPr>
          <p:nvPr>
            <p:ph idx="1"/>
          </p:nvPr>
        </p:nvSpPr>
        <p:spPr/>
        <p:txBody>
          <a:bodyPr>
            <a:normAutofit fontScale="92500" lnSpcReduction="10000"/>
          </a:bodyPr>
          <a:lstStyle/>
          <a:p>
            <a:r>
              <a:rPr lang="en-US" b="1" i="1" dirty="0" smtClean="0"/>
              <a:t>How to Cleanse</a:t>
            </a:r>
          </a:p>
          <a:p>
            <a:pPr lvl="2"/>
            <a:r>
              <a:rPr lang="en-US" dirty="0" smtClean="0"/>
              <a:t>Vendor tools</a:t>
            </a:r>
          </a:p>
          <a:p>
            <a:pPr lvl="2"/>
            <a:r>
              <a:rPr lang="en-US" dirty="0" smtClean="0"/>
              <a:t>In-house programming</a:t>
            </a:r>
          </a:p>
          <a:p>
            <a:pPr lvl="2">
              <a:buNone/>
            </a:pPr>
            <a:endParaRPr lang="en-US" dirty="0" smtClean="0"/>
          </a:p>
          <a:p>
            <a:r>
              <a:rPr lang="en-US" b="1" i="1" dirty="0" smtClean="0"/>
              <a:t>How to Discover the Extent of Data Pollution</a:t>
            </a:r>
          </a:p>
          <a:p>
            <a:pPr lvl="2">
              <a:buNone/>
            </a:pPr>
            <a:r>
              <a:rPr lang="en-US" dirty="0" smtClean="0"/>
              <a:t>    Make a list that reflects the sources of pollution found in the environment, then determine the extent of the data pollution with regard to each source of pollution</a:t>
            </a:r>
          </a:p>
          <a:p>
            <a:r>
              <a:rPr lang="en-US" b="1" i="1" dirty="0" smtClean="0"/>
              <a:t>Setting Up a Data Quality Framework</a:t>
            </a:r>
          </a:p>
          <a:p>
            <a:pPr lvl="2">
              <a:buNone/>
            </a:pPr>
            <a:r>
              <a:rPr lang="en-US" dirty="0" smtClean="0"/>
              <a:t>    Most companies serious about data quality pull all these factors together and establish a data quality framework. Essentially, the framework provides a basis for launching data quality initiatives. It embodies a systematic plan for action. The framework identifies the  players, their roles, and responsibilities.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8625"/>
            <a:ext cx="9153525" cy="600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37332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153525"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23494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24892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9067800" cy="1143000"/>
          </a:xfrm>
        </p:spPr>
        <p:txBody>
          <a:bodyPr>
            <a:normAutofit fontScale="90000"/>
          </a:bodyPr>
          <a:lstStyle/>
          <a:p>
            <a:r>
              <a:rPr lang="en-US" dirty="0" smtClean="0"/>
              <a:t>Loading the fact tables and dimension tables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986569" y="1935163"/>
            <a:ext cx="7170862"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fontScale="92500" lnSpcReduction="10000"/>
          </a:bodyPr>
          <a:lstStyle/>
          <a:p>
            <a:r>
              <a:rPr lang="en-US" dirty="0" smtClean="0"/>
              <a:t>The procedure for maintaining the dimension tables includes two functions: </a:t>
            </a:r>
          </a:p>
          <a:p>
            <a:pPr lvl="2"/>
            <a:r>
              <a:rPr lang="en-US" dirty="0" smtClean="0"/>
              <a:t>The initial loading of the tables</a:t>
            </a:r>
          </a:p>
          <a:p>
            <a:pPr lvl="2"/>
            <a:r>
              <a:rPr lang="en-US" dirty="0" smtClean="0"/>
              <a:t>Applying the changes on an ongoing basis. Let us consider two issues.</a:t>
            </a:r>
          </a:p>
          <a:p>
            <a:r>
              <a:rPr lang="en-US" dirty="0" smtClean="0"/>
              <a:t> Incremental extracts for fact tables</a:t>
            </a:r>
          </a:p>
          <a:p>
            <a:pPr lvl="2"/>
            <a:r>
              <a:rPr lang="en-US" dirty="0" smtClean="0"/>
              <a:t>Consist of new transactions</a:t>
            </a:r>
          </a:p>
          <a:p>
            <a:pPr lvl="2"/>
            <a:r>
              <a:rPr lang="en-US" dirty="0" smtClean="0"/>
              <a:t>Consist of update transactions</a:t>
            </a:r>
          </a:p>
          <a:p>
            <a:pPr lvl="2"/>
            <a:r>
              <a:rPr lang="en-US" dirty="0" smtClean="0"/>
              <a:t>Use database transaction logs for data capture</a:t>
            </a:r>
          </a:p>
          <a:p>
            <a:r>
              <a:rPr lang="en-US" dirty="0" smtClean="0"/>
              <a:t> Incremental loads for fact tables</a:t>
            </a:r>
          </a:p>
          <a:p>
            <a:pPr lvl="2"/>
            <a:r>
              <a:rPr lang="en-US" dirty="0" smtClean="0"/>
              <a:t>Load as frequently as feasible</a:t>
            </a:r>
          </a:p>
          <a:p>
            <a:pPr lvl="2"/>
            <a:r>
              <a:rPr lang="en-US" dirty="0" smtClean="0"/>
              <a:t>Use indexes</a:t>
            </a:r>
          </a:p>
          <a:p>
            <a:pPr lvl="2"/>
            <a:r>
              <a:rPr lang="en-US" dirty="0" smtClean="0"/>
              <a:t>Apply parallel processing techniques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685800" y="609600"/>
            <a:ext cx="7772400" cy="533400"/>
          </a:xfrm>
        </p:spPr>
        <p:txBody>
          <a:bodyPr>
            <a:normAutofit fontScale="90000"/>
          </a:bodyPr>
          <a:lstStyle/>
          <a:p>
            <a:r>
              <a:rPr lang="en-US" dirty="0" smtClean="0">
                <a:ea typeface="ＭＳ Ｐゴシック" pitchFamily="34" charset="-128"/>
              </a:rPr>
              <a:t>Data Quality</a:t>
            </a:r>
          </a:p>
        </p:txBody>
      </p:sp>
      <p:sp>
        <p:nvSpPr>
          <p:cNvPr id="179203" name="Rectangle 3"/>
          <p:cNvSpPr>
            <a:spLocks noGrp="1" noChangeArrowheads="1"/>
          </p:cNvSpPr>
          <p:nvPr>
            <p:ph idx="1"/>
          </p:nvPr>
        </p:nvSpPr>
        <p:spPr>
          <a:xfrm>
            <a:off x="457200" y="1524000"/>
            <a:ext cx="8458200" cy="1981200"/>
          </a:xfrm>
        </p:spPr>
        <p:txBody>
          <a:bodyPr/>
          <a:lstStyle/>
          <a:p>
            <a:r>
              <a:rPr lang="en-US" dirty="0" smtClean="0">
                <a:ea typeface="ＭＳ Ｐゴシック" pitchFamily="34" charset="-128"/>
              </a:rPr>
              <a:t>What is Data: An abstraction/representation/</a:t>
            </a:r>
          </a:p>
          <a:p>
            <a:pPr>
              <a:buFont typeface="Wingdings" pitchFamily="2" charset="2"/>
              <a:buNone/>
            </a:pPr>
            <a:r>
              <a:rPr lang="en-US" dirty="0" smtClean="0">
                <a:ea typeface="ＭＳ Ｐゴシック" pitchFamily="34" charset="-128"/>
              </a:rPr>
              <a:t>description of something in reality</a:t>
            </a:r>
          </a:p>
          <a:p>
            <a:r>
              <a:rPr lang="en-US" dirty="0" smtClean="0">
                <a:ea typeface="ＭＳ Ｐゴシック" pitchFamily="34" charset="-128"/>
              </a:rPr>
              <a:t>What is Data Quality: Accuracy + Data must serve its purpose/user expectations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smtClean="0">
                <a:ea typeface="ＭＳ Ｐゴシック" pitchFamily="34" charset="-128"/>
              </a:rPr>
              <a:t>Indicators of quality of data</a:t>
            </a:r>
          </a:p>
        </p:txBody>
      </p:sp>
      <p:sp>
        <p:nvSpPr>
          <p:cNvPr id="180227" name="Rectangle 3"/>
          <p:cNvSpPr>
            <a:spLocks noGrp="1" noChangeArrowheads="1"/>
          </p:cNvSpPr>
          <p:nvPr>
            <p:ph idx="1"/>
          </p:nvPr>
        </p:nvSpPr>
        <p:spPr/>
        <p:txBody>
          <a:bodyPr/>
          <a:lstStyle/>
          <a:p>
            <a:r>
              <a:rPr lang="en-US" b="1" dirty="0" smtClean="0">
                <a:ea typeface="ＭＳ Ｐゴシック" pitchFamily="34" charset="-128"/>
              </a:rPr>
              <a:t>Accuracy</a:t>
            </a:r>
            <a:r>
              <a:rPr lang="en-US" dirty="0" smtClean="0">
                <a:ea typeface="ＭＳ Ｐゴシック" pitchFamily="34" charset="-128"/>
              </a:rPr>
              <a:t>: Correct information, e.g., address of the customer is correct</a:t>
            </a:r>
          </a:p>
          <a:p>
            <a:r>
              <a:rPr lang="en-US" b="1" dirty="0" smtClean="0">
                <a:ea typeface="ＭＳ Ｐゴシック" pitchFamily="34" charset="-128"/>
              </a:rPr>
              <a:t>Domain Integrity</a:t>
            </a:r>
            <a:r>
              <a:rPr lang="en-US" dirty="0" smtClean="0">
                <a:ea typeface="ＭＳ Ｐゴシック" pitchFamily="34" charset="-128"/>
              </a:rPr>
              <a:t>: Allowable values, e.g., male/female</a:t>
            </a:r>
          </a:p>
          <a:p>
            <a:r>
              <a:rPr lang="en-US" b="1" dirty="0" smtClean="0">
                <a:ea typeface="ＭＳ Ｐゴシック" pitchFamily="34" charset="-128"/>
              </a:rPr>
              <a:t>Consistency</a:t>
            </a:r>
            <a:r>
              <a:rPr lang="en-US" dirty="0" smtClean="0">
                <a:ea typeface="ＭＳ Ｐゴシック" pitchFamily="34" charset="-128"/>
              </a:rPr>
              <a:t>: The content and its form is same across all source system, e.g., product code of a product ABC in one system is 1234 then in other system it must be 1234 for that particular product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609600" y="0"/>
            <a:ext cx="8229600" cy="1143000"/>
          </a:xfrm>
        </p:spPr>
        <p:txBody>
          <a:bodyPr>
            <a:normAutofit fontScale="90000"/>
          </a:bodyPr>
          <a:lstStyle/>
          <a:p>
            <a:r>
              <a:rPr lang="en-US" dirty="0" smtClean="0">
                <a:ea typeface="ＭＳ Ｐゴシック" pitchFamily="34" charset="-128"/>
              </a:rPr>
              <a:t>Indicators of quality of data (Cont.)</a:t>
            </a:r>
          </a:p>
        </p:txBody>
      </p:sp>
      <p:sp>
        <p:nvSpPr>
          <p:cNvPr id="181251" name="Rectangle 3"/>
          <p:cNvSpPr>
            <a:spLocks noGrp="1" noChangeArrowheads="1"/>
          </p:cNvSpPr>
          <p:nvPr>
            <p:ph idx="1"/>
          </p:nvPr>
        </p:nvSpPr>
        <p:spPr>
          <a:xfrm>
            <a:off x="457200" y="1143000"/>
            <a:ext cx="8229600" cy="4987925"/>
          </a:xfrm>
        </p:spPr>
        <p:txBody>
          <a:bodyPr/>
          <a:lstStyle/>
          <a:p>
            <a:pPr>
              <a:lnSpc>
                <a:spcPct val="80000"/>
              </a:lnSpc>
            </a:pPr>
            <a:r>
              <a:rPr lang="en-US" sz="2600" b="1" dirty="0" smtClean="0">
                <a:ea typeface="ＭＳ Ｐゴシック" pitchFamily="34" charset="-128"/>
              </a:rPr>
              <a:t>No Redundancy</a:t>
            </a:r>
            <a:r>
              <a:rPr lang="en-US" sz="2600" dirty="0" smtClean="0">
                <a:ea typeface="ＭＳ Ｐゴシック" pitchFamily="34" charset="-128"/>
              </a:rPr>
              <a:t>: Data is not redundant, if for some reason for example efficiency the data is redundant then it must be identified accordingly</a:t>
            </a:r>
          </a:p>
          <a:p>
            <a:pPr>
              <a:lnSpc>
                <a:spcPct val="80000"/>
              </a:lnSpc>
            </a:pPr>
            <a:r>
              <a:rPr lang="en-US" sz="2600" b="1" dirty="0" smtClean="0">
                <a:ea typeface="ＭＳ Ｐゴシック" pitchFamily="34" charset="-128"/>
              </a:rPr>
              <a:t>Completeness</a:t>
            </a:r>
            <a:r>
              <a:rPr lang="en-US" sz="2600" dirty="0" smtClean="0">
                <a:ea typeface="ＭＳ Ｐゴシック" pitchFamily="34" charset="-128"/>
              </a:rPr>
              <a:t>: There are no missing values in any field</a:t>
            </a:r>
          </a:p>
          <a:p>
            <a:pPr>
              <a:lnSpc>
                <a:spcPct val="80000"/>
              </a:lnSpc>
            </a:pPr>
            <a:r>
              <a:rPr lang="en-US" sz="2600" b="1" dirty="0" smtClean="0">
                <a:ea typeface="ＭＳ Ｐゴシック" pitchFamily="34" charset="-128"/>
              </a:rPr>
              <a:t>Conformance to Business rules</a:t>
            </a:r>
            <a:r>
              <a:rPr lang="en-US" sz="2600" dirty="0" smtClean="0">
                <a:ea typeface="ＭＳ Ｐゴシック" pitchFamily="34" charset="-128"/>
              </a:rPr>
              <a:t>: Values are according to the business constraints, e.g., loan issued cannot be negative</a:t>
            </a:r>
          </a:p>
          <a:p>
            <a:pPr>
              <a:lnSpc>
                <a:spcPct val="80000"/>
              </a:lnSpc>
            </a:pPr>
            <a:r>
              <a:rPr lang="en-US" sz="2600" b="1" dirty="0" smtClean="0">
                <a:ea typeface="ＭＳ Ｐゴシック" pitchFamily="34" charset="-128"/>
              </a:rPr>
              <a:t>Well defined structure</a:t>
            </a:r>
            <a:r>
              <a:rPr lang="en-US" sz="2600" dirty="0" smtClean="0">
                <a:ea typeface="ＭＳ Ｐゴシック" pitchFamily="34" charset="-128"/>
              </a:rPr>
              <a:t>: Whenever the data item can be divided in components it must be stored in terms of components/well structure, e.g., Muhammad Ahmed Khan can be structured as first name, middle name, last name. Similar is the case with addresses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normAutofit fontScale="90000"/>
          </a:bodyPr>
          <a:lstStyle/>
          <a:p>
            <a:r>
              <a:rPr lang="en-US" smtClean="0">
                <a:ea typeface="ＭＳ Ｐゴシック" pitchFamily="34" charset="-128"/>
              </a:rPr>
              <a:t>Indicators of quality of data (Cont.)</a:t>
            </a:r>
          </a:p>
        </p:txBody>
      </p:sp>
      <p:sp>
        <p:nvSpPr>
          <p:cNvPr id="182275" name="Rectangle 3"/>
          <p:cNvSpPr>
            <a:spLocks noGrp="1" noChangeArrowheads="1"/>
          </p:cNvSpPr>
          <p:nvPr>
            <p:ph idx="1"/>
          </p:nvPr>
        </p:nvSpPr>
        <p:spPr>
          <a:xfrm>
            <a:off x="457200" y="2133600"/>
            <a:ext cx="8229600" cy="5064125"/>
          </a:xfrm>
        </p:spPr>
        <p:txBody>
          <a:bodyPr/>
          <a:lstStyle/>
          <a:p>
            <a:pPr>
              <a:lnSpc>
                <a:spcPct val="90000"/>
              </a:lnSpc>
            </a:pPr>
            <a:r>
              <a:rPr lang="en-US" b="1" dirty="0" smtClean="0">
                <a:ea typeface="ＭＳ Ｐゴシック" pitchFamily="34" charset="-128"/>
              </a:rPr>
              <a:t>Data Anomaly</a:t>
            </a:r>
            <a:r>
              <a:rPr lang="en-US" dirty="0" smtClean="0">
                <a:ea typeface="ＭＳ Ｐゴシック" pitchFamily="34" charset="-128"/>
              </a:rPr>
              <a:t>: Fields must contain that value for which it was created, e.g., State field cannot take the city name</a:t>
            </a:r>
          </a:p>
          <a:p>
            <a:pPr>
              <a:lnSpc>
                <a:spcPct val="90000"/>
              </a:lnSpc>
            </a:pPr>
            <a:r>
              <a:rPr lang="en-US" b="1" dirty="0" smtClean="0">
                <a:ea typeface="ＭＳ Ｐゴシック" pitchFamily="34" charset="-128"/>
              </a:rPr>
              <a:t>Proper Naming convention</a:t>
            </a:r>
          </a:p>
          <a:p>
            <a:pPr>
              <a:lnSpc>
                <a:spcPct val="90000"/>
              </a:lnSpc>
            </a:pPr>
            <a:r>
              <a:rPr lang="en-US" b="1" dirty="0" smtClean="0">
                <a:ea typeface="ＭＳ Ｐゴシック" pitchFamily="34" charset="-128"/>
              </a:rPr>
              <a:t>Timely</a:t>
            </a:r>
            <a:r>
              <a:rPr lang="en-US" dirty="0" smtClean="0">
                <a:ea typeface="ＭＳ Ｐゴシック" pitchFamily="34" charset="-128"/>
              </a:rPr>
              <a:t>: timely data updates as required by user</a:t>
            </a:r>
          </a:p>
          <a:p>
            <a:pPr>
              <a:lnSpc>
                <a:spcPct val="90000"/>
              </a:lnSpc>
            </a:pPr>
            <a:r>
              <a:rPr lang="en-US" b="1" dirty="0" smtClean="0">
                <a:ea typeface="ＭＳ Ｐゴシック" pitchFamily="34" charset="-128"/>
              </a:rPr>
              <a:t>Usefulness</a:t>
            </a:r>
            <a:r>
              <a:rPr lang="en-US" dirty="0" smtClean="0">
                <a:ea typeface="ＭＳ Ｐゴシック" pitchFamily="34" charset="-128"/>
              </a:rPr>
              <a:t>: The data elements in data warehouse must be useful and fulfill the requirements of the users otherwise data warehouse is not of any value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normAutofit fontScale="90000"/>
          </a:bodyPr>
          <a:lstStyle/>
          <a:p>
            <a:r>
              <a:rPr lang="en-US" smtClean="0">
                <a:ea typeface="ＭＳ Ｐゴシック" pitchFamily="34" charset="-128"/>
              </a:rPr>
              <a:t>Indicators of quality of data (Cont.)</a:t>
            </a:r>
          </a:p>
        </p:txBody>
      </p:sp>
      <p:sp>
        <p:nvSpPr>
          <p:cNvPr id="183299" name="Rectangle 3"/>
          <p:cNvSpPr>
            <a:spLocks noGrp="1" noChangeArrowheads="1"/>
          </p:cNvSpPr>
          <p:nvPr>
            <p:ph idx="1"/>
          </p:nvPr>
        </p:nvSpPr>
        <p:spPr/>
        <p:txBody>
          <a:bodyPr/>
          <a:lstStyle/>
          <a:p>
            <a:r>
              <a:rPr lang="en-US" b="1" dirty="0" smtClean="0">
                <a:ea typeface="ＭＳ Ｐゴシック" pitchFamily="34" charset="-128"/>
              </a:rPr>
              <a:t>Entity and Referential Integrity</a:t>
            </a:r>
            <a:r>
              <a:rPr lang="en-US" dirty="0" smtClean="0">
                <a:ea typeface="ＭＳ Ｐゴシック" pitchFamily="34" charset="-128"/>
              </a:rPr>
              <a:t>: Entity integrity means every table must have a primary key and it must be unique and not null. Referential integrity enforces parent child relationship between tables, you can not insert a record in child table unless you have a corresponding record in parent table</a:t>
            </a:r>
          </a:p>
          <a:p>
            <a:endParaRPr lang="en-US" dirty="0" smtClean="0">
              <a:ea typeface="ＭＳ Ｐゴシック" pitchFamily="34" charset="-128"/>
            </a:endParaRPr>
          </a:p>
          <a:p>
            <a:endParaRPr lang="en-US" dirty="0" smtClean="0">
              <a:ea typeface="ＭＳ Ｐゴシック" pitchFamily="3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381000" y="0"/>
            <a:ext cx="8229600" cy="1139825"/>
          </a:xfrm>
        </p:spPr>
        <p:txBody>
          <a:bodyPr/>
          <a:lstStyle/>
          <a:p>
            <a:r>
              <a:rPr lang="en-US" dirty="0" smtClean="0">
                <a:ea typeface="ＭＳ Ｐゴシック" pitchFamily="34" charset="-128"/>
              </a:rPr>
              <a:t>Problems due to quality of data</a:t>
            </a:r>
          </a:p>
        </p:txBody>
      </p:sp>
      <p:sp>
        <p:nvSpPr>
          <p:cNvPr id="185347" name="Rectangle 3"/>
          <p:cNvSpPr>
            <a:spLocks noGrp="1" noChangeArrowheads="1"/>
          </p:cNvSpPr>
          <p:nvPr>
            <p:ph idx="1"/>
          </p:nvPr>
        </p:nvSpPr>
        <p:spPr>
          <a:xfrm>
            <a:off x="304800" y="1066800"/>
            <a:ext cx="8229600" cy="4530725"/>
          </a:xfrm>
        </p:spPr>
        <p:txBody>
          <a:bodyPr/>
          <a:lstStyle/>
          <a:p>
            <a:r>
              <a:rPr lang="en-US" sz="2400" dirty="0" smtClean="0">
                <a:ea typeface="ＭＳ Ｐゴシック" pitchFamily="34" charset="-128"/>
              </a:rPr>
              <a:t>Businesses ranked data quality as the biggest problem during data warehouse designing and usage</a:t>
            </a:r>
            <a:r>
              <a:rPr lang="en-US" dirty="0" smtClean="0">
                <a:ea typeface="ＭＳ Ｐゴシック" pitchFamily="34" charset="-128"/>
              </a:rPr>
              <a:t> </a:t>
            </a:r>
          </a:p>
        </p:txBody>
      </p:sp>
      <p:pic>
        <p:nvPicPr>
          <p:cNvPr id="185348" name="Picture 4"/>
          <p:cNvPicPr>
            <a:picLocks noChangeAspect="1" noChangeArrowheads="1"/>
          </p:cNvPicPr>
          <p:nvPr/>
        </p:nvPicPr>
        <p:blipFill>
          <a:blip r:embed="rId2"/>
          <a:srcRect l="17857" t="20476" r="35001" b="32857"/>
          <a:stretch>
            <a:fillRect/>
          </a:stretch>
        </p:blipFill>
        <p:spPr bwMode="auto">
          <a:xfrm>
            <a:off x="1752600" y="1981200"/>
            <a:ext cx="6172200" cy="45830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1916</TotalTime>
  <Words>1012</Words>
  <Application>Microsoft Office PowerPoint</Application>
  <PresentationFormat>On-screen Show (4:3)</PresentationFormat>
  <Paragraphs>71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Data Quality</vt:lpstr>
      <vt:lpstr>Loading the fact tables and dimension tables</vt:lpstr>
      <vt:lpstr>PowerPoint Presentation</vt:lpstr>
      <vt:lpstr>Data Quality</vt:lpstr>
      <vt:lpstr>Indicators of quality of data</vt:lpstr>
      <vt:lpstr>Indicators of quality of data (Cont.)</vt:lpstr>
      <vt:lpstr>Indicators of quality of data (Cont.)</vt:lpstr>
      <vt:lpstr>Indicators of quality of data (Cont.)</vt:lpstr>
      <vt:lpstr>Problems due to quality of data</vt:lpstr>
      <vt:lpstr>Types of Data Quality Problems</vt:lpstr>
      <vt:lpstr>PowerPoint Presentation</vt:lpstr>
      <vt:lpstr>PowerPoint Presentation</vt:lpstr>
      <vt:lpstr>PowerPoint Presentation</vt:lpstr>
      <vt:lpstr>PowerPoint Presentation</vt:lpstr>
      <vt:lpstr>Data Cleansing Decisions/ Issues</vt:lpstr>
      <vt:lpstr>Data Cleansing Decisions/ Issues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42</cp:revision>
  <dcterms:created xsi:type="dcterms:W3CDTF">1601-01-01T00:00:00Z</dcterms:created>
  <dcterms:modified xsi:type="dcterms:W3CDTF">2024-04-08T09:56:37Z</dcterms:modified>
</cp:coreProperties>
</file>